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90" r:id="rId4"/>
    <p:sldId id="291" r:id="rId5"/>
    <p:sldId id="289" r:id="rId6"/>
    <p:sldId id="292" r:id="rId7"/>
    <p:sldId id="301" r:id="rId8"/>
    <p:sldId id="293" r:id="rId9"/>
    <p:sldId id="302" r:id="rId10"/>
    <p:sldId id="294" r:id="rId11"/>
    <p:sldId id="295" r:id="rId12"/>
    <p:sldId id="297" r:id="rId13"/>
    <p:sldId id="296" r:id="rId14"/>
    <p:sldId id="298" r:id="rId15"/>
    <p:sldId id="299" r:id="rId16"/>
    <p:sldId id="300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FF"/>
    <a:srgbClr val="C5C5C5"/>
    <a:srgbClr val="C0C0C0"/>
    <a:srgbClr val="DDDDDD"/>
    <a:srgbClr val="333333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43" autoAdjust="0"/>
  </p:normalViewPr>
  <p:slideViewPr>
    <p:cSldViewPr>
      <p:cViewPr varScale="1">
        <p:scale>
          <a:sx n="114" d="100"/>
          <a:sy n="114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4B73B2-970B-4C3F-9638-ED0769C1C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3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2B313B9D-78DA-4CDA-BBC3-B4B66CF0B4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37"/>
          <p:cNvSpPr txBox="1">
            <a:spLocks noChangeArrowheads="1"/>
          </p:cNvSpPr>
          <p:nvPr userDrawn="1"/>
        </p:nvSpPr>
        <p:spPr bwMode="gray">
          <a:xfrm>
            <a:off x="301051" y="6291590"/>
            <a:ext cx="16401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kern="120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http://www.husc.edu.vn</a:t>
            </a:r>
            <a:endParaRPr lang="en-US" sz="1100" kern="120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2" y="914400"/>
            <a:ext cx="636253" cy="731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47639-4FA0-432E-B60B-8914257ABE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4EA63-11F9-4AFC-B323-3AD5EA62F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470B65D5-A5EB-4E72-9AA2-EC914BB78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8D29B-685A-494B-B492-A3906677DB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657A3-BEBB-47C7-8A26-E09FF5B43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33DCA-1996-4086-A892-B393D068E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1AD2-00B3-4584-A578-17C9DB1DAC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CC5F7-4C40-401D-95D2-5E6CD4774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68B90-396B-4522-BE48-9266D68C25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9F797-FE61-4292-82B0-84D8644FE2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CA2BE-922C-4A41-8C6D-C40DC7FD5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70124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199" y="1347097"/>
            <a:ext cx="8463731" cy="482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A2F32D12-589A-4C6C-9C18-7BB957B4D2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52400" y="6477000"/>
            <a:ext cx="16401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kern="120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http://www.husc.edu.vn</a:t>
            </a:r>
            <a:endParaRPr lang="en-US" sz="1100" kern="120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78" y="322263"/>
            <a:ext cx="636253" cy="73152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•"/>
        <a:defRPr sz="28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–"/>
        <a:defRPr sz="24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•"/>
        <a:defRPr sz="20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–"/>
        <a:defRPr sz="18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»"/>
        <a:defRPr sz="18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819401"/>
            <a:ext cx="7315200" cy="990599"/>
          </a:xfrm>
        </p:spPr>
        <p:txBody>
          <a:bodyPr/>
          <a:lstStyle/>
          <a:p>
            <a:r>
              <a:rPr lang="en-US" sz="2600">
                <a:solidFill>
                  <a:schemeClr val="tx2"/>
                </a:solidFill>
              </a:rPr>
              <a:t>PHÁT HIỆN VÀ CẢI THIỆN MÃ </a:t>
            </a:r>
            <a:r>
              <a:rPr lang="en-US" sz="2600" smtClean="0">
                <a:solidFill>
                  <a:schemeClr val="tx2"/>
                </a:solidFill>
              </a:rPr>
              <a:t>NGUỒN</a:t>
            </a:r>
            <a:br>
              <a:rPr lang="en-US" sz="2600" smtClean="0">
                <a:solidFill>
                  <a:schemeClr val="tx2"/>
                </a:solidFill>
              </a:rPr>
            </a:br>
            <a:r>
              <a:rPr lang="en-US" sz="2600" smtClean="0">
                <a:solidFill>
                  <a:schemeClr val="tx2"/>
                </a:solidFill>
              </a:rPr>
              <a:t>XỬ </a:t>
            </a:r>
            <a:r>
              <a:rPr lang="en-US" sz="2600">
                <a:solidFill>
                  <a:schemeClr val="tx2"/>
                </a:solidFill>
              </a:rPr>
              <a:t>LÝ NGOẠI LỆ </a:t>
            </a:r>
            <a:r>
              <a:rPr lang="en-US" sz="2600" smtClean="0">
                <a:solidFill>
                  <a:schemeClr val="tx2"/>
                </a:solidFill>
              </a:rPr>
              <a:t>XẤU TRONG </a:t>
            </a:r>
            <a:r>
              <a:rPr lang="en-US" sz="2600">
                <a:solidFill>
                  <a:schemeClr val="tx2"/>
                </a:solidFill>
              </a:rPr>
              <a:t>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1" y="48768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mtClean="0">
                <a:solidFill>
                  <a:srgbClr val="C00000"/>
                </a:solidFill>
              </a:rPr>
              <a:t>TRẦN THANH LƯƠNG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9906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</a:rPr>
              <a:t>BỘ GIÁO DỤC VÀ ĐÀO TẠO</a:t>
            </a:r>
          </a:p>
          <a:p>
            <a:r>
              <a:rPr lang="en-US" sz="1600" b="1" smtClean="0">
                <a:solidFill>
                  <a:srgbClr val="FFFFFF"/>
                </a:solidFill>
              </a:rPr>
              <a:t>ĐẠI HỌC HUẾ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Xác </a:t>
            </a:r>
            <a:r>
              <a:rPr lang="vi-VN" dirty="0"/>
              <a:t>định các mẫu mã xấu trong </a:t>
            </a:r>
            <a:r>
              <a:rPr lang="vi-VN" dirty="0" smtClean="0"/>
              <a:t>xử lý ngoại lệ đối </a:t>
            </a:r>
            <a:r>
              <a:rPr lang="vi-VN" dirty="0"/>
              <a:t>với ngôn ngữ </a:t>
            </a:r>
            <a:r>
              <a:rPr lang="vi-VN" dirty="0" smtClean="0"/>
              <a:t>JavaScript</a:t>
            </a:r>
            <a:endParaRPr lang="en-US" dirty="0" smtClean="0"/>
          </a:p>
          <a:p>
            <a:r>
              <a:rPr lang="en-US" dirty="0"/>
              <a:t>Ả</a:t>
            </a:r>
            <a:r>
              <a:rPr lang="vi-VN" dirty="0" smtClean="0"/>
              <a:t>nh </a:t>
            </a:r>
            <a:r>
              <a:rPr lang="vi-VN" dirty="0"/>
              <a:t>hưởng của chúng tới chất lượng mã nguồn, chất lượng sản </a:t>
            </a:r>
            <a:r>
              <a:rPr lang="vi-VN" dirty="0" smtClean="0"/>
              <a:t>phẩm.</a:t>
            </a:r>
            <a:endParaRPr lang="en-US" dirty="0" smtClean="0"/>
          </a:p>
          <a:p>
            <a:r>
              <a:rPr lang="en-US" dirty="0" err="1" smtClean="0">
                <a:sym typeface="Wingdings 3" panose="05040102010807070707" pitchFamily="18" charset="2"/>
              </a:rPr>
              <a:t>Đề</a:t>
            </a:r>
            <a:r>
              <a:rPr lang="en-US" dirty="0" smtClean="0">
                <a:sym typeface="Wingdings 3" panose="05040102010807070707" pitchFamily="18" charset="2"/>
              </a:rPr>
              <a:t> </a:t>
            </a:r>
            <a:r>
              <a:rPr lang="vi-VN" dirty="0" smtClean="0"/>
              <a:t>xuất </a:t>
            </a:r>
            <a:r>
              <a:rPr lang="vi-VN" dirty="0"/>
              <a:t>các phương thức cải tiến </a:t>
            </a:r>
            <a:r>
              <a:rPr lang="vi-VN" dirty="0" smtClean="0"/>
              <a:t>nhằm </a:t>
            </a:r>
            <a:r>
              <a:rPr lang="vi-VN" dirty="0"/>
              <a:t>loại bỏ chúng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670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CỤ THỂ (JAVASCRIPT)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Xác </a:t>
            </a:r>
            <a:r>
              <a:rPr lang="vi-VN" dirty="0"/>
              <a:t>định được cơ chế xử lý ngoại </a:t>
            </a:r>
            <a:r>
              <a:rPr lang="vi-VN" dirty="0" smtClean="0"/>
              <a:t>lệ</a:t>
            </a:r>
            <a:endParaRPr lang="vi-VN" dirty="0"/>
          </a:p>
          <a:p>
            <a:r>
              <a:rPr lang="vi-VN" dirty="0" smtClean="0"/>
              <a:t>Nghiên </a:t>
            </a:r>
            <a:r>
              <a:rPr lang="vi-VN" dirty="0"/>
              <a:t>cứu các phương pháp xử lý ngoại lệ thông thường trong các dự án sử dụng JavaScript</a:t>
            </a:r>
          </a:p>
          <a:p>
            <a:r>
              <a:rPr lang="vi-VN" dirty="0" smtClean="0"/>
              <a:t>Tìm </a:t>
            </a:r>
            <a:r>
              <a:rPr lang="vi-VN" dirty="0"/>
              <a:t>được các mẫu mã xử lý ngoại lệ </a:t>
            </a:r>
            <a:r>
              <a:rPr lang="vi-VN" dirty="0" smtClean="0"/>
              <a:t>xấ</a:t>
            </a:r>
            <a:r>
              <a:rPr lang="en-US" dirty="0" smtClean="0"/>
              <a:t>u</a:t>
            </a:r>
            <a:endParaRPr lang="vi-VN" dirty="0"/>
          </a:p>
          <a:p>
            <a:r>
              <a:rPr lang="vi-VN" dirty="0" smtClean="0"/>
              <a:t>Xây </a:t>
            </a:r>
            <a:r>
              <a:rPr lang="vi-VN" dirty="0"/>
              <a:t>dựng các cách thức cải tiến mẫu mã </a:t>
            </a:r>
            <a:r>
              <a:rPr lang="vi-VN" dirty="0" smtClean="0"/>
              <a:t>xấu</a:t>
            </a:r>
            <a:endParaRPr lang="vi-VN" dirty="0"/>
          </a:p>
          <a:p>
            <a:r>
              <a:rPr lang="vi-VN" dirty="0" smtClean="0"/>
              <a:t>Đánh </a:t>
            </a:r>
            <a:r>
              <a:rPr lang="vi-VN" dirty="0"/>
              <a:t>giá khả năng áp dụng vào </a:t>
            </a:r>
            <a:r>
              <a:rPr lang="vi-VN" dirty="0" smtClean="0"/>
              <a:t>một </a:t>
            </a:r>
            <a:r>
              <a:rPr lang="vi-VN" dirty="0"/>
              <a:t>số ngôn ngữ khác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ĐỐI TƯỢNG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</a:t>
            </a:r>
            <a:r>
              <a:rPr lang="vi-VN" dirty="0"/>
              <a:t>thuộc tính của ngôn ngữ lập trình JavaScript</a:t>
            </a:r>
          </a:p>
          <a:p>
            <a:r>
              <a:rPr lang="vi-VN" dirty="0" smtClean="0"/>
              <a:t>Các </a:t>
            </a:r>
            <a:r>
              <a:rPr lang="vi-VN" dirty="0"/>
              <a:t>dự án JavaScript mã nguồn mở</a:t>
            </a:r>
          </a:p>
          <a:p>
            <a:r>
              <a:rPr lang="vi-VN" dirty="0" smtClean="0"/>
              <a:t>Các </a:t>
            </a:r>
            <a:r>
              <a:rPr lang="vi-VN" dirty="0"/>
              <a:t>mẫu mã xấu trong JavaScript</a:t>
            </a:r>
          </a:p>
          <a:p>
            <a:r>
              <a:rPr lang="vi-VN" dirty="0" smtClean="0"/>
              <a:t>Các </a:t>
            </a:r>
            <a:r>
              <a:rPr lang="vi-VN" dirty="0"/>
              <a:t>cách thức cải tiến mã xấu trong </a:t>
            </a:r>
            <a:r>
              <a:rPr lang="vi-VN" dirty="0" smtClean="0"/>
              <a:t>JavaScript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100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PHẠM VI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thuộc tính của ngôn ngữ lập trình JavaScript trong phạm vi liên quan đến xử lý ngoại </a:t>
            </a:r>
            <a:r>
              <a:rPr lang="vi-VN" dirty="0" smtClean="0"/>
              <a:t>lệ</a:t>
            </a:r>
            <a:endParaRPr lang="vi-VN" dirty="0"/>
          </a:p>
          <a:p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cơ chế, cách thức xử lý ngoại </a:t>
            </a:r>
            <a:r>
              <a:rPr lang="vi-VN" dirty="0" smtClean="0"/>
              <a:t>trong </a:t>
            </a:r>
            <a:r>
              <a:rPr lang="vi-VN" dirty="0"/>
              <a:t>các ngôn ngữ thuần hướng đối </a:t>
            </a:r>
            <a:r>
              <a:rPr lang="vi-VN" dirty="0" smtClean="0"/>
              <a:t>tượng</a:t>
            </a:r>
            <a:endParaRPr lang="vi-VN" dirty="0"/>
          </a:p>
          <a:p>
            <a:r>
              <a:rPr lang="en-US" dirty="0" smtClean="0"/>
              <a:t>C</a:t>
            </a:r>
            <a:r>
              <a:rPr lang="vi-VN" dirty="0" smtClean="0"/>
              <a:t>ách </a:t>
            </a:r>
            <a:r>
              <a:rPr lang="vi-VN" dirty="0"/>
              <a:t>thức xử lý ngoại lệ trong JavaScript ở phạm vi lập trình </a:t>
            </a:r>
            <a:r>
              <a:rPr lang="vi-VN" dirty="0" smtClean="0"/>
              <a:t>đồng </a:t>
            </a:r>
            <a:r>
              <a:rPr lang="vi-VN" dirty="0"/>
              <a:t>bộ (synchronous) và bất đồng bộ (asynchronous), ở </a:t>
            </a:r>
            <a:r>
              <a:rPr lang="vi-VN" dirty="0" smtClean="0"/>
              <a:t>phía </a:t>
            </a:r>
            <a:r>
              <a:rPr lang="vi-VN" dirty="0"/>
              <a:t>client và phía </a:t>
            </a:r>
            <a:r>
              <a:rPr lang="vi-VN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463731" cy="5181599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Kiến </a:t>
            </a:r>
            <a:r>
              <a:rPr lang="vi-VN" sz="1800" b="1"/>
              <a:t>thức cơ sở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Các </a:t>
            </a:r>
            <a:r>
              <a:rPr lang="vi-VN" sz="1800"/>
              <a:t>cơ chế xử lý ngoại lệ trong ngôn ngữ lập trình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Các </a:t>
            </a:r>
            <a:r>
              <a:rPr lang="vi-VN" sz="1800"/>
              <a:t>đặc tính ngôn ngữ chuyên biệt của JavaScript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Cơ </a:t>
            </a:r>
            <a:r>
              <a:rPr lang="vi-VN" sz="1800"/>
              <a:t>chế xử lý ngoại lệ trong ngôn ngữ JavaScript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Các </a:t>
            </a:r>
            <a:r>
              <a:rPr lang="vi-VN" sz="1800" b="1"/>
              <a:t>mẫu mã xử lý ngoại lệ xấu trong JavaScript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Định </a:t>
            </a:r>
            <a:r>
              <a:rPr lang="vi-VN" sz="1800"/>
              <a:t>nghĩa các mẫu mã xấu trong xử lý ngoại lệ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Ảnh </a:t>
            </a:r>
            <a:r>
              <a:rPr lang="vi-VN" sz="1800"/>
              <a:t>hưởng của </a:t>
            </a:r>
            <a:r>
              <a:rPr lang="vi-VN" sz="1800" smtClean="0"/>
              <a:t>mẫu </a:t>
            </a:r>
            <a:r>
              <a:rPr lang="vi-VN" sz="1800"/>
              <a:t>mã xấu đến chất lượng phần </a:t>
            </a:r>
            <a:r>
              <a:rPr lang="vi-VN" sz="1800" smtClean="0"/>
              <a:t>mềm</a:t>
            </a:r>
            <a:endParaRPr lang="vi-VN" sz="1800"/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Các </a:t>
            </a:r>
            <a:r>
              <a:rPr lang="vi-VN" sz="1800" b="1"/>
              <a:t>thức cải tiến mã nguồn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Mô </a:t>
            </a:r>
            <a:r>
              <a:rPr lang="vi-VN" sz="1800"/>
              <a:t>hình hóa cách thức cải tiến mã </a:t>
            </a:r>
            <a:r>
              <a:rPr lang="vi-VN" sz="1800" smtClean="0"/>
              <a:t>nguồn</a:t>
            </a:r>
            <a:endParaRPr lang="vi-VN" sz="1800"/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Lợi </a:t>
            </a:r>
            <a:r>
              <a:rPr lang="vi-VN" sz="1800"/>
              <a:t>ích mang lại khi áp dụng các cách thức cải tiến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Ví </a:t>
            </a:r>
            <a:r>
              <a:rPr lang="vi-VN" sz="1800"/>
              <a:t>dụ minh chứng cho mỗi mẫu mã xấu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Phân </a:t>
            </a:r>
            <a:r>
              <a:rPr lang="vi-VN" sz="1800" b="1"/>
              <a:t>tích, kết luận và mở rộng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Phân </a:t>
            </a:r>
            <a:r>
              <a:rPr lang="vi-VN" sz="1800"/>
              <a:t>tích đánh </a:t>
            </a:r>
            <a:r>
              <a:rPr lang="vi-VN" sz="1800" smtClean="0"/>
              <a:t>giá</a:t>
            </a:r>
            <a:endParaRPr lang="en-US" sz="1800" smtClean="0"/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Kết </a:t>
            </a:r>
            <a:r>
              <a:rPr lang="vi-VN" sz="1800"/>
              <a:t>luận và các hướng nghiên cứu mở rộng</a:t>
            </a:r>
            <a:r>
              <a:rPr lang="vi-VN" sz="1800" smtClean="0"/>
              <a:t>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4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SẢN PHẨM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báo khoa học: 	02</a:t>
            </a:r>
          </a:p>
          <a:p>
            <a:r>
              <a:rPr lang="en-US" smtClean="0"/>
              <a:t>Đào tạo thạc sĩ:	01</a:t>
            </a:r>
          </a:p>
          <a:p>
            <a:r>
              <a:rPr lang="en-US" smtClean="0"/>
              <a:t>Đào tạo cử nhân:	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KINH </a:t>
            </a:r>
            <a:r>
              <a:rPr lang="en-US"/>
              <a:t>PHÍ THỰC HIỆN ĐỀ </a:t>
            </a:r>
            <a:r>
              <a:rPr lang="en-US" smtClean="0"/>
              <a:t>TÀI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240440"/>
              </p:ext>
            </p:extLst>
          </p:nvPr>
        </p:nvGraphicFramePr>
        <p:xfrm>
          <a:off x="304800" y="1219205"/>
          <a:ext cx="8534401" cy="518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/>
                <a:gridCol w="3630222"/>
                <a:gridCol w="947143"/>
                <a:gridCol w="1013295"/>
                <a:gridCol w="1013295"/>
                <a:gridCol w="701212"/>
                <a:gridCol w="772034"/>
              </a:tblGrid>
              <a:tr h="34151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STT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Khoản chi, nội dung chi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Thời gian</a:t>
                      </a:r>
                      <a:b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thực hiện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Tổng</a:t>
                      </a:r>
                      <a:b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kinh phí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Nguồn kinh </a:t>
                      </a:r>
                      <a:r>
                        <a:rPr lang="en-US" sz="130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phí</a:t>
                      </a: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Ghi chú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Kinh phí</a:t>
                      </a:r>
                      <a:b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từ NSNN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Nguồn</a:t>
                      </a:r>
                      <a:b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khác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Chi công lao động tham gia trực tiếp thực hiện đề tài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49.610.000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49.610.000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Chủ nhiệm đề tài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Trần Thanh Lương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20.328.000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20.328.000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Thư ký, thành viên chính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Lê Mỹ Cảnh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Hoàng Thị Lan Giao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Thành viên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Hồ Thị Kim Thoa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4.114.000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4.114.000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II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Chi khác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14.390.000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14.390.000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Tham dự hội nghị, hội thảo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5.000.000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5.000.000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Seminar chuyên môn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Văn phòng phẩm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1.690.000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1.690.000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Quản lý chung của cơ quan chủ trì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3.200.000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3.200.000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Nghiệm thu cấp cơ sở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2.500.000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2.500.000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873">
                <a:tc gridSpan="3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Tổng cộng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64.000.000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64.000.000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 gridSpan="7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(Sáu mươi tư triệu đồng chẵn)</a:t>
                      </a:r>
                      <a:endParaRPr lang="en-US" sz="1300" b="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4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HÌNH NGHIÊN CỨU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vi-VN" dirty="0" smtClean="0"/>
              <a:t>ột </a:t>
            </a:r>
            <a:r>
              <a:rPr lang="vi-VN" dirty="0"/>
              <a:t>số </a:t>
            </a:r>
            <a:r>
              <a:rPr lang="vi-VN" dirty="0" smtClean="0"/>
              <a:t>nghiên </a:t>
            </a:r>
            <a:r>
              <a:rPr lang="vi-VN" dirty="0"/>
              <a:t>cứu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vi-VN" dirty="0" smtClean="0"/>
              <a:t>phát </a:t>
            </a:r>
            <a:r>
              <a:rPr lang="vi-VN" dirty="0"/>
              <a:t>hiện các mẫu mã xấu và đề xuất các phương pháp cải </a:t>
            </a:r>
            <a:r>
              <a:rPr lang="vi-VN" dirty="0" smtClean="0"/>
              <a:t>tiến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nghiên cứu </a:t>
            </a:r>
            <a:r>
              <a:rPr lang="vi-VN" dirty="0" smtClean="0"/>
              <a:t>tập </a:t>
            </a:r>
            <a:r>
              <a:rPr lang="vi-VN" dirty="0"/>
              <a:t>trung vào các mẫu mã xấu trong việc xử lý logic chính của chương </a:t>
            </a:r>
            <a:r>
              <a:rPr lang="vi-VN" dirty="0" smtClean="0"/>
              <a:t>trình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>
                <a:solidFill>
                  <a:srgbClr val="C00000"/>
                </a:solidFill>
              </a:rPr>
              <a:t>(M</a:t>
            </a:r>
            <a:r>
              <a:rPr lang="vi-VN" dirty="0">
                <a:solidFill>
                  <a:srgbClr val="C00000"/>
                </a:solidFill>
              </a:rPr>
              <a:t>. Fowler, K. Beck, J. Brant, W. Opdyke  và D. Roberts, 1999; R. C. Martin, 2008</a:t>
            </a:r>
            <a:r>
              <a:rPr lang="vi-VN" dirty="0" smtClean="0">
                <a:solidFill>
                  <a:srgbClr val="C00000"/>
                </a:solidFill>
              </a:rPr>
              <a:t>).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648200"/>
            <a:ext cx="1926503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HÌNH NGHIÊN CỨU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R</a:t>
            </a:r>
            <a:r>
              <a:rPr lang="vi-VN" dirty="0"/>
              <a:t>. C. Martin đã chỉ ra một số kỹ thuật để viết mã tốt cho việc xử lý ngoại </a:t>
            </a:r>
            <a:r>
              <a:rPr lang="vi-VN" dirty="0" smtClean="0"/>
              <a:t>lệ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</a:t>
            </a:r>
            <a:r>
              <a:rPr lang="vi-VN" dirty="0" smtClean="0"/>
              <a:t>ử </a:t>
            </a:r>
            <a:r>
              <a:rPr lang="vi-VN" dirty="0"/>
              <a:t>dụng ngoại lệ (</a:t>
            </a:r>
            <a:r>
              <a:rPr lang="vi-VN" dirty="0">
                <a:solidFill>
                  <a:srgbClr val="C00000"/>
                </a:solidFill>
              </a:rPr>
              <a:t>exception</a:t>
            </a:r>
            <a:r>
              <a:rPr lang="vi-VN" dirty="0"/>
              <a:t>) thay vì trả về mã lỗi (</a:t>
            </a:r>
            <a:r>
              <a:rPr lang="vi-VN" dirty="0">
                <a:solidFill>
                  <a:srgbClr val="C00000"/>
                </a:solidFill>
              </a:rPr>
              <a:t>return code</a:t>
            </a:r>
            <a:r>
              <a:rPr lang="vi-VN" dirty="0" smtClean="0"/>
              <a:t>),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vi-VN" dirty="0" smtClean="0"/>
              <a:t>ùng </a:t>
            </a:r>
            <a:r>
              <a:rPr lang="vi-VN" dirty="0"/>
              <a:t>ngoại lệ không kiểm tra (</a:t>
            </a:r>
            <a:r>
              <a:rPr lang="vi-VN" dirty="0">
                <a:solidFill>
                  <a:srgbClr val="C00000"/>
                </a:solidFill>
              </a:rPr>
              <a:t>unchecked exception</a:t>
            </a:r>
            <a:r>
              <a:rPr lang="vi-VN" dirty="0" smtClean="0"/>
              <a:t>),</a:t>
            </a:r>
            <a:endParaRPr lang="en-US" dirty="0" smtClean="0"/>
          </a:p>
          <a:p>
            <a:pPr lvl="1"/>
            <a:r>
              <a:rPr lang="en-US" dirty="0" smtClean="0"/>
              <a:t>K</a:t>
            </a:r>
            <a:r>
              <a:rPr lang="vi-VN" dirty="0" smtClean="0"/>
              <a:t>hông </a:t>
            </a:r>
            <a:r>
              <a:rPr lang="vi-VN" dirty="0"/>
              <a:t>trả về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</a:t>
            </a:r>
            <a:r>
              <a:rPr lang="vi-VN" dirty="0" smtClean="0"/>
              <a:t>ull.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vi-VN" dirty="0" smtClean="0"/>
              <a:t>ghiên </a:t>
            </a:r>
            <a:r>
              <a:rPr lang="vi-VN" dirty="0"/>
              <a:t>cứu </a:t>
            </a:r>
            <a:r>
              <a:rPr lang="vi-VN" dirty="0" smtClean="0"/>
              <a:t>tập </a:t>
            </a:r>
            <a:r>
              <a:rPr lang="vi-VN" dirty="0"/>
              <a:t>trung vào xử lý ngoại lệ trong các ngôn ngữ hướng đối tượng tĩnh (</a:t>
            </a:r>
            <a:r>
              <a:rPr lang="vi-VN" dirty="0">
                <a:solidFill>
                  <a:srgbClr val="C00000"/>
                </a:solidFill>
              </a:rPr>
              <a:t>static object oriented </a:t>
            </a:r>
            <a:r>
              <a:rPr lang="vi-VN" dirty="0" smtClean="0">
                <a:solidFill>
                  <a:srgbClr val="C00000"/>
                </a:solidFill>
              </a:rPr>
              <a:t>languages</a:t>
            </a:r>
            <a:r>
              <a:rPr lang="vi-VN" dirty="0" smtClean="0"/>
              <a:t>)</a:t>
            </a:r>
            <a:r>
              <a:rPr lang="en-US" dirty="0" smtClean="0"/>
              <a:t>: </a:t>
            </a:r>
            <a:r>
              <a:rPr lang="vi-VN" dirty="0" smtClean="0"/>
              <a:t>Java </a:t>
            </a:r>
            <a:r>
              <a:rPr lang="vi-VN" dirty="0"/>
              <a:t>hoặc C</a:t>
            </a:r>
            <a:r>
              <a:rPr lang="vi-VN" dirty="0" smtClean="0"/>
              <a:t>#.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HÌNH NGHIÊN CỨU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các ngôn</a:t>
            </a:r>
            <a:r>
              <a:rPr lang="en-US" dirty="0" smtClean="0"/>
              <a:t> </a:t>
            </a:r>
            <a:r>
              <a:rPr lang="vi-VN" dirty="0"/>
              <a:t>ngữ động (</a:t>
            </a:r>
            <a:r>
              <a:rPr lang="vi-VN" dirty="0">
                <a:solidFill>
                  <a:srgbClr val="C00000"/>
                </a:solidFill>
              </a:rPr>
              <a:t>dynamic language</a:t>
            </a:r>
            <a:r>
              <a:rPr lang="vi-VN" dirty="0"/>
              <a:t>)</a:t>
            </a:r>
            <a:endParaRPr lang="en-US" dirty="0" smtClean="0"/>
          </a:p>
          <a:p>
            <a:r>
              <a:rPr lang="vi-VN" dirty="0" smtClean="0"/>
              <a:t>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vi-VN" dirty="0" smtClean="0"/>
              <a:t>là </a:t>
            </a:r>
            <a:r>
              <a:rPr lang="vi-VN" dirty="0"/>
              <a:t>một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vi-VN" dirty="0" smtClean="0"/>
              <a:t>mới </a:t>
            </a:r>
            <a:r>
              <a:rPr lang="vi-VN" dirty="0"/>
              <a:t>ở thời điểm hiện tại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Việt Nam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</a:t>
            </a:r>
            <a:r>
              <a:rPr lang="vi-VN" dirty="0" smtClean="0"/>
              <a:t>hưa </a:t>
            </a:r>
            <a:r>
              <a:rPr lang="vi-VN" dirty="0"/>
              <a:t>được đề cập đến một cách chính </a:t>
            </a:r>
            <a:r>
              <a:rPr lang="vi-VN" dirty="0" smtClean="0"/>
              <a:t>thức.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tài </a:t>
            </a:r>
            <a:r>
              <a:rPr lang="vi-VN" dirty="0"/>
              <a:t>liệu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: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C00000"/>
                </a:solidFill>
              </a:rPr>
              <a:t>design </a:t>
            </a:r>
            <a:r>
              <a:rPr lang="vi-VN" dirty="0">
                <a:solidFill>
                  <a:srgbClr val="C00000"/>
                </a:solidFill>
              </a:rPr>
              <a:t>patterns</a:t>
            </a:r>
            <a:r>
              <a:rPr lang="vi-V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CẤP THIẾT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Internet (Web):</a:t>
            </a:r>
          </a:p>
          <a:p>
            <a:pPr lvl="1"/>
            <a:r>
              <a:rPr lang="en-US" dirty="0" smtClean="0"/>
              <a:t>T</a:t>
            </a:r>
            <a:r>
              <a:rPr lang="vi-VN" dirty="0" smtClean="0"/>
              <a:t>ốc </a:t>
            </a:r>
            <a:r>
              <a:rPr lang="vi-VN" dirty="0"/>
              <a:t>độ đường truyền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</a:t>
            </a:r>
            <a:r>
              <a:rPr lang="vi-VN" dirty="0" smtClean="0"/>
              <a:t>ự </a:t>
            </a:r>
            <a:r>
              <a:rPr lang="vi-VN" dirty="0"/>
              <a:t>phát triển của ngôn ngữ đánh dấu siêu văn </a:t>
            </a:r>
            <a:r>
              <a:rPr lang="vi-VN" dirty="0" smtClean="0"/>
              <a:t>bản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-</a:t>
            </a:r>
            <a:r>
              <a:rPr lang="vi-VN" dirty="0" smtClean="0"/>
              <a:t> HTML5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vi-VN" dirty="0" smtClean="0"/>
              <a:t>avaScript</a:t>
            </a:r>
            <a:r>
              <a:rPr lang="en-US" dirty="0" smtClean="0"/>
              <a:t>: </a:t>
            </a:r>
            <a:r>
              <a:rPr lang="vi-VN" dirty="0" smtClean="0"/>
              <a:t>tạo </a:t>
            </a:r>
            <a:r>
              <a:rPr lang="vi-VN" dirty="0"/>
              <a:t>ra các </a:t>
            </a:r>
            <a:r>
              <a:rPr lang="vi-VN" dirty="0" smtClean="0"/>
              <a:t>trang Web </a:t>
            </a:r>
            <a:r>
              <a:rPr lang="vi-VN" dirty="0"/>
              <a:t>có tính </a:t>
            </a:r>
            <a:r>
              <a:rPr lang="vi-VN" dirty="0" smtClean="0"/>
              <a:t>tương </a:t>
            </a:r>
            <a:r>
              <a:rPr lang="vi-VN" dirty="0"/>
              <a:t>tác </a:t>
            </a:r>
            <a:r>
              <a:rPr lang="vi-VN" dirty="0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vi-VN" dirty="0" smtClean="0"/>
              <a:t>avaScript</a:t>
            </a:r>
            <a:r>
              <a:rPr lang="en-US" dirty="0" smtClean="0"/>
              <a:t>:</a:t>
            </a:r>
            <a:r>
              <a:rPr lang="vi-VN" dirty="0" smtClean="0"/>
              <a:t> sử </a:t>
            </a:r>
            <a:r>
              <a:rPr lang="vi-VN" dirty="0"/>
              <a:t>dụng </a:t>
            </a:r>
            <a:r>
              <a:rPr lang="vi-VN" dirty="0" smtClean="0"/>
              <a:t>lập </a:t>
            </a:r>
            <a:r>
              <a:rPr lang="vi-VN" dirty="0"/>
              <a:t>trình phía server (Node.js</a:t>
            </a:r>
            <a:r>
              <a:rPr lang="vi-VN" dirty="0" smtClean="0"/>
              <a:t>)</a:t>
            </a:r>
            <a:endParaRPr lang="en-US" dirty="0" smtClean="0"/>
          </a:p>
          <a:p>
            <a:r>
              <a:rPr lang="en-US" dirty="0" smtClean="0"/>
              <a:t>JavaScript: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CẤP THIẾT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JavaScript </a:t>
            </a:r>
            <a:r>
              <a:rPr lang="vi-VN" dirty="0"/>
              <a:t>cũng có những nhược </a:t>
            </a:r>
            <a:r>
              <a:rPr lang="vi-VN" dirty="0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</a:t>
            </a:r>
            <a:r>
              <a:rPr lang="vi-VN" dirty="0" smtClean="0"/>
              <a:t>hả </a:t>
            </a:r>
            <a:r>
              <a:rPr lang="vi-VN" dirty="0"/>
              <a:t>năng bảo mật </a:t>
            </a:r>
            <a:r>
              <a:rPr lang="vi-VN" dirty="0" smtClean="0"/>
              <a:t>kém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vi-VN" dirty="0" smtClean="0"/>
              <a:t>iệu </a:t>
            </a:r>
            <a:r>
              <a:rPr lang="vi-VN" dirty="0"/>
              <a:t>ứng kịch bản phụ thuộc vào trình </a:t>
            </a:r>
            <a:r>
              <a:rPr lang="vi-VN" dirty="0" smtClean="0"/>
              <a:t>duyệt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vi-VN" dirty="0" smtClean="0"/>
              <a:t>hả </a:t>
            </a:r>
            <a:r>
              <a:rPr lang="vi-VN" dirty="0"/>
              <a:t>năng xảy ra lỗi không mong muốn khi thực thi các script rất cao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JavaScript</a:t>
            </a:r>
            <a:r>
              <a:rPr lang="en-US" dirty="0" smtClean="0"/>
              <a:t>: </a:t>
            </a:r>
            <a:r>
              <a:rPr lang="vi-VN" dirty="0" smtClean="0"/>
              <a:t>linh </a:t>
            </a:r>
            <a:r>
              <a:rPr lang="vi-VN" dirty="0"/>
              <a:t>hoạt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vi-VN" dirty="0" smtClean="0"/>
              <a:t>những </a:t>
            </a:r>
            <a:r>
              <a:rPr lang="vi-VN" dirty="0"/>
              <a:t>đoạn mã tiềm ẩn nhiều nguy cơ phát sinh lỗi, các đoạn mã này được gọi là là các mẫu mã xấu (</a:t>
            </a:r>
            <a:r>
              <a:rPr lang="vi-VN" dirty="0">
                <a:solidFill>
                  <a:srgbClr val="C00000"/>
                </a:solidFill>
              </a:rPr>
              <a:t>code smells</a:t>
            </a:r>
            <a:r>
              <a:rPr lang="vi-VN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CẤP THIẾT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463731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863600" y="2720975"/>
            <a:ext cx="2376488" cy="1008062"/>
          </a:xfrm>
          <a:prstGeom prst="cloud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Smell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0088" y="4011612"/>
            <a:ext cx="2974975" cy="14763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285750" marR="0" lvl="0" indent="-2857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↓"/>
              <a:tabLst/>
              <a:defRPr/>
            </a:pPr>
            <a:r>
              <a:rPr kumimoji="1" lang="en-US" altLang="zh-TW" sz="2400" b="1" kern="0" dirty="0" err="1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Tính</a:t>
            </a:r>
            <a:r>
              <a:rPr kumimoji="1" lang="en-US" altLang="zh-TW" sz="2400" b="1" kern="0" dirty="0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400" b="1" kern="0" dirty="0" err="1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đọc</a:t>
            </a:r>
            <a:r>
              <a:rPr kumimoji="1" lang="en-US" altLang="zh-TW" sz="2400" b="1" kern="0" dirty="0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400" b="1" kern="0" dirty="0" err="1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hiểu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85750" marR="0" lvl="0" indent="-2857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↓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Khả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năng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kiểm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thử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85750" marR="0" lvl="0" indent="-2857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↓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Khả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năng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bảo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trì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35600" y="1371600"/>
            <a:ext cx="2952750" cy="1519237"/>
          </a:xfrm>
          <a:prstGeom prst="cloud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Smell </a:t>
            </a:r>
            <a:r>
              <a:rPr kumimoji="1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trong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xử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sz="18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lý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sz="18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ngoại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sz="18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lệ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041650" y="3502025"/>
            <a:ext cx="366713" cy="198596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556000" y="3270248"/>
            <a:ext cx="2781081" cy="4619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Mức</a:t>
            </a:r>
            <a:r>
              <a:rPr kumimoji="1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độ</a:t>
            </a:r>
            <a:r>
              <a:rPr kumimoji="1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bền</a:t>
            </a:r>
            <a:r>
              <a:rPr kumimoji="1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vững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003925" y="2940050"/>
            <a:ext cx="487363" cy="259397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ghtning Bolt 19"/>
          <p:cNvSpPr/>
          <p:nvPr/>
        </p:nvSpPr>
        <p:spPr bwMode="auto">
          <a:xfrm>
            <a:off x="5943600" y="3200400"/>
            <a:ext cx="302183" cy="647700"/>
          </a:xfrm>
          <a:prstGeom prst="lightningBol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4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CẤP THIẾT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3154363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905000"/>
            <a:ext cx="236061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1" kern="0" dirty="0" err="1" smtClean="0">
                <a:solidFill>
                  <a:srgbClr val="FF0000"/>
                </a:solidFill>
                <a:latin typeface="Calibri"/>
              </a:rPr>
              <a:t>Có</a:t>
            </a:r>
            <a:r>
              <a:rPr kumimoji="1" lang="en-US" b="1" kern="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kumimoji="1" lang="en-US" b="1" kern="0" dirty="0" err="1" smtClean="0">
                <a:solidFill>
                  <a:srgbClr val="FF0000"/>
                </a:solidFill>
                <a:latin typeface="Calibri"/>
              </a:rPr>
              <a:t>một</a:t>
            </a:r>
            <a:r>
              <a:rPr kumimoji="1" lang="en-US" b="1" kern="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kumimoji="1" lang="en-US" b="1" kern="0" dirty="0" err="1" smtClean="0">
                <a:solidFill>
                  <a:srgbClr val="FF0000"/>
                </a:solidFill>
                <a:latin typeface="Calibri"/>
              </a:rPr>
              <a:t>thiết</a:t>
            </a:r>
            <a:r>
              <a:rPr kumimoji="1" lang="en-US" b="1" kern="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kumimoji="1" lang="en-US" b="1" kern="0" dirty="0" err="1" smtClean="0">
                <a:solidFill>
                  <a:srgbClr val="FF0000"/>
                </a:solidFill>
                <a:latin typeface="Calibri"/>
              </a:rPr>
              <a:t>kế</a:t>
            </a:r>
            <a:r>
              <a:rPr kumimoji="1" lang="en-US" b="1" kern="0" dirty="0">
                <a:solidFill>
                  <a:srgbClr val="FF0000"/>
                </a:solidFill>
                <a:latin typeface="Calibri"/>
              </a:rPr>
              <a:t> </a:t>
            </a:r>
            <a:r>
              <a:rPr kumimoji="1" lang="en-US" b="1" kern="0" dirty="0" smtClean="0">
                <a:solidFill>
                  <a:srgbClr val="FF0000"/>
                </a:solidFill>
                <a:latin typeface="Calibri"/>
              </a:rPr>
              <a:t>ĐÚNG </a:t>
            </a:r>
            <a:r>
              <a:rPr kumimoji="1" lang="en-US" b="1" kern="0" dirty="0" err="1" smtClean="0">
                <a:solidFill>
                  <a:srgbClr val="FF0000"/>
                </a:solidFill>
                <a:latin typeface="Calibri"/>
              </a:rPr>
              <a:t>trước</a:t>
            </a:r>
            <a:r>
              <a:rPr kumimoji="1" lang="en-US" b="1" kern="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kumimoji="1" lang="en-US" b="1" kern="0" dirty="0" err="1" smtClean="0">
                <a:solidFill>
                  <a:srgbClr val="FF0000"/>
                </a:solidFill>
                <a:latin typeface="Calibri"/>
              </a:rPr>
              <a:t>khi</a:t>
            </a:r>
            <a:r>
              <a:rPr kumimoji="1" lang="en-US" b="1" kern="0" dirty="0" smtClean="0">
                <a:solidFill>
                  <a:srgbClr val="FF0000"/>
                </a:solidFill>
                <a:latin typeface="Calibri"/>
              </a:rPr>
              <a:t> code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563" y="1774825"/>
            <a:ext cx="412805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b="1" dirty="0" err="1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Cải</a:t>
            </a:r>
            <a:r>
              <a:rPr kumimoji="1" 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b="1" dirty="0" err="1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tiến</a:t>
            </a:r>
            <a:r>
              <a:rPr kumimoji="1" 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b="1" dirty="0" err="1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mã</a:t>
            </a:r>
            <a:r>
              <a:rPr kumimoji="1" 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b="1" dirty="0" err="1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xử</a:t>
            </a:r>
            <a:r>
              <a:rPr kumimoji="1" 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b="1" dirty="0" err="1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lý</a:t>
            </a:r>
            <a:r>
              <a:rPr kumimoji="1" 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b="1" dirty="0" err="1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ngoại</a:t>
            </a:r>
            <a:r>
              <a:rPr kumimoji="1" 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b="1" dirty="0" err="1" smtClean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lệ</a:t>
            </a:r>
            <a:endParaRPr kumimoji="1" lang="en-US" b="1" dirty="0">
              <a:solidFill>
                <a:srgbClr val="008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285750" indent="-285750" algn="l" eaLnBrk="0" hangingPunct="0">
              <a:buFont typeface="Wingdings" panose="05000000000000000000" pitchFamily="2" charset="2"/>
              <a:buChar char="ü"/>
              <a:defRPr/>
            </a:pP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Tăng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chất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lượng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mã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nguồn</a:t>
            </a:r>
            <a:endParaRPr kumimoji="1" lang="en-US" altLang="zh-TW" b="1" dirty="0">
              <a:solidFill>
                <a:srgbClr val="1F497D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285750" indent="-285750" algn="l" eaLnBrk="0" hangingPunct="0">
              <a:buFont typeface="Wingdings" panose="05000000000000000000" pitchFamily="2" charset="2"/>
              <a:buChar char="ü"/>
              <a:defRPr/>
            </a:pP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Tăng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tính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bền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vững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của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hệ</a:t>
            </a:r>
            <a:r>
              <a:rPr kumimoji="1" lang="en-US" altLang="zh-TW" b="1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thống</a:t>
            </a:r>
            <a:endParaRPr kumimoji="1" lang="en-US" b="1" dirty="0">
              <a:solidFill>
                <a:prstClr val="black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9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CẤP THIẾT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vi-VN" dirty="0" smtClean="0"/>
              <a:t>iúp </a:t>
            </a:r>
            <a:r>
              <a:rPr lang="vi-VN" dirty="0"/>
              <a:t>cho lập trình viên tránh hoặc phát hiện ra các mẫu mã xấu trong xử lý ngoại </a:t>
            </a:r>
            <a:r>
              <a:rPr lang="vi-VN" dirty="0" smtClean="0"/>
              <a:t>lệ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vi-VN" dirty="0" smtClean="0"/>
              <a:t>iảm </a:t>
            </a:r>
            <a:r>
              <a:rPr lang="vi-VN" dirty="0"/>
              <a:t>thiếu tối </a:t>
            </a:r>
            <a:r>
              <a:rPr lang="vi-VN" dirty="0" smtClean="0"/>
              <a:t>đ</a:t>
            </a:r>
            <a:r>
              <a:rPr lang="en-US" dirty="0" smtClean="0"/>
              <a:t>a</a:t>
            </a:r>
            <a:r>
              <a:rPr lang="vi-VN" dirty="0" smtClean="0"/>
              <a:t> </a:t>
            </a:r>
            <a:r>
              <a:rPr lang="vi-VN" dirty="0"/>
              <a:t>những lỗi xảy ra trong lúc thực thi chương </a:t>
            </a:r>
            <a:r>
              <a:rPr lang="vi-VN" dirty="0" smtClean="0"/>
              <a:t>trình</a:t>
            </a:r>
            <a:endParaRPr lang="en-US" dirty="0" smtClean="0"/>
          </a:p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n</a:t>
            </a:r>
            <a:r>
              <a:rPr lang="vi-VN" dirty="0" smtClean="0"/>
              <a:t>âng </a:t>
            </a:r>
            <a:r>
              <a:rPr lang="vi-VN" dirty="0"/>
              <a:t>cao chất lượng mã </a:t>
            </a:r>
            <a:r>
              <a:rPr lang="vi-VN" dirty="0" smtClean="0"/>
              <a:t>nguồn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</a:t>
            </a:r>
            <a:r>
              <a:rPr lang="en-US" dirty="0" smtClean="0">
                <a:sym typeface="Wingdings 3" panose="05040102010807070707" pitchFamily="18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vi-VN" dirty="0" smtClean="0">
                <a:solidFill>
                  <a:srgbClr val="C00000"/>
                </a:solidFill>
              </a:rPr>
              <a:t>hát </a:t>
            </a:r>
            <a:r>
              <a:rPr lang="vi-VN" dirty="0">
                <a:solidFill>
                  <a:srgbClr val="C00000"/>
                </a:solidFill>
              </a:rPr>
              <a:t>hiện các mẫu mã xấu trong xử lý ngoại lệ và cách thức cải thiện mã nguồn nhằm loại bỏ chúng là một vấn đề hết sức cần thiết.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4TGp_natural_light.potx" id="{66D8022D-6F9F-4C9B-94EF-88C6969B74D4}" vid="{FDA5D0AE-BF4D-42F2-A8C7-09CB49CD25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291</TotalTime>
  <Words>1016</Words>
  <Application>Microsoft Office PowerPoint</Application>
  <PresentationFormat>On-screen Show (4:3)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新細明體</vt:lpstr>
      <vt:lpstr>新細明體</vt:lpstr>
      <vt:lpstr>Arial</vt:lpstr>
      <vt:lpstr>Calibri</vt:lpstr>
      <vt:lpstr>Symbol</vt:lpstr>
      <vt:lpstr>Tahoma</vt:lpstr>
      <vt:lpstr>Times New Roman</vt:lpstr>
      <vt:lpstr>Wingdings</vt:lpstr>
      <vt:lpstr>Wingdings 3</vt:lpstr>
      <vt:lpstr>574TGp_natural_light</vt:lpstr>
      <vt:lpstr>PHÁT HIỆN VÀ CẢI THIỆN MÃ NGUỒN XỬ LÝ NGOẠI LỆ XẤU TRONG JAVASCRIPT</vt:lpstr>
      <vt:lpstr>TÌNH HÌNH NGHIÊN CỨU (1)</vt:lpstr>
      <vt:lpstr>TÌNH HÌNH NGHIÊN CỨU (2)</vt:lpstr>
      <vt:lpstr>TÌNH HÌNH NGHIÊN CỨU (3)</vt:lpstr>
      <vt:lpstr>TÍNH CẤP THIẾT</vt:lpstr>
      <vt:lpstr>TÍNH CẤP THIẾT</vt:lpstr>
      <vt:lpstr>TÍNH CẤP THIẾT</vt:lpstr>
      <vt:lpstr>TÍNH CẤP THIẾT</vt:lpstr>
      <vt:lpstr>TÍNH CẤP THIẾT</vt:lpstr>
      <vt:lpstr>MỤC TIÊU CHUNG</vt:lpstr>
      <vt:lpstr>MỤC TIÊU CỤ THỂ (JAVASCRIPT)</vt:lpstr>
      <vt:lpstr>ĐỐI TƯỢNG NGHIÊN CỨU</vt:lpstr>
      <vt:lpstr>PHẠM VI NGHIÊN CỨU</vt:lpstr>
      <vt:lpstr>NỘI DUNG NGHIÊN CỨU</vt:lpstr>
      <vt:lpstr>SẢN PHẨM</vt:lpstr>
      <vt:lpstr>KINH PHÍ THỰC HIỆN ĐỀ TÀI</vt:lpstr>
    </vt:vector>
  </TitlesOfParts>
  <Company>College of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Tran Thanh Luong</dc:creator>
  <cp:lastModifiedBy>lemycanh</cp:lastModifiedBy>
  <cp:revision>56</cp:revision>
  <dcterms:created xsi:type="dcterms:W3CDTF">2016-07-28T00:45:01Z</dcterms:created>
  <dcterms:modified xsi:type="dcterms:W3CDTF">2016-08-01T08:55:59Z</dcterms:modified>
</cp:coreProperties>
</file>