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89" r:id="rId3"/>
    <p:sldId id="290" r:id="rId4"/>
    <p:sldId id="257" r:id="rId5"/>
    <p:sldId id="258" r:id="rId6"/>
    <p:sldId id="291" r:id="rId7"/>
    <p:sldId id="259" r:id="rId8"/>
    <p:sldId id="271" r:id="rId9"/>
    <p:sldId id="260" r:id="rId10"/>
    <p:sldId id="264" r:id="rId11"/>
    <p:sldId id="267" r:id="rId12"/>
    <p:sldId id="268" r:id="rId13"/>
    <p:sldId id="269" r:id="rId14"/>
    <p:sldId id="272" r:id="rId15"/>
    <p:sldId id="273" r:id="rId16"/>
    <p:sldId id="292" r:id="rId17"/>
    <p:sldId id="274" r:id="rId18"/>
    <p:sldId id="270" r:id="rId19"/>
    <p:sldId id="29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94" r:id="rId28"/>
    <p:sldId id="283" r:id="rId29"/>
    <p:sldId id="284" r:id="rId30"/>
    <p:sldId id="285" r:id="rId31"/>
    <p:sldId id="286" r:id="rId32"/>
    <p:sldId id="287" r:id="rId33"/>
    <p:sldId id="288" r:id="rId34"/>
    <p:sldId id="295" r:id="rId35"/>
    <p:sldId id="26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0AE7C-77E7-4074-85FB-F212E7654D1D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0AB10-49E4-4A63-A6FC-7506B5572A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dirty="0" smtClean="0"/>
              <a:t>DLL=PLL without frequency synthesis. VCDL replaces VCO. Delay line instead of frequency generator. Used to generate multiple</a:t>
            </a:r>
            <a:r>
              <a:rPr lang="en-US" baseline="0" dirty="0" smtClean="0"/>
              <a:t> phases of same frequency of clock</a:t>
            </a:r>
            <a:endParaRPr lang="en-US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Used to generate multiple phases of clock-same frequency</a:t>
            </a:r>
          </a:p>
          <a:p>
            <a:pPr marL="228600" indent="-228600">
              <a:buAutoNum type="arabicPeriod"/>
            </a:pPr>
            <a:r>
              <a:rPr lang="en-US" dirty="0" smtClean="0"/>
              <a:t>Advantage</a:t>
            </a:r>
            <a:r>
              <a:rPr lang="en-US" baseline="0" dirty="0" smtClean="0"/>
              <a:t> 1: less noise without VCO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Advantage 2: VCDL gain only, one less pole, more stability more relaxed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PD only, charge pump not necessary, but usually used for infinite 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0AB10-49E4-4A63-A6FC-7506B5572A6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 of papers to: spark interest, good</a:t>
            </a:r>
            <a:r>
              <a:rPr lang="en-US" baseline="0" dirty="0" smtClean="0"/>
              <a:t> paper to go to if </a:t>
            </a:r>
            <a:r>
              <a:rPr lang="en-US" baseline="0" dirty="0" err="1" smtClean="0"/>
              <a:t>ur</a:t>
            </a:r>
            <a:r>
              <a:rPr lang="en-US" baseline="0" dirty="0" smtClean="0"/>
              <a:t> looking into a certain subject</a:t>
            </a:r>
          </a:p>
          <a:p>
            <a:r>
              <a:rPr lang="en-US" baseline="0" dirty="0" smtClean="0"/>
              <a:t>History of DLLs, jitter and power</a:t>
            </a:r>
          </a:p>
          <a:p>
            <a:r>
              <a:rPr lang="en-US" baseline="0" dirty="0" smtClean="0"/>
              <a:t>Don’t give away all their secrets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0AB10-49E4-4A63-A6FC-7506B5572A6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0AB10-49E4-4A63-A6FC-7506B5572A6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9319-B216-44B0-A322-DA2ED9CB1BCA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6459947-4DE6-446B-BBD5-6797C0B650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9319-B216-44B0-A322-DA2ED9CB1BCA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9947-4DE6-446B-BBD5-6797C0B65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9319-B216-44B0-A322-DA2ED9CB1BCA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9947-4DE6-446B-BBD5-6797C0B65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9319-B216-44B0-A322-DA2ED9CB1BCA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9947-4DE6-446B-BBD5-6797C0B650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9319-B216-44B0-A322-DA2ED9CB1BCA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6459947-4DE6-446B-BBD5-6797C0B65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9319-B216-44B0-A322-DA2ED9CB1BCA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9947-4DE6-446B-BBD5-6797C0B650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9319-B216-44B0-A322-DA2ED9CB1BCA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9947-4DE6-446B-BBD5-6797C0B650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9319-B216-44B0-A322-DA2ED9CB1BCA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9947-4DE6-446B-BBD5-6797C0B65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9319-B216-44B0-A322-DA2ED9CB1BCA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9947-4DE6-446B-BBD5-6797C0B65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9319-B216-44B0-A322-DA2ED9CB1BCA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9947-4DE6-446B-BBD5-6797C0B650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9319-B216-44B0-A322-DA2ED9CB1BCA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6459947-4DE6-446B-BBD5-6797C0B650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4509319-B216-44B0-A322-DA2ED9CB1BCA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6459947-4DE6-446B-BBD5-6797C0B65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Yanqing</a:t>
            </a:r>
            <a:r>
              <a:rPr lang="en-US" dirty="0" smtClean="0"/>
              <a:t> Zhang</a:t>
            </a:r>
          </a:p>
          <a:p>
            <a:r>
              <a:rPr lang="en-US" dirty="0" smtClean="0"/>
              <a:t>yanqing@virginia.edu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DLL Design for Low Power and Jitter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Loop DLL Design (2)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524000"/>
            <a:ext cx="373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“True” dual </a:t>
            </a:r>
            <a:r>
              <a:rPr lang="en-US" dirty="0" err="1" smtClean="0"/>
              <a:t>loop</a:t>
            </a:r>
            <a:r>
              <a:rPr lang="en-US" dirty="0" err="1" smtClean="0">
                <a:sym typeface="Wingdings" pitchFamily="2" charset="2"/>
              </a:rPr>
              <a:t>coarse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loop+fine</a:t>
            </a:r>
            <a:r>
              <a:rPr lang="en-US" dirty="0" smtClean="0">
                <a:sym typeface="Wingdings" pitchFamily="2" charset="2"/>
              </a:rPr>
              <a:t> loop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Quadrature</a:t>
            </a:r>
            <a:r>
              <a:rPr lang="en-US" dirty="0" smtClean="0"/>
              <a:t> mixing slew rate </a:t>
            </a:r>
            <a:r>
              <a:rPr lang="en-US" dirty="0" err="1" smtClean="0"/>
              <a:t>limited</a:t>
            </a:r>
            <a:r>
              <a:rPr lang="en-US" dirty="0" err="1" smtClean="0">
                <a:sym typeface="Wingdings" pitchFamily="2" charset="2"/>
              </a:rPr>
              <a:t>jitter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sensitive</a:t>
            </a:r>
            <a:r>
              <a:rPr lang="en-US" dirty="0" err="1" smtClean="0">
                <a:solidFill>
                  <a:schemeClr val="accent1"/>
                </a:solidFill>
                <a:sym typeface="Wingdings" pitchFamily="2" charset="2"/>
              </a:rPr>
              <a:t>interpolate</a:t>
            </a:r>
            <a:r>
              <a:rPr lang="en-US" dirty="0" smtClean="0">
                <a:solidFill>
                  <a:schemeClr val="accent1"/>
                </a:solidFill>
                <a:sym typeface="Wingdings" pitchFamily="2" charset="2"/>
              </a:rPr>
              <a:t> smaller phases</a:t>
            </a:r>
          </a:p>
          <a:p>
            <a:endParaRPr lang="en-US" dirty="0" smtClean="0">
              <a:solidFill>
                <a:schemeClr val="accent1"/>
              </a:solidFill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sym typeface="Wingdings" pitchFamily="2" charset="2"/>
              </a:rPr>
              <a:t>Clocks </a:t>
            </a:r>
            <a:r>
              <a:rPr lang="en-US" dirty="0" err="1" smtClean="0">
                <a:solidFill>
                  <a:schemeClr val="accent1"/>
                </a:solidFill>
                <a:sym typeface="Wingdings" pitchFamily="2" charset="2"/>
              </a:rPr>
              <a:t>buffered</a:t>
            </a:r>
            <a:r>
              <a:rPr lang="en-US" dirty="0" err="1" smtClean="0">
                <a:sym typeface="Wingdings" pitchFamily="2" charset="2"/>
              </a:rPr>
              <a:t>less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slewless</a:t>
            </a:r>
            <a:r>
              <a:rPr lang="en-US" dirty="0" smtClean="0">
                <a:sym typeface="Wingdings" pitchFamily="2" charset="2"/>
              </a:rPr>
              <a:t> jitter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Stage to stage isolation or load </a:t>
            </a:r>
            <a:r>
              <a:rPr lang="en-US" dirty="0" err="1" smtClean="0">
                <a:solidFill>
                  <a:schemeClr val="accent1"/>
                </a:solidFill>
              </a:rPr>
              <a:t>matching</a:t>
            </a:r>
            <a:r>
              <a:rPr lang="en-US" dirty="0" err="1" smtClean="0">
                <a:sym typeface="Wingdings" pitchFamily="2" charset="2"/>
              </a:rPr>
              <a:t>no</a:t>
            </a:r>
            <a:r>
              <a:rPr lang="en-US" dirty="0" smtClean="0">
                <a:sym typeface="Wingdings" pitchFamily="2" charset="2"/>
              </a:rPr>
              <a:t> data dependency jitter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accent1"/>
              </a:solidFill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PD offset identified as a problem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Mismatch/Variation in delay cells identified as a problem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209800"/>
            <a:ext cx="5105400" cy="376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5715000" y="5181600"/>
            <a:ext cx="2209800" cy="762000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0" y="60198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Fully digital domain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01000" y="586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Loop DLL Design (2)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343040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4724400" cy="20574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>
                <a:sym typeface="Wingdings" pitchFamily="2" charset="2"/>
              </a:rPr>
              <a:t>All buffer delay elements 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differential for less supply sensitivity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ym typeface="Wingdings" pitchFamily="2" charset="2"/>
              </a:rPr>
              <a:t>Uses </a:t>
            </a:r>
            <a:r>
              <a:rPr lang="en-US" sz="1800" dirty="0" smtClean="0">
                <a:solidFill>
                  <a:schemeClr val="accent1"/>
                </a:solidFill>
                <a:sym typeface="Wingdings" pitchFamily="2" charset="2"/>
              </a:rPr>
              <a:t>replica biasing </a:t>
            </a:r>
            <a:r>
              <a:rPr lang="en-US" sz="1800" dirty="0" smtClean="0">
                <a:sym typeface="Wingdings" pitchFamily="2" charset="2"/>
              </a:rPr>
              <a:t>for good linearity, wide operating range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ym typeface="Wingdings" pitchFamily="2" charset="2"/>
              </a:rPr>
              <a:t>Always static current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01000" y="586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Loop DLL Design (2)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3986212" cy="3380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371600"/>
            <a:ext cx="4191000" cy="372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029200"/>
            <a:ext cx="8534400" cy="16002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>
                <a:sym typeface="Wingdings" pitchFamily="2" charset="2"/>
              </a:rPr>
              <a:t>Phase step must be </a:t>
            </a:r>
            <a:r>
              <a:rPr lang="en-US" sz="1800" dirty="0" err="1" smtClean="0">
                <a:sym typeface="Wingdings" pitchFamily="2" charset="2"/>
              </a:rPr>
              <a:t>smallsmall</a:t>
            </a:r>
            <a:r>
              <a:rPr lang="en-US" sz="1800" dirty="0" smtClean="0">
                <a:sym typeface="Wingdings" pitchFamily="2" charset="2"/>
              </a:rPr>
              <a:t> dithering </a:t>
            </a:r>
            <a:r>
              <a:rPr lang="en-US" sz="1800" dirty="0" err="1" smtClean="0">
                <a:sym typeface="Wingdings" pitchFamily="2" charset="2"/>
              </a:rPr>
              <a:t>amplitudeless</a:t>
            </a:r>
            <a:r>
              <a:rPr lang="en-US" sz="1800" dirty="0" smtClean="0">
                <a:sym typeface="Wingdings" pitchFamily="2" charset="2"/>
              </a:rPr>
              <a:t> jitter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ym typeface="Wingdings" pitchFamily="2" charset="2"/>
              </a:rPr>
              <a:t>Seamless phase transition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ym typeface="Wingdings" pitchFamily="2" charset="2"/>
              </a:rPr>
              <a:t>Gate-drain </a:t>
            </a:r>
            <a:r>
              <a:rPr lang="en-US" sz="1800" dirty="0" err="1" smtClean="0">
                <a:sym typeface="Wingdings" pitchFamily="2" charset="2"/>
              </a:rPr>
              <a:t>feedthrough</a:t>
            </a:r>
            <a:r>
              <a:rPr lang="en-US" sz="1800" dirty="0" smtClean="0">
                <a:sym typeface="Wingdings" pitchFamily="2" charset="2"/>
              </a:rPr>
              <a:t> vs. data dependency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4572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4648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Loop DLL Design (2)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648200"/>
            <a:ext cx="7772400" cy="2057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ym typeface="Wingdings" pitchFamily="2" charset="2"/>
              </a:rPr>
              <a:t>80kHz-400MHz locking range</a:t>
            </a:r>
          </a:p>
          <a:p>
            <a:r>
              <a:rPr lang="en-US" sz="2000" dirty="0" smtClean="0">
                <a:sym typeface="Wingdings" pitchFamily="2" charset="2"/>
              </a:rPr>
              <a:t>68 </a:t>
            </a:r>
            <a:r>
              <a:rPr lang="en-US" sz="2000" dirty="0" err="1" smtClean="0">
                <a:sym typeface="Wingdings" pitchFamily="2" charset="2"/>
              </a:rPr>
              <a:t>ps</a:t>
            </a:r>
            <a:r>
              <a:rPr lang="en-US" sz="2000" dirty="0" smtClean="0">
                <a:sym typeface="Wingdings" pitchFamily="2" charset="2"/>
              </a:rPr>
              <a:t> p2p jitter @250MHz</a:t>
            </a:r>
          </a:p>
          <a:p>
            <a:r>
              <a:rPr lang="en-US" sz="2000" dirty="0" smtClean="0">
                <a:sym typeface="Wingdings" pitchFamily="2" charset="2"/>
              </a:rPr>
              <a:t>102 </a:t>
            </a:r>
            <a:r>
              <a:rPr lang="en-US" sz="2000" dirty="0" err="1" smtClean="0">
                <a:sym typeface="Wingdings" pitchFamily="2" charset="2"/>
              </a:rPr>
              <a:t>mW</a:t>
            </a:r>
            <a:r>
              <a:rPr lang="en-US" sz="2000" dirty="0" smtClean="0">
                <a:sym typeface="Wingdings" pitchFamily="2" charset="2"/>
              </a:rPr>
              <a:t> power dissipation @3.3V</a:t>
            </a:r>
          </a:p>
          <a:p>
            <a:r>
              <a:rPr lang="en-US" sz="2000" dirty="0" smtClean="0">
                <a:sym typeface="Wingdings" pitchFamily="2" charset="2"/>
              </a:rPr>
              <a:t>0.4ps/mV supply sensitivity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371600"/>
            <a:ext cx="4267200" cy="315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0" y="4191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Self-biased Technique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0"/>
            <a:ext cx="3962400" cy="27432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sym typeface="Wingdings" pitchFamily="2" charset="2"/>
              </a:rPr>
              <a:t>Self-biased throughout DLL</a:t>
            </a:r>
          </a:p>
          <a:p>
            <a:r>
              <a:rPr lang="en-US" sz="2000" dirty="0" smtClean="0">
                <a:sym typeface="Wingdings" pitchFamily="2" charset="2"/>
              </a:rPr>
              <a:t>Bias tracks changes in </a:t>
            </a:r>
            <a:r>
              <a:rPr lang="en-US" sz="2000" dirty="0" err="1" smtClean="0">
                <a:sym typeface="Wingdings" pitchFamily="2" charset="2"/>
              </a:rPr>
              <a:t>Vcc</a:t>
            </a:r>
            <a:r>
              <a:rPr lang="en-US" sz="2000" dirty="0" err="1" smtClean="0">
                <a:solidFill>
                  <a:schemeClr val="accent1"/>
                </a:solidFill>
                <a:sym typeface="Wingdings" pitchFamily="2" charset="2"/>
              </a:rPr>
              <a:t>constant</a:t>
            </a:r>
            <a:r>
              <a:rPr lang="en-US" sz="2000" dirty="0" smtClean="0">
                <a:solidFill>
                  <a:schemeClr val="accent1"/>
                </a:solidFill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  <a:sym typeface="Wingdings" pitchFamily="2" charset="2"/>
              </a:rPr>
              <a:t>currentconstant</a:t>
            </a:r>
            <a:r>
              <a:rPr lang="en-US" sz="2000" dirty="0" smtClean="0">
                <a:solidFill>
                  <a:schemeClr val="accent1"/>
                </a:solidFill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  <a:sym typeface="Wingdings" pitchFamily="2" charset="2"/>
              </a:rPr>
              <a:t>delayimproved</a:t>
            </a:r>
            <a:r>
              <a:rPr lang="en-US" sz="2000" dirty="0" smtClean="0">
                <a:solidFill>
                  <a:schemeClr val="accent1"/>
                </a:solidFill>
                <a:sym typeface="Wingdings" pitchFamily="2" charset="2"/>
              </a:rPr>
              <a:t> jitter</a:t>
            </a:r>
          </a:p>
          <a:p>
            <a:r>
              <a:rPr lang="en-US" sz="2000" dirty="0" smtClean="0">
                <a:solidFill>
                  <a:schemeClr val="accent1"/>
                </a:solidFill>
                <a:sym typeface="Wingdings" pitchFamily="2" charset="2"/>
              </a:rPr>
              <a:t>Charge pump current scales with frequency</a:t>
            </a:r>
          </a:p>
          <a:p>
            <a:r>
              <a:rPr lang="en-US" sz="2000" dirty="0" smtClean="0">
                <a:sym typeface="Wingdings" pitchFamily="2" charset="2"/>
              </a:rPr>
              <a:t>Dead-zone improved due to fully symmetric topology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3138488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295400"/>
            <a:ext cx="376909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3733800"/>
            <a:ext cx="3338034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447800" y="33528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Delay cell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943600" y="33528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Bias Circuit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019800" y="57150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Charge Pump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391400" y="5486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01000" y="3276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90800" y="3124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[3]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Self-biased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3962400" cy="4953000"/>
          </a:xfrm>
        </p:spPr>
        <p:txBody>
          <a:bodyPr/>
          <a:lstStyle/>
          <a:p>
            <a:pPr lvl="0">
              <a:defRPr/>
            </a:pPr>
            <a:r>
              <a:rPr lang="en-US" sz="2800" dirty="0" smtClean="0"/>
              <a:t>262 </a:t>
            </a:r>
            <a:r>
              <a:rPr lang="en-US" sz="2800" dirty="0" err="1" smtClean="0"/>
              <a:t>ps</a:t>
            </a:r>
            <a:r>
              <a:rPr lang="en-US" sz="2800" dirty="0" smtClean="0"/>
              <a:t> p2p jitter @ 250 MHz</a:t>
            </a:r>
          </a:p>
          <a:p>
            <a:pPr lvl="0">
              <a:defRPr/>
            </a:pPr>
            <a:r>
              <a:rPr lang="en-US" sz="2800" dirty="0" smtClean="0"/>
              <a:t>29 </a:t>
            </a:r>
            <a:r>
              <a:rPr lang="en-US" sz="2800" dirty="0" err="1" smtClean="0"/>
              <a:t>mW</a:t>
            </a:r>
            <a:r>
              <a:rPr lang="en-US" sz="2800" dirty="0" smtClean="0"/>
              <a:t> @ 2.5 V</a:t>
            </a:r>
          </a:p>
          <a:p>
            <a:r>
              <a:rPr lang="en-US" dirty="0" smtClean="0"/>
              <a:t>Crudely designed “dual loop”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Shows tradeoff of design </a:t>
            </a:r>
            <a:r>
              <a:rPr lang="en-US" dirty="0" err="1" smtClean="0">
                <a:solidFill>
                  <a:schemeClr val="accent1"/>
                </a:solidFill>
              </a:rPr>
              <a:t>effort</a:t>
            </a:r>
            <a:r>
              <a:rPr lang="en-US" dirty="0" err="1" smtClean="0">
                <a:solidFill>
                  <a:schemeClr val="accent1"/>
                </a:solidFill>
                <a:sym typeface="Wingdings" pitchFamily="2" charset="2"/>
              </a:rPr>
              <a:t>less</a:t>
            </a:r>
            <a:r>
              <a:rPr lang="en-US" dirty="0" smtClean="0">
                <a:solidFill>
                  <a:schemeClr val="accent1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sym typeface="Wingdings" pitchFamily="2" charset="2"/>
              </a:rPr>
              <a:t>jittermore</a:t>
            </a:r>
            <a:r>
              <a:rPr lang="en-US" dirty="0" smtClean="0">
                <a:solidFill>
                  <a:schemeClr val="accent1"/>
                </a:solidFill>
                <a:sym typeface="Wingdings" pitchFamily="2" charset="2"/>
              </a:rPr>
              <a:t> power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676400"/>
            <a:ext cx="466620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DLL Quick Review</a:t>
            </a:r>
          </a:p>
          <a:p>
            <a:r>
              <a:rPr lang="en-US" dirty="0" smtClean="0"/>
              <a:t>Seminal Papers</a:t>
            </a:r>
          </a:p>
          <a:p>
            <a:pPr lvl="1"/>
            <a:r>
              <a:rPr lang="en-US" dirty="0" smtClean="0"/>
              <a:t>First “dual loop” with infinite phase capture range</a:t>
            </a:r>
          </a:p>
          <a:p>
            <a:pPr lvl="1"/>
            <a:r>
              <a:rPr lang="en-US" dirty="0" smtClean="0"/>
              <a:t>First true dual loop architecture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Summary of DLL Design Issues</a:t>
            </a:r>
          </a:p>
          <a:p>
            <a:r>
              <a:rPr lang="en-US" dirty="0" smtClean="0"/>
              <a:t>A Walk Through Time</a:t>
            </a:r>
          </a:p>
          <a:p>
            <a:pPr lvl="1"/>
            <a:r>
              <a:rPr lang="en-US" dirty="0" smtClean="0"/>
              <a:t>The first all digital DLL (1999)</a:t>
            </a:r>
          </a:p>
          <a:p>
            <a:pPr lvl="1"/>
            <a:r>
              <a:rPr lang="en-US" dirty="0" smtClean="0"/>
              <a:t>The first mixed mode DLL (1999)</a:t>
            </a:r>
          </a:p>
          <a:p>
            <a:pPr lvl="1"/>
            <a:r>
              <a:rPr lang="en-US" dirty="0" smtClean="0"/>
              <a:t>Process variation problem</a:t>
            </a:r>
          </a:p>
          <a:p>
            <a:pPr lvl="1"/>
            <a:r>
              <a:rPr lang="en-US" dirty="0" smtClean="0"/>
              <a:t>False lock problem</a:t>
            </a:r>
          </a:p>
          <a:p>
            <a:pPr lvl="1"/>
            <a:r>
              <a:rPr lang="en-US" dirty="0" smtClean="0"/>
              <a:t>Fast lock acquisition</a:t>
            </a:r>
          </a:p>
          <a:p>
            <a:pPr lvl="1"/>
            <a:r>
              <a:rPr lang="en-US" dirty="0" smtClean="0"/>
              <a:t>PFD jitter</a:t>
            </a:r>
          </a:p>
          <a:p>
            <a:pPr lvl="1"/>
            <a:r>
              <a:rPr lang="en-US" dirty="0" smtClean="0"/>
              <a:t>CP jitter</a:t>
            </a:r>
          </a:p>
          <a:p>
            <a:r>
              <a:rPr lang="en-US" dirty="0" smtClean="0"/>
              <a:t>Summary of DLL Design Space</a:t>
            </a:r>
          </a:p>
          <a:p>
            <a:r>
              <a:rPr lang="en-US" dirty="0" smtClean="0"/>
              <a:t>Discussion Questions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DLL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338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Metrics of interest include: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P2p jitter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Power</a:t>
            </a:r>
          </a:p>
          <a:p>
            <a:pPr lvl="1"/>
            <a:r>
              <a:rPr lang="en-US" dirty="0" smtClean="0"/>
              <a:t>Supply sensitivity</a:t>
            </a:r>
          </a:p>
          <a:p>
            <a:pPr lvl="1"/>
            <a:r>
              <a:rPr lang="en-US" dirty="0" smtClean="0"/>
              <a:t>Operating range</a:t>
            </a:r>
          </a:p>
          <a:p>
            <a:pPr lvl="1"/>
            <a:r>
              <a:rPr lang="en-US" dirty="0" smtClean="0"/>
              <a:t>Acquisition time</a:t>
            </a:r>
          </a:p>
          <a:p>
            <a:r>
              <a:rPr lang="en-US" dirty="0" smtClean="0"/>
              <a:t>Sources of jitter include: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Supply/substrate induced</a:t>
            </a:r>
            <a:endParaRPr lang="en-US" dirty="0" smtClean="0"/>
          </a:p>
          <a:p>
            <a:pPr lvl="1"/>
            <a:r>
              <a:rPr lang="en-US" dirty="0" smtClean="0"/>
              <a:t>Reference </a:t>
            </a:r>
            <a:r>
              <a:rPr lang="en-US" dirty="0" err="1" smtClean="0"/>
              <a:t>feedthrough</a:t>
            </a:r>
            <a:endParaRPr lang="en-US" dirty="0" smtClean="0"/>
          </a:p>
          <a:p>
            <a:pPr lvl="1"/>
            <a:r>
              <a:rPr lang="en-US" dirty="0" smtClean="0"/>
              <a:t>Digital control resolution</a:t>
            </a:r>
          </a:p>
          <a:p>
            <a:pPr lvl="1"/>
            <a:r>
              <a:rPr lang="en-US" dirty="0" smtClean="0"/>
              <a:t>Delay line resolution</a:t>
            </a:r>
          </a:p>
          <a:p>
            <a:pPr lvl="1"/>
            <a:r>
              <a:rPr lang="en-US" dirty="0" smtClean="0"/>
              <a:t>Phase mixer capabilities</a:t>
            </a:r>
          </a:p>
          <a:p>
            <a:pPr lvl="1"/>
            <a:r>
              <a:rPr lang="en-US" dirty="0" err="1" smtClean="0"/>
              <a:t>Vcont</a:t>
            </a:r>
            <a:r>
              <a:rPr lang="en-US" dirty="0" smtClean="0"/>
              <a:t> dithering</a:t>
            </a:r>
          </a:p>
          <a:p>
            <a:pPr lvl="1"/>
            <a:r>
              <a:rPr lang="en-US" dirty="0" smtClean="0"/>
              <a:t>Process variation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447800"/>
            <a:ext cx="3733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 issues include: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200" dirty="0" smtClean="0"/>
              <a:t>Jitter reduction in VCDL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PD accuracy and speed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200" dirty="0" smtClean="0"/>
              <a:t>CP current balance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200" dirty="0" smtClean="0"/>
              <a:t>Digital integration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200" dirty="0" smtClean="0"/>
              <a:t>Harmonic locking and startup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200" dirty="0" smtClean="0"/>
              <a:t>Duty cycle correction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200" dirty="0" smtClean="0"/>
              <a:t>Process variation control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200" dirty="0" smtClean="0"/>
              <a:t>Fast lock acquisition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for the Early Years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447800"/>
          <a:ext cx="7772399" cy="1851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9507"/>
                <a:gridCol w="1654093"/>
                <a:gridCol w="1219200"/>
                <a:gridCol w="762000"/>
                <a:gridCol w="990600"/>
                <a:gridCol w="1981200"/>
                <a:gridCol w="685799"/>
              </a:tblGrid>
              <a:tr h="6457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Operating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P2p jitter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Contribution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374128">
                <a:tc>
                  <a:txBody>
                    <a:bodyPr/>
                    <a:lstStyle/>
                    <a:p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 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 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 </a:t>
                      </a:r>
                      <a:r>
                        <a:rPr lang="en-US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 </a:t>
                      </a:r>
                      <a:r>
                        <a:rPr lang="en-US" dirty="0" err="1" smtClean="0"/>
                        <a:t>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Phase Interpolation</a:t>
                      </a:r>
                      <a:r>
                        <a:rPr lang="en-US" sz="1200" baseline="0" dirty="0" smtClean="0"/>
                        <a:t> for infinite delay lock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1994</a:t>
                      </a:r>
                    </a:p>
                  </a:txBody>
                  <a:tcPr/>
                </a:tc>
              </a:tr>
              <a:tr h="374128">
                <a:tc>
                  <a:txBody>
                    <a:bodyPr/>
                    <a:lstStyle/>
                    <a:p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 kHz-400MHz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 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 </a:t>
                      </a:r>
                      <a:r>
                        <a:rPr lang="en-US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 </a:t>
                      </a:r>
                      <a:r>
                        <a:rPr lang="en-US" dirty="0" err="1" smtClean="0"/>
                        <a:t>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r>
                        <a:rPr lang="en-US" sz="1200" baseline="0" dirty="0" smtClean="0"/>
                        <a:t> “coarse-fine” dual loop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1997</a:t>
                      </a:r>
                      <a:endParaRPr lang="en-US" dirty="0"/>
                    </a:p>
                  </a:txBody>
                  <a:tcPr/>
                </a:tc>
              </a:tr>
              <a:tr h="374128">
                <a:tc>
                  <a:txBody>
                    <a:bodyPr/>
                    <a:lstStyle/>
                    <a:p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 kHz-400MHz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 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 </a:t>
                      </a:r>
                      <a:r>
                        <a:rPr lang="en-US" dirty="0" err="1" smtClean="0"/>
                        <a:t>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Self-biased technique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3352800"/>
            <a:ext cx="7696200" cy="4953000"/>
          </a:xfrm>
        </p:spPr>
        <p:txBody>
          <a:bodyPr/>
          <a:lstStyle/>
          <a:p>
            <a:pPr lvl="0">
              <a:defRPr/>
            </a:pPr>
            <a:r>
              <a:rPr lang="en-US" sz="2800" dirty="0" smtClean="0"/>
              <a:t>Observation: the less jitter, the more power</a:t>
            </a:r>
          </a:p>
          <a:p>
            <a:pPr>
              <a:defRPr/>
            </a:pPr>
            <a:r>
              <a:rPr lang="en-US" dirty="0" smtClean="0"/>
              <a:t>K=</a:t>
            </a:r>
            <a:r>
              <a:rPr lang="en-US" dirty="0" err="1" smtClean="0"/>
              <a:t>jitter</a:t>
            </a:r>
            <a:r>
              <a:rPr lang="en-US" baseline="30000" dirty="0" err="1" smtClean="0"/>
              <a:t>α</a:t>
            </a:r>
            <a:r>
              <a:rPr lang="en-US" dirty="0" err="1" smtClean="0"/>
              <a:t>×power</a:t>
            </a:r>
            <a:r>
              <a:rPr lang="en-US" baseline="30000" dirty="0" err="1" smtClean="0"/>
              <a:t>β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 more fair comparison metric?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DLL Quick Review</a:t>
            </a:r>
          </a:p>
          <a:p>
            <a:r>
              <a:rPr lang="en-US" dirty="0" smtClean="0"/>
              <a:t>Seminal Papers</a:t>
            </a:r>
          </a:p>
          <a:p>
            <a:pPr lvl="1"/>
            <a:r>
              <a:rPr lang="en-US" dirty="0" smtClean="0"/>
              <a:t>First “dual loop” with infinite phase capture range</a:t>
            </a:r>
          </a:p>
          <a:p>
            <a:pPr lvl="1"/>
            <a:r>
              <a:rPr lang="en-US" dirty="0" smtClean="0"/>
              <a:t>First true dual loop architecture</a:t>
            </a:r>
          </a:p>
          <a:p>
            <a:r>
              <a:rPr lang="en-US" dirty="0" smtClean="0"/>
              <a:t>Summary of DLL Design Issues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 Walk Through Time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The first all digital DLL (1999)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The first mixed mode DLL (1999)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Process variation problem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False lock problem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Fast lock acquisition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PFD jitter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CP jitter</a:t>
            </a:r>
          </a:p>
          <a:p>
            <a:r>
              <a:rPr lang="en-US" dirty="0" smtClean="0"/>
              <a:t>Summary of DLL Design Space</a:t>
            </a:r>
          </a:p>
          <a:p>
            <a:r>
              <a:rPr lang="en-US" dirty="0" smtClean="0"/>
              <a:t>Discussion Questions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DLL Quick Review</a:t>
            </a:r>
          </a:p>
          <a:p>
            <a:r>
              <a:rPr lang="en-US" dirty="0" smtClean="0"/>
              <a:t>Seminal Papers</a:t>
            </a:r>
          </a:p>
          <a:p>
            <a:pPr lvl="1"/>
            <a:r>
              <a:rPr lang="en-US" dirty="0" smtClean="0"/>
              <a:t>First “dual loop” with infinite phase capture range</a:t>
            </a:r>
          </a:p>
          <a:p>
            <a:pPr lvl="1"/>
            <a:r>
              <a:rPr lang="en-US" dirty="0" smtClean="0"/>
              <a:t>First true dual loop architecture</a:t>
            </a:r>
          </a:p>
          <a:p>
            <a:r>
              <a:rPr lang="en-US" dirty="0" smtClean="0"/>
              <a:t>Summary of DLL Design Issues</a:t>
            </a:r>
          </a:p>
          <a:p>
            <a:r>
              <a:rPr lang="en-US" dirty="0" smtClean="0"/>
              <a:t>A Walk Through Time</a:t>
            </a:r>
          </a:p>
          <a:p>
            <a:pPr lvl="1"/>
            <a:r>
              <a:rPr lang="en-US" dirty="0" smtClean="0"/>
              <a:t>The first all digital DLL (1999)</a:t>
            </a:r>
          </a:p>
          <a:p>
            <a:pPr lvl="1"/>
            <a:r>
              <a:rPr lang="en-US" dirty="0" smtClean="0"/>
              <a:t>The first mixed mode DLL (1999)</a:t>
            </a:r>
          </a:p>
          <a:p>
            <a:pPr lvl="1"/>
            <a:r>
              <a:rPr lang="en-US" dirty="0" smtClean="0"/>
              <a:t>Process variation problem</a:t>
            </a:r>
          </a:p>
          <a:p>
            <a:pPr lvl="1"/>
            <a:r>
              <a:rPr lang="en-US" dirty="0" smtClean="0"/>
              <a:t>False lock problem</a:t>
            </a:r>
          </a:p>
          <a:p>
            <a:pPr lvl="1"/>
            <a:r>
              <a:rPr lang="en-US" dirty="0" smtClean="0"/>
              <a:t>Fast lock acquisition</a:t>
            </a:r>
          </a:p>
          <a:p>
            <a:pPr lvl="1"/>
            <a:r>
              <a:rPr lang="en-US" dirty="0" smtClean="0"/>
              <a:t>PFD jitter</a:t>
            </a:r>
          </a:p>
          <a:p>
            <a:pPr lvl="1"/>
            <a:r>
              <a:rPr lang="en-US" dirty="0" smtClean="0"/>
              <a:t>CP jitter</a:t>
            </a:r>
          </a:p>
          <a:p>
            <a:r>
              <a:rPr lang="en-US" dirty="0" smtClean="0"/>
              <a:t>Summary of DLL Design Space</a:t>
            </a:r>
          </a:p>
          <a:p>
            <a:r>
              <a:rPr lang="en-US" dirty="0" smtClean="0"/>
              <a:t>Discussion Questions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“All-digital” DLL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4495800" cy="2667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Aside from DCC, </a:t>
            </a:r>
            <a:r>
              <a:rPr lang="en-US" dirty="0" smtClean="0">
                <a:solidFill>
                  <a:schemeClr val="accent1"/>
                </a:solidFill>
              </a:rPr>
              <a:t>all digital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Digital “differential” delay line</a:t>
            </a:r>
          </a:p>
          <a:p>
            <a:pPr lvl="1"/>
            <a:r>
              <a:rPr lang="en-US" dirty="0" smtClean="0"/>
              <a:t>Shorter line brings lower power, less jitter accumulation</a:t>
            </a:r>
          </a:p>
          <a:p>
            <a:pPr lvl="1"/>
            <a:r>
              <a:rPr lang="en-US" dirty="0" smtClean="0"/>
              <a:t>Latch coupling decreases PVT variation</a:t>
            </a:r>
          </a:p>
          <a:p>
            <a:pPr lvl="1"/>
            <a:r>
              <a:rPr lang="en-US" dirty="0" smtClean="0"/>
              <a:t>Better resolution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State controlled </a:t>
            </a:r>
            <a:r>
              <a:rPr lang="en-US" dirty="0" err="1" smtClean="0">
                <a:solidFill>
                  <a:schemeClr val="accent1"/>
                </a:solidFill>
              </a:rPr>
              <a:t>loop</a:t>
            </a:r>
            <a:r>
              <a:rPr lang="en-US" dirty="0" err="1" smtClean="0">
                <a:solidFill>
                  <a:schemeClr val="accent1"/>
                </a:solidFill>
                <a:sym typeface="Wingdings" pitchFamily="2" charset="2"/>
              </a:rPr>
              <a:t>power</a:t>
            </a:r>
            <a:r>
              <a:rPr lang="en-US" dirty="0" smtClean="0">
                <a:solidFill>
                  <a:schemeClr val="accent1"/>
                </a:solidFill>
                <a:sym typeface="Wingdings" pitchFamily="2" charset="2"/>
              </a:rPr>
              <a:t> down mode</a:t>
            </a:r>
          </a:p>
          <a:p>
            <a:r>
              <a:rPr lang="en-US" dirty="0" smtClean="0">
                <a:sym typeface="Wingdings" pitchFamily="2" charset="2"/>
              </a:rPr>
              <a:t>256 </a:t>
            </a:r>
            <a:r>
              <a:rPr lang="en-US" dirty="0" err="1" smtClean="0">
                <a:sym typeface="Wingdings" pitchFamily="2" charset="2"/>
              </a:rPr>
              <a:t>ps</a:t>
            </a:r>
            <a:r>
              <a:rPr lang="en-US" dirty="0" smtClean="0">
                <a:sym typeface="Wingdings" pitchFamily="2" charset="2"/>
              </a:rPr>
              <a:t> p2p jitter @400MHz</a:t>
            </a:r>
          </a:p>
          <a:p>
            <a:r>
              <a:rPr lang="en-US" dirty="0" smtClean="0">
                <a:sym typeface="Wingdings" pitchFamily="2" charset="2"/>
              </a:rPr>
              <a:t>340 </a:t>
            </a:r>
            <a:r>
              <a:rPr lang="en-US" dirty="0" err="1" smtClean="0">
                <a:sym typeface="Wingdings" pitchFamily="2" charset="2"/>
              </a:rPr>
              <a:t>mW</a:t>
            </a:r>
            <a:r>
              <a:rPr lang="en-US" dirty="0" smtClean="0">
                <a:sym typeface="Wingdings" pitchFamily="2" charset="2"/>
              </a:rPr>
              <a:t> @ 3.3 V</a:t>
            </a:r>
          </a:p>
          <a:p>
            <a:r>
              <a:rPr lang="en-US" dirty="0" smtClean="0">
                <a:sym typeface="Wingdings" pitchFamily="2" charset="2"/>
              </a:rPr>
              <a:t>Doesn’t address supply noise….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2800" y="1371600"/>
            <a:ext cx="3898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114800"/>
            <a:ext cx="3276600" cy="2467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419600"/>
            <a:ext cx="499826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458200" y="6324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[4]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552950"/>
            <a:ext cx="3362636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Mixed-mode DLL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4191000" cy="3276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Digital </a:t>
            </a:r>
            <a:r>
              <a:rPr lang="en-US" dirty="0" err="1" smtClean="0"/>
              <a:t>coarse+analog</a:t>
            </a:r>
            <a:r>
              <a:rPr lang="en-US" dirty="0" smtClean="0"/>
              <a:t> fine</a:t>
            </a:r>
          </a:p>
          <a:p>
            <a:r>
              <a:rPr lang="en-US" dirty="0" smtClean="0"/>
              <a:t>Counter </a:t>
            </a:r>
            <a:r>
              <a:rPr lang="en-US" dirty="0" smtClean="0">
                <a:solidFill>
                  <a:schemeClr val="accent1"/>
                </a:solidFill>
              </a:rPr>
              <a:t>less area and power</a:t>
            </a:r>
            <a:r>
              <a:rPr lang="en-US" dirty="0" smtClean="0"/>
              <a:t> than digital delay line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Several jitter suppression methods</a:t>
            </a:r>
          </a:p>
          <a:p>
            <a:pPr lvl="1"/>
            <a:r>
              <a:rPr lang="en-US" dirty="0" smtClean="0"/>
              <a:t>Counting averages out reference </a:t>
            </a:r>
            <a:r>
              <a:rPr lang="en-US" dirty="0" err="1" smtClean="0"/>
              <a:t>feedthrough</a:t>
            </a:r>
            <a:r>
              <a:rPr lang="en-US" dirty="0" smtClean="0"/>
              <a:t> jitter</a:t>
            </a:r>
          </a:p>
          <a:p>
            <a:pPr lvl="1"/>
            <a:r>
              <a:rPr lang="en-US" dirty="0" smtClean="0"/>
              <a:t>Low gain in fine loop reduces </a:t>
            </a:r>
            <a:r>
              <a:rPr lang="en-US" dirty="0" err="1" smtClean="0"/>
              <a:t>Vcont</a:t>
            </a:r>
            <a:r>
              <a:rPr lang="en-US" dirty="0" smtClean="0"/>
              <a:t> jitter</a:t>
            </a:r>
          </a:p>
          <a:p>
            <a:pPr lvl="1"/>
            <a:r>
              <a:rPr lang="en-US" dirty="0" smtClean="0"/>
              <a:t>Differential elements in fine loop reduce supply jitter</a:t>
            </a:r>
          </a:p>
          <a:p>
            <a:r>
              <a:rPr lang="en-US" dirty="0" smtClean="0"/>
              <a:t>Fast lock acquisition from digital coarse loop</a:t>
            </a:r>
          </a:p>
          <a:p>
            <a:r>
              <a:rPr lang="en-US" dirty="0" smtClean="0"/>
              <a:t>No multiple phases….</a:t>
            </a:r>
          </a:p>
          <a:p>
            <a:pPr lvl="1"/>
            <a:r>
              <a:rPr lang="en-US" dirty="0" smtClean="0"/>
              <a:t>Only for CDR and </a:t>
            </a:r>
            <a:r>
              <a:rPr lang="en-US" dirty="0" err="1" smtClean="0"/>
              <a:t>deskewing</a:t>
            </a:r>
            <a:endParaRPr lang="en-US" dirty="0" smtClean="0"/>
          </a:p>
          <a:p>
            <a:r>
              <a:rPr lang="en-US" dirty="0" smtClean="0"/>
              <a:t>114 </a:t>
            </a:r>
            <a:r>
              <a:rPr lang="en-US" dirty="0" err="1" smtClean="0"/>
              <a:t>ps</a:t>
            </a:r>
            <a:r>
              <a:rPr lang="en-US" dirty="0" smtClean="0"/>
              <a:t> p2p jitter @300MHz</a:t>
            </a:r>
          </a:p>
          <a:p>
            <a:r>
              <a:rPr lang="en-US" dirty="0" smtClean="0"/>
              <a:t>70 </a:t>
            </a:r>
            <a:r>
              <a:rPr lang="en-US" dirty="0" err="1" smtClean="0"/>
              <a:t>mW</a:t>
            </a:r>
            <a:r>
              <a:rPr lang="en-US" dirty="0" smtClean="0"/>
              <a:t> @ 3.3V</a:t>
            </a:r>
          </a:p>
          <a:p>
            <a:pPr lvl="1"/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066800"/>
            <a:ext cx="3962400" cy="2212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352800"/>
            <a:ext cx="3657600" cy="3351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686800" y="6324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[5]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Variation Suppression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3581400" cy="4800600"/>
          </a:xfrm>
        </p:spPr>
        <p:txBody>
          <a:bodyPr/>
          <a:lstStyle/>
          <a:p>
            <a:r>
              <a:rPr lang="en-US" dirty="0" smtClean="0"/>
              <a:t>Cross fed signals suppress effects of process variations in multiple clock phase generation</a:t>
            </a:r>
          </a:p>
          <a:p>
            <a:r>
              <a:rPr lang="en-US" dirty="0" smtClean="0"/>
              <a:t>26 </a:t>
            </a:r>
            <a:r>
              <a:rPr lang="en-US" dirty="0" err="1" smtClean="0"/>
              <a:t>ps</a:t>
            </a:r>
            <a:r>
              <a:rPr lang="en-US" dirty="0" smtClean="0"/>
              <a:t> p2p jitter @150 MHz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600200"/>
            <a:ext cx="4419600" cy="290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4495800"/>
            <a:ext cx="4176712" cy="1994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229600" y="6096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[6]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Lock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4038600" cy="4114800"/>
          </a:xfrm>
        </p:spPr>
        <p:txBody>
          <a:bodyPr/>
          <a:lstStyle/>
          <a:p>
            <a:r>
              <a:rPr lang="en-US" dirty="0" smtClean="0"/>
              <a:t>Auxiliary loop for automatic cycle detection</a:t>
            </a:r>
          </a:p>
          <a:p>
            <a:r>
              <a:rPr lang="en-US" dirty="0" smtClean="0"/>
              <a:t>“Standard” practices to reduce jitter in VCDL</a:t>
            </a:r>
          </a:p>
          <a:p>
            <a:r>
              <a:rPr lang="en-US" dirty="0" smtClean="0"/>
              <a:t>Aux loop can </a:t>
            </a:r>
            <a:r>
              <a:rPr lang="en-US" dirty="0" smtClean="0">
                <a:solidFill>
                  <a:schemeClr val="accent1"/>
                </a:solidFill>
              </a:rPr>
              <a:t>power down</a:t>
            </a:r>
          </a:p>
          <a:p>
            <a:r>
              <a:rPr lang="en-US" dirty="0" smtClean="0"/>
              <a:t>Low gain CP to reduce jitter and power</a:t>
            </a:r>
          </a:p>
          <a:p>
            <a:r>
              <a:rPr lang="en-US" dirty="0" smtClean="0"/>
              <a:t>56 </a:t>
            </a:r>
            <a:r>
              <a:rPr lang="en-US" dirty="0" err="1" smtClean="0"/>
              <a:t>ps</a:t>
            </a:r>
            <a:r>
              <a:rPr lang="en-US" dirty="0" smtClean="0"/>
              <a:t> p2p jitter @ 133 MHz</a:t>
            </a:r>
          </a:p>
          <a:p>
            <a:r>
              <a:rPr lang="en-US" dirty="0" smtClean="0"/>
              <a:t>30 </a:t>
            </a:r>
            <a:r>
              <a:rPr lang="en-US" dirty="0" err="1" smtClean="0"/>
              <a:t>mW</a:t>
            </a:r>
            <a:r>
              <a:rPr lang="en-US" dirty="0" smtClean="0"/>
              <a:t> @ 2.5V</a:t>
            </a:r>
          </a:p>
          <a:p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371600"/>
            <a:ext cx="4267200" cy="3014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229600" y="4419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[7]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Lock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038600" cy="3124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One shot asynchronous fast lock circuit</a:t>
            </a:r>
          </a:p>
          <a:p>
            <a:r>
              <a:rPr lang="en-US" dirty="0" smtClean="0"/>
              <a:t>Control word stored to </a:t>
            </a:r>
            <a:r>
              <a:rPr lang="en-US" dirty="0" smtClean="0">
                <a:solidFill>
                  <a:schemeClr val="accent1"/>
                </a:solidFill>
              </a:rPr>
              <a:t>save power</a:t>
            </a:r>
          </a:p>
          <a:p>
            <a:r>
              <a:rPr lang="en-US" dirty="0" smtClean="0"/>
              <a:t>FF power saved by </a:t>
            </a:r>
            <a:r>
              <a:rPr lang="en-US" dirty="0" smtClean="0">
                <a:solidFill>
                  <a:schemeClr val="accent1"/>
                </a:solidFill>
              </a:rPr>
              <a:t>ICFF</a:t>
            </a:r>
          </a:p>
          <a:p>
            <a:r>
              <a:rPr lang="en-US" dirty="0" smtClean="0"/>
              <a:t>Fine delay unit resolution to reduce </a:t>
            </a:r>
            <a:r>
              <a:rPr lang="en-US" dirty="0" smtClean="0">
                <a:solidFill>
                  <a:schemeClr val="accent1"/>
                </a:solidFill>
              </a:rPr>
              <a:t>resolution jitter</a:t>
            </a:r>
          </a:p>
          <a:p>
            <a:r>
              <a:rPr lang="en-US" dirty="0" smtClean="0"/>
              <a:t>Delay unit cap </a:t>
            </a:r>
            <a:r>
              <a:rPr lang="en-US" dirty="0" err="1" smtClean="0"/>
              <a:t>based</a:t>
            </a:r>
            <a:r>
              <a:rPr lang="en-US" dirty="0" err="1" smtClean="0">
                <a:sym typeface="Wingdings" pitchFamily="2" charset="2"/>
              </a:rPr>
              <a:t></a:t>
            </a:r>
            <a:r>
              <a:rPr lang="en-US" dirty="0" err="1" smtClean="0">
                <a:solidFill>
                  <a:schemeClr val="accent1"/>
                </a:solidFill>
                <a:sym typeface="Wingdings" pitchFamily="2" charset="2"/>
              </a:rPr>
              <a:t>less</a:t>
            </a:r>
            <a:r>
              <a:rPr lang="en-US" dirty="0" smtClean="0">
                <a:solidFill>
                  <a:schemeClr val="accent1"/>
                </a:solidFill>
                <a:sym typeface="Wingdings" pitchFamily="2" charset="2"/>
              </a:rPr>
              <a:t> supply sensitivity</a:t>
            </a:r>
          </a:p>
          <a:p>
            <a:r>
              <a:rPr lang="en-US" dirty="0" smtClean="0">
                <a:sym typeface="Wingdings" pitchFamily="2" charset="2"/>
              </a:rPr>
              <a:t>30 </a:t>
            </a:r>
            <a:r>
              <a:rPr lang="en-US" dirty="0" err="1" smtClean="0">
                <a:sym typeface="Wingdings" pitchFamily="2" charset="2"/>
              </a:rPr>
              <a:t>ps</a:t>
            </a:r>
            <a:r>
              <a:rPr lang="en-US" dirty="0" smtClean="0">
                <a:sym typeface="Wingdings" pitchFamily="2" charset="2"/>
              </a:rPr>
              <a:t> p2p jitter @ 100 MHz</a:t>
            </a:r>
          </a:p>
          <a:p>
            <a:r>
              <a:rPr lang="en-US" dirty="0" smtClean="0">
                <a:sym typeface="Wingdings" pitchFamily="2" charset="2"/>
              </a:rPr>
              <a:t>0.3 </a:t>
            </a:r>
            <a:r>
              <a:rPr lang="en-US" dirty="0" err="1" smtClean="0">
                <a:sym typeface="Wingdings" pitchFamily="2" charset="2"/>
              </a:rPr>
              <a:t>mW</a:t>
            </a:r>
            <a:r>
              <a:rPr lang="en-US" dirty="0" smtClean="0">
                <a:sym typeface="Wingdings" pitchFamily="2" charset="2"/>
              </a:rPr>
              <a:t> @ 1 V</a:t>
            </a:r>
          </a:p>
          <a:p>
            <a:endParaRPr lang="en-US" dirty="0" smtClean="0">
              <a:solidFill>
                <a:schemeClr val="accent1"/>
              </a:solidFill>
              <a:sym typeface="Wingdings" pitchFamily="2" charset="2"/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799" y="1447800"/>
            <a:ext cx="435100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419600"/>
            <a:ext cx="4271962" cy="205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4267200"/>
            <a:ext cx="3657600" cy="2314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458200" y="6172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[8]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PFD Jitter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3810000" cy="3048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“One shot” jitter reduced with improved PFD</a:t>
            </a:r>
          </a:p>
          <a:p>
            <a:pPr lvl="1"/>
            <a:r>
              <a:rPr lang="en-US" dirty="0" smtClean="0"/>
              <a:t>less jitter on </a:t>
            </a:r>
            <a:r>
              <a:rPr lang="en-US" dirty="0" err="1" smtClean="0"/>
              <a:t>Vcont</a:t>
            </a:r>
            <a:endParaRPr lang="en-US" dirty="0" smtClean="0"/>
          </a:p>
          <a:p>
            <a:pPr lvl="1"/>
            <a:r>
              <a:rPr lang="en-US" dirty="0" smtClean="0"/>
              <a:t>Subdued more with smaller gain CP</a:t>
            </a:r>
          </a:p>
          <a:p>
            <a:r>
              <a:rPr lang="en-US" dirty="0" smtClean="0"/>
              <a:t>58 </a:t>
            </a:r>
            <a:r>
              <a:rPr lang="en-US" dirty="0" err="1" smtClean="0"/>
              <a:t>ps</a:t>
            </a:r>
            <a:r>
              <a:rPr lang="en-US" dirty="0" smtClean="0"/>
              <a:t> p2p jitter @ 100 MHz</a:t>
            </a:r>
          </a:p>
          <a:p>
            <a:r>
              <a:rPr lang="en-US" dirty="0" smtClean="0"/>
              <a:t>15 </a:t>
            </a:r>
            <a:r>
              <a:rPr lang="en-US" dirty="0" err="1" smtClean="0"/>
              <a:t>mW</a:t>
            </a:r>
            <a:r>
              <a:rPr lang="en-US" dirty="0" smtClean="0"/>
              <a:t> @ 1.8V</a:t>
            </a:r>
          </a:p>
          <a:p>
            <a:endParaRPr lang="en-US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4572000"/>
            <a:ext cx="6324600" cy="209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2286000"/>
            <a:ext cx="1740108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1219200"/>
            <a:ext cx="2895600" cy="321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458200" y="6172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[9]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4572000"/>
            <a:ext cx="3048000" cy="2130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Charge Pump 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352800" cy="4572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Freq synthesis (if N, M prime)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Short, differential delay line = low power (5 GHz)</a:t>
            </a:r>
          </a:p>
          <a:p>
            <a:r>
              <a:rPr lang="en-US" dirty="0" smtClean="0"/>
              <a:t>Calibrated CP</a:t>
            </a:r>
          </a:p>
          <a:p>
            <a:pPr lvl="1"/>
            <a:r>
              <a:rPr lang="en-US" dirty="0" smtClean="0"/>
              <a:t>CP injects much noise into system</a:t>
            </a:r>
          </a:p>
          <a:p>
            <a:pPr lvl="1"/>
            <a:r>
              <a:rPr lang="en-US" dirty="0" smtClean="0"/>
              <a:t>Short channel effects </a:t>
            </a:r>
          </a:p>
          <a:p>
            <a:pPr lvl="1"/>
            <a:r>
              <a:rPr lang="en-US" dirty="0" smtClean="0"/>
              <a:t>Switching imbalance</a:t>
            </a:r>
          </a:p>
          <a:p>
            <a:pPr lvl="1"/>
            <a:r>
              <a:rPr lang="en-US" dirty="0" smtClean="0"/>
              <a:t>Current matching</a:t>
            </a:r>
          </a:p>
          <a:p>
            <a:r>
              <a:rPr lang="en-US" dirty="0" smtClean="0"/>
              <a:t>Calibrated vs. </a:t>
            </a:r>
            <a:r>
              <a:rPr lang="en-US" dirty="0" err="1" smtClean="0"/>
              <a:t>uncalibrated</a:t>
            </a:r>
            <a:r>
              <a:rPr lang="en-US" dirty="0" smtClean="0"/>
              <a:t> = 1 </a:t>
            </a:r>
            <a:r>
              <a:rPr lang="en-US" dirty="0" err="1" smtClean="0"/>
              <a:t>ps</a:t>
            </a:r>
            <a:r>
              <a:rPr lang="en-US" dirty="0" smtClean="0"/>
              <a:t> vs. 20 </a:t>
            </a:r>
            <a:r>
              <a:rPr lang="en-US" dirty="0" err="1" smtClean="0"/>
              <a:t>ps</a:t>
            </a:r>
            <a:endParaRPr lang="en-US" dirty="0" smtClean="0"/>
          </a:p>
          <a:p>
            <a:r>
              <a:rPr lang="en-US" dirty="0" smtClean="0"/>
              <a:t>Diff amp must be designed carefully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 main source of jitter</a:t>
            </a:r>
          </a:p>
          <a:p>
            <a:r>
              <a:rPr lang="en-US" dirty="0" smtClean="0"/>
              <a:t>8 </a:t>
            </a:r>
            <a:r>
              <a:rPr lang="en-US" dirty="0" err="1" smtClean="0"/>
              <a:t>ps</a:t>
            </a:r>
            <a:r>
              <a:rPr lang="en-US" dirty="0" smtClean="0"/>
              <a:t> p2p jitter @ 5 GHz</a:t>
            </a:r>
          </a:p>
          <a:p>
            <a:r>
              <a:rPr lang="en-US" dirty="0" smtClean="0"/>
              <a:t>36 </a:t>
            </a:r>
            <a:r>
              <a:rPr lang="en-US" dirty="0" err="1" smtClean="0"/>
              <a:t>mW</a:t>
            </a:r>
            <a:r>
              <a:rPr lang="en-US" dirty="0" smtClean="0"/>
              <a:t> @ 1.2V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295400"/>
            <a:ext cx="4453608" cy="300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4343400"/>
            <a:ext cx="1819279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4224337"/>
            <a:ext cx="2422074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1534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[10]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DLL Quick Review</a:t>
            </a:r>
          </a:p>
          <a:p>
            <a:r>
              <a:rPr lang="en-US" dirty="0" smtClean="0"/>
              <a:t>Seminal Papers</a:t>
            </a:r>
          </a:p>
          <a:p>
            <a:pPr lvl="1"/>
            <a:r>
              <a:rPr lang="en-US" dirty="0" smtClean="0"/>
              <a:t>First “dual loop” with infinite phase capture range</a:t>
            </a:r>
          </a:p>
          <a:p>
            <a:pPr lvl="1"/>
            <a:r>
              <a:rPr lang="en-US" dirty="0" smtClean="0"/>
              <a:t>First true dual loop architecture</a:t>
            </a:r>
          </a:p>
          <a:p>
            <a:r>
              <a:rPr lang="en-US" dirty="0" smtClean="0"/>
              <a:t>Summary of DLL Design Issues</a:t>
            </a:r>
          </a:p>
          <a:p>
            <a:r>
              <a:rPr lang="en-US" dirty="0" smtClean="0"/>
              <a:t>A Walk Through Time</a:t>
            </a:r>
          </a:p>
          <a:p>
            <a:pPr lvl="1"/>
            <a:r>
              <a:rPr lang="en-US" dirty="0" smtClean="0"/>
              <a:t>The first all digital DLL (1999)</a:t>
            </a:r>
          </a:p>
          <a:p>
            <a:pPr lvl="1"/>
            <a:r>
              <a:rPr lang="en-US" dirty="0" smtClean="0"/>
              <a:t>The first mixed mode DLL (1999)</a:t>
            </a:r>
          </a:p>
          <a:p>
            <a:pPr lvl="1"/>
            <a:r>
              <a:rPr lang="en-US" dirty="0" smtClean="0"/>
              <a:t>Process variation problem</a:t>
            </a:r>
          </a:p>
          <a:p>
            <a:pPr lvl="1"/>
            <a:r>
              <a:rPr lang="en-US" dirty="0" smtClean="0"/>
              <a:t>False lock problem</a:t>
            </a:r>
          </a:p>
          <a:p>
            <a:pPr lvl="1"/>
            <a:r>
              <a:rPr lang="en-US" dirty="0" smtClean="0"/>
              <a:t>Fast lock acquisition</a:t>
            </a:r>
          </a:p>
          <a:p>
            <a:pPr lvl="1"/>
            <a:r>
              <a:rPr lang="en-US" dirty="0" smtClean="0"/>
              <a:t>PFD jitter</a:t>
            </a:r>
          </a:p>
          <a:p>
            <a:pPr lvl="1"/>
            <a:r>
              <a:rPr lang="en-US" dirty="0" smtClean="0"/>
              <a:t>CP jitter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Summary of DLL Design Space</a:t>
            </a:r>
          </a:p>
          <a:p>
            <a:r>
              <a:rPr lang="en-US" dirty="0" smtClean="0"/>
              <a:t>Discussion Questions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Across the Years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1" y="1447800"/>
          <a:ext cx="7924798" cy="4902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599"/>
                <a:gridCol w="1643530"/>
                <a:gridCol w="1243106"/>
                <a:gridCol w="776941"/>
                <a:gridCol w="932329"/>
                <a:gridCol w="2020047"/>
                <a:gridCol w="699246"/>
              </a:tblGrid>
              <a:tr h="6457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Operating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P2p jitter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Contribution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374128">
                <a:tc>
                  <a:txBody>
                    <a:bodyPr/>
                    <a:lstStyle/>
                    <a:p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 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 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 </a:t>
                      </a:r>
                      <a:r>
                        <a:rPr lang="en-US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 </a:t>
                      </a:r>
                      <a:r>
                        <a:rPr lang="en-US" dirty="0" err="1" smtClean="0"/>
                        <a:t>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Phase Interpolation</a:t>
                      </a:r>
                      <a:r>
                        <a:rPr lang="en-US" sz="1200" baseline="0" dirty="0" smtClean="0"/>
                        <a:t> for infinite delay lock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1994</a:t>
                      </a:r>
                    </a:p>
                  </a:txBody>
                  <a:tcPr/>
                </a:tc>
              </a:tr>
              <a:tr h="374128">
                <a:tc>
                  <a:txBody>
                    <a:bodyPr/>
                    <a:lstStyle/>
                    <a:p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 kHz-400 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 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 </a:t>
                      </a:r>
                      <a:r>
                        <a:rPr lang="en-US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 </a:t>
                      </a:r>
                      <a:r>
                        <a:rPr lang="en-US" dirty="0" err="1" smtClean="0"/>
                        <a:t>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r>
                        <a:rPr lang="en-US" sz="1200" baseline="0" dirty="0" smtClean="0"/>
                        <a:t> “coarse-fine” dual loop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1997</a:t>
                      </a:r>
                      <a:endParaRPr lang="en-US" dirty="0"/>
                    </a:p>
                  </a:txBody>
                  <a:tcPr/>
                </a:tc>
              </a:tr>
              <a:tr h="374128">
                <a:tc>
                  <a:txBody>
                    <a:bodyPr/>
                    <a:lstStyle/>
                    <a:p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 kHz-400 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 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 </a:t>
                      </a:r>
                      <a:r>
                        <a:rPr lang="en-US" dirty="0" err="1" smtClean="0"/>
                        <a:t>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Self-biased technique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1996</a:t>
                      </a:r>
                      <a:endParaRPr lang="en-US" dirty="0"/>
                    </a:p>
                  </a:txBody>
                  <a:tcPr/>
                </a:tc>
              </a:tr>
              <a:tr h="374128">
                <a:tc>
                  <a:txBody>
                    <a:bodyPr/>
                    <a:lstStyle/>
                    <a:p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300,400 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 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245 </a:t>
                      </a:r>
                      <a:r>
                        <a:rPr lang="en-US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340 </a:t>
                      </a:r>
                      <a:r>
                        <a:rPr lang="en-US" dirty="0" err="1" smtClean="0"/>
                        <a:t>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Pseudo</a:t>
                      </a:r>
                      <a:r>
                        <a:rPr lang="en-US" sz="1200" baseline="0" dirty="0" smtClean="0"/>
                        <a:t> “All-digital”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1999</a:t>
                      </a:r>
                      <a:endParaRPr lang="en-US" dirty="0"/>
                    </a:p>
                  </a:txBody>
                  <a:tcPr/>
                </a:tc>
              </a:tr>
              <a:tr h="374128">
                <a:tc>
                  <a:txBody>
                    <a:bodyPr/>
                    <a:lstStyle/>
                    <a:p>
                      <a:r>
                        <a:rPr lang="en-US" dirty="0" smtClean="0"/>
                        <a:t>[5]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4-400 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 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114 </a:t>
                      </a:r>
                      <a:r>
                        <a:rPr lang="en-US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 </a:t>
                      </a:r>
                      <a:r>
                        <a:rPr lang="en-US" dirty="0" err="1" smtClean="0"/>
                        <a:t>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Mixed-mode</a:t>
                      </a:r>
                      <a:r>
                        <a:rPr lang="en-US" sz="1200" baseline="0" dirty="0" smtClean="0"/>
                        <a:t> dual loop, jitter suppression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1999</a:t>
                      </a:r>
                      <a:endParaRPr lang="en-US" dirty="0"/>
                    </a:p>
                  </a:txBody>
                  <a:tcPr/>
                </a:tc>
              </a:tr>
              <a:tr h="374128">
                <a:tc>
                  <a:txBody>
                    <a:bodyPr/>
                    <a:lstStyle/>
                    <a:p>
                      <a:r>
                        <a:rPr lang="en-US" dirty="0" smtClean="0"/>
                        <a:t>[6]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 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 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Process mismatch</a:t>
                      </a:r>
                      <a:r>
                        <a:rPr lang="en-US" sz="1200" baseline="0" dirty="0" smtClean="0"/>
                        <a:t> induced jitter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2003</a:t>
                      </a:r>
                      <a:endParaRPr lang="en-US" dirty="0"/>
                    </a:p>
                  </a:txBody>
                  <a:tcPr/>
                </a:tc>
              </a:tr>
              <a:tr h="374128">
                <a:tc>
                  <a:txBody>
                    <a:bodyPr/>
                    <a:lstStyle/>
                    <a:p>
                      <a:r>
                        <a:rPr lang="en-US" dirty="0" smtClean="0"/>
                        <a:t>[7]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30-200 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 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</a:t>
                      </a:r>
                      <a:r>
                        <a:rPr lang="en-US" dirty="0" err="1" smtClean="0"/>
                        <a:t>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r>
                        <a:rPr lang="en-US" sz="1200" baseline="0" dirty="0" smtClean="0"/>
                        <a:t> lock problem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2004</a:t>
                      </a:r>
                      <a:endParaRPr lang="en-US" dirty="0"/>
                    </a:p>
                  </a:txBody>
                  <a:tcPr/>
                </a:tc>
              </a:tr>
              <a:tr h="374128">
                <a:tc>
                  <a:txBody>
                    <a:bodyPr/>
                    <a:lstStyle/>
                    <a:p>
                      <a:r>
                        <a:rPr lang="en-US" dirty="0" smtClean="0"/>
                        <a:t>[8]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</a:t>
                      </a:r>
                      <a:r>
                        <a:rPr lang="en-US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Fast lock acquisition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2005</a:t>
                      </a:r>
                      <a:endParaRPr lang="en-US" dirty="0"/>
                    </a:p>
                  </a:txBody>
                  <a:tcPr/>
                </a:tc>
              </a:tr>
              <a:tr h="374128">
                <a:tc>
                  <a:txBody>
                    <a:bodyPr/>
                    <a:lstStyle/>
                    <a:p>
                      <a:r>
                        <a:rPr lang="en-US" dirty="0" smtClean="0"/>
                        <a:t>[9]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50-150 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 </a:t>
                      </a:r>
                      <a:r>
                        <a:rPr lang="en-US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</a:t>
                      </a:r>
                      <a:r>
                        <a:rPr lang="en-US" dirty="0" err="1" smtClean="0"/>
                        <a:t>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PFD</a:t>
                      </a:r>
                      <a:r>
                        <a:rPr lang="en-US" sz="1200" baseline="0" dirty="0" smtClean="0"/>
                        <a:t> one shot jitter, dynamic charge pump gain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2007</a:t>
                      </a:r>
                      <a:endParaRPr lang="en-US" dirty="0"/>
                    </a:p>
                  </a:txBody>
                  <a:tcPr/>
                </a:tc>
              </a:tr>
              <a:tr h="374128">
                <a:tc>
                  <a:txBody>
                    <a:bodyPr/>
                    <a:lstStyle/>
                    <a:p>
                      <a:r>
                        <a:rPr lang="en-US" dirty="0" smtClean="0"/>
                        <a:t>[10]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0.5-5 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</a:t>
                      </a:r>
                      <a:r>
                        <a:rPr lang="en-US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 </a:t>
                      </a:r>
                      <a:r>
                        <a:rPr lang="en-US" dirty="0" err="1" smtClean="0"/>
                        <a:t>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Charge pump calibration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733800"/>
            <a:ext cx="7772400" cy="2971800"/>
          </a:xfrm>
        </p:spPr>
        <p:txBody>
          <a:bodyPr/>
          <a:lstStyle/>
          <a:p>
            <a:r>
              <a:rPr lang="en-US" dirty="0" smtClean="0"/>
              <a:t>Through time, power has decreased, jitter has decreased, frequency increases…how is this possible?</a:t>
            </a:r>
          </a:p>
          <a:p>
            <a:pPr lvl="1"/>
            <a:r>
              <a:rPr lang="en-US" dirty="0" smtClean="0"/>
              <a:t>Some advances inherent: process scaling, voltage scaling</a:t>
            </a:r>
          </a:p>
          <a:p>
            <a:pPr lvl="1"/>
            <a:r>
              <a:rPr lang="en-US" dirty="0" smtClean="0"/>
              <a:t>Some advances effort of designers: differential components, digital integration, etc.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371600"/>
            <a:ext cx="3886200" cy="239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DLL Quick Review</a:t>
            </a:r>
          </a:p>
          <a:p>
            <a:r>
              <a:rPr lang="en-US" dirty="0" smtClean="0"/>
              <a:t>Seminal Papers</a:t>
            </a:r>
          </a:p>
          <a:p>
            <a:pPr lvl="1"/>
            <a:r>
              <a:rPr lang="en-US" dirty="0" smtClean="0"/>
              <a:t>First “dual loop” with infinite phase capture range</a:t>
            </a:r>
          </a:p>
          <a:p>
            <a:pPr lvl="1"/>
            <a:r>
              <a:rPr lang="en-US" dirty="0" smtClean="0"/>
              <a:t>First true dual loop architecture</a:t>
            </a:r>
          </a:p>
          <a:p>
            <a:r>
              <a:rPr lang="en-US" dirty="0" smtClean="0"/>
              <a:t>Summary of DLL Design Issues</a:t>
            </a:r>
          </a:p>
          <a:p>
            <a:r>
              <a:rPr lang="en-US" dirty="0" smtClean="0"/>
              <a:t>A Walk Through Time</a:t>
            </a:r>
          </a:p>
          <a:p>
            <a:pPr lvl="1"/>
            <a:r>
              <a:rPr lang="en-US" dirty="0" smtClean="0"/>
              <a:t>The first all digital DLL (1999)</a:t>
            </a:r>
          </a:p>
          <a:p>
            <a:pPr lvl="1"/>
            <a:r>
              <a:rPr lang="en-US" dirty="0" smtClean="0"/>
              <a:t>The first mixed mode DLL (1999)</a:t>
            </a:r>
          </a:p>
          <a:p>
            <a:pPr lvl="1"/>
            <a:r>
              <a:rPr lang="en-US" dirty="0" smtClean="0"/>
              <a:t>Process variation problem</a:t>
            </a:r>
          </a:p>
          <a:p>
            <a:pPr lvl="1"/>
            <a:r>
              <a:rPr lang="en-US" dirty="0" smtClean="0"/>
              <a:t>False lock problem</a:t>
            </a:r>
          </a:p>
          <a:p>
            <a:pPr lvl="1"/>
            <a:r>
              <a:rPr lang="en-US" dirty="0" smtClean="0"/>
              <a:t>Fast lock acquisition</a:t>
            </a:r>
          </a:p>
          <a:p>
            <a:pPr lvl="1"/>
            <a:r>
              <a:rPr lang="en-US" dirty="0" smtClean="0"/>
              <a:t>PFD jitter</a:t>
            </a:r>
          </a:p>
          <a:p>
            <a:pPr lvl="1"/>
            <a:r>
              <a:rPr lang="en-US" dirty="0" smtClean="0"/>
              <a:t>CP jitter</a:t>
            </a:r>
          </a:p>
          <a:p>
            <a:r>
              <a:rPr lang="en-US" dirty="0" smtClean="0"/>
              <a:t>Summary of DLL Design Space</a:t>
            </a:r>
          </a:p>
          <a:p>
            <a:r>
              <a:rPr lang="en-US" dirty="0" smtClean="0"/>
              <a:t>Discussion Questions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733800"/>
            <a:ext cx="7772400" cy="2971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so many issues ([1]-[10]), how do I know what the significance of each is?</a:t>
            </a:r>
          </a:p>
          <a:p>
            <a:pPr lvl="1"/>
            <a:r>
              <a:rPr lang="en-US" dirty="0" smtClean="0"/>
              <a:t>No way to ‘isolate’ a variable (no pare-to curve imminent)</a:t>
            </a:r>
          </a:p>
          <a:p>
            <a:r>
              <a:rPr lang="en-US" dirty="0" smtClean="0"/>
              <a:t>What is a reasonable metric of comparison?</a:t>
            </a:r>
          </a:p>
          <a:p>
            <a:pPr lvl="1"/>
            <a:r>
              <a:rPr lang="en-US" dirty="0" smtClean="0"/>
              <a:t>Is it fair to say that a jitter of 250 </a:t>
            </a:r>
            <a:r>
              <a:rPr lang="en-US" dirty="0" err="1" smtClean="0"/>
              <a:t>ps</a:t>
            </a:r>
            <a:r>
              <a:rPr lang="en-US" dirty="0" smtClean="0"/>
              <a:t> for 100MHz lock is bad?</a:t>
            </a:r>
          </a:p>
          <a:p>
            <a:pPr lvl="1"/>
            <a:r>
              <a:rPr lang="en-US" dirty="0" smtClean="0"/>
              <a:t>Is it fair to say consuming 3x power @10GHz is bad when compared @100 MHz?</a:t>
            </a:r>
          </a:p>
          <a:p>
            <a:pPr lvl="1"/>
            <a:r>
              <a:rPr lang="en-US" dirty="0" smtClean="0"/>
              <a:t>Should attempt to ‘normalize’ some metric…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371600"/>
            <a:ext cx="3886200" cy="239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399" y="1371604"/>
          <a:ext cx="8839200" cy="52842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6669"/>
                <a:gridCol w="913532"/>
                <a:gridCol w="1219200"/>
                <a:gridCol w="990600"/>
                <a:gridCol w="1676400"/>
                <a:gridCol w="1219200"/>
                <a:gridCol w="2133599"/>
              </a:tblGrid>
              <a:tr h="7739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P2p jitter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r>
                        <a:rPr lang="en-US" baseline="0" dirty="0" smtClean="0"/>
                        <a:t> Jitter/Freq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Contribution</a:t>
                      </a:r>
                      <a:endParaRPr lang="en-US" dirty="0"/>
                    </a:p>
                  </a:txBody>
                  <a:tcPr/>
                </a:tc>
              </a:tr>
              <a:tr h="448387">
                <a:tc>
                  <a:txBody>
                    <a:bodyPr/>
                    <a:lstStyle/>
                    <a:p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 </a:t>
                      </a:r>
                      <a:r>
                        <a:rPr lang="en-US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 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 </a:t>
                      </a:r>
                      <a:r>
                        <a:rPr lang="en-US" dirty="0" err="1" smtClean="0"/>
                        <a:t>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2.27 </a:t>
                      </a:r>
                      <a:r>
                        <a:rPr lang="en-US" dirty="0" err="1" smtClean="0"/>
                        <a:t>mW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Phase Interpolation</a:t>
                      </a:r>
                      <a:r>
                        <a:rPr lang="en-US" sz="1200" baseline="0" dirty="0" smtClean="0"/>
                        <a:t> for infinite delay lock</a:t>
                      </a:r>
                      <a:endParaRPr lang="en-US" sz="1200" dirty="0" smtClean="0"/>
                    </a:p>
                  </a:txBody>
                  <a:tcPr/>
                </a:tc>
              </a:tr>
              <a:tr h="448387">
                <a:tc>
                  <a:txBody>
                    <a:bodyPr/>
                    <a:lstStyle/>
                    <a:p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 </a:t>
                      </a:r>
                      <a:r>
                        <a:rPr lang="en-US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 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 </a:t>
                      </a:r>
                      <a:r>
                        <a:rPr lang="en-US" dirty="0" err="1" smtClean="0"/>
                        <a:t>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1.7%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1.73 </a:t>
                      </a:r>
                      <a:r>
                        <a:rPr lang="en-US" dirty="0" err="1" smtClean="0"/>
                        <a:t>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r>
                        <a:rPr lang="en-US" sz="1200" baseline="0" dirty="0" smtClean="0"/>
                        <a:t> “coarse-fine” dual loop</a:t>
                      </a:r>
                      <a:endParaRPr lang="en-US" sz="1200" dirty="0"/>
                    </a:p>
                  </a:txBody>
                  <a:tcPr/>
                </a:tc>
              </a:tr>
              <a:tr h="448387">
                <a:tc>
                  <a:txBody>
                    <a:bodyPr/>
                    <a:lstStyle/>
                    <a:p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 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 </a:t>
                      </a:r>
                      <a:r>
                        <a:rPr lang="en-US" dirty="0" err="1" smtClean="0"/>
                        <a:t>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6.55%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1.89 </a:t>
                      </a:r>
                      <a:r>
                        <a:rPr lang="en-US" dirty="0" err="1" smtClean="0"/>
                        <a:t>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Self-biased technique</a:t>
                      </a:r>
                      <a:endParaRPr lang="en-US" sz="1200" dirty="0"/>
                    </a:p>
                  </a:txBody>
                  <a:tcPr/>
                </a:tc>
              </a:tr>
              <a:tr h="448387">
                <a:tc>
                  <a:txBody>
                    <a:bodyPr/>
                    <a:lstStyle/>
                    <a:p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245 </a:t>
                      </a:r>
                      <a:r>
                        <a:rPr lang="en-US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 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340 </a:t>
                      </a:r>
                      <a:r>
                        <a:rPr lang="en-US" dirty="0" err="1" smtClean="0"/>
                        <a:t>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9.8%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33.3 </a:t>
                      </a:r>
                      <a:r>
                        <a:rPr lang="en-US" dirty="0" err="1" smtClean="0"/>
                        <a:t>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Pseudo</a:t>
                      </a:r>
                      <a:r>
                        <a:rPr lang="en-US" sz="1200" baseline="0" dirty="0" smtClean="0"/>
                        <a:t> “All-digital”</a:t>
                      </a:r>
                      <a:endParaRPr lang="en-US" sz="1200" dirty="0"/>
                    </a:p>
                  </a:txBody>
                  <a:tcPr/>
                </a:tc>
              </a:tr>
              <a:tr h="448387">
                <a:tc>
                  <a:txBody>
                    <a:bodyPr/>
                    <a:lstStyle/>
                    <a:p>
                      <a:r>
                        <a:rPr lang="en-US" dirty="0" smtClean="0"/>
                        <a:t>[5]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114 </a:t>
                      </a:r>
                      <a:r>
                        <a:rPr lang="en-US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 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 </a:t>
                      </a:r>
                      <a:r>
                        <a:rPr lang="en-US" dirty="0" err="1" smtClean="0"/>
                        <a:t>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3.42%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2.39 </a:t>
                      </a:r>
                      <a:r>
                        <a:rPr lang="en-US" dirty="0" err="1" smtClean="0"/>
                        <a:t>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Mixed-mode</a:t>
                      </a:r>
                      <a:r>
                        <a:rPr lang="en-US" sz="1200" baseline="0" dirty="0" smtClean="0"/>
                        <a:t> dual loop, jitter suppression</a:t>
                      </a:r>
                      <a:endParaRPr lang="en-US" sz="1200" dirty="0"/>
                    </a:p>
                  </a:txBody>
                  <a:tcPr/>
                </a:tc>
              </a:tr>
              <a:tr h="448387">
                <a:tc>
                  <a:txBody>
                    <a:bodyPr/>
                    <a:lstStyle/>
                    <a:p>
                      <a:r>
                        <a:rPr lang="en-US" dirty="0" smtClean="0"/>
                        <a:t>[6]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 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0.39%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Process mismatch</a:t>
                      </a:r>
                      <a:r>
                        <a:rPr lang="en-US" sz="1200" baseline="0" dirty="0" smtClean="0"/>
                        <a:t> induced jitter </a:t>
                      </a:r>
                      <a:endParaRPr lang="en-US" sz="1200" dirty="0"/>
                    </a:p>
                  </a:txBody>
                  <a:tcPr/>
                </a:tc>
              </a:tr>
              <a:tr h="448387">
                <a:tc>
                  <a:txBody>
                    <a:bodyPr/>
                    <a:lstStyle/>
                    <a:p>
                      <a:r>
                        <a:rPr lang="en-US" dirty="0" smtClean="0"/>
                        <a:t>[7]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 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</a:t>
                      </a:r>
                      <a:r>
                        <a:rPr lang="en-US" dirty="0" err="1" smtClean="0"/>
                        <a:t>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0.74%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 </a:t>
                      </a:r>
                      <a:r>
                        <a:rPr lang="en-US" dirty="0" err="1" smtClean="0"/>
                        <a:t>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r>
                        <a:rPr lang="en-US" sz="1200" baseline="0" dirty="0" smtClean="0"/>
                        <a:t> lock problem</a:t>
                      </a:r>
                      <a:endParaRPr lang="en-US" sz="1200" dirty="0"/>
                    </a:p>
                  </a:txBody>
                  <a:tcPr/>
                </a:tc>
              </a:tr>
              <a:tr h="448387">
                <a:tc>
                  <a:txBody>
                    <a:bodyPr/>
                    <a:lstStyle/>
                    <a:p>
                      <a:r>
                        <a:rPr lang="en-US" dirty="0" smtClean="0"/>
                        <a:t>[8]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</a:t>
                      </a:r>
                      <a:r>
                        <a:rPr lang="en-US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0.3%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.0009 </a:t>
                      </a:r>
                      <a:r>
                        <a:rPr lang="en-US" dirty="0" err="1" smtClean="0"/>
                        <a:t>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Fast lock acquisition</a:t>
                      </a:r>
                      <a:endParaRPr lang="en-US" sz="1200" dirty="0"/>
                    </a:p>
                  </a:txBody>
                  <a:tcPr/>
                </a:tc>
              </a:tr>
              <a:tr h="448387">
                <a:tc>
                  <a:txBody>
                    <a:bodyPr/>
                    <a:lstStyle/>
                    <a:p>
                      <a:r>
                        <a:rPr lang="en-US" dirty="0" smtClean="0"/>
                        <a:t>[9]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 </a:t>
                      </a:r>
                      <a:r>
                        <a:rPr lang="en-US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</a:t>
                      </a:r>
                      <a:r>
                        <a:rPr lang="en-US" dirty="0" err="1" smtClean="0"/>
                        <a:t>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0.58%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 </a:t>
                      </a:r>
                      <a:r>
                        <a:rPr lang="en-US" dirty="0" err="1" smtClean="0"/>
                        <a:t>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PFD</a:t>
                      </a:r>
                      <a:r>
                        <a:rPr lang="en-US" sz="1200" baseline="0" dirty="0" smtClean="0"/>
                        <a:t> one shot jitter, dynamic charge pump gain</a:t>
                      </a:r>
                      <a:endParaRPr lang="en-US" sz="1200" dirty="0"/>
                    </a:p>
                  </a:txBody>
                  <a:tcPr/>
                </a:tc>
              </a:tr>
              <a:tr h="448387">
                <a:tc>
                  <a:txBody>
                    <a:bodyPr/>
                    <a:lstStyle/>
                    <a:p>
                      <a:r>
                        <a:rPr lang="en-US" dirty="0" smtClean="0"/>
                        <a:t>[10]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</a:t>
                      </a:r>
                      <a:r>
                        <a:rPr lang="en-US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 </a:t>
                      </a:r>
                      <a:r>
                        <a:rPr lang="en-US" dirty="0" err="1" smtClean="0"/>
                        <a:t>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4%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1.44 </a:t>
                      </a:r>
                      <a:r>
                        <a:rPr lang="en-US" dirty="0" err="1" smtClean="0"/>
                        <a:t>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Charge pump calibration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Trends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295400"/>
            <a:ext cx="4191001" cy="2448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733800"/>
            <a:ext cx="7772400" cy="2971800"/>
          </a:xfrm>
        </p:spPr>
        <p:txBody>
          <a:bodyPr>
            <a:normAutofit/>
          </a:bodyPr>
          <a:lstStyle/>
          <a:p>
            <a:r>
              <a:rPr lang="en-US" dirty="0" smtClean="0"/>
              <a:t>Where is the design space now?</a:t>
            </a:r>
          </a:p>
          <a:p>
            <a:pPr lvl="1"/>
            <a:r>
              <a:rPr lang="en-US" dirty="0" smtClean="0"/>
              <a:t>Power efficiency of lower frequencies extremely </a:t>
            </a:r>
            <a:r>
              <a:rPr lang="en-US" dirty="0" err="1" smtClean="0"/>
              <a:t>good</a:t>
            </a:r>
            <a:r>
              <a:rPr lang="en-US" dirty="0" err="1" smtClean="0">
                <a:sym typeface="Wingdings" pitchFamily="2" charset="2"/>
              </a:rPr>
              <a:t>space</a:t>
            </a:r>
            <a:r>
              <a:rPr lang="en-US" dirty="0" smtClean="0">
                <a:sym typeface="Wingdings" pitchFamily="2" charset="2"/>
              </a:rPr>
              <a:t> for lower power sacrificing jitter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Efficiency of RF frequencies similar to a decade </a:t>
            </a:r>
            <a:r>
              <a:rPr lang="en-US" dirty="0" err="1" smtClean="0">
                <a:sym typeface="Wingdings" pitchFamily="2" charset="2"/>
              </a:rPr>
              <a:t>agopioneering</a:t>
            </a:r>
            <a:r>
              <a:rPr lang="en-US" dirty="0" smtClean="0">
                <a:sym typeface="Wingdings" pitchFamily="2" charset="2"/>
              </a:rPr>
              <a:t> research space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733800"/>
            <a:ext cx="7772400" cy="2971800"/>
          </a:xfrm>
        </p:spPr>
        <p:txBody>
          <a:bodyPr/>
          <a:lstStyle/>
          <a:p>
            <a:r>
              <a:rPr lang="en-US" dirty="0" smtClean="0"/>
              <a:t>So what is the general design strategy?</a:t>
            </a:r>
          </a:p>
          <a:p>
            <a:pPr lvl="1"/>
            <a:r>
              <a:rPr lang="en-US" dirty="0" smtClean="0"/>
              <a:t>Choose a jitter constraint suitable to the application frequency range</a:t>
            </a:r>
          </a:p>
          <a:p>
            <a:pPr lvl="1"/>
            <a:r>
              <a:rPr lang="en-US" dirty="0" smtClean="0"/>
              <a:t>There are three main places to control jitter: choosing the right architecture, the charge pump, the VCDL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295400"/>
            <a:ext cx="4191001" cy="2448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DLL Quick Review</a:t>
            </a:r>
          </a:p>
          <a:p>
            <a:r>
              <a:rPr lang="en-US" dirty="0" smtClean="0"/>
              <a:t>Seminal Papers</a:t>
            </a:r>
          </a:p>
          <a:p>
            <a:pPr lvl="1"/>
            <a:r>
              <a:rPr lang="en-US" dirty="0" smtClean="0"/>
              <a:t>First “dual loop” with infinite phase capture range</a:t>
            </a:r>
          </a:p>
          <a:p>
            <a:pPr lvl="1"/>
            <a:r>
              <a:rPr lang="en-US" dirty="0" smtClean="0"/>
              <a:t>First true dual loop architecture</a:t>
            </a:r>
          </a:p>
          <a:p>
            <a:r>
              <a:rPr lang="en-US" dirty="0" smtClean="0"/>
              <a:t>Summary of DLL Design Issues</a:t>
            </a:r>
          </a:p>
          <a:p>
            <a:r>
              <a:rPr lang="en-US" dirty="0" smtClean="0"/>
              <a:t>A Walk Through Time</a:t>
            </a:r>
          </a:p>
          <a:p>
            <a:pPr lvl="1"/>
            <a:r>
              <a:rPr lang="en-US" dirty="0" smtClean="0"/>
              <a:t>The first all digital DLL (1999)</a:t>
            </a:r>
          </a:p>
          <a:p>
            <a:pPr lvl="1"/>
            <a:r>
              <a:rPr lang="en-US" dirty="0" smtClean="0"/>
              <a:t>The first mixed mode DLL (1999)</a:t>
            </a:r>
          </a:p>
          <a:p>
            <a:pPr lvl="1"/>
            <a:r>
              <a:rPr lang="en-US" dirty="0" smtClean="0"/>
              <a:t>Process variation problem</a:t>
            </a:r>
          </a:p>
          <a:p>
            <a:pPr lvl="1"/>
            <a:r>
              <a:rPr lang="en-US" dirty="0" smtClean="0"/>
              <a:t>False lock problem</a:t>
            </a:r>
          </a:p>
          <a:p>
            <a:pPr lvl="1"/>
            <a:r>
              <a:rPr lang="en-US" dirty="0" smtClean="0"/>
              <a:t>Fast lock acquisition</a:t>
            </a:r>
          </a:p>
          <a:p>
            <a:pPr lvl="1"/>
            <a:r>
              <a:rPr lang="en-US" dirty="0" smtClean="0"/>
              <a:t>PFD jitter</a:t>
            </a:r>
          </a:p>
          <a:p>
            <a:pPr lvl="1"/>
            <a:r>
              <a:rPr lang="en-US" dirty="0" smtClean="0"/>
              <a:t>CP jitter</a:t>
            </a:r>
          </a:p>
          <a:p>
            <a:r>
              <a:rPr lang="en-US" dirty="0" smtClean="0"/>
              <a:t>Summary of DLL Design Space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Discussion Questions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are the assumptions made on the reference clock?</a:t>
            </a:r>
          </a:p>
          <a:p>
            <a:r>
              <a:rPr lang="en-US" dirty="0" smtClean="0"/>
              <a:t>What are some of the sources of noise?</a:t>
            </a:r>
          </a:p>
          <a:p>
            <a:r>
              <a:rPr lang="en-US" dirty="0" smtClean="0"/>
              <a:t>Why is duty cycle important?</a:t>
            </a:r>
          </a:p>
          <a:p>
            <a:r>
              <a:rPr lang="en-US" dirty="0" smtClean="0"/>
              <a:t>Which blocks are the most important? Think in terms of: power consumption, jitter suppression.</a:t>
            </a:r>
          </a:p>
          <a:p>
            <a:r>
              <a:rPr lang="en-US" dirty="0" smtClean="0"/>
              <a:t>How far can digital integration go? Which applications are suitable for digital DLLs?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DLL Quick Over/Re-View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>
            <a:off x="3657600" y="2743200"/>
            <a:ext cx="762000" cy="6096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4800600" y="2743200"/>
            <a:ext cx="762000" cy="6096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5400000">
            <a:off x="6019800" y="2743200"/>
            <a:ext cx="762000" cy="6096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5400000">
            <a:off x="7239000" y="2743200"/>
            <a:ext cx="762000" cy="6096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0"/>
            <a:endCxn id="5" idx="3"/>
          </p:cNvCxnSpPr>
          <p:nvPr/>
        </p:nvCxnSpPr>
        <p:spPr>
          <a:xfrm>
            <a:off x="4343400" y="3048000"/>
            <a:ext cx="533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3"/>
          </p:cNvCxnSpPr>
          <p:nvPr/>
        </p:nvCxnSpPr>
        <p:spPr>
          <a:xfrm>
            <a:off x="5486400" y="3048000"/>
            <a:ext cx="60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05600" y="3048000"/>
            <a:ext cx="609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286000" y="4800600"/>
            <a:ext cx="1066800" cy="762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CP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8200" y="4800600"/>
            <a:ext cx="1066800" cy="762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PD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33800" y="4800600"/>
            <a:ext cx="1066800" cy="762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LPF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24" name="Straight Arrow Connector 23"/>
          <p:cNvCxnSpPr>
            <a:stCxn id="17" idx="3"/>
            <a:endCxn id="15" idx="1"/>
          </p:cNvCxnSpPr>
          <p:nvPr/>
        </p:nvCxnSpPr>
        <p:spPr>
          <a:xfrm>
            <a:off x="1905000" y="51816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352800" y="51816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924800" y="3048000"/>
            <a:ext cx="38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6667500" y="4686300"/>
            <a:ext cx="3276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7200" y="6324600"/>
            <a:ext cx="7848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5400000" flipH="1" flipV="1">
            <a:off x="152400" y="5638800"/>
            <a:ext cx="990600" cy="381000"/>
          </a:xfrm>
          <a:prstGeom prst="bentConnector3">
            <a:avLst>
              <a:gd name="adj1" fmla="val 9993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" idx="5"/>
          </p:cNvCxnSpPr>
          <p:nvPr/>
        </p:nvCxnSpPr>
        <p:spPr>
          <a:xfrm rot="5400000" flipH="1" flipV="1">
            <a:off x="3790950" y="3486150"/>
            <a:ext cx="4953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4934744" y="3485356"/>
            <a:ext cx="4953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6153944" y="3485356"/>
            <a:ext cx="4953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7371556" y="3485356"/>
            <a:ext cx="4953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038600" y="3733800"/>
            <a:ext cx="3581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9" idx="3"/>
          </p:cNvCxnSpPr>
          <p:nvPr/>
        </p:nvCxnSpPr>
        <p:spPr>
          <a:xfrm flipV="1">
            <a:off x="4800600" y="3733800"/>
            <a:ext cx="990600" cy="1447800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6200000" flipH="1">
            <a:off x="-342900" y="3848100"/>
            <a:ext cx="1981200" cy="381000"/>
          </a:xfrm>
          <a:prstGeom prst="bentConnector3">
            <a:avLst>
              <a:gd name="adj1" fmla="val 9993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57200" y="3048000"/>
            <a:ext cx="3276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09600" y="2438400"/>
          <a:ext cx="457200" cy="548640"/>
        </p:xfrm>
        <a:graphic>
          <a:graphicData uri="http://schemas.openxmlformats.org/presentationml/2006/ole">
            <p:oleObj spid="_x0000_s1026" name="Equation" r:id="rId4" imgW="190440" imgH="228600" progId="Equation.DSMT4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8077200" y="2438400"/>
          <a:ext cx="603250" cy="571500"/>
        </p:xfrm>
        <a:graphic>
          <a:graphicData uri="http://schemas.openxmlformats.org/presentationml/2006/ole">
            <p:oleObj spid="_x0000_s1027" name="Equation" r:id="rId5" imgW="241200" imgH="228600" progId="Equation.DSMT4">
              <p:embed/>
            </p:oleObj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5486400" y="22815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VCDL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5943600" y="4495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Vcont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DLL Quick Over/Re-View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Doesn’t have jitter from VCO</a:t>
            </a:r>
          </a:p>
          <a:p>
            <a:pPr lvl="1"/>
            <a:r>
              <a:rPr lang="en-US" dirty="0" smtClean="0"/>
              <a:t>VCDL pure </a:t>
            </a:r>
            <a:r>
              <a:rPr lang="en-US" dirty="0" err="1" smtClean="0"/>
              <a:t>gain</a:t>
            </a:r>
            <a:r>
              <a:rPr lang="en-US" dirty="0" err="1" smtClean="0">
                <a:sym typeface="Wingdings" pitchFamily="2" charset="2"/>
              </a:rPr>
              <a:t>one</a:t>
            </a:r>
            <a:r>
              <a:rPr lang="en-US" dirty="0" smtClean="0">
                <a:sym typeface="Wingdings" pitchFamily="2" charset="2"/>
              </a:rPr>
              <a:t> less </a:t>
            </a:r>
            <a:r>
              <a:rPr lang="en-US" dirty="0" err="1" smtClean="0">
                <a:sym typeface="Wingdings" pitchFamily="2" charset="2"/>
              </a:rPr>
              <a:t>polestability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relaxedno</a:t>
            </a:r>
            <a:r>
              <a:rPr lang="en-US" dirty="0" smtClean="0">
                <a:sym typeface="Wingdings" pitchFamily="2" charset="2"/>
              </a:rPr>
              <a:t> zero </a:t>
            </a:r>
          </a:p>
          <a:p>
            <a:r>
              <a:rPr lang="en-US" dirty="0" smtClean="0">
                <a:sym typeface="Wingdings" pitchFamily="2" charset="2"/>
              </a:rPr>
              <a:t>Disadvantages: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Reference noise feed through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Finite delay range, no new frequencies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Suspect to jitter from </a:t>
            </a:r>
            <a:r>
              <a:rPr lang="en-US" dirty="0" err="1" smtClean="0">
                <a:sym typeface="Wingdings" pitchFamily="2" charset="2"/>
              </a:rPr>
              <a:t>Vcont</a:t>
            </a:r>
            <a:r>
              <a:rPr lang="en-US" dirty="0" smtClean="0">
                <a:sym typeface="Wingdings" pitchFamily="2" charset="2"/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DLL Quick Review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Seminal Papers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First “dual loop” with infinite phase capture range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First true dual loop architecture</a:t>
            </a:r>
          </a:p>
          <a:p>
            <a:r>
              <a:rPr lang="en-US" dirty="0" smtClean="0"/>
              <a:t>Summary of DLL Design Issues</a:t>
            </a:r>
          </a:p>
          <a:p>
            <a:r>
              <a:rPr lang="en-US" dirty="0" smtClean="0"/>
              <a:t>A Walk Through Time</a:t>
            </a:r>
          </a:p>
          <a:p>
            <a:pPr lvl="1"/>
            <a:r>
              <a:rPr lang="en-US" dirty="0" smtClean="0"/>
              <a:t>The first all digital DLL (1999)</a:t>
            </a:r>
          </a:p>
          <a:p>
            <a:pPr lvl="1"/>
            <a:r>
              <a:rPr lang="en-US" dirty="0" smtClean="0"/>
              <a:t>The first mixed mode DLL (1999)</a:t>
            </a:r>
          </a:p>
          <a:p>
            <a:pPr lvl="1"/>
            <a:r>
              <a:rPr lang="en-US" dirty="0" smtClean="0"/>
              <a:t>Process variation problem</a:t>
            </a:r>
          </a:p>
          <a:p>
            <a:pPr lvl="1"/>
            <a:r>
              <a:rPr lang="en-US" dirty="0" smtClean="0"/>
              <a:t>False lock problem</a:t>
            </a:r>
          </a:p>
          <a:p>
            <a:pPr lvl="1"/>
            <a:r>
              <a:rPr lang="en-US" dirty="0" smtClean="0"/>
              <a:t>Fast lock acquisition</a:t>
            </a:r>
          </a:p>
          <a:p>
            <a:pPr lvl="1"/>
            <a:r>
              <a:rPr lang="en-US" dirty="0" smtClean="0"/>
              <a:t>PFD jitter</a:t>
            </a:r>
          </a:p>
          <a:p>
            <a:pPr lvl="1"/>
            <a:r>
              <a:rPr lang="en-US" dirty="0" smtClean="0"/>
              <a:t>CP jitter</a:t>
            </a:r>
          </a:p>
          <a:p>
            <a:r>
              <a:rPr lang="en-US" dirty="0" smtClean="0"/>
              <a:t>Summary of DLL Design Space</a:t>
            </a:r>
          </a:p>
          <a:p>
            <a:r>
              <a:rPr lang="en-US" dirty="0" smtClean="0"/>
              <a:t>Discussion Questions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48000"/>
            <a:ext cx="60864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Loop DLL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657600" cy="4572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First ever ‘</a:t>
            </a:r>
            <a:r>
              <a:rPr lang="en-US" sz="2000" dirty="0" smtClean="0">
                <a:solidFill>
                  <a:schemeClr val="accent1"/>
                </a:solidFill>
              </a:rPr>
              <a:t>dual loop</a:t>
            </a:r>
            <a:r>
              <a:rPr lang="en-US" sz="2000" dirty="0" smtClean="0"/>
              <a:t>’ design</a:t>
            </a:r>
          </a:p>
          <a:p>
            <a:r>
              <a:rPr lang="en-US" sz="2000" dirty="0" smtClean="0"/>
              <a:t>Infinite delay locking (2π)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Fully differential signals </a:t>
            </a:r>
            <a:r>
              <a:rPr lang="en-US" sz="2000" dirty="0" smtClean="0"/>
              <a:t>in loop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2800" y="6096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2173901">
            <a:off x="4921397" y="3642424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957218">
            <a:off x="5295320" y="4327825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5400000">
            <a:off x="7010400" y="56388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57800" y="33528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Phase Interpolation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5000" y="40386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Freq Multiplying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4600" y="5452646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Duty Cycle Correction (DCC)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876800" y="1447800"/>
            <a:ext cx="36576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140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p2p jitter @ 250 MHz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65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mW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@ 2.5 V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/mV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supply sensitivity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Loop DLL Design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295400"/>
            <a:ext cx="439385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0"/>
            <a:ext cx="3429000" cy="2386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114800"/>
            <a:ext cx="3657600" cy="1447800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 err="1" smtClean="0">
                <a:solidFill>
                  <a:schemeClr val="accent1"/>
                </a:solidFill>
              </a:rPr>
              <a:t>Quadrature</a:t>
            </a:r>
            <a:r>
              <a:rPr lang="en-US" sz="2000" dirty="0" smtClean="0">
                <a:solidFill>
                  <a:schemeClr val="accent1"/>
                </a:solidFill>
              </a:rPr>
              <a:t> mixing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Fully </a:t>
            </a:r>
            <a:r>
              <a:rPr lang="en-US" sz="2000" dirty="0" err="1" smtClean="0">
                <a:solidFill>
                  <a:schemeClr val="accent1"/>
                </a:solidFill>
              </a:rPr>
              <a:t>differential</a:t>
            </a:r>
            <a:r>
              <a:rPr lang="en-US" sz="2000" dirty="0" err="1" smtClean="0">
                <a:solidFill>
                  <a:schemeClr val="accent1"/>
                </a:solidFill>
                <a:sym typeface="Wingdings" pitchFamily="2" charset="2"/>
              </a:rPr>
              <a:t>less</a:t>
            </a:r>
            <a:r>
              <a:rPr lang="en-US" sz="2000" dirty="0" smtClean="0">
                <a:solidFill>
                  <a:schemeClr val="accent1"/>
                </a:solidFill>
                <a:sym typeface="Wingdings" pitchFamily="2" charset="2"/>
              </a:rPr>
              <a:t> supply </a:t>
            </a:r>
            <a:r>
              <a:rPr lang="en-US" sz="2000" dirty="0" err="1" smtClean="0">
                <a:solidFill>
                  <a:schemeClr val="accent1"/>
                </a:solidFill>
                <a:sym typeface="Wingdings" pitchFamily="2" charset="2"/>
              </a:rPr>
              <a:t>sensitivityless</a:t>
            </a:r>
            <a:r>
              <a:rPr lang="en-US" sz="2000" dirty="0" smtClean="0">
                <a:solidFill>
                  <a:schemeClr val="accent1"/>
                </a:solidFill>
                <a:sym typeface="Wingdings" pitchFamily="2" charset="2"/>
              </a:rPr>
              <a:t> jitter</a:t>
            </a:r>
          </a:p>
          <a:p>
            <a:r>
              <a:rPr lang="en-US" sz="2000" dirty="0" smtClean="0">
                <a:sym typeface="Wingdings" pitchFamily="2" charset="2"/>
              </a:rPr>
              <a:t>Slew rate limited</a:t>
            </a:r>
          </a:p>
          <a:p>
            <a:r>
              <a:rPr lang="en-US" sz="2000" dirty="0" smtClean="0">
                <a:sym typeface="Wingdings" pitchFamily="2" charset="2"/>
              </a:rPr>
              <a:t>Phase gain induces dithering(jitter) when in lock</a:t>
            </a:r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09800" y="56388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Differential controls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6200000">
            <a:off x="3886200" y="55626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6200000">
            <a:off x="4648200" y="20574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6200000">
            <a:off x="4648200" y="34290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6200000" flipV="1">
            <a:off x="8077200" y="25908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6200000" flipV="1">
            <a:off x="8077200" y="39624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86200" y="26670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Phase Selects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153400" y="32766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Clock Signals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4724400" y="1905000"/>
            <a:ext cx="3505200" cy="1371600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724400" y="3352800"/>
            <a:ext cx="3505200" cy="1371600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43600" y="14478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“I” weight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0" y="38862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“Q” weight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772400" y="624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Loop DLL Design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524000"/>
            <a:ext cx="3657600" cy="441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781800" y="5638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3657600" cy="14478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Fast lock acquisition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Fully differential</a:t>
            </a:r>
          </a:p>
          <a:p>
            <a:r>
              <a:rPr lang="en-US" sz="2000" dirty="0" smtClean="0">
                <a:sym typeface="Wingdings" pitchFamily="2" charset="2"/>
              </a:rPr>
              <a:t>Voltage headroom </a:t>
            </a:r>
            <a:r>
              <a:rPr lang="en-US" sz="2000" dirty="0" err="1" smtClean="0">
                <a:sym typeface="Wingdings" pitchFamily="2" charset="2"/>
              </a:rPr>
              <a:t>limitednot</a:t>
            </a:r>
            <a:r>
              <a:rPr lang="en-US" sz="2000" dirty="0" smtClean="0">
                <a:sym typeface="Wingdings" pitchFamily="2" charset="2"/>
              </a:rPr>
              <a:t> for contemporary designs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0" y="1447800"/>
            <a:ext cx="3505200" cy="1066800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6200000">
            <a:off x="4495800" y="41910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81400" y="39624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Phase select signals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12192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Load isolation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895600" y="52578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“turbo” for fast acquisition</a:t>
            </a:r>
            <a:endParaRPr lang="en-US" sz="1200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4191000" y="54102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12289</TotalTime>
  <Words>2143</Words>
  <Application>Microsoft Office PowerPoint</Application>
  <PresentationFormat>On-screen Show (4:3)</PresentationFormat>
  <Paragraphs>517</Paragraphs>
  <Slides>35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Equity</vt:lpstr>
      <vt:lpstr>Equation</vt:lpstr>
      <vt:lpstr>DLL Design for Low Power and Jitter</vt:lpstr>
      <vt:lpstr>Outline</vt:lpstr>
      <vt:lpstr>Outline</vt:lpstr>
      <vt:lpstr>DLL Quick Over/Re-View</vt:lpstr>
      <vt:lpstr>DLL Quick Over/Re-View</vt:lpstr>
      <vt:lpstr>Outline</vt:lpstr>
      <vt:lpstr>Dual Loop DLL Design</vt:lpstr>
      <vt:lpstr>Dual Loop DLL Design</vt:lpstr>
      <vt:lpstr>Dual Loop DLL Design</vt:lpstr>
      <vt:lpstr>Dual Loop DLL Design (2)</vt:lpstr>
      <vt:lpstr>Dual Loop DLL Design (2)</vt:lpstr>
      <vt:lpstr>Dual Loop DLL Design (2)</vt:lpstr>
      <vt:lpstr>Dual Loop DLL Design (2)</vt:lpstr>
      <vt:lpstr>Self-biased Technique</vt:lpstr>
      <vt:lpstr>Self-biased Technique</vt:lpstr>
      <vt:lpstr>Outline</vt:lpstr>
      <vt:lpstr>Summary of DLL Design</vt:lpstr>
      <vt:lpstr>Comparison for the Early Years</vt:lpstr>
      <vt:lpstr>Outline</vt:lpstr>
      <vt:lpstr>Pseudo “All-digital” DLL</vt:lpstr>
      <vt:lpstr>Mixed-mode DLL</vt:lpstr>
      <vt:lpstr>Process Variation Suppression</vt:lpstr>
      <vt:lpstr>False Lock Problem</vt:lpstr>
      <vt:lpstr>Fast Lock Acquisition</vt:lpstr>
      <vt:lpstr>PFD Jitter</vt:lpstr>
      <vt:lpstr>Charge Pump Calibration</vt:lpstr>
      <vt:lpstr>Outline</vt:lpstr>
      <vt:lpstr>Comparison Across the Years </vt:lpstr>
      <vt:lpstr>Summary of Trends</vt:lpstr>
      <vt:lpstr>Summary of Trends</vt:lpstr>
      <vt:lpstr>Summary of Trends</vt:lpstr>
      <vt:lpstr>Summary of Trends</vt:lpstr>
      <vt:lpstr>Summary of Trends</vt:lpstr>
      <vt:lpstr>Outline</vt:lpstr>
      <vt:lpstr>Discussion Questions</vt:lpstr>
    </vt:vector>
  </TitlesOfParts>
  <Company>The Univeristy of Virginia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Power DLL Design</dc:title>
  <dc:creator>yz4hz</dc:creator>
  <cp:lastModifiedBy>yz4hz</cp:lastModifiedBy>
  <cp:revision>505</cp:revision>
  <dcterms:created xsi:type="dcterms:W3CDTF">2011-03-10T02:11:13Z</dcterms:created>
  <dcterms:modified xsi:type="dcterms:W3CDTF">2011-03-22T22:15:33Z</dcterms:modified>
</cp:coreProperties>
</file>