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106" r:id="rId2"/>
  </p:sldMasterIdLst>
  <p:notesMasterIdLst>
    <p:notesMasterId r:id="rId20"/>
  </p:notesMasterIdLst>
  <p:handoutMasterIdLst>
    <p:handoutMasterId r:id="rId21"/>
  </p:handoutMasterIdLst>
  <p:sldIdLst>
    <p:sldId id="292" r:id="rId3"/>
    <p:sldId id="328" r:id="rId4"/>
    <p:sldId id="376" r:id="rId5"/>
    <p:sldId id="3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9" r:id="rId17"/>
    <p:sldId id="490" r:id="rId18"/>
    <p:sldId id="299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478E"/>
    <a:srgbClr val="002F71"/>
    <a:srgbClr val="A18449"/>
    <a:srgbClr val="1369B2"/>
    <a:srgbClr val="073A78"/>
    <a:srgbClr val="D2D2D2"/>
    <a:srgbClr val="E9E9E9"/>
    <a:srgbClr val="8C7340"/>
    <a:srgbClr val="0B3F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9610" autoAdjust="0"/>
  </p:normalViewPr>
  <p:slideViewPr>
    <p:cSldViewPr>
      <p:cViewPr>
        <p:scale>
          <a:sx n="100" d="100"/>
          <a:sy n="100" d="100"/>
        </p:scale>
        <p:origin x="-195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04FDFE-93BE-4F9A-A95A-ADFDFA28BBBF}" type="datetimeFigureOut">
              <a:rPr lang="zh-CN" altLang="en-US"/>
              <a:pPr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2BCCF-397E-4853-8575-1985890BD7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62630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024EDB-99FE-4ED1-8412-FDAC2B0AF0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65572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97152"/>
            <a:ext cx="91440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Subtitle here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916832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73A7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315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2" y="116632"/>
            <a:ext cx="6084168" cy="66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4" name="组合 19"/>
          <p:cNvGrpSpPr>
            <a:grpSpLocks/>
          </p:cNvGrpSpPr>
          <p:nvPr userDrawn="1"/>
        </p:nvGrpSpPr>
        <p:grpSpPr bwMode="auto">
          <a:xfrm>
            <a:off x="714375" y="1571625"/>
            <a:ext cx="7786688" cy="900113"/>
            <a:chOff x="714348" y="1571612"/>
            <a:chExt cx="7786715" cy="900126"/>
          </a:xfrm>
        </p:grpSpPr>
        <p:sp>
          <p:nvSpPr>
            <p:cNvPr id="5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0"/>
          <p:cNvGrpSpPr>
            <a:grpSpLocks/>
          </p:cNvGrpSpPr>
          <p:nvPr userDrawn="1"/>
        </p:nvGrpSpPr>
        <p:grpSpPr bwMode="auto">
          <a:xfrm>
            <a:off x="714375" y="2690813"/>
            <a:ext cx="7786688" cy="900112"/>
            <a:chOff x="714348" y="1571612"/>
            <a:chExt cx="7786715" cy="900126"/>
          </a:xfrm>
        </p:grpSpPr>
        <p:sp>
          <p:nvSpPr>
            <p:cNvPr id="8" name="圆角矩形 21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24"/>
          <p:cNvGrpSpPr>
            <a:grpSpLocks/>
          </p:cNvGrpSpPr>
          <p:nvPr userDrawn="1"/>
        </p:nvGrpSpPr>
        <p:grpSpPr bwMode="auto">
          <a:xfrm>
            <a:off x="714375" y="3810000"/>
            <a:ext cx="7786688" cy="900113"/>
            <a:chOff x="714348" y="1571612"/>
            <a:chExt cx="7786715" cy="900126"/>
          </a:xfrm>
        </p:grpSpPr>
        <p:sp>
          <p:nvSpPr>
            <p:cNvPr id="11" name="圆角矩形 25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27"/>
          <p:cNvGrpSpPr>
            <a:grpSpLocks/>
          </p:cNvGrpSpPr>
          <p:nvPr userDrawn="1"/>
        </p:nvGrpSpPr>
        <p:grpSpPr bwMode="auto">
          <a:xfrm>
            <a:off x="714375" y="4929188"/>
            <a:ext cx="7786688" cy="900112"/>
            <a:chOff x="714348" y="1571612"/>
            <a:chExt cx="7786715" cy="900126"/>
          </a:xfrm>
        </p:grpSpPr>
        <p:sp>
          <p:nvSpPr>
            <p:cNvPr id="14" name="圆角矩形 29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491881" y="1578226"/>
            <a:ext cx="4680520" cy="842662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Text1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3491880" y="2690813"/>
            <a:ext cx="4680520" cy="882203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Text2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491880" y="3861048"/>
            <a:ext cx="4752528" cy="848939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Text3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3491880" y="4937986"/>
            <a:ext cx="4752528" cy="891188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Text4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1604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Layout -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16632"/>
            <a:ext cx="6084168" cy="66861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slide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250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9721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4C6F9B2-0A84-4211-A5DE-09425F8D7F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195212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！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41" y="2708920"/>
            <a:ext cx="9179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谢谢！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48651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41" y="2780928"/>
            <a:ext cx="9179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tx2"/>
                </a:solidFill>
                <a:latin typeface="Tahoma" pitchFamily="34" charset="0"/>
                <a:ea typeface="黑体" pitchFamily="2" charset="-122"/>
              </a:rPr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544189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9809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084168" cy="66861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24650" y="6429375"/>
            <a:ext cx="2133600" cy="28733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4" name="组合 19"/>
          <p:cNvGrpSpPr>
            <a:grpSpLocks/>
          </p:cNvGrpSpPr>
          <p:nvPr userDrawn="1"/>
        </p:nvGrpSpPr>
        <p:grpSpPr bwMode="auto">
          <a:xfrm>
            <a:off x="714375" y="1571625"/>
            <a:ext cx="7786688" cy="900113"/>
            <a:chOff x="714348" y="1571612"/>
            <a:chExt cx="7786715" cy="900126"/>
          </a:xfrm>
        </p:grpSpPr>
        <p:sp>
          <p:nvSpPr>
            <p:cNvPr id="5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0"/>
          <p:cNvGrpSpPr>
            <a:grpSpLocks/>
          </p:cNvGrpSpPr>
          <p:nvPr userDrawn="1"/>
        </p:nvGrpSpPr>
        <p:grpSpPr bwMode="auto">
          <a:xfrm>
            <a:off x="714375" y="2690813"/>
            <a:ext cx="7786688" cy="900112"/>
            <a:chOff x="714348" y="1571612"/>
            <a:chExt cx="7786715" cy="900126"/>
          </a:xfrm>
        </p:grpSpPr>
        <p:sp>
          <p:nvSpPr>
            <p:cNvPr id="8" name="圆角矩形 21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24"/>
          <p:cNvGrpSpPr>
            <a:grpSpLocks/>
          </p:cNvGrpSpPr>
          <p:nvPr userDrawn="1"/>
        </p:nvGrpSpPr>
        <p:grpSpPr bwMode="auto">
          <a:xfrm>
            <a:off x="714375" y="3810000"/>
            <a:ext cx="7786688" cy="900113"/>
            <a:chOff x="714348" y="1571612"/>
            <a:chExt cx="7786715" cy="900126"/>
          </a:xfrm>
        </p:grpSpPr>
        <p:sp>
          <p:nvSpPr>
            <p:cNvPr id="11" name="圆角矩形 25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27"/>
          <p:cNvGrpSpPr>
            <a:grpSpLocks/>
          </p:cNvGrpSpPr>
          <p:nvPr userDrawn="1"/>
        </p:nvGrpSpPr>
        <p:grpSpPr bwMode="auto">
          <a:xfrm>
            <a:off x="714375" y="4893173"/>
            <a:ext cx="7786688" cy="912091"/>
            <a:chOff x="714348" y="1571612"/>
            <a:chExt cx="7786715" cy="912105"/>
          </a:xfrm>
        </p:grpSpPr>
        <p:sp>
          <p:nvSpPr>
            <p:cNvPr id="14" name="圆角矩形 29"/>
            <p:cNvSpPr/>
            <p:nvPr userDrawn="1"/>
          </p:nvSpPr>
          <p:spPr bwMode="auto">
            <a:xfrm>
              <a:off x="3286107" y="1583591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3491880" y="2690814"/>
            <a:ext cx="4752354" cy="9001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2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491880" y="3810000"/>
            <a:ext cx="4752528" cy="8782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3</a:t>
            </a:r>
            <a:endParaRPr lang="zh-CN" altLang="en-US" sz="28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502149" y="4905152"/>
            <a:ext cx="4742259" cy="88800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4</a:t>
            </a:r>
            <a:endParaRPr lang="zh-CN" altLang="en-US" sz="28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3491880" y="1548015"/>
            <a:ext cx="4752528" cy="914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1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658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047" y="209823"/>
            <a:ext cx="6108154" cy="554881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rgbClr val="A18449"/>
                </a:solidFill>
                <a:latin typeface="Microsoft YaHei" pitchFamily="34" charset="-122"/>
                <a:ea typeface="Microsoft YaHei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2500" cy="478631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24650" y="6429375"/>
            <a:ext cx="21336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AF3DAAD7-EA13-4C0D-B1DE-BAEEEF8E00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77853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628775"/>
            <a:ext cx="4210050" cy="47863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628775"/>
            <a:ext cx="4210050" cy="47863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24650" y="6429375"/>
            <a:ext cx="2133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1FCB792-F0D9-4878-98C8-7DD9CD1D606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1520" y="116632"/>
            <a:ext cx="6084168" cy="66861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7371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084168" cy="668610"/>
          </a:xfrm>
          <a:prstGeom prst="rect">
            <a:avLst/>
          </a:prstGeom>
        </p:spPr>
        <p:txBody>
          <a:bodyPr/>
          <a:lstStyle>
            <a:lvl1pPr>
              <a:defRPr>
                <a:latin typeface="Microsoft YaHei" pitchFamily="34" charset="-122"/>
                <a:ea typeface="Microsoft YaHei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724650" y="6429375"/>
            <a:ext cx="2133600" cy="287338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  . </a:t>
            </a:r>
            <a:fld id="{985ECC47-15D0-40B1-BC95-7EAEF25FFD9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4" name="组合 19"/>
          <p:cNvGrpSpPr>
            <a:grpSpLocks/>
          </p:cNvGrpSpPr>
          <p:nvPr userDrawn="1"/>
        </p:nvGrpSpPr>
        <p:grpSpPr bwMode="auto">
          <a:xfrm>
            <a:off x="714375" y="1571625"/>
            <a:ext cx="7786688" cy="900113"/>
            <a:chOff x="714348" y="1571612"/>
            <a:chExt cx="7786715" cy="900126"/>
          </a:xfrm>
        </p:grpSpPr>
        <p:sp>
          <p:nvSpPr>
            <p:cNvPr id="5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6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20"/>
          <p:cNvGrpSpPr>
            <a:grpSpLocks/>
          </p:cNvGrpSpPr>
          <p:nvPr userDrawn="1"/>
        </p:nvGrpSpPr>
        <p:grpSpPr bwMode="auto">
          <a:xfrm>
            <a:off x="714375" y="2690813"/>
            <a:ext cx="7786688" cy="900112"/>
            <a:chOff x="714348" y="1571612"/>
            <a:chExt cx="7786715" cy="900126"/>
          </a:xfrm>
        </p:grpSpPr>
        <p:sp>
          <p:nvSpPr>
            <p:cNvPr id="8" name="圆角矩形 21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组合 24"/>
          <p:cNvGrpSpPr>
            <a:grpSpLocks/>
          </p:cNvGrpSpPr>
          <p:nvPr userDrawn="1"/>
        </p:nvGrpSpPr>
        <p:grpSpPr bwMode="auto">
          <a:xfrm>
            <a:off x="714375" y="3810000"/>
            <a:ext cx="7786688" cy="900113"/>
            <a:chOff x="714348" y="1571612"/>
            <a:chExt cx="7786715" cy="900126"/>
          </a:xfrm>
        </p:grpSpPr>
        <p:sp>
          <p:nvSpPr>
            <p:cNvPr id="11" name="圆角矩形 25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27"/>
          <p:cNvGrpSpPr>
            <a:grpSpLocks/>
          </p:cNvGrpSpPr>
          <p:nvPr userDrawn="1"/>
        </p:nvGrpSpPr>
        <p:grpSpPr bwMode="auto">
          <a:xfrm>
            <a:off x="714375" y="4893173"/>
            <a:ext cx="7786688" cy="912091"/>
            <a:chOff x="714348" y="1571612"/>
            <a:chExt cx="7786715" cy="912105"/>
          </a:xfrm>
        </p:grpSpPr>
        <p:sp>
          <p:nvSpPr>
            <p:cNvPr id="14" name="圆角矩形 29"/>
            <p:cNvSpPr/>
            <p:nvPr userDrawn="1"/>
          </p:nvSpPr>
          <p:spPr bwMode="auto">
            <a:xfrm>
              <a:off x="3286107" y="1583591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800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3491880" y="2690814"/>
            <a:ext cx="4752354" cy="9001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2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491880" y="3810000"/>
            <a:ext cx="4752528" cy="8782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3</a:t>
            </a:r>
            <a:endParaRPr lang="zh-CN" altLang="en-US" sz="28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502149" y="4905152"/>
            <a:ext cx="4742259" cy="88800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4</a:t>
            </a:r>
            <a:endParaRPr lang="zh-CN" altLang="en-US" sz="2800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3491880" y="1548015"/>
            <a:ext cx="4752528" cy="914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 smtClean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Text 1</a:t>
            </a:r>
            <a:endParaRPr lang="zh-CN" altLang="en-US" sz="2800" dirty="0" smtClean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6587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628775"/>
            <a:ext cx="421005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628775"/>
            <a:ext cx="421005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81FCB792-F0D9-4878-98C8-7DD9CD1D606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8032" y="116632"/>
            <a:ext cx="6084168" cy="6686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423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112" r:id="rId2"/>
    <p:sldLayoutId id="2147484113" r:id="rId3"/>
    <p:sldLayoutId id="2147484088" r:id="rId4"/>
    <p:sldLayoutId id="2147484114" r:id="rId5"/>
    <p:sldLayoutId id="2147484154" r:id="rId6"/>
    <p:sldLayoutId id="2147484094" r:id="rId7"/>
    <p:sldLayoutId id="2147484104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116632"/>
            <a:ext cx="6084168" cy="66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单击此处母版编辑标题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28775"/>
            <a:ext cx="8572500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单击此处编辑母版一级标题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42937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7F7F7F"/>
                </a:solidFill>
                <a:ea typeface="BatangChe" pitchFamily="49" charset="-127"/>
              </a:defRPr>
            </a:lvl1pPr>
          </a:lstStyle>
          <a:p>
            <a:r>
              <a:rPr lang="en-US" altLang="zh-CN"/>
              <a:t>  . </a:t>
            </a:r>
            <a:fld id="{985ECC47-15D0-40B1-BC95-7EAEF25FFD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2904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08" r:id="rId3"/>
    <p:sldLayoutId id="214748411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None/>
        <a:defRPr sz="2400" b="1">
          <a:solidFill>
            <a:srgbClr val="A1844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2000" b="1">
          <a:solidFill>
            <a:srgbClr val="7F7F7F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•"/>
        <a:defRPr sz="1800" b="1">
          <a:solidFill>
            <a:srgbClr val="7F7F7F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rgbClr val="7F7F7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»"/>
        <a:defRPr sz="1600" b="1">
          <a:solidFill>
            <a:srgbClr val="7F7F7F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----by</a:t>
            </a:r>
            <a:r>
              <a:rPr lang="zh-CN" altLang="en-US" dirty="0" smtClean="0"/>
              <a:t> </a:t>
            </a:r>
            <a:r>
              <a:rPr lang="en-US" altLang="zh-CN" dirty="0" smtClean="0"/>
              <a:t>PFC</a:t>
            </a:r>
            <a:r>
              <a:rPr lang="zh-CN" altLang="en-US" dirty="0" smtClean="0"/>
              <a:t> </a:t>
            </a:r>
            <a:r>
              <a:rPr lang="en-US" altLang="zh-CN" dirty="0" smtClean="0"/>
              <a:t>Eric Long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421904"/>
            <a:ext cx="91440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6BB4"/>
                </a:solidFill>
              </a:rPr>
              <a:t>PTM User Guide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225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grpsel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9552" y="970850"/>
            <a:ext cx="82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"/>
              </a:rPr>
              <a:t>PTM</a:t>
            </a:r>
            <a:r>
              <a:rPr lang="zh-CN" altLang="en-US" sz="2400" b="1" dirty="0" smtClean="0">
                <a:latin typeface="Arial"/>
              </a:rPr>
              <a:t>模块放在</a:t>
            </a:r>
            <a:r>
              <a:rPr lang="en-US" altLang="zh-CN" sz="2400" b="1" dirty="0" smtClean="0">
                <a:latin typeface="Arial"/>
              </a:rPr>
              <a:t>PUB</a:t>
            </a:r>
            <a:r>
              <a:rPr lang="zh-CN" altLang="en-US" sz="2400" b="1" dirty="0" smtClean="0">
                <a:latin typeface="Arial"/>
              </a:rPr>
              <a:t>侧，每个</a:t>
            </a:r>
            <a:r>
              <a:rPr lang="en-US" altLang="zh-CN" sz="2400" b="1" dirty="0" smtClean="0">
                <a:latin typeface="Arial"/>
              </a:rPr>
              <a:t>PTM</a:t>
            </a:r>
            <a:r>
              <a:rPr lang="zh-CN" altLang="en-US" sz="2400" b="1" dirty="0" smtClean="0">
                <a:latin typeface="Arial"/>
              </a:rPr>
              <a:t>模块都可以独立配置，可以和</a:t>
            </a:r>
            <a:r>
              <a:rPr lang="en-US" altLang="zh-CN" sz="2400" b="1" dirty="0" smtClean="0">
                <a:latin typeface="Arial"/>
              </a:rPr>
              <a:t>DDR channel</a:t>
            </a:r>
            <a:r>
              <a:rPr lang="zh-CN" altLang="en-US" sz="2400" b="1" dirty="0" smtClean="0">
                <a:latin typeface="Arial"/>
              </a:rPr>
              <a:t>一一对应，也可以所有</a:t>
            </a:r>
            <a:r>
              <a:rPr lang="en-US" altLang="zh-CN" sz="2400" b="1" dirty="0" smtClean="0">
                <a:latin typeface="Arial"/>
              </a:rPr>
              <a:t>PTM</a:t>
            </a:r>
            <a:r>
              <a:rPr lang="zh-CN" altLang="en-US" sz="2400" b="1" dirty="0" smtClean="0">
                <a:latin typeface="Arial"/>
              </a:rPr>
              <a:t>模块都监控一个</a:t>
            </a:r>
            <a:r>
              <a:rPr lang="en-US" altLang="zh-CN" sz="2400" b="1" dirty="0" smtClean="0">
                <a:latin typeface="Arial"/>
              </a:rPr>
              <a:t>channel</a:t>
            </a:r>
            <a:r>
              <a:rPr lang="zh-CN" altLang="en-US" sz="2400" b="1" dirty="0" smtClean="0">
                <a:latin typeface="Arial"/>
              </a:rPr>
              <a:t>，</a:t>
            </a:r>
            <a:r>
              <a:rPr lang="en-US" altLang="zh-CN" sz="2400" b="1" dirty="0" err="1" smtClean="0">
                <a:latin typeface="Arial"/>
              </a:rPr>
              <a:t>grpsel</a:t>
            </a:r>
            <a:r>
              <a:rPr lang="zh-CN" altLang="en-US" sz="2400" b="1" dirty="0" smtClean="0">
                <a:latin typeface="Arial"/>
              </a:rPr>
              <a:t>就可以灵活配置：</a:t>
            </a:r>
            <a:endParaRPr lang="en-US" altLang="zh-CN" sz="2400" b="1" dirty="0" smtClean="0">
              <a:latin typeface="Arial"/>
            </a:endParaRPr>
          </a:p>
          <a:p>
            <a:r>
              <a:rPr lang="en-US" altLang="zh-CN" sz="2400" b="1" dirty="0" smtClean="0">
                <a:latin typeface="Arial"/>
              </a:rPr>
              <a:t>	echo &lt;group value&gt; &gt; </a:t>
            </a:r>
            <a:r>
              <a:rPr lang="en-US" altLang="zh-CN" sz="2400" b="1" dirty="0" err="1" smtClean="0">
                <a:latin typeface="Arial"/>
              </a:rPr>
              <a:t>grpsel</a:t>
            </a:r>
            <a:endParaRPr lang="en-US" altLang="zh-CN" sz="2400" b="1" dirty="0" smtClean="0">
              <a:latin typeface="Arial"/>
            </a:endParaRPr>
          </a:p>
          <a:p>
            <a:r>
              <a:rPr lang="en-US" altLang="zh-CN" sz="2400" b="1" dirty="0" smtClean="0">
                <a:latin typeface="Arial"/>
              </a:rPr>
              <a:t>	</a:t>
            </a:r>
            <a:r>
              <a:rPr lang="en-US" altLang="zh-CN" sz="2400" b="1" dirty="0" smtClean="0">
                <a:solidFill>
                  <a:srgbClr val="7030A0"/>
                </a:solidFill>
                <a:latin typeface="Arial"/>
              </a:rPr>
              <a:t>group value: </a:t>
            </a:r>
            <a:r>
              <a:rPr lang="zh-CN" altLang="en-US" sz="2400" b="1" dirty="0" smtClean="0">
                <a:solidFill>
                  <a:srgbClr val="7030A0"/>
                </a:solidFill>
                <a:latin typeface="Arial"/>
              </a:rPr>
              <a:t>需要配置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Arial"/>
              </a:rPr>
              <a:t>grp</a:t>
            </a:r>
            <a:r>
              <a:rPr lang="en-US" altLang="zh-CN" sz="2400" b="1" dirty="0" smtClean="0">
                <a:solidFill>
                  <a:srgbClr val="7030A0"/>
                </a:solidFill>
                <a:latin typeface="Arial"/>
              </a:rPr>
              <a:t> </a:t>
            </a:r>
            <a:r>
              <a:rPr lang="zh-CN" altLang="en-US" sz="2400" b="1" dirty="0" smtClean="0">
                <a:solidFill>
                  <a:srgbClr val="7030A0"/>
                </a:solidFill>
                <a:latin typeface="Arial"/>
              </a:rPr>
              <a:t>参数；</a:t>
            </a:r>
            <a:r>
              <a:rPr lang="en-US" altLang="zh-CN" sz="2400" b="1" dirty="0" smtClean="0">
                <a:solidFill>
                  <a:srgbClr val="7030A0"/>
                </a:solidFill>
                <a:latin typeface="Arial"/>
              </a:rPr>
              <a:t/>
            </a:r>
            <a:br>
              <a:rPr lang="en-US" altLang="zh-CN" sz="2400" b="1" dirty="0" smtClean="0">
                <a:solidFill>
                  <a:srgbClr val="7030A0"/>
                </a:solidFill>
                <a:latin typeface="Arial"/>
              </a:rPr>
            </a:br>
            <a:r>
              <a:rPr lang="en-US" altLang="zh-CN" sz="2400" b="1" dirty="0" smtClean="0">
                <a:solidFill>
                  <a:srgbClr val="7030A0"/>
                </a:solidFill>
                <a:latin typeface="Arial"/>
              </a:rPr>
              <a:t>	</a:t>
            </a:r>
            <a:r>
              <a:rPr lang="zh-CN" altLang="en-US" sz="2400" b="1" dirty="0" smtClean="0">
                <a:solidFill>
                  <a:schemeClr val="accent6"/>
                </a:solidFill>
                <a:latin typeface="Arial"/>
              </a:rPr>
              <a:t>若配置和</a:t>
            </a:r>
            <a:r>
              <a:rPr lang="en-US" altLang="zh-CN" sz="2400" b="1" dirty="0" smtClean="0">
                <a:solidFill>
                  <a:schemeClr val="accent6"/>
                </a:solidFill>
                <a:latin typeface="Arial"/>
              </a:rPr>
              <a:t>channel</a:t>
            </a:r>
            <a:r>
              <a:rPr lang="zh-CN" altLang="en-US" sz="2400" b="1" dirty="0" smtClean="0">
                <a:solidFill>
                  <a:schemeClr val="accent6"/>
                </a:solidFill>
                <a:latin typeface="Arial"/>
              </a:rPr>
              <a:t>一一对应：</a:t>
            </a:r>
            <a:r>
              <a:rPr lang="en-US" altLang="zh-CN" sz="2400" b="1" dirty="0" smtClean="0">
                <a:solidFill>
                  <a:schemeClr val="accent6"/>
                </a:solidFill>
                <a:latin typeface="Arial"/>
              </a:rPr>
              <a:t>0xfac688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chn_sel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9552" y="970850"/>
            <a:ext cx="82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Arial"/>
              </a:rPr>
              <a:t>chn_sel</a:t>
            </a:r>
            <a:r>
              <a:rPr lang="zh-CN" altLang="en-US" sz="2400" b="1" dirty="0" smtClean="0">
                <a:latin typeface="Arial"/>
              </a:rPr>
              <a:t>选择需要配置的通道：</a:t>
            </a:r>
            <a:endParaRPr lang="en-US" altLang="zh-CN" sz="2400" b="1" dirty="0" smtClean="0">
              <a:latin typeface="Arial"/>
            </a:endParaRPr>
          </a:p>
          <a:p>
            <a:r>
              <a:rPr lang="en-US" altLang="zh-CN" sz="2400" b="1" dirty="0" smtClean="0">
                <a:latin typeface="Arial"/>
              </a:rPr>
              <a:t>	echo &lt;</a:t>
            </a:r>
            <a:r>
              <a:rPr lang="en-US" altLang="zh-CN" sz="2400" b="1" dirty="0" err="1" smtClean="0">
                <a:latin typeface="Arial"/>
              </a:rPr>
              <a:t>chn</a:t>
            </a:r>
            <a:r>
              <a:rPr lang="en-US" altLang="zh-CN" sz="2400" b="1" dirty="0" smtClean="0">
                <a:latin typeface="Arial"/>
              </a:rPr>
              <a:t>&gt; &gt; </a:t>
            </a:r>
            <a:r>
              <a:rPr lang="en-US" altLang="zh-CN" sz="2400" b="1" dirty="0" err="1" smtClean="0">
                <a:latin typeface="Arial"/>
              </a:rPr>
              <a:t>chn_sel</a:t>
            </a:r>
            <a:endParaRPr lang="en-US" altLang="zh-CN" sz="2400" b="1" dirty="0" smtClean="0">
              <a:latin typeface="Arial"/>
            </a:endParaRPr>
          </a:p>
          <a:p>
            <a:r>
              <a:rPr lang="en-US" altLang="zh-CN" sz="2400" b="1" dirty="0" smtClean="0">
                <a:latin typeface="Arial"/>
              </a:rPr>
              <a:t>	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Arial"/>
              </a:rPr>
              <a:t>chn</a:t>
            </a:r>
            <a:r>
              <a:rPr lang="en-US" altLang="zh-CN" sz="2400" b="1" dirty="0" smtClean="0">
                <a:solidFill>
                  <a:srgbClr val="7030A0"/>
                </a:solidFill>
                <a:latin typeface="Arial"/>
              </a:rPr>
              <a:t>: </a:t>
            </a:r>
            <a:r>
              <a:rPr lang="zh-CN" altLang="en-US" sz="2400" b="1" dirty="0" smtClean="0">
                <a:solidFill>
                  <a:srgbClr val="7030A0"/>
                </a:solidFill>
                <a:latin typeface="Arial"/>
              </a:rPr>
              <a:t>需要配置</a:t>
            </a:r>
            <a:r>
              <a:rPr lang="en-US" altLang="zh-CN" sz="2400" b="1" dirty="0" smtClean="0">
                <a:solidFill>
                  <a:srgbClr val="7030A0"/>
                </a:solidFill>
                <a:latin typeface="Arial"/>
              </a:rPr>
              <a:t>channel</a:t>
            </a:r>
            <a:r>
              <a:rPr lang="zh-CN" altLang="en-US" sz="2400" b="1" dirty="0" smtClean="0">
                <a:solidFill>
                  <a:srgbClr val="7030A0"/>
                </a:solidFill>
                <a:latin typeface="Arial"/>
              </a:rPr>
              <a:t>；</a:t>
            </a:r>
            <a:endParaRPr lang="en-US" altLang="zh-CN" sz="2400" b="1" dirty="0" smtClean="0">
              <a:solidFill>
                <a:schemeClr val="accent6"/>
              </a:solidFill>
              <a:latin typeface="Arial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196802"/>
            <a:ext cx="6637337" cy="425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msterid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msterid_mask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9552" y="970850"/>
            <a:ext cx="8244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"/>
              </a:rPr>
              <a:t>Master id </a:t>
            </a:r>
            <a:r>
              <a:rPr lang="zh-CN" altLang="en-US" sz="2400" b="1" dirty="0" smtClean="0">
                <a:latin typeface="Arial"/>
              </a:rPr>
              <a:t>是用来匹配</a:t>
            </a:r>
            <a:r>
              <a:rPr lang="en-US" altLang="zh-CN" sz="2400" b="1" dirty="0" smtClean="0">
                <a:latin typeface="Arial"/>
              </a:rPr>
              <a:t>channel</a:t>
            </a:r>
            <a:r>
              <a:rPr lang="zh-CN" altLang="en-US" sz="2400" b="1" dirty="0" smtClean="0">
                <a:latin typeface="Arial"/>
              </a:rPr>
              <a:t>上的</a:t>
            </a:r>
            <a:r>
              <a:rPr lang="en-US" altLang="zh-CN" sz="2400" b="1" dirty="0" smtClean="0">
                <a:latin typeface="Arial"/>
              </a:rPr>
              <a:t>master</a:t>
            </a:r>
            <a:r>
              <a:rPr lang="zh-CN" altLang="en-US" sz="2400" b="1" dirty="0" smtClean="0">
                <a:latin typeface="Arial"/>
              </a:rPr>
              <a:t>，</a:t>
            </a:r>
            <a:r>
              <a:rPr lang="en-US" altLang="zh-CN" sz="2400" b="1" dirty="0" smtClean="0">
                <a:latin typeface="Arial"/>
              </a:rPr>
              <a:t>PTM</a:t>
            </a:r>
            <a:r>
              <a:rPr lang="zh-CN" altLang="en-US" sz="2400" b="1" dirty="0" smtClean="0">
                <a:latin typeface="Arial"/>
              </a:rPr>
              <a:t>可以通过</a:t>
            </a:r>
            <a:r>
              <a:rPr lang="en-US" altLang="zh-CN" sz="2400" b="1" dirty="0" smtClean="0">
                <a:latin typeface="Arial"/>
              </a:rPr>
              <a:t>master</a:t>
            </a:r>
            <a:r>
              <a:rPr lang="zh-CN" altLang="en-US" sz="2400" b="1" dirty="0" smtClean="0">
                <a:latin typeface="Arial"/>
              </a:rPr>
              <a:t>来区分并统计</a:t>
            </a:r>
            <a:r>
              <a:rPr lang="en-US" altLang="zh-CN" sz="2400" b="1" dirty="0" smtClean="0">
                <a:latin typeface="Arial"/>
              </a:rPr>
              <a:t>latency</a:t>
            </a:r>
            <a:r>
              <a:rPr lang="zh-CN" altLang="en-US" sz="2400" b="1" dirty="0" smtClean="0">
                <a:latin typeface="Arial"/>
              </a:rPr>
              <a:t>，</a:t>
            </a:r>
            <a:r>
              <a:rPr lang="en-US" altLang="zh-CN" sz="2400" b="1" dirty="0" smtClean="0">
                <a:latin typeface="Arial"/>
              </a:rPr>
              <a:t>master id</a:t>
            </a:r>
            <a:r>
              <a:rPr lang="zh-CN" altLang="en-US" sz="2400" b="1" dirty="0" smtClean="0">
                <a:latin typeface="Arial"/>
              </a:rPr>
              <a:t>需要</a:t>
            </a:r>
            <a:r>
              <a:rPr lang="en-US" altLang="zh-CN" sz="2400" b="1" dirty="0" smtClean="0">
                <a:latin typeface="Arial"/>
              </a:rPr>
              <a:t>ASIC</a:t>
            </a:r>
            <a:r>
              <a:rPr lang="zh-CN" altLang="en-US" sz="2400" b="1" dirty="0" smtClean="0">
                <a:latin typeface="Arial"/>
              </a:rPr>
              <a:t>提供，目前</a:t>
            </a:r>
            <a:r>
              <a:rPr lang="en-US" altLang="zh-CN" sz="2400" b="1" dirty="0" smtClean="0">
                <a:latin typeface="Arial"/>
              </a:rPr>
              <a:t>ASIC</a:t>
            </a:r>
            <a:r>
              <a:rPr lang="zh-CN" altLang="en-US" sz="2400" b="1" dirty="0" smtClean="0">
                <a:latin typeface="Arial"/>
              </a:rPr>
              <a:t>还没有提供</a:t>
            </a:r>
            <a:r>
              <a:rPr lang="en-US" altLang="zh-CN" sz="2400" b="1" dirty="0" smtClean="0">
                <a:latin typeface="Arial"/>
              </a:rPr>
              <a:t>master </a:t>
            </a:r>
            <a:r>
              <a:rPr lang="zh-CN" altLang="en-US" sz="2400" b="1" dirty="0" smtClean="0">
                <a:latin typeface="Arial"/>
              </a:rPr>
              <a:t>的</a:t>
            </a:r>
            <a:r>
              <a:rPr lang="en-US" altLang="zh-CN" sz="2400" b="1" dirty="0" smtClean="0">
                <a:latin typeface="Arial"/>
              </a:rPr>
              <a:t>id list</a:t>
            </a:r>
            <a:r>
              <a:rPr lang="zh-CN" altLang="en-US" sz="2400" b="1" dirty="0" smtClean="0">
                <a:latin typeface="Arial"/>
              </a:rPr>
              <a:t>，正要求提供，得到的</a:t>
            </a:r>
            <a:r>
              <a:rPr lang="en-US" altLang="zh-CN" sz="2400" b="1" dirty="0" smtClean="0">
                <a:latin typeface="Arial"/>
              </a:rPr>
              <a:t>ID</a:t>
            </a:r>
            <a:r>
              <a:rPr lang="zh-CN" altLang="en-US" sz="2400" b="1" dirty="0" smtClean="0">
                <a:latin typeface="Arial"/>
              </a:rPr>
              <a:t>直接通过命令配置；</a:t>
            </a:r>
            <a:endParaRPr lang="en-US" altLang="zh-CN" sz="2400" b="1" dirty="0" smtClean="0">
              <a:latin typeface="Arial"/>
            </a:endParaRPr>
          </a:p>
          <a:p>
            <a:r>
              <a:rPr lang="en-US" altLang="zh-CN" sz="2400" b="1" dirty="0" smtClean="0">
                <a:latin typeface="Arial"/>
              </a:rPr>
              <a:t>Master id mask</a:t>
            </a:r>
            <a:r>
              <a:rPr lang="zh-CN" altLang="en-US" sz="2400" b="1" dirty="0" smtClean="0">
                <a:latin typeface="Arial"/>
              </a:rPr>
              <a:t>是用来</a:t>
            </a:r>
            <a:r>
              <a:rPr lang="en-US" altLang="zh-CN" sz="2400" b="1" dirty="0" smtClean="0">
                <a:latin typeface="Arial"/>
              </a:rPr>
              <a:t>mask</a:t>
            </a:r>
            <a:r>
              <a:rPr lang="zh-CN" altLang="en-US" sz="2400" b="1" dirty="0" smtClean="0">
                <a:latin typeface="Arial"/>
              </a:rPr>
              <a:t>掉不</a:t>
            </a:r>
            <a:r>
              <a:rPr lang="en-US" altLang="zh-CN" sz="2400" b="1" dirty="0" smtClean="0">
                <a:latin typeface="Arial"/>
              </a:rPr>
              <a:t>care</a:t>
            </a:r>
            <a:r>
              <a:rPr lang="zh-CN" altLang="en-US" sz="2400" b="1" dirty="0" smtClean="0">
                <a:latin typeface="Arial"/>
              </a:rPr>
              <a:t>的</a:t>
            </a:r>
            <a:r>
              <a:rPr lang="en-US" altLang="zh-CN" sz="2400" b="1" dirty="0" smtClean="0">
                <a:latin typeface="Arial"/>
              </a:rPr>
              <a:t>id</a:t>
            </a:r>
            <a:r>
              <a:rPr lang="zh-CN" altLang="en-US" sz="2400" b="1" dirty="0" smtClean="0">
                <a:latin typeface="Arial"/>
              </a:rPr>
              <a:t>位，可以根据实际情况</a:t>
            </a:r>
            <a:r>
              <a:rPr lang="en-US" altLang="zh-CN" sz="2400" b="1" dirty="0" smtClean="0">
                <a:latin typeface="Arial"/>
              </a:rPr>
              <a:t>mask</a:t>
            </a:r>
            <a:r>
              <a:rPr lang="zh-CN" altLang="en-US" sz="2400" b="1" dirty="0" smtClean="0">
                <a:latin typeface="Arial"/>
              </a:rPr>
              <a:t>需要的</a:t>
            </a:r>
            <a:r>
              <a:rPr lang="en-US" altLang="zh-CN" sz="2400" b="1" dirty="0" smtClean="0">
                <a:latin typeface="Arial"/>
              </a:rPr>
              <a:t>bit</a:t>
            </a:r>
            <a:r>
              <a:rPr lang="zh-CN" altLang="en-US" sz="2400" b="1" dirty="0" smtClean="0">
                <a:latin typeface="Arial"/>
              </a:rPr>
              <a:t>；</a:t>
            </a:r>
            <a:endParaRPr lang="en-US" altLang="zh-CN" sz="2400" b="1" dirty="0" smtClean="0">
              <a:latin typeface="Arial"/>
            </a:endParaRPr>
          </a:p>
          <a:p>
            <a:r>
              <a:rPr lang="en-US" altLang="zh-CN" sz="2400" b="1" dirty="0" smtClean="0">
                <a:latin typeface="Arial"/>
              </a:rPr>
              <a:t>	echo &lt;id&gt; &gt; </a:t>
            </a:r>
            <a:r>
              <a:rPr lang="en-US" altLang="zh-CN" sz="2400" b="1" dirty="0" err="1" smtClean="0">
                <a:latin typeface="Arial"/>
              </a:rPr>
              <a:t>masterid</a:t>
            </a:r>
            <a:endParaRPr lang="en-US" altLang="zh-CN" sz="2400" b="1" dirty="0" smtClean="0">
              <a:latin typeface="Arial"/>
            </a:endParaRPr>
          </a:p>
          <a:p>
            <a:r>
              <a:rPr lang="en-US" altLang="zh-CN" sz="2400" b="1" dirty="0" smtClean="0">
                <a:latin typeface="Arial"/>
              </a:rPr>
              <a:t>	</a:t>
            </a:r>
            <a:r>
              <a:rPr lang="en-US" altLang="zh-CN" sz="2400" b="1" dirty="0" smtClean="0">
                <a:solidFill>
                  <a:srgbClr val="7030A0"/>
                </a:solidFill>
                <a:latin typeface="Arial"/>
              </a:rPr>
              <a:t>id: </a:t>
            </a:r>
            <a:r>
              <a:rPr lang="zh-CN" altLang="en-US" sz="2400" b="1" dirty="0" smtClean="0">
                <a:solidFill>
                  <a:srgbClr val="7030A0"/>
                </a:solidFill>
                <a:latin typeface="Arial"/>
              </a:rPr>
              <a:t>需要配置的</a:t>
            </a:r>
            <a:r>
              <a:rPr lang="en-US" altLang="zh-CN" sz="2400" b="1" dirty="0" smtClean="0">
                <a:solidFill>
                  <a:srgbClr val="7030A0"/>
                </a:solidFill>
                <a:latin typeface="Arial"/>
              </a:rPr>
              <a:t>master  id</a:t>
            </a:r>
            <a:r>
              <a:rPr lang="zh-CN" altLang="en-US" sz="2400" b="1" dirty="0" smtClean="0">
                <a:solidFill>
                  <a:srgbClr val="7030A0"/>
                </a:solidFill>
                <a:latin typeface="Arial"/>
              </a:rPr>
              <a:t>；</a:t>
            </a:r>
            <a:endParaRPr lang="en-US" altLang="zh-CN" sz="2400" b="1" dirty="0" smtClean="0">
              <a:solidFill>
                <a:srgbClr val="7030A0"/>
              </a:solidFill>
              <a:latin typeface="Arial"/>
            </a:endParaRPr>
          </a:p>
          <a:p>
            <a:r>
              <a:rPr lang="en-US" altLang="zh-CN" sz="2400" b="1" dirty="0" smtClean="0">
                <a:latin typeface="Arial"/>
              </a:rPr>
              <a:t>	echo &lt;mask id&gt; &gt; </a:t>
            </a:r>
            <a:r>
              <a:rPr lang="en-US" altLang="zh-CN" sz="2400" b="1" dirty="0" err="1" smtClean="0">
                <a:latin typeface="Arial"/>
              </a:rPr>
              <a:t>masterid_mask</a:t>
            </a:r>
            <a:endParaRPr lang="en-US" altLang="zh-CN" sz="2400" b="1" dirty="0" smtClean="0">
              <a:latin typeface="Arial"/>
            </a:endParaRPr>
          </a:p>
          <a:p>
            <a:r>
              <a:rPr lang="en-US" altLang="zh-CN" sz="2400" b="1" dirty="0" smtClean="0">
                <a:latin typeface="Arial"/>
              </a:rPr>
              <a:t>	</a:t>
            </a:r>
            <a:r>
              <a:rPr lang="en-US" altLang="zh-CN" sz="2400" b="1" dirty="0" smtClean="0">
                <a:solidFill>
                  <a:srgbClr val="7030A0"/>
                </a:solidFill>
                <a:latin typeface="Arial"/>
              </a:rPr>
              <a:t>mask id: </a:t>
            </a:r>
            <a:r>
              <a:rPr lang="zh-CN" altLang="en-US" sz="2400" b="1" dirty="0" smtClean="0">
                <a:solidFill>
                  <a:srgbClr val="7030A0"/>
                </a:solidFill>
                <a:latin typeface="Arial"/>
              </a:rPr>
              <a:t>需要</a:t>
            </a:r>
            <a:r>
              <a:rPr lang="en-US" altLang="zh-CN" sz="2400" b="1" dirty="0" smtClean="0">
                <a:solidFill>
                  <a:srgbClr val="7030A0"/>
                </a:solidFill>
                <a:latin typeface="Arial"/>
              </a:rPr>
              <a:t>master</a:t>
            </a:r>
            <a:r>
              <a:rPr lang="zh-CN" altLang="en-US" sz="2400" b="1" dirty="0" smtClean="0">
                <a:solidFill>
                  <a:srgbClr val="7030A0"/>
                </a:solidFill>
                <a:latin typeface="Arial"/>
              </a:rPr>
              <a:t>的</a:t>
            </a:r>
            <a:r>
              <a:rPr lang="en-US" altLang="zh-CN" sz="2400" b="1" dirty="0" smtClean="0">
                <a:solidFill>
                  <a:srgbClr val="7030A0"/>
                </a:solidFill>
                <a:latin typeface="Arial"/>
              </a:rPr>
              <a:t> id</a:t>
            </a:r>
            <a:r>
              <a:rPr lang="zh-CN" altLang="en-US" sz="2400" b="1" dirty="0" smtClean="0">
                <a:solidFill>
                  <a:srgbClr val="7030A0"/>
                </a:solidFill>
                <a:latin typeface="Arial"/>
              </a:rPr>
              <a:t>；</a:t>
            </a:r>
            <a:endParaRPr lang="en-US" altLang="zh-CN" sz="2400" b="1" dirty="0" smtClean="0">
              <a:solidFill>
                <a:schemeClr val="accent6"/>
              </a:solidFill>
              <a:latin typeface="Arial"/>
            </a:endParaRPr>
          </a:p>
          <a:p>
            <a:endParaRPr lang="en-US" altLang="zh-CN" sz="2400" b="1" dirty="0" smtClean="0">
              <a:solidFill>
                <a:schemeClr val="accent6"/>
              </a:solidFill>
              <a:latin typeface="Arial"/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注：配置</a:t>
            </a:r>
            <a:r>
              <a:rPr lang="en-US" altLang="zh-CN" dirty="0" err="1" smtClean="0">
                <a:solidFill>
                  <a:srgbClr val="FF0000"/>
                </a:solidFill>
              </a:rPr>
              <a:t>msterid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msterid_mask</a:t>
            </a:r>
            <a:r>
              <a:rPr lang="zh-CN" altLang="en-US" dirty="0" smtClean="0">
                <a:solidFill>
                  <a:srgbClr val="FF0000"/>
                </a:solidFill>
              </a:rPr>
              <a:t>时，需要先配置</a:t>
            </a:r>
            <a:r>
              <a:rPr lang="en-US" altLang="zh-CN" dirty="0" err="1" smtClean="0">
                <a:solidFill>
                  <a:srgbClr val="FF0000"/>
                </a:solidFill>
              </a:rPr>
              <a:t>chn_sel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usrid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usrid_mask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9552" y="970850"/>
            <a:ext cx="8244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Arial"/>
              </a:rPr>
              <a:t>usr</a:t>
            </a:r>
            <a:r>
              <a:rPr lang="en-US" altLang="zh-CN" sz="2400" b="1" dirty="0" smtClean="0">
                <a:latin typeface="Arial"/>
              </a:rPr>
              <a:t> id </a:t>
            </a:r>
            <a:r>
              <a:rPr lang="zh-CN" altLang="en-US" sz="2400" b="1" dirty="0" smtClean="0">
                <a:latin typeface="Arial"/>
              </a:rPr>
              <a:t>是用来匹配</a:t>
            </a:r>
            <a:r>
              <a:rPr lang="en-US" altLang="zh-CN" sz="2400" b="1" dirty="0" smtClean="0">
                <a:latin typeface="Arial"/>
              </a:rPr>
              <a:t>channel</a:t>
            </a:r>
            <a:r>
              <a:rPr lang="zh-CN" altLang="en-US" sz="2400" b="1" dirty="0" smtClean="0">
                <a:latin typeface="Arial"/>
              </a:rPr>
              <a:t>上的</a:t>
            </a:r>
            <a:r>
              <a:rPr lang="en-US" altLang="zh-CN" sz="2400" b="1" dirty="0" smtClean="0">
                <a:latin typeface="Arial"/>
              </a:rPr>
              <a:t>master</a:t>
            </a:r>
            <a:r>
              <a:rPr lang="zh-CN" altLang="en-US" sz="2400" b="1" dirty="0" smtClean="0">
                <a:latin typeface="Arial"/>
              </a:rPr>
              <a:t>，</a:t>
            </a:r>
            <a:r>
              <a:rPr lang="en-US" altLang="zh-CN" sz="2400" b="1" dirty="0" smtClean="0">
                <a:latin typeface="Arial"/>
              </a:rPr>
              <a:t>PTM</a:t>
            </a:r>
            <a:r>
              <a:rPr lang="zh-CN" altLang="en-US" sz="2400" b="1" dirty="0" smtClean="0">
                <a:latin typeface="Arial"/>
              </a:rPr>
              <a:t>可以通过</a:t>
            </a:r>
            <a:r>
              <a:rPr lang="en-US" altLang="zh-CN" sz="2400" b="1" dirty="0" smtClean="0">
                <a:latin typeface="Arial"/>
              </a:rPr>
              <a:t>user id</a:t>
            </a:r>
            <a:r>
              <a:rPr lang="zh-CN" altLang="en-US" sz="2400" b="1" dirty="0" smtClean="0">
                <a:latin typeface="Arial"/>
              </a:rPr>
              <a:t>来区分并统计</a:t>
            </a:r>
            <a:r>
              <a:rPr lang="en-US" altLang="zh-CN" sz="2400" b="1" dirty="0" smtClean="0">
                <a:latin typeface="Arial"/>
              </a:rPr>
              <a:t>bandwidth</a:t>
            </a:r>
            <a:r>
              <a:rPr lang="zh-CN" altLang="en-US" sz="2400" b="1" dirty="0" smtClean="0">
                <a:latin typeface="Arial"/>
              </a:rPr>
              <a:t>，</a:t>
            </a:r>
            <a:r>
              <a:rPr lang="en-US" altLang="zh-CN" sz="2400" b="1" dirty="0" smtClean="0">
                <a:latin typeface="Arial"/>
              </a:rPr>
              <a:t>user id</a:t>
            </a:r>
            <a:r>
              <a:rPr lang="zh-CN" altLang="en-US" sz="2400" b="1" dirty="0" smtClean="0">
                <a:latin typeface="Arial"/>
              </a:rPr>
              <a:t>需要</a:t>
            </a:r>
            <a:r>
              <a:rPr lang="en-US" altLang="zh-CN" sz="2400" b="1" dirty="0" smtClean="0">
                <a:latin typeface="Arial"/>
              </a:rPr>
              <a:t>ASIC</a:t>
            </a:r>
            <a:r>
              <a:rPr lang="zh-CN" altLang="en-US" sz="2400" b="1" dirty="0" smtClean="0">
                <a:latin typeface="Arial"/>
              </a:rPr>
              <a:t>提供，</a:t>
            </a:r>
            <a:r>
              <a:rPr lang="en-US" altLang="zh-CN" sz="2400" b="1" dirty="0" smtClean="0">
                <a:latin typeface="Arial"/>
              </a:rPr>
              <a:t>user id</a:t>
            </a:r>
            <a:r>
              <a:rPr lang="zh-CN" altLang="en-US" sz="2400" b="1" dirty="0" smtClean="0">
                <a:latin typeface="Arial"/>
              </a:rPr>
              <a:t>采用</a:t>
            </a:r>
            <a:r>
              <a:rPr lang="en-US" altLang="zh-CN" sz="2400" b="1" dirty="0" smtClean="0">
                <a:latin typeface="Arial"/>
              </a:rPr>
              <a:t>security sys</a:t>
            </a:r>
            <a:r>
              <a:rPr lang="zh-CN" altLang="en-US" sz="2400" b="1" dirty="0" smtClean="0">
                <a:latin typeface="Arial"/>
              </a:rPr>
              <a:t>的</a:t>
            </a:r>
            <a:r>
              <a:rPr lang="en-US" altLang="zh-CN" sz="2400" b="1" dirty="0" smtClean="0">
                <a:latin typeface="Arial"/>
              </a:rPr>
              <a:t>user id</a:t>
            </a:r>
            <a:r>
              <a:rPr lang="zh-CN" altLang="en-US" sz="2400" b="1" dirty="0" smtClean="0">
                <a:latin typeface="Arial"/>
              </a:rPr>
              <a:t>，得到的</a:t>
            </a:r>
            <a:r>
              <a:rPr lang="en-US" altLang="zh-CN" sz="2400" b="1" dirty="0" smtClean="0">
                <a:latin typeface="Arial"/>
              </a:rPr>
              <a:t>ID</a:t>
            </a:r>
            <a:r>
              <a:rPr lang="zh-CN" altLang="en-US" sz="2400" b="1" dirty="0" smtClean="0">
                <a:latin typeface="Arial"/>
              </a:rPr>
              <a:t>直接通过命令配置；</a:t>
            </a:r>
            <a:endParaRPr lang="en-US" altLang="zh-CN" sz="2400" b="1" dirty="0" smtClean="0">
              <a:latin typeface="Arial"/>
            </a:endParaRPr>
          </a:p>
          <a:p>
            <a:r>
              <a:rPr lang="en-US" altLang="zh-CN" sz="2400" b="1" dirty="0" smtClean="0">
                <a:latin typeface="Arial"/>
              </a:rPr>
              <a:t>user id mask</a:t>
            </a:r>
            <a:r>
              <a:rPr lang="zh-CN" altLang="en-US" sz="2400" b="1" dirty="0" smtClean="0">
                <a:latin typeface="Arial"/>
              </a:rPr>
              <a:t>是用来</a:t>
            </a:r>
            <a:r>
              <a:rPr lang="en-US" altLang="zh-CN" sz="2400" b="1" dirty="0" smtClean="0">
                <a:latin typeface="Arial"/>
              </a:rPr>
              <a:t>mask</a:t>
            </a:r>
            <a:r>
              <a:rPr lang="zh-CN" altLang="en-US" sz="2400" b="1" dirty="0" smtClean="0">
                <a:latin typeface="Arial"/>
              </a:rPr>
              <a:t>掉不</a:t>
            </a:r>
            <a:r>
              <a:rPr lang="en-US" altLang="zh-CN" sz="2400" b="1" dirty="0" smtClean="0">
                <a:latin typeface="Arial"/>
              </a:rPr>
              <a:t>care</a:t>
            </a:r>
            <a:r>
              <a:rPr lang="zh-CN" altLang="en-US" sz="2400" b="1" dirty="0" smtClean="0">
                <a:latin typeface="Arial"/>
              </a:rPr>
              <a:t>的</a:t>
            </a:r>
            <a:r>
              <a:rPr lang="en-US" altLang="zh-CN" sz="2400" b="1" dirty="0" smtClean="0">
                <a:latin typeface="Arial"/>
              </a:rPr>
              <a:t>id</a:t>
            </a:r>
            <a:r>
              <a:rPr lang="zh-CN" altLang="en-US" sz="2400" b="1" dirty="0" smtClean="0">
                <a:latin typeface="Arial"/>
              </a:rPr>
              <a:t>位，可以根据实际情况</a:t>
            </a:r>
            <a:r>
              <a:rPr lang="en-US" altLang="zh-CN" sz="2400" b="1" dirty="0" smtClean="0">
                <a:latin typeface="Arial"/>
              </a:rPr>
              <a:t>mask</a:t>
            </a:r>
            <a:r>
              <a:rPr lang="zh-CN" altLang="en-US" sz="2400" b="1" dirty="0" smtClean="0">
                <a:latin typeface="Arial"/>
              </a:rPr>
              <a:t>需要的</a:t>
            </a:r>
            <a:r>
              <a:rPr lang="en-US" altLang="zh-CN" sz="2400" b="1" dirty="0" smtClean="0">
                <a:latin typeface="Arial"/>
              </a:rPr>
              <a:t>bit</a:t>
            </a:r>
            <a:r>
              <a:rPr lang="zh-CN" altLang="en-US" sz="2400" b="1" dirty="0" smtClean="0">
                <a:latin typeface="Arial"/>
              </a:rPr>
              <a:t>；</a:t>
            </a:r>
            <a:endParaRPr lang="en-US" altLang="zh-CN" sz="2400" b="1" dirty="0" smtClean="0">
              <a:latin typeface="Arial"/>
            </a:endParaRPr>
          </a:p>
          <a:p>
            <a:r>
              <a:rPr lang="en-US" altLang="zh-CN" sz="2400" b="1" dirty="0" smtClean="0">
                <a:latin typeface="Arial"/>
              </a:rPr>
              <a:t>	echo &lt;id&gt; &gt; </a:t>
            </a:r>
            <a:r>
              <a:rPr lang="en-US" altLang="zh-CN" sz="2400" b="1" dirty="0" err="1" smtClean="0">
                <a:latin typeface="Arial"/>
              </a:rPr>
              <a:t>usrid</a:t>
            </a:r>
            <a:endParaRPr lang="en-US" altLang="zh-CN" sz="2400" b="1" dirty="0" smtClean="0">
              <a:latin typeface="Arial"/>
            </a:endParaRPr>
          </a:p>
          <a:p>
            <a:r>
              <a:rPr lang="en-US" altLang="zh-CN" sz="2400" b="1" dirty="0" smtClean="0">
                <a:latin typeface="Arial"/>
              </a:rPr>
              <a:t>	</a:t>
            </a:r>
            <a:r>
              <a:rPr lang="en-US" altLang="zh-CN" sz="2400" b="1" dirty="0" smtClean="0">
                <a:solidFill>
                  <a:srgbClr val="7030A0"/>
                </a:solidFill>
                <a:latin typeface="Arial"/>
              </a:rPr>
              <a:t>id: </a:t>
            </a:r>
            <a:r>
              <a:rPr lang="zh-CN" altLang="en-US" sz="2400" b="1" dirty="0" smtClean="0">
                <a:solidFill>
                  <a:srgbClr val="7030A0"/>
                </a:solidFill>
                <a:latin typeface="Arial"/>
              </a:rPr>
              <a:t>需要配置的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Arial"/>
              </a:rPr>
              <a:t>usr</a:t>
            </a:r>
            <a:r>
              <a:rPr lang="en-US" altLang="zh-CN" sz="2400" b="1" dirty="0" smtClean="0">
                <a:solidFill>
                  <a:srgbClr val="7030A0"/>
                </a:solidFill>
                <a:latin typeface="Arial"/>
              </a:rPr>
              <a:t>  id</a:t>
            </a:r>
            <a:r>
              <a:rPr lang="zh-CN" altLang="en-US" sz="2400" b="1" dirty="0" smtClean="0">
                <a:solidFill>
                  <a:srgbClr val="7030A0"/>
                </a:solidFill>
                <a:latin typeface="Arial"/>
              </a:rPr>
              <a:t>；</a:t>
            </a:r>
            <a:endParaRPr lang="en-US" altLang="zh-CN" sz="2400" b="1" dirty="0" smtClean="0">
              <a:solidFill>
                <a:srgbClr val="7030A0"/>
              </a:solidFill>
              <a:latin typeface="Arial"/>
            </a:endParaRPr>
          </a:p>
          <a:p>
            <a:r>
              <a:rPr lang="en-US" altLang="zh-CN" sz="2400" b="1" dirty="0" smtClean="0">
                <a:latin typeface="Arial"/>
              </a:rPr>
              <a:t>	echo &lt;mask id&gt; &gt; </a:t>
            </a:r>
            <a:r>
              <a:rPr lang="en-US" altLang="zh-CN" sz="2400" b="1" dirty="0" err="1" smtClean="0">
                <a:latin typeface="Arial"/>
              </a:rPr>
              <a:t>usrid_mask</a:t>
            </a:r>
            <a:endParaRPr lang="en-US" altLang="zh-CN" sz="2400" b="1" dirty="0" smtClean="0">
              <a:latin typeface="Arial"/>
            </a:endParaRPr>
          </a:p>
          <a:p>
            <a:r>
              <a:rPr lang="en-US" altLang="zh-CN" sz="2400" b="1" dirty="0" smtClean="0">
                <a:latin typeface="Arial"/>
              </a:rPr>
              <a:t>	</a:t>
            </a:r>
            <a:r>
              <a:rPr lang="en-US" altLang="zh-CN" sz="2400" b="1" dirty="0" smtClean="0">
                <a:solidFill>
                  <a:srgbClr val="7030A0"/>
                </a:solidFill>
                <a:latin typeface="Arial"/>
              </a:rPr>
              <a:t>mask id: </a:t>
            </a:r>
            <a:r>
              <a:rPr lang="zh-CN" altLang="en-US" sz="2400" b="1" dirty="0" smtClean="0">
                <a:solidFill>
                  <a:srgbClr val="7030A0"/>
                </a:solidFill>
                <a:latin typeface="Arial"/>
              </a:rPr>
              <a:t>需要</a:t>
            </a:r>
            <a:r>
              <a:rPr lang="en-US" altLang="zh-CN" sz="2400" b="1" dirty="0" smtClean="0">
                <a:solidFill>
                  <a:srgbClr val="7030A0"/>
                </a:solidFill>
                <a:latin typeface="Arial"/>
              </a:rPr>
              <a:t>master</a:t>
            </a:r>
            <a:r>
              <a:rPr lang="zh-CN" altLang="en-US" sz="2400" b="1" dirty="0" smtClean="0">
                <a:solidFill>
                  <a:srgbClr val="7030A0"/>
                </a:solidFill>
                <a:latin typeface="Arial"/>
              </a:rPr>
              <a:t>的</a:t>
            </a:r>
            <a:r>
              <a:rPr lang="en-US" altLang="zh-CN" sz="2400" b="1" dirty="0" smtClean="0">
                <a:solidFill>
                  <a:srgbClr val="7030A0"/>
                </a:solidFill>
                <a:latin typeface="Arial"/>
              </a:rPr>
              <a:t> id</a:t>
            </a:r>
            <a:r>
              <a:rPr lang="zh-CN" altLang="en-US" sz="2400" b="1" dirty="0" smtClean="0">
                <a:solidFill>
                  <a:srgbClr val="7030A0"/>
                </a:solidFill>
                <a:latin typeface="Arial"/>
              </a:rPr>
              <a:t>；</a:t>
            </a:r>
            <a:endParaRPr lang="en-US" altLang="zh-CN" sz="2400" b="1" dirty="0" smtClean="0">
              <a:solidFill>
                <a:schemeClr val="accent6"/>
              </a:solidFill>
              <a:latin typeface="Arial"/>
            </a:endParaRPr>
          </a:p>
          <a:p>
            <a:endParaRPr lang="en-US" altLang="zh-CN" sz="2400" b="1" dirty="0" smtClean="0">
              <a:solidFill>
                <a:schemeClr val="accent6"/>
              </a:solidFill>
              <a:latin typeface="Arial"/>
            </a:endParaRPr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注：</a:t>
            </a:r>
            <a:r>
              <a:rPr lang="zh-CN" altLang="en-US" dirty="0" smtClean="0">
                <a:solidFill>
                  <a:srgbClr val="FF0000"/>
                </a:solidFill>
              </a:rPr>
              <a:t>配置</a:t>
            </a:r>
            <a:r>
              <a:rPr lang="en-US" altLang="zh-CN" dirty="0" err="1" smtClean="0">
                <a:solidFill>
                  <a:srgbClr val="FF0000"/>
                </a:solidFill>
              </a:rPr>
              <a:t>usrid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usrid_mask</a:t>
            </a:r>
            <a:r>
              <a:rPr lang="zh-CN" altLang="en-US" dirty="0" smtClean="0">
                <a:solidFill>
                  <a:srgbClr val="FF0000"/>
                </a:solidFill>
              </a:rPr>
              <a:t>时，需要先配置</a:t>
            </a:r>
            <a:r>
              <a:rPr lang="en-US" altLang="zh-CN" dirty="0" err="1" smtClean="0">
                <a:solidFill>
                  <a:srgbClr val="FF0000"/>
                </a:solidFill>
              </a:rPr>
              <a:t>chn_sel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Id</a:t>
            </a:r>
            <a:r>
              <a:rPr lang="zh-CN" altLang="en-US" dirty="0" smtClean="0"/>
              <a:t>配置示列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9552" y="970850"/>
            <a:ext cx="82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6"/>
                </a:solidFill>
                <a:latin typeface="Arial"/>
              </a:rPr>
              <a:t> 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475" y="1448147"/>
            <a:ext cx="6875463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数据解析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示列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9552" y="970850"/>
            <a:ext cx="82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Arial"/>
              </a:rPr>
              <a:t>上面通过</a:t>
            </a:r>
            <a:r>
              <a:rPr lang="en-US" altLang="zh-CN" sz="2400" b="1" dirty="0" smtClean="0">
                <a:latin typeface="Arial"/>
              </a:rPr>
              <a:t>PTM</a:t>
            </a:r>
            <a:r>
              <a:rPr lang="zh-CN" altLang="en-US" sz="2400" b="1" dirty="0" smtClean="0">
                <a:latin typeface="Arial"/>
              </a:rPr>
              <a:t>抓取到</a:t>
            </a:r>
            <a:r>
              <a:rPr lang="en-US" altLang="zh-CN" sz="2400" b="1" dirty="0" smtClean="0">
                <a:latin typeface="Arial"/>
              </a:rPr>
              <a:t>/</a:t>
            </a:r>
            <a:r>
              <a:rPr lang="en-US" altLang="zh-CN" sz="2400" b="1" dirty="0" err="1" smtClean="0">
                <a:latin typeface="Arial"/>
              </a:rPr>
              <a:t>mnt</a:t>
            </a:r>
            <a:r>
              <a:rPr lang="en-US" altLang="zh-CN" sz="2400" b="1" dirty="0" smtClean="0">
                <a:latin typeface="Arial"/>
              </a:rPr>
              <a:t>/</a:t>
            </a:r>
            <a:r>
              <a:rPr lang="en-US" altLang="zh-CN" sz="2400" b="1" dirty="0" err="1" smtClean="0">
                <a:latin typeface="Arial"/>
              </a:rPr>
              <a:t>obb</a:t>
            </a:r>
            <a:r>
              <a:rPr lang="en-US" altLang="zh-CN" sz="2400" b="1" dirty="0" smtClean="0">
                <a:latin typeface="Arial"/>
              </a:rPr>
              <a:t>/</a:t>
            </a:r>
            <a:r>
              <a:rPr lang="en-US" altLang="zh-CN" sz="2400" b="1" dirty="0" err="1" smtClean="0">
                <a:latin typeface="Arial"/>
              </a:rPr>
              <a:t>axi_per_log</a:t>
            </a:r>
            <a:r>
              <a:rPr lang="zh-CN" altLang="en-US" sz="2400" b="1" dirty="0" smtClean="0">
                <a:latin typeface="Arial"/>
              </a:rPr>
              <a:t>的数据导出到</a:t>
            </a:r>
            <a:r>
              <a:rPr lang="en-US" altLang="zh-CN" sz="2400" b="1" dirty="0" err="1" smtClean="0">
                <a:latin typeface="Arial"/>
              </a:rPr>
              <a:t>ubuntu</a:t>
            </a:r>
            <a:r>
              <a:rPr lang="zh-CN" altLang="en-US" sz="2400" b="1" dirty="0" smtClean="0">
                <a:latin typeface="Arial"/>
              </a:rPr>
              <a:t>电脑，通过附件（</a:t>
            </a:r>
            <a:r>
              <a:rPr lang="en-US" altLang="zh-CN" sz="2400" b="1" dirty="0" err="1" smtClean="0">
                <a:latin typeface="Arial"/>
              </a:rPr>
              <a:t>sharkle</a:t>
            </a:r>
            <a:r>
              <a:rPr lang="zh-CN" altLang="en-US" sz="2400" b="1" dirty="0" smtClean="0">
                <a:latin typeface="Arial"/>
              </a:rPr>
              <a:t>项目），执行如下命令把二进制文件转化成可读的</a:t>
            </a:r>
            <a:r>
              <a:rPr lang="en-US" altLang="zh-CN" sz="2400" b="1" dirty="0" smtClean="0">
                <a:latin typeface="Arial"/>
              </a:rPr>
              <a:t>excel</a:t>
            </a:r>
            <a:r>
              <a:rPr lang="zh-CN" altLang="en-US" sz="2400" b="1" dirty="0" smtClean="0">
                <a:latin typeface="Arial"/>
              </a:rPr>
              <a:t>表：</a:t>
            </a:r>
            <a:endParaRPr lang="en-US" altLang="zh-CN" sz="2400" b="1" dirty="0" smtClean="0">
              <a:latin typeface="Arial"/>
            </a:endParaRPr>
          </a:p>
          <a:p>
            <a:endParaRPr lang="en-US" altLang="zh-CN" sz="2400" b="1" dirty="0" smtClean="0">
              <a:latin typeface="Arial"/>
            </a:endParaRPr>
          </a:p>
          <a:p>
            <a:r>
              <a:rPr lang="en-US" altLang="zh-CN" sz="2400" b="1" dirty="0" smtClean="0">
                <a:solidFill>
                  <a:srgbClr val="00B050"/>
                </a:solidFill>
                <a:latin typeface="Arial"/>
              </a:rPr>
              <a:t>./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Arial"/>
              </a:rPr>
              <a:t>sharkle_perf_log</a:t>
            </a:r>
            <a:r>
              <a:rPr lang="en-US" altLang="zh-CN" sz="2400" b="1" dirty="0" smtClean="0">
                <a:solidFill>
                  <a:srgbClr val="00B050"/>
                </a:solidFill>
                <a:latin typeface="Arial"/>
              </a:rPr>
              <a:t> 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Arial"/>
              </a:rPr>
              <a:t>axi_per_log</a:t>
            </a:r>
            <a:r>
              <a:rPr lang="en-US" altLang="zh-CN" sz="2400" b="1" dirty="0" smtClean="0">
                <a:solidFill>
                  <a:srgbClr val="00B050"/>
                </a:solidFill>
                <a:latin typeface="Arial"/>
              </a:rPr>
              <a:t> &gt; bw.csv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附件如下：</a:t>
            </a:r>
            <a:endParaRPr lang="en-US" altLang="zh-CN" dirty="0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139952" y="4365104"/>
          <a:ext cx="1728192" cy="840036"/>
        </p:xfrm>
        <a:graphic>
          <a:graphicData uri="http://schemas.openxmlformats.org/presentationml/2006/ole">
            <p:oleObj spid="_x0000_s6146" name="Packager Shell Object" showAsIcon="1" r:id="rId3" imgW="605880" imgH="4078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数据解析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示列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9552" y="970850"/>
            <a:ext cx="82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Arial"/>
              </a:rPr>
              <a:t>最后生成的</a:t>
            </a:r>
            <a:r>
              <a:rPr lang="en-US" altLang="zh-CN" sz="2400" b="1" dirty="0" smtClean="0">
                <a:latin typeface="Arial"/>
              </a:rPr>
              <a:t>excel</a:t>
            </a:r>
            <a:r>
              <a:rPr lang="zh-CN" altLang="en-US" sz="2400" b="1" dirty="0" smtClean="0">
                <a:latin typeface="Arial"/>
              </a:rPr>
              <a:t>文件如下，其中</a:t>
            </a:r>
            <a:r>
              <a:rPr lang="en-US" altLang="zh-CN" sz="2400" b="1" dirty="0" err="1" smtClean="0">
                <a:latin typeface="Arial"/>
              </a:rPr>
              <a:t>rt</a:t>
            </a:r>
            <a:r>
              <a:rPr lang="zh-CN" altLang="en-US" sz="2400" b="1" dirty="0" smtClean="0">
                <a:latin typeface="Arial"/>
              </a:rPr>
              <a:t>表示</a:t>
            </a:r>
            <a:r>
              <a:rPr lang="en-US" altLang="zh-CN" sz="2400" b="1" dirty="0" smtClean="0">
                <a:latin typeface="Arial"/>
              </a:rPr>
              <a:t>read </a:t>
            </a:r>
            <a:r>
              <a:rPr lang="en-US" altLang="zh-CN" sz="2400" b="1" dirty="0" err="1" smtClean="0">
                <a:latin typeface="Arial"/>
              </a:rPr>
              <a:t>cnt</a:t>
            </a:r>
            <a:r>
              <a:rPr lang="zh-CN" altLang="en-US" sz="2400" b="1" dirty="0" smtClean="0">
                <a:latin typeface="Arial"/>
              </a:rPr>
              <a:t>；</a:t>
            </a:r>
            <a:r>
              <a:rPr lang="en-US" altLang="zh-CN" sz="2400" b="1" dirty="0" err="1" smtClean="0">
                <a:latin typeface="Arial"/>
              </a:rPr>
              <a:t>rb</a:t>
            </a:r>
            <a:r>
              <a:rPr lang="zh-CN" altLang="en-US" sz="2400" b="1" dirty="0" smtClean="0">
                <a:latin typeface="Arial"/>
              </a:rPr>
              <a:t>表示</a:t>
            </a:r>
            <a:r>
              <a:rPr lang="en-US" altLang="zh-CN" sz="2400" b="1" dirty="0" smtClean="0">
                <a:latin typeface="Arial"/>
              </a:rPr>
              <a:t>read bandwidth</a:t>
            </a:r>
            <a:r>
              <a:rPr lang="zh-CN" altLang="en-US" sz="2400" b="1" dirty="0" smtClean="0">
                <a:latin typeface="Arial"/>
              </a:rPr>
              <a:t>，单位为</a:t>
            </a:r>
            <a:r>
              <a:rPr lang="en-US" altLang="zh-CN" sz="2400" b="1" dirty="0" smtClean="0">
                <a:latin typeface="Arial"/>
              </a:rPr>
              <a:t>byte</a:t>
            </a:r>
            <a:r>
              <a:rPr lang="zh-CN" altLang="en-US" sz="2400" b="1" dirty="0" smtClean="0">
                <a:latin typeface="Arial"/>
              </a:rPr>
              <a:t>；</a:t>
            </a:r>
            <a:r>
              <a:rPr lang="en-US" altLang="zh-CN" sz="2400" b="1" dirty="0" err="1" smtClean="0">
                <a:latin typeface="Arial"/>
              </a:rPr>
              <a:t>rl</a:t>
            </a:r>
            <a:r>
              <a:rPr lang="zh-CN" altLang="en-US" sz="2400" b="1" dirty="0" smtClean="0">
                <a:latin typeface="Arial"/>
              </a:rPr>
              <a:t>表示</a:t>
            </a:r>
            <a:r>
              <a:rPr lang="en-US" altLang="zh-CN" sz="2400" b="1" dirty="0" smtClean="0">
                <a:latin typeface="Arial"/>
              </a:rPr>
              <a:t>read  latency</a:t>
            </a:r>
            <a:r>
              <a:rPr lang="zh-CN" altLang="en-US" sz="2400" b="1" dirty="0" smtClean="0">
                <a:latin typeface="Arial"/>
              </a:rPr>
              <a:t>，单位为</a:t>
            </a:r>
            <a:r>
              <a:rPr lang="en-US" altLang="zh-CN" sz="2400" b="1" dirty="0" smtClean="0">
                <a:latin typeface="Arial"/>
              </a:rPr>
              <a:t>clock cycle</a:t>
            </a:r>
            <a:r>
              <a:rPr lang="zh-CN" altLang="en-US" sz="2400" b="1" dirty="0" smtClean="0">
                <a:latin typeface="Arial"/>
              </a:rPr>
              <a:t>；</a:t>
            </a:r>
            <a:r>
              <a:rPr lang="en-US" altLang="zh-CN" sz="2400" b="1" dirty="0" smtClean="0">
                <a:latin typeface="Arial"/>
              </a:rPr>
              <a:t>wt/</a:t>
            </a:r>
            <a:r>
              <a:rPr lang="en-US" altLang="zh-CN" sz="2400" b="1" dirty="0" err="1" smtClean="0">
                <a:latin typeface="Arial"/>
              </a:rPr>
              <a:t>wb</a:t>
            </a:r>
            <a:r>
              <a:rPr lang="en-US" altLang="zh-CN" sz="2400" b="1" dirty="0" smtClean="0">
                <a:latin typeface="Arial"/>
              </a:rPr>
              <a:t>/</a:t>
            </a:r>
            <a:r>
              <a:rPr lang="en-US" altLang="zh-CN" sz="2400" b="1" dirty="0" err="1" smtClean="0">
                <a:latin typeface="Arial"/>
              </a:rPr>
              <a:t>wl</a:t>
            </a:r>
            <a:r>
              <a:rPr lang="zh-CN" altLang="en-US" sz="2400" b="1" dirty="0" smtClean="0">
                <a:latin typeface="Arial"/>
              </a:rPr>
              <a:t>分别为</a:t>
            </a:r>
            <a:r>
              <a:rPr lang="en-US" altLang="zh-CN" sz="2400" b="1" dirty="0" smtClean="0">
                <a:latin typeface="Arial"/>
              </a:rPr>
              <a:t>write </a:t>
            </a:r>
            <a:r>
              <a:rPr lang="en-US" altLang="zh-CN" sz="2400" b="1" dirty="0" err="1" smtClean="0">
                <a:latin typeface="Arial"/>
              </a:rPr>
              <a:t>cnt</a:t>
            </a:r>
            <a:r>
              <a:rPr lang="zh-CN" altLang="en-US" sz="2400" b="1" dirty="0" smtClean="0">
                <a:latin typeface="Arial"/>
              </a:rPr>
              <a:t>，</a:t>
            </a:r>
            <a:r>
              <a:rPr lang="en-US" altLang="zh-CN" sz="2400" b="1" dirty="0" smtClean="0">
                <a:latin typeface="Arial"/>
              </a:rPr>
              <a:t>write bandwidth</a:t>
            </a:r>
            <a:r>
              <a:rPr lang="zh-CN" altLang="en-US" sz="2400" b="1" dirty="0" smtClean="0">
                <a:latin typeface="Arial"/>
              </a:rPr>
              <a:t>，</a:t>
            </a:r>
            <a:r>
              <a:rPr lang="en-US" altLang="zh-CN" sz="2400" b="1" dirty="0" smtClean="0">
                <a:latin typeface="Arial"/>
              </a:rPr>
              <a:t>write latency</a:t>
            </a:r>
            <a:r>
              <a:rPr lang="zh-CN" altLang="en-US" sz="2400" b="1" dirty="0" smtClean="0">
                <a:latin typeface="Arial"/>
              </a:rPr>
              <a:t>。</a:t>
            </a:r>
            <a:endParaRPr lang="en-US" altLang="zh-CN" sz="2400" b="1" dirty="0" smtClean="0">
              <a:latin typeface="Arial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544560"/>
            <a:ext cx="8784976" cy="402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247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9552" y="908720"/>
            <a:ext cx="82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/>
              <a:t>PTM </a:t>
            </a:r>
            <a:r>
              <a:rPr lang="zh-CN" altLang="en-US" sz="2200" dirty="0" smtClean="0"/>
              <a:t>全称</a:t>
            </a:r>
            <a:r>
              <a:rPr lang="en-US" altLang="zh-CN" sz="2200" dirty="0" smtClean="0"/>
              <a:t>Performance Trace Monitor</a:t>
            </a:r>
            <a:r>
              <a:rPr lang="zh-CN" altLang="en-US" sz="2200" dirty="0" smtClean="0"/>
              <a:t>，是连接在</a:t>
            </a:r>
            <a:r>
              <a:rPr lang="en-US" altLang="zh-CN" sz="2200" dirty="0" smtClean="0"/>
              <a:t>AXI</a:t>
            </a:r>
            <a:r>
              <a:rPr lang="zh-CN" altLang="en-US" sz="2200" dirty="0" smtClean="0"/>
              <a:t>接口上，用来统计监测</a:t>
            </a:r>
            <a:r>
              <a:rPr lang="en-US" altLang="zh-CN" sz="2200" dirty="0" smtClean="0"/>
              <a:t>AXI</a:t>
            </a:r>
            <a:r>
              <a:rPr lang="zh-CN" altLang="en-US" sz="2200" dirty="0" smtClean="0"/>
              <a:t>传输性能的工具。其主要功能包括：</a:t>
            </a:r>
            <a:r>
              <a:rPr lang="en-US" altLang="zh-CN" sz="2200" dirty="0" smtClean="0"/>
              <a:t>bandwidth/latency</a:t>
            </a:r>
            <a:r>
              <a:rPr lang="zh-CN" altLang="en-US" sz="2200" dirty="0" smtClean="0"/>
              <a:t>的统计和</a:t>
            </a:r>
            <a:r>
              <a:rPr lang="en-US" altLang="zh-CN" sz="2200" dirty="0" smtClean="0"/>
              <a:t>trace</a:t>
            </a:r>
            <a:r>
              <a:rPr lang="zh-CN" altLang="en-US" sz="2200" dirty="0" smtClean="0"/>
              <a:t>输出。统计的结果可以通过</a:t>
            </a:r>
            <a:r>
              <a:rPr lang="en-US" altLang="zh-CN" sz="2200" dirty="0" smtClean="0"/>
              <a:t>CPU</a:t>
            </a:r>
            <a:r>
              <a:rPr lang="zh-CN" altLang="en-US" sz="2200" dirty="0" smtClean="0"/>
              <a:t>读取，也可以通过</a:t>
            </a:r>
            <a:r>
              <a:rPr lang="en-US" altLang="zh-CN" sz="2200" dirty="0" smtClean="0"/>
              <a:t>trace</a:t>
            </a:r>
            <a:r>
              <a:rPr lang="zh-CN" altLang="en-US" sz="2200" dirty="0" smtClean="0"/>
              <a:t>数据流的形式输出到片外。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zh-CN" altLang="en-US" sz="2200" dirty="0" smtClean="0"/>
              <a:t>本文档主要介绍</a:t>
            </a:r>
            <a:r>
              <a:rPr lang="en-US" altLang="zh-CN" sz="2200" dirty="0" smtClean="0"/>
              <a:t>bandwidth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latency</a:t>
            </a:r>
            <a:r>
              <a:rPr lang="zh-CN" altLang="en-US" sz="2200" dirty="0" smtClean="0"/>
              <a:t>功能的使用，</a:t>
            </a:r>
            <a:r>
              <a:rPr lang="en-US" altLang="zh-CN" sz="2200" dirty="0" smtClean="0"/>
              <a:t>trace</a:t>
            </a:r>
            <a:r>
              <a:rPr lang="zh-CN" altLang="en-US" sz="2200" dirty="0" smtClean="0"/>
              <a:t>功能正在紧锣密鼓地开发，完成后会补上。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en-US" altLang="zh-CN" sz="2200" dirty="0" smtClean="0"/>
              <a:t>Bandwidth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latency</a:t>
            </a:r>
            <a:r>
              <a:rPr lang="zh-CN" altLang="en-US" sz="2200" dirty="0" smtClean="0"/>
              <a:t>功能通过</a:t>
            </a:r>
            <a:r>
              <a:rPr lang="en-US" altLang="zh-CN" sz="2200" dirty="0" err="1" smtClean="0"/>
              <a:t>adb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节点方式配置，抓取的信息保存在手机</a:t>
            </a:r>
            <a:r>
              <a:rPr lang="en-US" altLang="zh-CN" sz="2200" dirty="0" smtClean="0"/>
              <a:t>/</a:t>
            </a:r>
            <a:r>
              <a:rPr lang="en-US" altLang="zh-CN" sz="2200" dirty="0" err="1" smtClean="0"/>
              <a:t>mnt</a:t>
            </a:r>
            <a:r>
              <a:rPr lang="en-US" altLang="zh-CN" sz="2200" dirty="0" smtClean="0"/>
              <a:t>/</a:t>
            </a:r>
            <a:r>
              <a:rPr lang="en-US" altLang="zh-CN" sz="2200" dirty="0" err="1" smtClean="0"/>
              <a:t>obb</a:t>
            </a:r>
            <a:r>
              <a:rPr lang="en-US" altLang="zh-CN" sz="2200" dirty="0" smtClean="0"/>
              <a:t>/</a:t>
            </a:r>
            <a:r>
              <a:rPr lang="en-US" altLang="zh-CN" sz="2200" dirty="0" err="1" smtClean="0"/>
              <a:t>axi_per_log</a:t>
            </a:r>
            <a:r>
              <a:rPr lang="zh-CN" altLang="en-US" sz="2200" dirty="0" smtClean="0"/>
              <a:t>中。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r>
              <a:rPr lang="zh-CN" altLang="en-US" sz="2200" dirty="0" smtClean="0">
                <a:solidFill>
                  <a:srgbClr val="FF0000"/>
                </a:solidFill>
              </a:rPr>
              <a:t>注：以下介绍以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sharklE</a:t>
            </a:r>
            <a:r>
              <a:rPr lang="zh-CN" altLang="en-US" sz="2200" dirty="0" smtClean="0">
                <a:solidFill>
                  <a:srgbClr val="FF0000"/>
                </a:solidFill>
              </a:rPr>
              <a:t>为列，节点</a:t>
            </a:r>
            <a:r>
              <a:rPr lang="en-US" altLang="zh-CN" sz="2200" dirty="0" smtClean="0">
                <a:solidFill>
                  <a:srgbClr val="FF0000"/>
                </a:solidFill>
              </a:rPr>
              <a:t>base</a:t>
            </a:r>
            <a:r>
              <a:rPr lang="zh-CN" altLang="en-US" sz="2200" dirty="0" smtClean="0">
                <a:solidFill>
                  <a:srgbClr val="FF0000"/>
                </a:solidFill>
              </a:rPr>
              <a:t>路径：</a:t>
            </a:r>
            <a:r>
              <a:rPr lang="en-US" altLang="zh-CN" sz="2200" dirty="0" smtClean="0">
                <a:solidFill>
                  <a:srgbClr val="FF0000"/>
                </a:solidFill>
              </a:rPr>
              <a:t>/sys/class/misc/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sprd_ptm</a:t>
            </a:r>
            <a:r>
              <a:rPr lang="en-US" altLang="zh-CN" sz="2200" dirty="0" smtClean="0">
                <a:solidFill>
                  <a:srgbClr val="FF0000"/>
                </a:solidFill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配置项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9552" y="908720"/>
            <a:ext cx="824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00" dirty="0" smtClean="0"/>
          </a:p>
          <a:p>
            <a:endParaRPr lang="en-US" altLang="zh-CN" sz="22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5536" y="1340773"/>
          <a:ext cx="8064896" cy="4244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4896544"/>
              </a:tblGrid>
              <a:tr h="37563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节点名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</a:tr>
              <a:tr h="48845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Arial"/>
                        </a:rPr>
                        <a:t>用于</a:t>
                      </a:r>
                      <a:r>
                        <a:rPr lang="en-US" altLang="zh-CN" sz="1800" dirty="0" err="1" smtClean="0">
                          <a:latin typeface="Arial"/>
                        </a:rPr>
                        <a:t>ptm</a:t>
                      </a:r>
                      <a:r>
                        <a:rPr lang="zh-CN" altLang="en-US" sz="1800" dirty="0" smtClean="0">
                          <a:latin typeface="Arial"/>
                        </a:rPr>
                        <a:t>模式功能切换</a:t>
                      </a:r>
                      <a:r>
                        <a:rPr lang="en-US" altLang="zh-CN" sz="1800" dirty="0" smtClean="0">
                          <a:latin typeface="Arial"/>
                        </a:rPr>
                        <a:t>: initial</a:t>
                      </a:r>
                      <a:r>
                        <a:rPr lang="zh-CN" altLang="en-US" sz="1800" dirty="0" smtClean="0">
                          <a:latin typeface="Arial"/>
                        </a:rPr>
                        <a:t>，</a:t>
                      </a:r>
                      <a:r>
                        <a:rPr lang="en-US" altLang="zh-CN" sz="1800" dirty="0" smtClean="0">
                          <a:latin typeface="Arial"/>
                        </a:rPr>
                        <a:t>legacy</a:t>
                      </a:r>
                      <a:r>
                        <a:rPr lang="zh-CN" altLang="en-US" sz="1800" dirty="0" smtClean="0">
                          <a:latin typeface="Arial"/>
                        </a:rPr>
                        <a:t>，</a:t>
                      </a:r>
                      <a:r>
                        <a:rPr lang="en-US" altLang="zh-CN" sz="1800" dirty="0" smtClean="0">
                          <a:latin typeface="Arial"/>
                        </a:rPr>
                        <a:t>trace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56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bandwidth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开启</a:t>
                      </a:r>
                      <a:r>
                        <a:rPr lang="en-US" altLang="zh-CN" dirty="0" smtClean="0"/>
                        <a:t>bandwidth</a:t>
                      </a:r>
                      <a:r>
                        <a:rPr lang="zh-CN" altLang="en-US" dirty="0" smtClean="0"/>
                        <a:t>统计及设置窗口值</a:t>
                      </a:r>
                      <a:endParaRPr lang="zh-CN" altLang="en-US" dirty="0"/>
                    </a:p>
                  </a:txBody>
                  <a:tcPr/>
                </a:tc>
              </a:tr>
              <a:tr h="37563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获取统计数据</a:t>
                      </a:r>
                      <a:endParaRPr lang="zh-CN" altLang="en-US" dirty="0"/>
                    </a:p>
                  </a:txBody>
                  <a:tcPr/>
                </a:tc>
              </a:tr>
              <a:tr h="37563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chn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获取支持的</a:t>
                      </a:r>
                      <a:r>
                        <a:rPr lang="en-US" altLang="zh-CN" dirty="0" smtClean="0"/>
                        <a:t>DDR channels</a:t>
                      </a:r>
                      <a:endParaRPr lang="zh-CN" altLang="en-US" dirty="0"/>
                    </a:p>
                  </a:txBody>
                  <a:tcPr/>
                </a:tc>
              </a:tr>
              <a:tr h="3756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grpsel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配置个</a:t>
                      </a:r>
                      <a:r>
                        <a:rPr lang="en-US" altLang="zh-CN" dirty="0" smtClean="0"/>
                        <a:t>PTM </a:t>
                      </a:r>
                      <a:r>
                        <a:rPr lang="en-US" altLang="zh-CN" dirty="0" err="1" smtClean="0"/>
                        <a:t>ip</a:t>
                      </a:r>
                      <a:r>
                        <a:rPr lang="zh-CN" altLang="en-US" dirty="0" smtClean="0"/>
                        <a:t>监控哪个</a:t>
                      </a:r>
                      <a:r>
                        <a:rPr lang="en-US" altLang="zh-CN" dirty="0" smtClean="0"/>
                        <a:t>DDR</a:t>
                      </a:r>
                      <a:r>
                        <a:rPr lang="en-US" altLang="zh-CN" baseline="0" dirty="0" smtClean="0"/>
                        <a:t> channel</a:t>
                      </a:r>
                    </a:p>
                  </a:txBody>
                  <a:tcPr/>
                </a:tc>
              </a:tr>
              <a:tr h="3756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chn_sel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选择需要配置的</a:t>
                      </a:r>
                      <a:r>
                        <a:rPr lang="en-US" altLang="zh-CN" dirty="0" smtClean="0"/>
                        <a:t>channel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563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msterid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</a:t>
                      </a:r>
                      <a:r>
                        <a:rPr lang="en-US" altLang="zh-CN" dirty="0" smtClean="0"/>
                        <a:t>master id</a:t>
                      </a:r>
                      <a:endParaRPr lang="zh-CN" altLang="en-US" dirty="0"/>
                    </a:p>
                  </a:txBody>
                  <a:tcPr/>
                </a:tc>
              </a:tr>
              <a:tr h="37563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msterid_mask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</a:t>
                      </a:r>
                      <a:r>
                        <a:rPr lang="en-US" altLang="zh-CN" dirty="0" smtClean="0"/>
                        <a:t>mask master id</a:t>
                      </a:r>
                      <a:endParaRPr lang="zh-CN" altLang="en-US" dirty="0"/>
                    </a:p>
                  </a:txBody>
                  <a:tcPr/>
                </a:tc>
              </a:tr>
              <a:tr h="37563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</a:t>
                      </a:r>
                      <a:r>
                        <a:rPr lang="en-US" altLang="zh-CN" dirty="0" smtClean="0"/>
                        <a:t>user id</a:t>
                      </a:r>
                    </a:p>
                  </a:txBody>
                  <a:tcPr/>
                </a:tc>
              </a:tr>
              <a:tr h="375635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usrid_mask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配置</a:t>
                      </a:r>
                      <a:r>
                        <a:rPr lang="en-US" altLang="zh-CN" dirty="0" smtClean="0"/>
                        <a:t>mask user id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9552" y="970850"/>
            <a:ext cx="8244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Arial"/>
              </a:rPr>
              <a:t>用于</a:t>
            </a:r>
            <a:r>
              <a:rPr lang="en-US" altLang="zh-CN" sz="2400" b="1" dirty="0" smtClean="0">
                <a:latin typeface="Arial"/>
              </a:rPr>
              <a:t>PTM</a:t>
            </a:r>
            <a:r>
              <a:rPr lang="zh-CN" altLang="en-US" sz="2400" b="1" dirty="0" smtClean="0">
                <a:latin typeface="Arial"/>
              </a:rPr>
              <a:t>各个模式功能切换：</a:t>
            </a:r>
            <a:endParaRPr lang="en-US" altLang="zh-CN" sz="2400" b="1" dirty="0" smtClean="0">
              <a:latin typeface="Arial"/>
            </a:endParaRPr>
          </a:p>
          <a:p>
            <a:endParaRPr lang="en-US" altLang="zh-CN" sz="2400" dirty="0" smtClean="0">
              <a:latin typeface="Arial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70C0"/>
                </a:solidFill>
                <a:latin typeface="Arial"/>
              </a:rPr>
              <a:t>initial</a:t>
            </a:r>
            <a:r>
              <a:rPr lang="zh-CN" altLang="en-US" sz="2400" dirty="0" smtClean="0">
                <a:latin typeface="Arial"/>
              </a:rPr>
              <a:t>：用于初始化</a:t>
            </a:r>
            <a:r>
              <a:rPr lang="en-US" altLang="zh-CN" sz="2400" dirty="0" err="1" smtClean="0">
                <a:latin typeface="Arial"/>
              </a:rPr>
              <a:t>ptm</a:t>
            </a:r>
            <a:r>
              <a:rPr lang="zh-CN" altLang="en-US" sz="2400" dirty="0" smtClean="0">
                <a:latin typeface="Arial"/>
              </a:rPr>
              <a:t>，还原其所有配置，默认为</a:t>
            </a:r>
            <a:r>
              <a:rPr lang="en-US" altLang="zh-CN" sz="2400" dirty="0" smtClean="0">
                <a:latin typeface="Arial"/>
              </a:rPr>
              <a:t>initial mode</a:t>
            </a:r>
            <a:r>
              <a:rPr lang="zh-CN" altLang="en-US" sz="2400" dirty="0" smtClean="0">
                <a:latin typeface="Arial"/>
              </a:rPr>
              <a:t>，通过命令“</a:t>
            </a:r>
            <a:r>
              <a:rPr lang="en-US" altLang="zh-CN" sz="2400" dirty="0" smtClean="0">
                <a:latin typeface="Arial"/>
              </a:rPr>
              <a:t>echo </a:t>
            </a:r>
            <a:r>
              <a:rPr lang="en-US" altLang="zh-CN" sz="2400" dirty="0" err="1" smtClean="0">
                <a:latin typeface="Arial"/>
              </a:rPr>
              <a:t>inital</a:t>
            </a:r>
            <a:r>
              <a:rPr lang="en-US" altLang="zh-CN" sz="2400" dirty="0" smtClean="0">
                <a:latin typeface="Arial"/>
              </a:rPr>
              <a:t> &gt; mode</a:t>
            </a:r>
            <a:r>
              <a:rPr lang="zh-CN" altLang="en-US" sz="2400" dirty="0" smtClean="0">
                <a:latin typeface="Arial"/>
              </a:rPr>
              <a:t>”初始化配置；</a:t>
            </a:r>
            <a:endParaRPr lang="en-US" altLang="zh-CN" sz="2400" dirty="0" smtClean="0">
              <a:latin typeface="Arial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70C0"/>
                </a:solidFill>
                <a:latin typeface="Arial"/>
              </a:rPr>
              <a:t>legacy</a:t>
            </a:r>
            <a:r>
              <a:rPr lang="zh-CN" altLang="en-US" sz="2400" dirty="0" smtClean="0">
                <a:latin typeface="Arial"/>
              </a:rPr>
              <a:t>：为监控</a:t>
            </a:r>
            <a:r>
              <a:rPr lang="en-US" altLang="zh-CN" sz="2400" dirty="0" smtClean="0">
                <a:latin typeface="Arial"/>
              </a:rPr>
              <a:t>bandwidth/latency</a:t>
            </a:r>
            <a:r>
              <a:rPr lang="zh-CN" altLang="en-US" sz="2400" dirty="0" smtClean="0">
                <a:latin typeface="Arial"/>
              </a:rPr>
              <a:t>模式。通过命令“</a:t>
            </a:r>
            <a:r>
              <a:rPr lang="en-US" altLang="zh-CN" sz="2400" dirty="0" smtClean="0">
                <a:latin typeface="Arial"/>
              </a:rPr>
              <a:t>echo legacy &gt; mode</a:t>
            </a:r>
            <a:r>
              <a:rPr lang="zh-CN" altLang="en-US" sz="2400" dirty="0" smtClean="0">
                <a:latin typeface="Arial"/>
              </a:rPr>
              <a:t>”可以让</a:t>
            </a:r>
            <a:r>
              <a:rPr lang="en-US" altLang="zh-CN" sz="2400" dirty="0" err="1" smtClean="0">
                <a:latin typeface="Arial"/>
              </a:rPr>
              <a:t>ptm</a:t>
            </a:r>
            <a:r>
              <a:rPr lang="zh-CN" altLang="en-US" sz="2400" dirty="0" smtClean="0">
                <a:latin typeface="Arial"/>
              </a:rPr>
              <a:t>切换到</a:t>
            </a:r>
            <a:r>
              <a:rPr lang="en-US" altLang="zh-CN" sz="2400" dirty="0" smtClean="0">
                <a:latin typeface="Arial"/>
              </a:rPr>
              <a:t>legacy</a:t>
            </a:r>
            <a:r>
              <a:rPr lang="zh-CN" altLang="en-US" sz="2400" dirty="0" smtClean="0">
                <a:latin typeface="Arial"/>
              </a:rPr>
              <a:t>模式，同时会多出</a:t>
            </a:r>
            <a:r>
              <a:rPr lang="en-US" altLang="zh-CN" sz="2400" dirty="0" smtClean="0">
                <a:latin typeface="Arial"/>
              </a:rPr>
              <a:t>bandwidth</a:t>
            </a:r>
            <a:r>
              <a:rPr lang="zh-CN" altLang="en-US" sz="2400" dirty="0" smtClean="0">
                <a:latin typeface="Arial"/>
              </a:rPr>
              <a:t>和</a:t>
            </a:r>
            <a:r>
              <a:rPr lang="en-US" altLang="zh-CN" sz="2400" dirty="0" smtClean="0">
                <a:latin typeface="Arial"/>
              </a:rPr>
              <a:t>data</a:t>
            </a:r>
            <a:r>
              <a:rPr lang="zh-CN" altLang="en-US" sz="2400" dirty="0" smtClean="0">
                <a:latin typeface="Arial"/>
              </a:rPr>
              <a:t>节点；</a:t>
            </a:r>
            <a:endParaRPr lang="en-US" altLang="zh-CN" sz="2400" dirty="0" smtClean="0">
              <a:latin typeface="Arial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400" dirty="0" smtClean="0">
                <a:solidFill>
                  <a:srgbClr val="0070C0"/>
                </a:solidFill>
                <a:latin typeface="Arial"/>
              </a:rPr>
              <a:t>trace</a:t>
            </a:r>
            <a:r>
              <a:rPr lang="zh-CN" altLang="en-US" sz="2400" dirty="0" smtClean="0">
                <a:latin typeface="Arial"/>
              </a:rPr>
              <a:t>：监控数据流输出片外模式，通过命令“</a:t>
            </a:r>
            <a:r>
              <a:rPr lang="en-US" altLang="zh-CN" sz="2400" dirty="0" smtClean="0">
                <a:latin typeface="Arial"/>
              </a:rPr>
              <a:t>echo trace &gt; mode</a:t>
            </a:r>
            <a:r>
              <a:rPr lang="zh-CN" altLang="en-US" sz="2400" dirty="0" smtClean="0">
                <a:latin typeface="Arial"/>
              </a:rPr>
              <a:t>”会切换成</a:t>
            </a:r>
            <a:r>
              <a:rPr lang="en-US" altLang="zh-CN" sz="2400" dirty="0" smtClean="0">
                <a:latin typeface="Arial"/>
              </a:rPr>
              <a:t>trace</a:t>
            </a:r>
            <a:r>
              <a:rPr lang="zh-CN" altLang="en-US" sz="2400" dirty="0" smtClean="0">
                <a:latin typeface="Arial"/>
              </a:rPr>
              <a:t>功能，</a:t>
            </a:r>
            <a:r>
              <a:rPr lang="en-US" altLang="zh-CN" sz="2400" dirty="0" smtClean="0">
                <a:latin typeface="Arial"/>
              </a:rPr>
              <a:t>trace</a:t>
            </a:r>
            <a:r>
              <a:rPr lang="zh-CN" altLang="en-US" sz="2400" dirty="0" smtClean="0">
                <a:latin typeface="Arial"/>
              </a:rPr>
              <a:t>功能还不完善，开发中</a:t>
            </a:r>
            <a:endParaRPr lang="zh-CN" altLang="en-US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mode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9552" y="970850"/>
            <a:ext cx="8244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"/>
              </a:rPr>
              <a:t>mode</a:t>
            </a:r>
            <a:r>
              <a:rPr lang="zh-CN" altLang="en-US" sz="2400" b="1" dirty="0" smtClean="0">
                <a:latin typeface="Arial"/>
              </a:rPr>
              <a:t>节点示范：</a:t>
            </a:r>
            <a:endParaRPr lang="en-US" altLang="zh-CN" sz="2400" b="1" dirty="0" smtClean="0">
              <a:latin typeface="Arial"/>
            </a:endParaRPr>
          </a:p>
          <a:p>
            <a:endParaRPr lang="en-US" altLang="zh-CN" b="1" dirty="0" smtClean="0">
              <a:latin typeface="Arial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Arial"/>
              </a:rPr>
              <a:t>红色部分“</a:t>
            </a:r>
            <a:r>
              <a:rPr lang="en-US" altLang="zh-CN" b="1" dirty="0" smtClean="0">
                <a:solidFill>
                  <a:srgbClr val="FF0000"/>
                </a:solidFill>
                <a:latin typeface="Arial"/>
              </a:rPr>
              <a:t>cat mode</a:t>
            </a:r>
            <a:r>
              <a:rPr lang="zh-CN" altLang="en-US" b="1" dirty="0" smtClean="0">
                <a:solidFill>
                  <a:srgbClr val="FF0000"/>
                </a:solidFill>
                <a:latin typeface="Arial"/>
              </a:rPr>
              <a:t>”获取当前模式；</a:t>
            </a:r>
            <a:endParaRPr lang="en-US" altLang="zh-CN" b="1" dirty="0" smtClean="0">
              <a:solidFill>
                <a:srgbClr val="FF0000"/>
              </a:solidFill>
              <a:latin typeface="Arial"/>
            </a:endParaRPr>
          </a:p>
          <a:p>
            <a:r>
              <a:rPr lang="zh-CN" altLang="en-US" b="1" dirty="0" smtClean="0">
                <a:solidFill>
                  <a:srgbClr val="00B050"/>
                </a:solidFill>
                <a:latin typeface="Arial"/>
              </a:rPr>
              <a:t>绿色部分“</a:t>
            </a:r>
            <a:r>
              <a:rPr lang="en-US" altLang="zh-CN" b="1" dirty="0" smtClean="0">
                <a:solidFill>
                  <a:srgbClr val="00B050"/>
                </a:solidFill>
                <a:latin typeface="Arial"/>
              </a:rPr>
              <a:t>echo legacy &gt; mode</a:t>
            </a:r>
            <a:r>
              <a:rPr lang="zh-CN" altLang="en-US" b="1" dirty="0" smtClean="0">
                <a:solidFill>
                  <a:srgbClr val="00B050"/>
                </a:solidFill>
                <a:latin typeface="Arial"/>
              </a:rPr>
              <a:t>”配置</a:t>
            </a:r>
            <a:r>
              <a:rPr lang="en-US" altLang="zh-CN" b="1" dirty="0" smtClean="0">
                <a:solidFill>
                  <a:srgbClr val="00B050"/>
                </a:solidFill>
                <a:latin typeface="Arial"/>
              </a:rPr>
              <a:t>legacy </a:t>
            </a:r>
            <a:r>
              <a:rPr lang="zh-CN" altLang="en-US" b="1" dirty="0" smtClean="0">
                <a:solidFill>
                  <a:srgbClr val="00B050"/>
                </a:solidFill>
                <a:latin typeface="Arial"/>
              </a:rPr>
              <a:t>模式；</a:t>
            </a:r>
            <a:endParaRPr lang="en-US" altLang="zh-CN" b="1" dirty="0" smtClean="0">
              <a:solidFill>
                <a:srgbClr val="00B050"/>
              </a:solidFill>
              <a:latin typeface="Arial"/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  <a:latin typeface="Arial"/>
              </a:rPr>
              <a:t>黄色部分为配置</a:t>
            </a:r>
            <a:r>
              <a:rPr lang="en-US" altLang="zh-CN" b="1" dirty="0" smtClean="0">
                <a:solidFill>
                  <a:srgbClr val="FFC000"/>
                </a:solidFill>
                <a:latin typeface="Arial"/>
              </a:rPr>
              <a:t>legacy mode</a:t>
            </a:r>
            <a:r>
              <a:rPr lang="zh-CN" altLang="en-US" b="1" dirty="0" smtClean="0">
                <a:solidFill>
                  <a:srgbClr val="FFC000"/>
                </a:solidFill>
                <a:latin typeface="Arial"/>
              </a:rPr>
              <a:t>后新增的</a:t>
            </a:r>
            <a:r>
              <a:rPr lang="en-US" altLang="zh-CN" b="1" dirty="0" smtClean="0">
                <a:solidFill>
                  <a:srgbClr val="FFC000"/>
                </a:solidFill>
                <a:latin typeface="Arial"/>
              </a:rPr>
              <a:t>bandwidth/data</a:t>
            </a:r>
            <a:r>
              <a:rPr lang="zh-CN" altLang="en-US" b="1" dirty="0" smtClean="0">
                <a:solidFill>
                  <a:srgbClr val="FFC000"/>
                </a:solidFill>
                <a:latin typeface="Arial"/>
              </a:rPr>
              <a:t>节点。</a:t>
            </a:r>
            <a:endParaRPr lang="en-US" altLang="zh-CN" b="1" dirty="0" smtClean="0">
              <a:solidFill>
                <a:srgbClr val="FFC000"/>
              </a:solidFill>
              <a:latin typeface="Arial"/>
            </a:endParaRPr>
          </a:p>
          <a:p>
            <a:r>
              <a:rPr lang="zh-CN" altLang="en-US" b="1" dirty="0" smtClean="0">
                <a:latin typeface="Arial"/>
              </a:rPr>
              <a:t>抓取</a:t>
            </a:r>
            <a:r>
              <a:rPr lang="en-US" altLang="zh-CN" b="1" dirty="0" smtClean="0">
                <a:latin typeface="Arial"/>
              </a:rPr>
              <a:t>DDR </a:t>
            </a:r>
            <a:r>
              <a:rPr lang="zh-CN" altLang="en-US" b="1" dirty="0" smtClean="0">
                <a:latin typeface="Arial"/>
              </a:rPr>
              <a:t>带宽时请使用“</a:t>
            </a:r>
            <a:r>
              <a:rPr lang="en-US" altLang="zh-CN" b="1" dirty="0" smtClean="0">
                <a:latin typeface="Arial"/>
              </a:rPr>
              <a:t>echo legacy &gt; mode</a:t>
            </a:r>
            <a:r>
              <a:rPr lang="zh-CN" altLang="en-US" b="1" dirty="0" smtClean="0">
                <a:latin typeface="Arial"/>
              </a:rPr>
              <a:t>”配置。</a:t>
            </a:r>
            <a:endParaRPr lang="en-US" altLang="zh-CN" b="1" dirty="0" smtClean="0">
              <a:latin typeface="Arial"/>
            </a:endParaRPr>
          </a:p>
          <a:p>
            <a:endParaRPr lang="en-US" altLang="zh-CN" sz="2400" dirty="0" smtClean="0">
              <a:latin typeface="Arial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852936"/>
            <a:ext cx="6599237" cy="354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bandwidth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9552" y="970850"/>
            <a:ext cx="824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Arial"/>
              </a:rPr>
              <a:t>在</a:t>
            </a:r>
            <a:r>
              <a:rPr lang="en-US" altLang="zh-CN" sz="2400" b="1" dirty="0" smtClean="0">
                <a:latin typeface="Arial"/>
              </a:rPr>
              <a:t>legacy</a:t>
            </a:r>
            <a:r>
              <a:rPr lang="zh-CN" altLang="en-US" sz="2400" b="1" dirty="0" smtClean="0">
                <a:latin typeface="Arial"/>
              </a:rPr>
              <a:t>模式下</a:t>
            </a:r>
            <a:r>
              <a:rPr lang="en-US" altLang="zh-CN" sz="2400" b="1" dirty="0" smtClean="0">
                <a:latin typeface="Arial"/>
              </a:rPr>
              <a:t>bandwidth</a:t>
            </a:r>
            <a:r>
              <a:rPr lang="zh-CN" altLang="en-US" sz="2400" b="1" dirty="0" smtClean="0">
                <a:latin typeface="Arial"/>
              </a:rPr>
              <a:t>节点用于设置窗口和使能带宽监控，命令格式如下：</a:t>
            </a:r>
            <a:endParaRPr lang="en-US" altLang="zh-CN" sz="2400" b="1" dirty="0" smtClean="0">
              <a:latin typeface="Arial"/>
            </a:endParaRPr>
          </a:p>
          <a:p>
            <a:r>
              <a:rPr lang="en-US" altLang="zh-CN" sz="2400" b="1" dirty="0" smtClean="0">
                <a:latin typeface="Arial"/>
              </a:rPr>
              <a:t>	echo &lt;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Arial"/>
              </a:rPr>
              <a:t>windownlen</a:t>
            </a:r>
            <a:r>
              <a:rPr lang="en-US" altLang="zh-CN" sz="2400" b="1" dirty="0" smtClean="0">
                <a:latin typeface="Arial"/>
              </a:rPr>
              <a:t>&gt; &gt; bandwidth</a:t>
            </a:r>
          </a:p>
          <a:p>
            <a:r>
              <a:rPr lang="en-US" altLang="zh-CN" sz="2400" b="1" dirty="0" smtClean="0">
                <a:latin typeface="Arial"/>
              </a:rPr>
              <a:t>	</a:t>
            </a:r>
            <a:r>
              <a:rPr lang="en-US" altLang="zh-CN" sz="2400" b="1" dirty="0" err="1" smtClean="0">
                <a:solidFill>
                  <a:srgbClr val="7030A0"/>
                </a:solidFill>
                <a:latin typeface="Arial"/>
              </a:rPr>
              <a:t>windownlen</a:t>
            </a:r>
            <a:r>
              <a:rPr lang="en-US" altLang="zh-CN" sz="2400" b="1" dirty="0" smtClean="0">
                <a:solidFill>
                  <a:srgbClr val="7030A0"/>
                </a:solidFill>
                <a:latin typeface="Arial"/>
              </a:rPr>
              <a:t>: </a:t>
            </a:r>
            <a:r>
              <a:rPr lang="zh-CN" altLang="en-US" sz="2400" b="1" dirty="0" smtClean="0">
                <a:solidFill>
                  <a:srgbClr val="7030A0"/>
                </a:solidFill>
                <a:latin typeface="Arial"/>
              </a:rPr>
              <a:t>需要配置的窗口大小，单位为</a:t>
            </a:r>
            <a:r>
              <a:rPr lang="en-US" altLang="zh-CN" sz="2400" b="1" dirty="0" smtClean="0">
                <a:solidFill>
                  <a:srgbClr val="7030A0"/>
                </a:solidFill>
                <a:latin typeface="Arial"/>
              </a:rPr>
              <a:t>ms</a:t>
            </a:r>
          </a:p>
          <a:p>
            <a:endParaRPr lang="en-US" altLang="zh-CN" sz="2400" dirty="0" smtClean="0">
              <a:latin typeface="Arial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bandwidth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9552" y="970850"/>
            <a:ext cx="84249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"/>
              </a:rPr>
              <a:t>bandwidth</a:t>
            </a:r>
            <a:r>
              <a:rPr lang="zh-CN" altLang="en-US" sz="2400" b="1" dirty="0" smtClean="0">
                <a:latin typeface="Arial"/>
              </a:rPr>
              <a:t>节点示范：</a:t>
            </a:r>
            <a:endParaRPr lang="en-US" altLang="zh-CN" sz="2400" b="1" dirty="0" smtClean="0">
              <a:latin typeface="Arial"/>
            </a:endParaRPr>
          </a:p>
          <a:p>
            <a:endParaRPr lang="en-US" altLang="zh-CN" b="1" dirty="0" smtClean="0">
              <a:latin typeface="Arial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Arial"/>
              </a:rPr>
              <a:t>红色部分“</a:t>
            </a:r>
            <a:r>
              <a:rPr lang="en-US" altLang="zh-CN" b="1" dirty="0" smtClean="0">
                <a:solidFill>
                  <a:srgbClr val="FF0000"/>
                </a:solidFill>
                <a:latin typeface="Arial"/>
              </a:rPr>
              <a:t>echo 10 &gt; bandwidth</a:t>
            </a:r>
            <a:r>
              <a:rPr lang="zh-CN" altLang="en-US" b="1" dirty="0" smtClean="0">
                <a:solidFill>
                  <a:srgbClr val="FF0000"/>
                </a:solidFill>
                <a:latin typeface="Arial"/>
              </a:rPr>
              <a:t>”配置</a:t>
            </a:r>
            <a:r>
              <a:rPr lang="en-US" altLang="zh-CN" b="1" dirty="0" smtClean="0">
                <a:solidFill>
                  <a:srgbClr val="FF0000"/>
                </a:solidFill>
                <a:latin typeface="Arial"/>
              </a:rPr>
              <a:t>10ms</a:t>
            </a:r>
            <a:r>
              <a:rPr lang="zh-CN" altLang="en-US" b="1" dirty="0" smtClean="0">
                <a:solidFill>
                  <a:srgbClr val="FF0000"/>
                </a:solidFill>
                <a:latin typeface="Arial"/>
              </a:rPr>
              <a:t>窗口抓取带宽；</a:t>
            </a:r>
            <a:endParaRPr lang="en-US" altLang="zh-CN" b="1" dirty="0" smtClean="0">
              <a:solidFill>
                <a:srgbClr val="FF0000"/>
              </a:solidFill>
              <a:latin typeface="Arial"/>
            </a:endParaRPr>
          </a:p>
          <a:p>
            <a:r>
              <a:rPr lang="zh-CN" altLang="en-US" b="1" dirty="0" smtClean="0">
                <a:solidFill>
                  <a:srgbClr val="00B050"/>
                </a:solidFill>
                <a:latin typeface="Arial"/>
              </a:rPr>
              <a:t>绿色部分：配置后会在</a:t>
            </a:r>
            <a:r>
              <a:rPr lang="en-US" altLang="zh-CN" b="1" dirty="0" smtClean="0">
                <a:solidFill>
                  <a:srgbClr val="00B050"/>
                </a:solidFill>
                <a:latin typeface="Arial"/>
              </a:rPr>
              <a:t>/</a:t>
            </a:r>
            <a:r>
              <a:rPr lang="en-US" altLang="zh-CN" b="1" dirty="0" err="1" smtClean="0">
                <a:solidFill>
                  <a:srgbClr val="00B050"/>
                </a:solidFill>
                <a:latin typeface="Arial"/>
              </a:rPr>
              <a:t>mnt</a:t>
            </a:r>
            <a:r>
              <a:rPr lang="en-US" altLang="zh-CN" b="1" dirty="0" smtClean="0">
                <a:solidFill>
                  <a:srgbClr val="00B050"/>
                </a:solidFill>
                <a:latin typeface="Arial"/>
              </a:rPr>
              <a:t>/</a:t>
            </a:r>
            <a:r>
              <a:rPr lang="en-US" altLang="zh-CN" b="1" dirty="0" err="1" smtClean="0">
                <a:solidFill>
                  <a:srgbClr val="00B050"/>
                </a:solidFill>
                <a:latin typeface="Arial"/>
              </a:rPr>
              <a:t>obb</a:t>
            </a:r>
            <a:r>
              <a:rPr lang="en-US" altLang="zh-CN" b="1" dirty="0" smtClean="0">
                <a:solidFill>
                  <a:srgbClr val="00B050"/>
                </a:solidFill>
                <a:latin typeface="Arial"/>
              </a:rPr>
              <a:t>/</a:t>
            </a:r>
            <a:r>
              <a:rPr lang="zh-CN" altLang="en-US" b="1" dirty="0" smtClean="0">
                <a:solidFill>
                  <a:srgbClr val="00B050"/>
                </a:solidFill>
                <a:latin typeface="Arial"/>
              </a:rPr>
              <a:t>下生成</a:t>
            </a:r>
            <a:r>
              <a:rPr lang="en-US" altLang="zh-CN" b="1" dirty="0" err="1" smtClean="0">
                <a:solidFill>
                  <a:srgbClr val="00B050"/>
                </a:solidFill>
                <a:latin typeface="Arial"/>
              </a:rPr>
              <a:t>axi_per_log</a:t>
            </a:r>
            <a:r>
              <a:rPr lang="zh-CN" altLang="en-US" b="1" dirty="0" smtClean="0">
                <a:solidFill>
                  <a:srgbClr val="00B050"/>
                </a:solidFill>
                <a:latin typeface="Arial"/>
              </a:rPr>
              <a:t>文件，文件每隔</a:t>
            </a:r>
            <a:r>
              <a:rPr lang="en-US" altLang="zh-CN" b="1" dirty="0" smtClean="0">
                <a:solidFill>
                  <a:srgbClr val="00B050"/>
                </a:solidFill>
                <a:latin typeface="Arial"/>
              </a:rPr>
              <a:t>4s</a:t>
            </a:r>
            <a:r>
              <a:rPr lang="zh-CN" altLang="en-US" b="1" dirty="0" smtClean="0">
                <a:solidFill>
                  <a:srgbClr val="00B050"/>
                </a:solidFill>
                <a:latin typeface="Arial"/>
              </a:rPr>
              <a:t>更新大小；</a:t>
            </a:r>
            <a:endParaRPr lang="en-US" altLang="zh-CN" b="1" dirty="0" smtClean="0">
              <a:solidFill>
                <a:srgbClr val="00B050"/>
              </a:solidFill>
              <a:latin typeface="Arial"/>
            </a:endParaRPr>
          </a:p>
          <a:p>
            <a:r>
              <a:rPr lang="zh-CN" altLang="en-US" b="1" dirty="0" smtClean="0">
                <a:solidFill>
                  <a:srgbClr val="FFC000"/>
                </a:solidFill>
                <a:latin typeface="Arial"/>
              </a:rPr>
              <a:t>黄色部分“</a:t>
            </a:r>
            <a:r>
              <a:rPr lang="en-US" altLang="zh-CN" b="1" dirty="0" smtClean="0">
                <a:solidFill>
                  <a:srgbClr val="FFC000"/>
                </a:solidFill>
                <a:latin typeface="Arial"/>
              </a:rPr>
              <a:t>echo 0 &gt; bandwidth</a:t>
            </a:r>
            <a:r>
              <a:rPr lang="zh-CN" altLang="en-US" b="1" dirty="0" smtClean="0">
                <a:solidFill>
                  <a:srgbClr val="FFC000"/>
                </a:solidFill>
                <a:latin typeface="Arial"/>
              </a:rPr>
              <a:t>”关闭带宽监控 。</a:t>
            </a:r>
            <a:endParaRPr lang="en-US" altLang="zh-CN" b="1" dirty="0" smtClean="0">
              <a:solidFill>
                <a:srgbClr val="FFC000"/>
              </a:solidFill>
              <a:latin typeface="Arial"/>
            </a:endParaRPr>
          </a:p>
          <a:p>
            <a:endParaRPr lang="en-US" altLang="zh-CN" sz="2400" dirty="0" smtClean="0">
              <a:latin typeface="Arial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564904"/>
            <a:ext cx="6694487" cy="4131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9552" y="970850"/>
            <a:ext cx="82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Arial"/>
              </a:rPr>
              <a:t>data</a:t>
            </a:r>
            <a:r>
              <a:rPr lang="zh-CN" altLang="en-US" sz="2400" b="1" dirty="0" smtClean="0">
                <a:latin typeface="Arial"/>
              </a:rPr>
              <a:t>节点用于获取监控数据，节点</a:t>
            </a:r>
            <a:r>
              <a:rPr lang="en-US" altLang="zh-CN" sz="2400" b="1" dirty="0" smtClean="0">
                <a:latin typeface="Arial"/>
              </a:rPr>
              <a:t>release</a:t>
            </a:r>
            <a:r>
              <a:rPr lang="zh-CN" altLang="en-US" sz="2400" b="1" dirty="0" smtClean="0">
                <a:latin typeface="Arial"/>
              </a:rPr>
              <a:t>给上层用户使用，底层基本不使用</a:t>
            </a:r>
            <a:endParaRPr lang="en-US" altLang="zh-CN" sz="2400" b="1" dirty="0" smtClean="0">
              <a:latin typeface="Arial"/>
            </a:endParaRPr>
          </a:p>
          <a:p>
            <a:r>
              <a:rPr lang="en-US" altLang="zh-CN" sz="2400" b="1" dirty="0" smtClean="0">
                <a:latin typeface="Arial"/>
              </a:rPr>
              <a:t>	</a:t>
            </a:r>
            <a:endParaRPr lang="en-US" altLang="zh-CN" sz="2400" dirty="0" smtClean="0">
              <a:latin typeface="Arial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chn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  . </a:t>
            </a:r>
            <a:fld id="{AF3DAAD7-EA13-4C0D-B1DE-BAEEEF8E0050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539552" y="970850"/>
            <a:ext cx="8244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latin typeface="Arial"/>
              </a:rPr>
              <a:t>chn</a:t>
            </a:r>
            <a:r>
              <a:rPr lang="zh-CN" altLang="en-US" sz="2400" b="1" dirty="0" smtClean="0">
                <a:latin typeface="Arial"/>
              </a:rPr>
              <a:t>节点用于获取支持的</a:t>
            </a:r>
            <a:r>
              <a:rPr lang="en-US" altLang="zh-CN" sz="2400" b="1" dirty="0" smtClean="0">
                <a:latin typeface="Arial"/>
              </a:rPr>
              <a:t>DDR channels</a:t>
            </a:r>
            <a:endParaRPr lang="zh-CN" altLang="en-US" sz="2400" b="1" dirty="0" smtClean="0">
              <a:latin typeface="Arial"/>
            </a:endParaRPr>
          </a:p>
          <a:p>
            <a:endParaRPr lang="en-US" altLang="zh-CN" b="1" dirty="0" smtClean="0">
              <a:latin typeface="Arial"/>
            </a:endParaRPr>
          </a:p>
          <a:p>
            <a:r>
              <a:rPr lang="en-US" altLang="zh-CN" dirty="0" err="1" smtClean="0">
                <a:latin typeface="Arial"/>
              </a:rPr>
              <a:t>Sharkle</a:t>
            </a:r>
            <a:r>
              <a:rPr lang="en-US" altLang="zh-CN" dirty="0" smtClean="0">
                <a:latin typeface="Arial"/>
              </a:rPr>
              <a:t> </a:t>
            </a:r>
            <a:r>
              <a:rPr lang="zh-CN" altLang="en-US" dirty="0" smtClean="0">
                <a:latin typeface="Arial"/>
              </a:rPr>
              <a:t>支持</a:t>
            </a:r>
            <a:r>
              <a:rPr lang="en-US" altLang="zh-CN" dirty="0" smtClean="0">
                <a:latin typeface="Arial"/>
              </a:rPr>
              <a:t>channels</a:t>
            </a:r>
            <a:r>
              <a:rPr lang="zh-CN" altLang="en-US" dirty="0" smtClean="0">
                <a:latin typeface="Arial"/>
              </a:rPr>
              <a:t>包括：</a:t>
            </a:r>
            <a:r>
              <a:rPr lang="en-US" altLang="zh-CN" dirty="0" smtClean="0">
                <a:latin typeface="Arial"/>
              </a:rPr>
              <a:t>MM/GPU/DISP/A53/AP&amp;VSP&amp;GCP)/WTLCP&amp;PUBCP/WCN&amp;AON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5963" y="2492896"/>
            <a:ext cx="5172075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 ONLY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4BACC6"/>
      </a:accent5>
      <a:accent6>
        <a:srgbClr val="0C0C0C"/>
      </a:accent6>
      <a:hlink>
        <a:srgbClr val="0000FF"/>
      </a:hlink>
      <a:folHlink>
        <a:srgbClr val="800080"/>
      </a:folHlink>
    </a:clrScheme>
    <a:fontScheme name="1_首尾页面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首尾页面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 Body Slides - ENG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数字天堂标准PPT模板beta20090507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数字天堂标准PPT模板beta2009050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157267018</TotalTime>
  <Pages>0</Pages>
  <Words>774</Words>
  <Characters>0</Characters>
  <Application>Microsoft Office PowerPoint</Application>
  <DocSecurity>0</DocSecurity>
  <PresentationFormat>全屏显示(4:3)</PresentationFormat>
  <Lines>0</Lines>
  <Paragraphs>121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TITLE SLIDE ONLY</vt:lpstr>
      <vt:lpstr>PPT Body Slides - ENG</vt:lpstr>
      <vt:lpstr>Packager Shell Object</vt:lpstr>
      <vt:lpstr>PTM User Guide</vt:lpstr>
      <vt:lpstr>功能说明</vt:lpstr>
      <vt:lpstr>配置项</vt:lpstr>
      <vt:lpstr>mode</vt:lpstr>
      <vt:lpstr>mode</vt:lpstr>
      <vt:lpstr>bandwidth</vt:lpstr>
      <vt:lpstr>bandwidth</vt:lpstr>
      <vt:lpstr>data</vt:lpstr>
      <vt:lpstr>chn</vt:lpstr>
      <vt:lpstr>grpsel</vt:lpstr>
      <vt:lpstr>chn_sel</vt:lpstr>
      <vt:lpstr>msterid/msterid_mask</vt:lpstr>
      <vt:lpstr>usrid/usrid_mask</vt:lpstr>
      <vt:lpstr>Id配置示列</vt:lpstr>
      <vt:lpstr>数据解析&amp;示列</vt:lpstr>
      <vt:lpstr>数据解析&amp;示列</vt:lpstr>
      <vt:lpstr>幻灯片 17</vt:lpstr>
    </vt:vector>
  </TitlesOfParts>
  <Company>njut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无线中间件助力移动互联网发展</dc:title>
  <dc:creator>stefancn</dc:creator>
  <cp:lastModifiedBy>eric.long</cp:lastModifiedBy>
  <cp:revision>1148</cp:revision>
  <cp:lastPrinted>1899-12-30T00:00:00Z</cp:lastPrinted>
  <dcterms:created xsi:type="dcterms:W3CDTF">2010-08-21T18:40:49Z</dcterms:created>
  <dcterms:modified xsi:type="dcterms:W3CDTF">2017-09-15T01:49:52Z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