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256" r:id="rId2"/>
    <p:sldId id="257" r:id="rId3"/>
    <p:sldId id="259" r:id="rId4"/>
    <p:sldId id="271" r:id="rId5"/>
    <p:sldId id="272" r:id="rId6"/>
    <p:sldId id="273" r:id="rId7"/>
    <p:sldId id="274" r:id="rId8"/>
    <p:sldId id="275" r:id="rId9"/>
    <p:sldId id="276" r:id="rId10"/>
    <p:sldId id="277" r:id="rId11"/>
    <p:sldId id="278" r:id="rId12"/>
    <p:sldId id="279" r:id="rId13"/>
    <p:sldId id="282" r:id="rId14"/>
    <p:sldId id="281" r:id="rId15"/>
    <p:sldId id="294" r:id="rId16"/>
    <p:sldId id="283" r:id="rId17"/>
    <p:sldId id="284" r:id="rId18"/>
    <p:sldId id="285" r:id="rId19"/>
    <p:sldId id="286" r:id="rId20"/>
    <p:sldId id="287" r:id="rId21"/>
    <p:sldId id="288" r:id="rId22"/>
    <p:sldId id="289" r:id="rId23"/>
    <p:sldId id="290" r:id="rId24"/>
    <p:sldId id="280" r:id="rId25"/>
    <p:sldId id="291" r:id="rId26"/>
    <p:sldId id="293" r:id="rId27"/>
    <p:sldId id="292" r:id="rId28"/>
    <p:sldId id="262"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2B67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41" autoAdjust="0"/>
    <p:restoredTop sz="83014" autoAdjust="0"/>
  </p:normalViewPr>
  <p:slideViewPr>
    <p:cSldViewPr snapToGrid="0" snapToObjects="1">
      <p:cViewPr varScale="1">
        <p:scale>
          <a:sx n="59" d="100"/>
          <a:sy n="59" d="100"/>
        </p:scale>
        <p:origin x="900" y="60"/>
      </p:cViewPr>
      <p:guideLst/>
    </p:cSldViewPr>
  </p:slideViewPr>
  <p:notesTextViewPr>
    <p:cViewPr>
      <p:scale>
        <a:sx n="1" d="1"/>
        <a:sy n="1" d="1"/>
      </p:scale>
      <p:origin x="0" y="0"/>
    </p:cViewPr>
  </p:notesTextViewPr>
  <p:notesViewPr>
    <p:cSldViewPr snapToGrid="0" snapToObjects="1">
      <p:cViewPr varScale="1">
        <p:scale>
          <a:sx n="138" d="100"/>
          <a:sy n="138" d="100"/>
        </p:scale>
        <p:origin x="4744"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AC066689-F881-9C46-B67A-4DEDBBB05A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 xmlns:a16="http://schemas.microsoft.com/office/drawing/2014/main" id="{D8053D1A-C909-4046-9C3D-ED3C6F1CC18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BD8A31-E8B2-B04A-B447-B43C68EAF9BD}" type="datetimeFigureOut">
              <a:rPr kumimoji="1" lang="zh-CN" altLang="en-US" smtClean="0"/>
              <a:t>2020/8/24</a:t>
            </a:fld>
            <a:endParaRPr kumimoji="1" lang="zh-CN" altLang="en-US"/>
          </a:p>
        </p:txBody>
      </p:sp>
      <p:sp>
        <p:nvSpPr>
          <p:cNvPr id="4" name="页脚占位符 3">
            <a:extLst>
              <a:ext uri="{FF2B5EF4-FFF2-40B4-BE49-F238E27FC236}">
                <a16:creationId xmlns="" xmlns:a16="http://schemas.microsoft.com/office/drawing/2014/main" id="{96E2CA17-CB4F-1540-B8C8-52402CEBC0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 xmlns:a16="http://schemas.microsoft.com/office/drawing/2014/main" id="{2A482C54-22BB-9E4C-871D-09A577EA496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1E052A-E245-0944-A51D-D9DC2CA9F547}" type="slidenum">
              <a:rPr kumimoji="1" lang="zh-CN" altLang="en-US" smtClean="0"/>
              <a:t>‹#›</a:t>
            </a:fld>
            <a:endParaRPr kumimoji="1" lang="zh-CN" altLang="en-US"/>
          </a:p>
        </p:txBody>
      </p:sp>
    </p:spTree>
    <p:extLst>
      <p:ext uri="{BB962C8B-B14F-4D97-AF65-F5344CB8AC3E}">
        <p14:creationId xmlns:p14="http://schemas.microsoft.com/office/powerpoint/2010/main" val="23293765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D4B7BA-25E8-7C45-9CB8-7FEA3FE39A6E}" type="datetimeFigureOut">
              <a:rPr kumimoji="1" lang="zh-CN" altLang="en-US" smtClean="0"/>
              <a:t>2020/8/24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66148-1CEB-AE40-A657-0A5AF76F7DD1}" type="slidenum">
              <a:rPr kumimoji="1" lang="zh-CN" altLang="en-US" smtClean="0"/>
              <a:t>‹#›</a:t>
            </a:fld>
            <a:endParaRPr kumimoji="1" lang="zh-CN" altLang="en-US"/>
          </a:p>
        </p:txBody>
      </p:sp>
    </p:spTree>
    <p:extLst>
      <p:ext uri="{BB962C8B-B14F-4D97-AF65-F5344CB8AC3E}">
        <p14:creationId xmlns:p14="http://schemas.microsoft.com/office/powerpoint/2010/main" val="2317150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Supported Training Features</a:t>
            </a:r>
            <a:endParaRPr lang="en-US" dirty="0"/>
          </a:p>
        </p:txBody>
      </p:sp>
      <p:sp>
        <p:nvSpPr>
          <p:cNvPr id="4" name="灯片编号占位符 3"/>
          <p:cNvSpPr>
            <a:spLocks noGrp="1"/>
          </p:cNvSpPr>
          <p:nvPr>
            <p:ph type="sldNum" sz="quarter" idx="10"/>
          </p:nvPr>
        </p:nvSpPr>
        <p:spPr/>
        <p:txBody>
          <a:bodyPr/>
          <a:lstStyle/>
          <a:p>
            <a:fld id="{0C766148-1CEB-AE40-A657-0A5AF76F7DD1}" type="slidenum">
              <a:rPr kumimoji="1" lang="zh-CN" altLang="en-US" smtClean="0"/>
              <a:t>3</a:t>
            </a:fld>
            <a:endParaRPr kumimoji="1" lang="zh-CN" altLang="en-US"/>
          </a:p>
        </p:txBody>
      </p:sp>
    </p:spTree>
    <p:extLst>
      <p:ext uri="{BB962C8B-B14F-4D97-AF65-F5344CB8AC3E}">
        <p14:creationId xmlns:p14="http://schemas.microsoft.com/office/powerpoint/2010/main" val="4205298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One dimensional training, or 1D training, is a group of training stages that optimize a system’s delays at a set of user-provided reference voltages. Each training step focuses on a specific delay, building off earlier steps to eventually result in a fully trained system. </a:t>
            </a:r>
            <a:endParaRPr lang="en-US" dirty="0"/>
          </a:p>
        </p:txBody>
      </p:sp>
      <p:sp>
        <p:nvSpPr>
          <p:cNvPr id="4" name="灯片编号占位符 3"/>
          <p:cNvSpPr>
            <a:spLocks noGrp="1"/>
          </p:cNvSpPr>
          <p:nvPr>
            <p:ph type="sldNum" sz="quarter" idx="10"/>
          </p:nvPr>
        </p:nvSpPr>
        <p:spPr/>
        <p:txBody>
          <a:bodyPr/>
          <a:lstStyle/>
          <a:p>
            <a:fld id="{0C766148-1CEB-AE40-A657-0A5AF76F7DD1}" type="slidenum">
              <a:rPr kumimoji="1" lang="zh-CN" altLang="en-US" smtClean="0"/>
              <a:t>12</a:t>
            </a:fld>
            <a:endParaRPr kumimoji="1" lang="zh-CN" altLang="en-US"/>
          </a:p>
        </p:txBody>
      </p:sp>
    </p:spTree>
    <p:extLst>
      <p:ext uri="{BB962C8B-B14F-4D97-AF65-F5344CB8AC3E}">
        <p14:creationId xmlns:p14="http://schemas.microsoft.com/office/powerpoint/2010/main" val="1860230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 training process is designed to compensate for delays in the system, both board and DRAM. The various delays can be seen in the diagram below: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diagram shows the signals from a single DBYTE and ANIB instance. A second ANIB instance is included to show that the delays for the CK signals are grouped to allow control independently from the command and address signals. The delays in the boxes outside of the PHY and the DRAM Device represent board, connector, package, and other system related delays. </a:t>
            </a:r>
            <a:endParaRPr lang="en-US" sz="1200" b="0" i="0" u="none" strike="noStrike" kern="1200" baseline="0" dirty="0" smtClean="0">
              <a:solidFill>
                <a:schemeClr val="tx1"/>
              </a:solidFill>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0C766148-1CEB-AE40-A657-0A5AF76F7DD1}" type="slidenum">
              <a:rPr kumimoji="1" lang="zh-CN" altLang="en-US" smtClean="0"/>
              <a:t>13</a:t>
            </a:fld>
            <a:endParaRPr kumimoji="1" lang="zh-CN" altLang="en-US"/>
          </a:p>
        </p:txBody>
      </p:sp>
    </p:spTree>
    <p:extLst>
      <p:ext uri="{BB962C8B-B14F-4D97-AF65-F5344CB8AC3E}">
        <p14:creationId xmlns:p14="http://schemas.microsoft.com/office/powerpoint/2010/main" val="3082028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 values that are trained in the PHY and DRAM can be seen in the following diagram: </a:t>
            </a:r>
          </a:p>
          <a:p>
            <a:endParaRPr 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This diagram shows single DQ and single DQS lane, and the trainable delay and </a:t>
            </a:r>
            <a:r>
              <a:rPr lang="en-US" altLang="zh-CN" sz="1200" b="0" i="0" u="none" strike="noStrike" kern="1200" baseline="0" dirty="0" err="1" smtClean="0">
                <a:solidFill>
                  <a:schemeClr val="tx1"/>
                </a:solidFill>
                <a:latin typeface="+mn-lt"/>
                <a:ea typeface="+mn-ea"/>
                <a:cs typeface="+mn-cs"/>
              </a:rPr>
              <a:t>Vref</a:t>
            </a:r>
            <a:r>
              <a:rPr lang="en-US" altLang="zh-CN" sz="1200" b="0" i="0" u="none" strike="noStrike" kern="1200" baseline="0" dirty="0" smtClean="0">
                <a:solidFill>
                  <a:schemeClr val="tx1"/>
                </a:solidFill>
                <a:latin typeface="+mn-lt"/>
                <a:ea typeface="+mn-ea"/>
                <a:cs typeface="+mn-cs"/>
              </a:rPr>
              <a:t> values in both the PHY and the DRAM devices. </a:t>
            </a:r>
          </a:p>
          <a:p>
            <a:endParaRPr lang="en-US" sz="1200" b="0" i="0" u="none" strike="noStrike" kern="1200" baseline="0" dirty="0" smtClean="0">
              <a:solidFill>
                <a:schemeClr val="tx1"/>
              </a:solidFill>
              <a:latin typeface="+mn-lt"/>
              <a:ea typeface="+mn-ea"/>
              <a:cs typeface="+mn-cs"/>
            </a:endParaRPr>
          </a:p>
          <a:p>
            <a:endParaRPr lang="zh-CN" alt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DRAM </a:t>
            </a:r>
            <a:r>
              <a:rPr lang="en-US" altLang="zh-CN" sz="1200" b="0" i="0" u="none" strike="noStrike" kern="1200" baseline="0" dirty="0" err="1" smtClean="0">
                <a:solidFill>
                  <a:schemeClr val="tx1"/>
                </a:solidFill>
                <a:latin typeface="+mn-lt"/>
                <a:ea typeface="+mn-ea"/>
                <a:cs typeface="+mn-cs"/>
              </a:rPr>
              <a:t>Vref</a:t>
            </a:r>
            <a:r>
              <a:rPr lang="en-US" altLang="zh-CN" sz="1200" b="0" i="0" u="none" strike="noStrike" kern="1200" baseline="0" dirty="0" smtClean="0">
                <a:solidFill>
                  <a:schemeClr val="tx1"/>
                </a:solidFill>
                <a:latin typeface="+mn-lt"/>
                <a:ea typeface="+mn-ea"/>
                <a:cs typeface="+mn-cs"/>
              </a:rPr>
              <a:t> values are only trained in 2D training. The </a:t>
            </a:r>
            <a:r>
              <a:rPr lang="en-US" altLang="zh-CN" sz="1200" b="0" i="0" u="none" strike="noStrike" kern="1200" baseline="0" dirty="0" err="1" smtClean="0">
                <a:solidFill>
                  <a:schemeClr val="tx1"/>
                </a:solidFill>
                <a:latin typeface="+mn-lt"/>
                <a:ea typeface="+mn-ea"/>
                <a:cs typeface="+mn-cs"/>
              </a:rPr>
              <a:t>phy’s</a:t>
            </a:r>
            <a:r>
              <a:rPr lang="en-US" altLang="zh-CN" sz="1200" b="0" i="0" u="none" strike="noStrike" kern="1200" baseline="0" dirty="0" smtClean="0">
                <a:solidFill>
                  <a:schemeClr val="tx1"/>
                </a:solidFill>
                <a:latin typeface="+mn-lt"/>
                <a:ea typeface="+mn-ea"/>
                <a:cs typeface="+mn-cs"/>
              </a:rPr>
              <a:t> vrefDAC0 is optionally trained in 1D training. 	</a:t>
            </a:r>
          </a:p>
          <a:p>
            <a:endParaRPr lang="en-US" dirty="0"/>
          </a:p>
        </p:txBody>
      </p:sp>
      <p:sp>
        <p:nvSpPr>
          <p:cNvPr id="4" name="灯片编号占位符 3"/>
          <p:cNvSpPr>
            <a:spLocks noGrp="1"/>
          </p:cNvSpPr>
          <p:nvPr>
            <p:ph type="sldNum" sz="quarter" idx="10"/>
          </p:nvPr>
        </p:nvSpPr>
        <p:spPr/>
        <p:txBody>
          <a:bodyPr/>
          <a:lstStyle/>
          <a:p>
            <a:fld id="{0C766148-1CEB-AE40-A657-0A5AF76F7DD1}" type="slidenum">
              <a:rPr kumimoji="1" lang="zh-CN" altLang="en-US" smtClean="0"/>
              <a:t>14</a:t>
            </a:fld>
            <a:endParaRPr kumimoji="1" lang="zh-CN" altLang="en-US"/>
          </a:p>
        </p:txBody>
      </p:sp>
    </p:spTree>
    <p:extLst>
      <p:ext uri="{BB962C8B-B14F-4D97-AF65-F5344CB8AC3E}">
        <p14:creationId xmlns:p14="http://schemas.microsoft.com/office/powerpoint/2010/main" val="3655086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1D training flowchart indicates in what order the steps are started. In the case where CA Training is performed (LP3/LP4 only), </a:t>
            </a:r>
            <a:r>
              <a:rPr lang="en-US" altLang="zh-CN" sz="1200" b="0" i="0" u="none" strike="noStrike" kern="1200" baseline="0" dirty="0" err="1" smtClean="0">
                <a:solidFill>
                  <a:schemeClr val="tx1"/>
                </a:solidFill>
                <a:latin typeface="+mn-lt"/>
                <a:ea typeface="+mn-ea"/>
                <a:cs typeface="+mn-cs"/>
              </a:rPr>
              <a:t>DevInit</a:t>
            </a:r>
            <a:r>
              <a:rPr lang="en-US" altLang="zh-CN" sz="1200" b="0" i="0" u="none" strike="noStrike" kern="1200" baseline="0" dirty="0" smtClean="0">
                <a:solidFill>
                  <a:schemeClr val="tx1"/>
                </a:solidFill>
                <a:latin typeface="+mn-lt"/>
                <a:ea typeface="+mn-ea"/>
                <a:cs typeface="+mn-cs"/>
              </a:rPr>
              <a:t> is overlapped with CA Training. </a:t>
            </a:r>
            <a:r>
              <a:rPr lang="en-US" altLang="zh-CN" sz="1200" b="0" i="0" u="none" strike="noStrike" kern="1200" baseline="0" dirty="0" err="1" smtClean="0">
                <a:solidFill>
                  <a:schemeClr val="tx1"/>
                </a:solidFill>
                <a:latin typeface="+mn-lt"/>
                <a:ea typeface="+mn-ea"/>
                <a:cs typeface="+mn-cs"/>
              </a:rPr>
              <a:t>DevInit</a:t>
            </a:r>
            <a:r>
              <a:rPr lang="en-US" altLang="zh-CN" sz="1200" b="0" i="0" u="none" strike="noStrike" kern="1200" baseline="0" dirty="0" smtClean="0">
                <a:solidFill>
                  <a:schemeClr val="tx1"/>
                </a:solidFill>
                <a:latin typeface="+mn-lt"/>
                <a:ea typeface="+mn-ea"/>
                <a:cs typeface="+mn-cs"/>
              </a:rPr>
              <a:t> is started, then CA training is performed, then </a:t>
            </a:r>
            <a:r>
              <a:rPr lang="en-US" altLang="zh-CN" sz="1200" b="0" i="0" u="none" strike="noStrike" kern="1200" baseline="0" dirty="0" err="1" smtClean="0">
                <a:solidFill>
                  <a:schemeClr val="tx1"/>
                </a:solidFill>
                <a:latin typeface="+mn-lt"/>
                <a:ea typeface="+mn-ea"/>
                <a:cs typeface="+mn-cs"/>
              </a:rPr>
              <a:t>DevInit</a:t>
            </a:r>
            <a:r>
              <a:rPr lang="en-US" altLang="zh-CN" sz="1200" b="0" i="0" u="none" strike="noStrike" kern="1200" baseline="0" dirty="0" smtClean="0">
                <a:solidFill>
                  <a:schemeClr val="tx1"/>
                </a:solidFill>
                <a:latin typeface="+mn-lt"/>
                <a:ea typeface="+mn-ea"/>
                <a:cs typeface="+mn-cs"/>
              </a:rPr>
              <a:t> is finished. The messages for step completion may indicate that the steps finished in the opposite order as indicated by the flowchart. This is expected because of the organization of the firmware. 	</a:t>
            </a:r>
          </a:p>
          <a:p>
            <a:endParaRPr lang="en-US" dirty="0"/>
          </a:p>
        </p:txBody>
      </p:sp>
      <p:sp>
        <p:nvSpPr>
          <p:cNvPr id="4" name="灯片编号占位符 3"/>
          <p:cNvSpPr>
            <a:spLocks noGrp="1"/>
          </p:cNvSpPr>
          <p:nvPr>
            <p:ph type="sldNum" sz="quarter" idx="10"/>
          </p:nvPr>
        </p:nvSpPr>
        <p:spPr/>
        <p:txBody>
          <a:bodyPr/>
          <a:lstStyle/>
          <a:p>
            <a:fld id="{0C766148-1CEB-AE40-A657-0A5AF76F7DD1}" type="slidenum">
              <a:rPr kumimoji="1" lang="zh-CN" altLang="en-US" smtClean="0"/>
              <a:t>15</a:t>
            </a:fld>
            <a:endParaRPr kumimoji="1" lang="zh-CN" altLang="en-US"/>
          </a:p>
        </p:txBody>
      </p:sp>
    </p:spTree>
    <p:extLst>
      <p:ext uri="{BB962C8B-B14F-4D97-AF65-F5344CB8AC3E}">
        <p14:creationId xmlns:p14="http://schemas.microsoft.com/office/powerpoint/2010/main" val="1447405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C766148-1CEB-AE40-A657-0A5AF76F7DD1}" type="slidenum">
              <a:rPr kumimoji="1" lang="zh-CN" altLang="en-US" smtClean="0"/>
              <a:t>16</a:t>
            </a:fld>
            <a:endParaRPr kumimoji="1" lang="zh-CN" altLang="en-US"/>
          </a:p>
        </p:txBody>
      </p:sp>
    </p:spTree>
    <p:extLst>
      <p:ext uri="{BB962C8B-B14F-4D97-AF65-F5344CB8AC3E}">
        <p14:creationId xmlns:p14="http://schemas.microsoft.com/office/powerpoint/2010/main" val="393337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C766148-1CEB-AE40-A657-0A5AF76F7DD1}" type="slidenum">
              <a:rPr kumimoji="1" lang="zh-CN" altLang="en-US" smtClean="0"/>
              <a:t>17</a:t>
            </a:fld>
            <a:endParaRPr kumimoji="1" lang="zh-CN" altLang="en-US"/>
          </a:p>
        </p:txBody>
      </p:sp>
    </p:spTree>
    <p:extLst>
      <p:ext uri="{BB962C8B-B14F-4D97-AF65-F5344CB8AC3E}">
        <p14:creationId xmlns:p14="http://schemas.microsoft.com/office/powerpoint/2010/main" val="3016435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basic idea behind read enable training is to line the DQS gate, also called RX enable, up with the first rising edge of DQS for the read. After this alignment, a required setup time is subtracted from the aligned RX enable, placing the RX enable delay just before the first rising edge of DQS.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This step compensates for the delay for the read command to reach each DRAM device and have the DQS pulse for the read return to the PHY (highlighted in green below). This delay does include all DRAM DQS related parameters such as </a:t>
            </a:r>
            <a:r>
              <a:rPr lang="en-US" altLang="zh-CN" sz="1200" b="0" i="0" u="none" strike="noStrike" kern="1200" baseline="0" dirty="0" err="1" smtClean="0">
                <a:solidFill>
                  <a:schemeClr val="tx1"/>
                </a:solidFill>
                <a:latin typeface="+mn-lt"/>
                <a:ea typeface="+mn-ea"/>
                <a:cs typeface="+mn-cs"/>
              </a:rPr>
              <a:t>tDQSCK</a:t>
            </a:r>
            <a:r>
              <a:rPr lang="en-US" altLang="zh-CN" sz="1200" b="0" i="0" u="none" strike="noStrike" kern="1200" baseline="0" dirty="0" smtClean="0">
                <a:solidFill>
                  <a:schemeClr val="tx1"/>
                </a:solidFill>
                <a:latin typeface="+mn-lt"/>
                <a:ea typeface="+mn-ea"/>
                <a:cs typeface="+mn-cs"/>
              </a:rPr>
              <a:t>. This delay does not include the read CAS latency, which is known ahead of time. </a:t>
            </a:r>
            <a:endParaRPr lang="zh-CN" altLang="en-US" dirty="0" smtClean="0"/>
          </a:p>
          <a:p>
            <a:endParaRPr lang="en-US" dirty="0"/>
          </a:p>
        </p:txBody>
      </p:sp>
      <p:sp>
        <p:nvSpPr>
          <p:cNvPr id="4" name="灯片编号占位符 3"/>
          <p:cNvSpPr>
            <a:spLocks noGrp="1"/>
          </p:cNvSpPr>
          <p:nvPr>
            <p:ph type="sldNum" sz="quarter" idx="10"/>
          </p:nvPr>
        </p:nvSpPr>
        <p:spPr/>
        <p:txBody>
          <a:bodyPr/>
          <a:lstStyle/>
          <a:p>
            <a:fld id="{0C766148-1CEB-AE40-A657-0A5AF76F7DD1}" type="slidenum">
              <a:rPr kumimoji="1" lang="zh-CN" altLang="en-US" smtClean="0"/>
              <a:t>18</a:t>
            </a:fld>
            <a:endParaRPr kumimoji="1" lang="zh-CN" altLang="en-US"/>
          </a:p>
        </p:txBody>
      </p:sp>
    </p:spTree>
    <p:extLst>
      <p:ext uri="{BB962C8B-B14F-4D97-AF65-F5344CB8AC3E}">
        <p14:creationId xmlns:p14="http://schemas.microsoft.com/office/powerpoint/2010/main" val="3182585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This fine training ensures that the edges are aligned correctly, but not necessarily at the correct WCAS latency. The coarse part of the Write Leveling training will calculate the delay to ensure the edges align with the correct WCAS latency.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TX DQS was phase aligned to MEMCLK during write leveling fine phase training, but TX DQS latency may not match CAS write latency. As TX DQS delay is already phase aligned, it can be incorrect by some integer multiple of MEMCLK periods, as shown below. </a:t>
            </a:r>
            <a:endParaRPr lang="en-US" dirty="0"/>
          </a:p>
        </p:txBody>
      </p:sp>
      <p:sp>
        <p:nvSpPr>
          <p:cNvPr id="4" name="灯片编号占位符 3"/>
          <p:cNvSpPr>
            <a:spLocks noGrp="1"/>
          </p:cNvSpPr>
          <p:nvPr>
            <p:ph type="sldNum" sz="quarter" idx="10"/>
          </p:nvPr>
        </p:nvSpPr>
        <p:spPr/>
        <p:txBody>
          <a:bodyPr/>
          <a:lstStyle/>
          <a:p>
            <a:fld id="{0C766148-1CEB-AE40-A657-0A5AF76F7DD1}" type="slidenum">
              <a:rPr kumimoji="1" lang="zh-CN" altLang="en-US" smtClean="0"/>
              <a:t>19</a:t>
            </a:fld>
            <a:endParaRPr kumimoji="1" lang="zh-CN" altLang="en-US"/>
          </a:p>
        </p:txBody>
      </p:sp>
    </p:spTree>
    <p:extLst>
      <p:ext uri="{BB962C8B-B14F-4D97-AF65-F5344CB8AC3E}">
        <p14:creationId xmlns:p14="http://schemas.microsoft.com/office/powerpoint/2010/main" val="487995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C766148-1CEB-AE40-A657-0A5AF76F7DD1}" type="slidenum">
              <a:rPr kumimoji="1" lang="zh-CN" altLang="en-US" smtClean="0"/>
              <a:t>20</a:t>
            </a:fld>
            <a:endParaRPr kumimoji="1" lang="zh-CN" altLang="en-US"/>
          </a:p>
        </p:txBody>
      </p:sp>
    </p:spTree>
    <p:extLst>
      <p:ext uri="{BB962C8B-B14F-4D97-AF65-F5344CB8AC3E}">
        <p14:creationId xmlns:p14="http://schemas.microsoft.com/office/powerpoint/2010/main" val="2824517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 Read 1D fine training is done so that reads can be trained to work and perform further training to properly train the write operations. The result of this training is not guaranteed to be optimal, but is guaranteed to work well enough to perform write training. </a:t>
            </a:r>
          </a:p>
          <a:p>
            <a:endParaRPr 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firmware implements this step of training by programming a pattern into an MPR, then running an automatic eye search using the read clock delay. </a:t>
            </a:r>
          </a:p>
          <a:p>
            <a:endParaRPr 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If the system and board delays are known, the CSR settings can be calculated. Please see the description in the section on Read 1D Training (Signal integrity friendly) in section 0. The process for this step is the same as that step, except that a much longer and more complicated pattern is used to find the values. </a:t>
            </a:r>
            <a:endParaRPr lang="en-US" dirty="0"/>
          </a:p>
        </p:txBody>
      </p:sp>
      <p:sp>
        <p:nvSpPr>
          <p:cNvPr id="4" name="灯片编号占位符 3"/>
          <p:cNvSpPr>
            <a:spLocks noGrp="1"/>
          </p:cNvSpPr>
          <p:nvPr>
            <p:ph type="sldNum" sz="quarter" idx="10"/>
          </p:nvPr>
        </p:nvSpPr>
        <p:spPr/>
        <p:txBody>
          <a:bodyPr/>
          <a:lstStyle/>
          <a:p>
            <a:fld id="{0C766148-1CEB-AE40-A657-0A5AF76F7DD1}" type="slidenum">
              <a:rPr kumimoji="1" lang="zh-CN" altLang="en-US" smtClean="0"/>
              <a:t>21</a:t>
            </a:fld>
            <a:endParaRPr kumimoji="1" lang="zh-CN" altLang="en-US"/>
          </a:p>
        </p:txBody>
      </p:sp>
    </p:spTree>
    <p:extLst>
      <p:ext uri="{BB962C8B-B14F-4D97-AF65-F5344CB8AC3E}">
        <p14:creationId xmlns:p14="http://schemas.microsoft.com/office/powerpoint/2010/main" val="3121200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C766148-1CEB-AE40-A657-0A5AF76F7DD1}" type="slidenum">
              <a:rPr kumimoji="1" lang="zh-CN" altLang="en-US" smtClean="0"/>
              <a:t>4</a:t>
            </a:fld>
            <a:endParaRPr kumimoji="1" lang="zh-CN" altLang="en-US"/>
          </a:p>
        </p:txBody>
      </p:sp>
    </p:spTree>
    <p:extLst>
      <p:ext uri="{BB962C8B-B14F-4D97-AF65-F5344CB8AC3E}">
        <p14:creationId xmlns:p14="http://schemas.microsoft.com/office/powerpoint/2010/main" val="3524179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At this point, we can safely read back arbitrary data from DRAM, even if read training is not perfectly centered on the read eye. The objective of this training is to center write DQ timing in the write DQS eye. (The write DQS timing was set in the Write Leveling steps.) The PHY has per-lane write DQ adjustment, allowing all lanes to simultaneously train to their own value. </a:t>
            </a:r>
            <a:endParaRPr lang="en-US" dirty="0"/>
          </a:p>
        </p:txBody>
      </p:sp>
      <p:sp>
        <p:nvSpPr>
          <p:cNvPr id="4" name="灯片编号占位符 3"/>
          <p:cNvSpPr>
            <a:spLocks noGrp="1"/>
          </p:cNvSpPr>
          <p:nvPr>
            <p:ph type="sldNum" sz="quarter" idx="10"/>
          </p:nvPr>
        </p:nvSpPr>
        <p:spPr/>
        <p:txBody>
          <a:bodyPr/>
          <a:lstStyle/>
          <a:p>
            <a:fld id="{0C766148-1CEB-AE40-A657-0A5AF76F7DD1}" type="slidenum">
              <a:rPr kumimoji="1" lang="zh-CN" altLang="en-US" smtClean="0"/>
              <a:t>22</a:t>
            </a:fld>
            <a:endParaRPr kumimoji="1" lang="zh-CN" altLang="en-US"/>
          </a:p>
        </p:txBody>
      </p:sp>
    </p:spTree>
    <p:extLst>
      <p:ext uri="{BB962C8B-B14F-4D97-AF65-F5344CB8AC3E}">
        <p14:creationId xmlns:p14="http://schemas.microsoft.com/office/powerpoint/2010/main" val="725405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 training is done by setting the read latency very low, then incrementing it while repeatedly performing reads. Most of these reads will fail because the read latency is too small. Eventually, as the read latency approaches the minimum correct value, reads on some bytes will begin to pass. Once are passing on all bytes, the firmware will stop searching and add a user-programmable offset passed in through the </a:t>
            </a:r>
            <a:r>
              <a:rPr lang="en-US" altLang="zh-CN" sz="1200" b="0" i="0" u="none" strike="noStrike" kern="1200" baseline="0" dirty="0" err="1" smtClean="0">
                <a:solidFill>
                  <a:schemeClr val="tx1"/>
                </a:solidFill>
                <a:latin typeface="+mn-lt"/>
                <a:ea typeface="+mn-ea"/>
                <a:cs typeface="+mn-cs"/>
              </a:rPr>
              <a:t>messageblock</a:t>
            </a:r>
            <a:r>
              <a:rPr lang="en-US" altLang="zh-CN" sz="1200" b="0" i="0" u="none" strike="noStrike" kern="1200" baseline="0" dirty="0" smtClean="0">
                <a:solidFill>
                  <a:schemeClr val="tx1"/>
                </a:solidFill>
                <a:latin typeface="+mn-lt"/>
                <a:ea typeface="+mn-ea"/>
                <a:cs typeface="+mn-cs"/>
              </a:rPr>
              <a:t> field “</a:t>
            </a:r>
            <a:r>
              <a:rPr lang="en-US" altLang="zh-CN" sz="1200" b="0" i="0" u="none" strike="noStrike" kern="1200" baseline="0" dirty="0" err="1" smtClean="0">
                <a:solidFill>
                  <a:schemeClr val="tx1"/>
                </a:solidFill>
                <a:latin typeface="+mn-lt"/>
                <a:ea typeface="+mn-ea"/>
                <a:cs typeface="+mn-cs"/>
              </a:rPr>
              <a:t>DFIMRLMargin</a:t>
            </a:r>
            <a:r>
              <a:rPr lang="en-US" altLang="zh-CN" sz="1200" b="0" i="0" u="none" strike="noStrike" kern="1200" baseline="0" dirty="0" smtClean="0">
                <a:solidFill>
                  <a:schemeClr val="tx1"/>
                </a:solidFill>
                <a:latin typeface="+mn-lt"/>
                <a:ea typeface="+mn-ea"/>
                <a:cs typeface="+mn-cs"/>
              </a:rPr>
              <a:t>”. By default, the </a:t>
            </a:r>
            <a:r>
              <a:rPr lang="en-US" altLang="zh-CN" sz="1200" b="0" i="0" u="none" strike="noStrike" kern="1200" baseline="0" dirty="0" err="1" smtClean="0">
                <a:solidFill>
                  <a:schemeClr val="tx1"/>
                </a:solidFill>
                <a:latin typeface="+mn-lt"/>
                <a:ea typeface="+mn-ea"/>
                <a:cs typeface="+mn-cs"/>
              </a:rPr>
              <a:t>phy</a:t>
            </a:r>
            <a:r>
              <a:rPr lang="en-US" altLang="zh-CN" sz="1200" b="0" i="0" u="none" strike="noStrike" kern="1200" baseline="0" dirty="0" smtClean="0">
                <a:solidFill>
                  <a:schemeClr val="tx1"/>
                </a:solidFill>
                <a:latin typeface="+mn-lt"/>
                <a:ea typeface="+mn-ea"/>
                <a:cs typeface="+mn-cs"/>
              </a:rPr>
              <a:t> will train all max read latency CSR’s in the </a:t>
            </a:r>
            <a:r>
              <a:rPr lang="en-US" altLang="zh-CN" sz="1200" b="0" i="0" u="none" strike="noStrike" kern="1200" baseline="0" dirty="0" err="1" smtClean="0">
                <a:solidFill>
                  <a:schemeClr val="tx1"/>
                </a:solidFill>
                <a:latin typeface="+mn-lt"/>
                <a:ea typeface="+mn-ea"/>
                <a:cs typeface="+mn-cs"/>
              </a:rPr>
              <a:t>phy</a:t>
            </a:r>
            <a:r>
              <a:rPr lang="en-US" altLang="zh-CN" sz="1200" b="0" i="0" u="none" strike="noStrike" kern="1200" baseline="0" dirty="0" smtClean="0">
                <a:solidFill>
                  <a:schemeClr val="tx1"/>
                </a:solidFill>
                <a:latin typeface="+mn-lt"/>
                <a:ea typeface="+mn-ea"/>
                <a:cs typeface="+mn-cs"/>
              </a:rPr>
              <a:t> to the same value, ensuring all data is aligned on the DFI interface. Customers can choose to have the DFI MRL delay trained per byte by setting the </a:t>
            </a:r>
            <a:r>
              <a:rPr lang="en-US" altLang="zh-CN" sz="1200" b="0" i="0" u="none" strike="noStrike" kern="1200" baseline="0" dirty="0" err="1" smtClean="0">
                <a:solidFill>
                  <a:schemeClr val="tx1"/>
                </a:solidFill>
                <a:latin typeface="+mn-lt"/>
                <a:ea typeface="+mn-ea"/>
                <a:cs typeface="+mn-cs"/>
              </a:rPr>
              <a:t>PerByteMaxRdLat</a:t>
            </a:r>
            <a:r>
              <a:rPr lang="en-US" altLang="zh-CN" sz="1200" b="0" i="0" u="none" strike="noStrike" kern="1200" baseline="0" dirty="0" smtClean="0">
                <a:solidFill>
                  <a:schemeClr val="tx1"/>
                </a:solidFill>
                <a:latin typeface="+mn-lt"/>
                <a:ea typeface="+mn-ea"/>
                <a:cs typeface="+mn-cs"/>
              </a:rPr>
              <a:t> bit in the </a:t>
            </a:r>
            <a:r>
              <a:rPr lang="en-US" altLang="zh-CN" sz="1200" b="0" i="0" u="none" strike="noStrike" kern="1200" baseline="0" dirty="0" err="1" smtClean="0">
                <a:solidFill>
                  <a:schemeClr val="tx1"/>
                </a:solidFill>
                <a:latin typeface="+mn-lt"/>
                <a:ea typeface="+mn-ea"/>
                <a:cs typeface="+mn-cs"/>
              </a:rPr>
              <a:t>messageblock</a:t>
            </a:r>
            <a:r>
              <a:rPr lang="en-US" altLang="zh-CN" sz="1200" b="0" i="0" u="none" strike="noStrike" kern="1200" baseline="0" dirty="0" smtClean="0">
                <a:solidFill>
                  <a:schemeClr val="tx1"/>
                </a:solidFill>
                <a:latin typeface="+mn-lt"/>
                <a:ea typeface="+mn-ea"/>
                <a:cs typeface="+mn-cs"/>
              </a:rPr>
              <a:t> before training, but if this feature is enabled then there will be skew between the data returned on the DFI interface. </a:t>
            </a:r>
            <a:endParaRPr lang="en-US" dirty="0"/>
          </a:p>
        </p:txBody>
      </p:sp>
      <p:sp>
        <p:nvSpPr>
          <p:cNvPr id="4" name="灯片编号占位符 3"/>
          <p:cNvSpPr>
            <a:spLocks noGrp="1"/>
          </p:cNvSpPr>
          <p:nvPr>
            <p:ph type="sldNum" sz="quarter" idx="10"/>
          </p:nvPr>
        </p:nvSpPr>
        <p:spPr/>
        <p:txBody>
          <a:bodyPr/>
          <a:lstStyle/>
          <a:p>
            <a:fld id="{0C766148-1CEB-AE40-A657-0A5AF76F7DD1}" type="slidenum">
              <a:rPr kumimoji="1" lang="zh-CN" altLang="en-US" smtClean="0"/>
              <a:t>23</a:t>
            </a:fld>
            <a:endParaRPr kumimoji="1" lang="zh-CN" altLang="en-US"/>
          </a:p>
        </p:txBody>
      </p:sp>
    </p:spTree>
    <p:extLst>
      <p:ext uri="{BB962C8B-B14F-4D97-AF65-F5344CB8AC3E}">
        <p14:creationId xmlns:p14="http://schemas.microsoft.com/office/powerpoint/2010/main" val="3713223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Two-dimensional training, or 2D training, is a group of training stages that can be run after 1D training to further refine the system’s </a:t>
            </a:r>
            <a:r>
              <a:rPr lang="en-US" altLang="zh-CN" sz="1200" b="0" i="0" u="none" strike="noStrike" kern="1200" baseline="0" dirty="0" err="1" smtClean="0">
                <a:solidFill>
                  <a:schemeClr val="tx1"/>
                </a:solidFill>
                <a:latin typeface="+mn-lt"/>
                <a:ea typeface="+mn-ea"/>
                <a:cs typeface="+mn-cs"/>
              </a:rPr>
              <a:t>pstate</a:t>
            </a:r>
            <a:r>
              <a:rPr lang="en-US" altLang="zh-CN" sz="1200" b="0" i="0" u="none" strike="noStrike" kern="1200" baseline="0" dirty="0" smtClean="0">
                <a:solidFill>
                  <a:schemeClr val="tx1"/>
                </a:solidFill>
                <a:latin typeface="+mn-lt"/>
                <a:ea typeface="+mn-ea"/>
                <a:cs typeface="+mn-cs"/>
              </a:rPr>
              <a:t> 0 delay and voltage settings. Each 2D training step focuses on a specific pair of delays and voltages, fully measuring the per-lane passing regions, before choosing the best combinations of voltage and delay margin based on the user’s inputs. </a:t>
            </a:r>
            <a:endParaRPr lang="en-US" dirty="0"/>
          </a:p>
        </p:txBody>
      </p:sp>
      <p:sp>
        <p:nvSpPr>
          <p:cNvPr id="4" name="灯片编号占位符 3"/>
          <p:cNvSpPr>
            <a:spLocks noGrp="1"/>
          </p:cNvSpPr>
          <p:nvPr>
            <p:ph type="sldNum" sz="quarter" idx="10"/>
          </p:nvPr>
        </p:nvSpPr>
        <p:spPr/>
        <p:txBody>
          <a:bodyPr/>
          <a:lstStyle/>
          <a:p>
            <a:fld id="{0C766148-1CEB-AE40-A657-0A5AF76F7DD1}" type="slidenum">
              <a:rPr kumimoji="1" lang="zh-CN" altLang="en-US" smtClean="0"/>
              <a:t>24</a:t>
            </a:fld>
            <a:endParaRPr kumimoji="1" lang="zh-CN" altLang="en-US"/>
          </a:p>
        </p:txBody>
      </p:sp>
    </p:spTree>
    <p:extLst>
      <p:ext uri="{BB962C8B-B14F-4D97-AF65-F5344CB8AC3E}">
        <p14:creationId xmlns:p14="http://schemas.microsoft.com/office/powerpoint/2010/main" val="34411857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C766148-1CEB-AE40-A657-0A5AF76F7DD1}" type="slidenum">
              <a:rPr kumimoji="1" lang="zh-CN" altLang="en-US" smtClean="0"/>
              <a:t>25</a:t>
            </a:fld>
            <a:endParaRPr kumimoji="1" lang="zh-CN" altLang="en-US"/>
          </a:p>
        </p:txBody>
      </p:sp>
    </p:spTree>
    <p:extLst>
      <p:ext uri="{BB962C8B-B14F-4D97-AF65-F5344CB8AC3E}">
        <p14:creationId xmlns:p14="http://schemas.microsoft.com/office/powerpoint/2010/main" val="2394049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C766148-1CEB-AE40-A657-0A5AF76F7DD1}" type="slidenum">
              <a:rPr kumimoji="1" lang="zh-CN" altLang="en-US" smtClean="0"/>
              <a:t>26</a:t>
            </a:fld>
            <a:endParaRPr kumimoji="1" lang="zh-CN" altLang="en-US"/>
          </a:p>
        </p:txBody>
      </p:sp>
    </p:spTree>
    <p:extLst>
      <p:ext uri="{BB962C8B-B14F-4D97-AF65-F5344CB8AC3E}">
        <p14:creationId xmlns:p14="http://schemas.microsoft.com/office/powerpoint/2010/main" val="23501844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C766148-1CEB-AE40-A657-0A5AF76F7DD1}" type="slidenum">
              <a:rPr kumimoji="1" lang="zh-CN" altLang="en-US" smtClean="0"/>
              <a:t>27</a:t>
            </a:fld>
            <a:endParaRPr kumimoji="1" lang="zh-CN" altLang="en-US"/>
          </a:p>
        </p:txBody>
      </p:sp>
    </p:spTree>
    <p:extLst>
      <p:ext uri="{BB962C8B-B14F-4D97-AF65-F5344CB8AC3E}">
        <p14:creationId xmlns:p14="http://schemas.microsoft.com/office/powerpoint/2010/main" val="793250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C766148-1CEB-AE40-A657-0A5AF76F7DD1}" type="slidenum">
              <a:rPr kumimoji="1" lang="zh-CN" altLang="en-US" smtClean="0"/>
              <a:t>5</a:t>
            </a:fld>
            <a:endParaRPr kumimoji="1" lang="zh-CN" altLang="en-US"/>
          </a:p>
        </p:txBody>
      </p:sp>
    </p:spTree>
    <p:extLst>
      <p:ext uri="{BB962C8B-B14F-4D97-AF65-F5344CB8AC3E}">
        <p14:creationId xmlns:p14="http://schemas.microsoft.com/office/powerpoint/2010/main" val="1097709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C766148-1CEB-AE40-A657-0A5AF76F7DD1}" type="slidenum">
              <a:rPr kumimoji="1" lang="zh-CN" altLang="en-US" smtClean="0"/>
              <a:t>6</a:t>
            </a:fld>
            <a:endParaRPr kumimoji="1" lang="zh-CN" altLang="en-US"/>
          </a:p>
        </p:txBody>
      </p:sp>
    </p:spTree>
    <p:extLst>
      <p:ext uri="{BB962C8B-B14F-4D97-AF65-F5344CB8AC3E}">
        <p14:creationId xmlns:p14="http://schemas.microsoft.com/office/powerpoint/2010/main" val="24386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 dedicated training hardware can be broken down into 4 major pieces: </a:t>
            </a:r>
          </a:p>
          <a:p>
            <a:endParaRPr lang="zh-CN" alt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 PMU (Programmable Microcontroller Unit): One instance per PHY. This is the microcontroller that runs the training firmware. It has dedicated instruction and data SRAMs that are used for the training code and data structures during training. These memories are accessible over the APB bus, like the other PHY internal control registers. The PMU has access to the internal PHY control registers, which allows it to control the rest of the dedicated hardware and program the trained PHY state. </a:t>
            </a:r>
          </a:p>
          <a:p>
            <a:r>
              <a:rPr lang="en-US" altLang="zh-CN" sz="1200" b="0" i="0" u="none" strike="noStrike" kern="1200" baseline="0" dirty="0" smtClean="0">
                <a:solidFill>
                  <a:schemeClr val="tx1"/>
                </a:solidFill>
                <a:latin typeface="+mn-lt"/>
                <a:ea typeface="+mn-ea"/>
                <a:cs typeface="+mn-cs"/>
              </a:rPr>
              <a:t> ACSM (Address-Command State Machine): One instance per PHY. As the name suggests, the ACSM’s purpose is to drive the address/command bus in sync with the DTSM. </a:t>
            </a:r>
          </a:p>
          <a:p>
            <a:r>
              <a:rPr lang="en-US" altLang="zh-CN" sz="1200" b="0" i="0" u="none" strike="noStrike" kern="1200" baseline="0" dirty="0" smtClean="0">
                <a:solidFill>
                  <a:schemeClr val="tx1"/>
                </a:solidFill>
                <a:latin typeface="+mn-lt"/>
                <a:ea typeface="+mn-ea"/>
                <a:cs typeface="+mn-cs"/>
              </a:rPr>
              <a:t> DTSM (Data-Training State Machine): Nine instances per DBYTE or one instance per DQ bit. Used to compare received data with an expected pattern. Each DTSM keeps track of how many failures and successes it has seen and can be programmed to automatically set flags when the fail or success counts pass separately programmable thresholds. The DTSM also controls automatic adjustments to trainable delays. </a:t>
            </a:r>
          </a:p>
          <a:p>
            <a:r>
              <a:rPr lang="en-US" altLang="zh-CN" sz="1200" b="0" i="0" u="none" strike="noStrike" kern="1200" baseline="0" dirty="0" smtClean="0">
                <a:solidFill>
                  <a:schemeClr val="tx1"/>
                </a:solidFill>
                <a:latin typeface="+mn-lt"/>
                <a:ea typeface="+mn-ea"/>
                <a:cs typeface="+mn-cs"/>
              </a:rPr>
              <a:t> PPGC (PRBS Pattern Generator-Checker): One instance per PHY. On write commands, the PPGC provides write data to the DTSM. On read commands, the PPGC tells the DTSM what should have previously been written into the memory location being read. </a:t>
            </a:r>
          </a:p>
          <a:p>
            <a:endParaRPr lang="en-US" dirty="0"/>
          </a:p>
        </p:txBody>
      </p:sp>
      <p:sp>
        <p:nvSpPr>
          <p:cNvPr id="4" name="灯片编号占位符 3"/>
          <p:cNvSpPr>
            <a:spLocks noGrp="1"/>
          </p:cNvSpPr>
          <p:nvPr>
            <p:ph type="sldNum" sz="quarter" idx="10"/>
          </p:nvPr>
        </p:nvSpPr>
        <p:spPr/>
        <p:txBody>
          <a:bodyPr/>
          <a:lstStyle/>
          <a:p>
            <a:fld id="{0C766148-1CEB-AE40-A657-0A5AF76F7DD1}" type="slidenum">
              <a:rPr kumimoji="1" lang="zh-CN" altLang="en-US" smtClean="0"/>
              <a:t>7</a:t>
            </a:fld>
            <a:endParaRPr kumimoji="1" lang="zh-CN" altLang="en-US"/>
          </a:p>
        </p:txBody>
      </p:sp>
    </p:spTree>
    <p:extLst>
      <p:ext uri="{BB962C8B-B14F-4D97-AF65-F5344CB8AC3E}">
        <p14:creationId xmlns:p14="http://schemas.microsoft.com/office/powerpoint/2010/main" val="3472630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(.bin files)</a:t>
            </a:r>
          </a:p>
          <a:p>
            <a:r>
              <a:rPr lang="en-US" dirty="0" smtClean="0"/>
              <a:t>(.</a:t>
            </a:r>
            <a:r>
              <a:rPr lang="en-US" dirty="0" err="1" smtClean="0"/>
              <a:t>incv</a:t>
            </a:r>
            <a:r>
              <a:rPr lang="en-US" dirty="0" smtClean="0"/>
              <a:t> files)</a:t>
            </a:r>
          </a:p>
          <a:p>
            <a:r>
              <a:rPr lang="en-US" dirty="0" smtClean="0"/>
              <a:t>The instruction memory image contains the executable training code. The data memory image contains data structures that the instruction memory image needs to run.</a:t>
            </a:r>
          </a:p>
          <a:p>
            <a:r>
              <a:rPr lang="en-US" dirty="0" smtClean="0"/>
              <a:t>There are separate instruction and data images for the 1D steps and the 2D steps. For a given frequency, the 1D instruction image must be run before the 2D instruction image. To save time reloading the 1D instruction image, it is suggested that the user run the 1D steps for all frequencies and then load and run the 2D steps for the frequencies that require it.</a:t>
            </a:r>
            <a:endParaRPr lang="en-US" dirty="0"/>
          </a:p>
        </p:txBody>
      </p:sp>
      <p:sp>
        <p:nvSpPr>
          <p:cNvPr id="4" name="灯片编号占位符 3"/>
          <p:cNvSpPr>
            <a:spLocks noGrp="1"/>
          </p:cNvSpPr>
          <p:nvPr>
            <p:ph type="sldNum" sz="quarter" idx="10"/>
          </p:nvPr>
        </p:nvSpPr>
        <p:spPr/>
        <p:txBody>
          <a:bodyPr/>
          <a:lstStyle/>
          <a:p>
            <a:fld id="{0C766148-1CEB-AE40-A657-0A5AF76F7DD1}" type="slidenum">
              <a:rPr kumimoji="1" lang="zh-CN" altLang="en-US" smtClean="0"/>
              <a:t>8</a:t>
            </a:fld>
            <a:endParaRPr kumimoji="1" lang="zh-CN" altLang="en-US"/>
          </a:p>
        </p:txBody>
      </p:sp>
    </p:spTree>
    <p:extLst>
      <p:ext uri="{BB962C8B-B14F-4D97-AF65-F5344CB8AC3E}">
        <p14:creationId xmlns:p14="http://schemas.microsoft.com/office/powerpoint/2010/main" val="504201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 message block should be configured with all required inputs prior to the execution of training and cannot be accessed through the APB bus while firmware training is running. Once training is done, the message block can be accessed to retrieve the training information calculated by the firmware. </a:t>
            </a:r>
            <a:endParaRPr lang="en-US" dirty="0"/>
          </a:p>
        </p:txBody>
      </p:sp>
      <p:sp>
        <p:nvSpPr>
          <p:cNvPr id="4" name="灯片编号占位符 3"/>
          <p:cNvSpPr>
            <a:spLocks noGrp="1"/>
          </p:cNvSpPr>
          <p:nvPr>
            <p:ph type="sldNum" sz="quarter" idx="10"/>
          </p:nvPr>
        </p:nvSpPr>
        <p:spPr/>
        <p:txBody>
          <a:bodyPr/>
          <a:lstStyle/>
          <a:p>
            <a:fld id="{0C766148-1CEB-AE40-A657-0A5AF76F7DD1}" type="slidenum">
              <a:rPr kumimoji="1" lang="zh-CN" altLang="en-US" smtClean="0"/>
              <a:t>9</a:t>
            </a:fld>
            <a:endParaRPr kumimoji="1" lang="zh-CN" altLang="en-US"/>
          </a:p>
        </p:txBody>
      </p:sp>
    </p:spTree>
    <p:extLst>
      <p:ext uri="{BB962C8B-B14F-4D97-AF65-F5344CB8AC3E}">
        <p14:creationId xmlns:p14="http://schemas.microsoft.com/office/powerpoint/2010/main" val="1542627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C766148-1CEB-AE40-A657-0A5AF76F7DD1}" type="slidenum">
              <a:rPr kumimoji="1" lang="zh-CN" altLang="en-US" smtClean="0"/>
              <a:t>10</a:t>
            </a:fld>
            <a:endParaRPr kumimoji="1" lang="zh-CN" altLang="en-US"/>
          </a:p>
        </p:txBody>
      </p:sp>
    </p:spTree>
    <p:extLst>
      <p:ext uri="{BB962C8B-B14F-4D97-AF65-F5344CB8AC3E}">
        <p14:creationId xmlns:p14="http://schemas.microsoft.com/office/powerpoint/2010/main" val="4230388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Once the firmware is running, it will pass messages back to the user to indicate overall completion, completion of individual steps and additional debug messages. These messages are passed back via the mailbox facility. The number and types of messages sent are configurable. </a:t>
            </a:r>
          </a:p>
          <a:p>
            <a:endParaRPr 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protocol for using these registers can be broken down into the following steps: </a:t>
            </a:r>
          </a:p>
          <a:p>
            <a:r>
              <a:rPr lang="en-US" altLang="zh-CN" sz="1200" b="0" i="0" u="none" strike="noStrike" kern="1200" baseline="0" dirty="0" smtClean="0">
                <a:solidFill>
                  <a:schemeClr val="tx1"/>
                </a:solidFill>
                <a:latin typeface="+mn-lt"/>
                <a:ea typeface="+mn-ea"/>
                <a:cs typeface="+mn-cs"/>
              </a:rPr>
              <a:t>1. Poll the </a:t>
            </a:r>
            <a:r>
              <a:rPr lang="en-US" altLang="zh-CN" sz="1200" b="0" i="0" u="none" strike="noStrike" kern="1200" baseline="0" dirty="0" err="1" smtClean="0">
                <a:solidFill>
                  <a:schemeClr val="tx1"/>
                </a:solidFill>
                <a:latin typeface="+mn-lt"/>
                <a:ea typeface="+mn-ea"/>
                <a:cs typeface="+mn-cs"/>
              </a:rPr>
              <a:t>UctWriteProtShadow</a:t>
            </a:r>
            <a:r>
              <a:rPr lang="en-US" altLang="zh-CN" sz="1200" b="0" i="0" u="none" strike="noStrike" kern="1200" baseline="0" dirty="0" smtClean="0">
                <a:solidFill>
                  <a:schemeClr val="tx1"/>
                </a:solidFill>
                <a:latin typeface="+mn-lt"/>
                <a:ea typeface="+mn-ea"/>
                <a:cs typeface="+mn-cs"/>
              </a:rPr>
              <a:t>, looking for a 0 </a:t>
            </a:r>
          </a:p>
          <a:p>
            <a:r>
              <a:rPr lang="en-US" altLang="zh-CN" sz="1200" b="0" i="0" u="none" strike="noStrike" kern="1200" baseline="0" dirty="0" smtClean="0">
                <a:solidFill>
                  <a:schemeClr val="tx1"/>
                </a:solidFill>
                <a:latin typeface="+mn-lt"/>
                <a:ea typeface="+mn-ea"/>
                <a:cs typeface="+mn-cs"/>
              </a:rPr>
              <a:t>2. When a 0 is seen, read the </a:t>
            </a:r>
            <a:r>
              <a:rPr lang="en-US" altLang="zh-CN" sz="1200" b="0" i="0" u="none" strike="noStrike" kern="1200" baseline="0" dirty="0" err="1" smtClean="0">
                <a:solidFill>
                  <a:schemeClr val="tx1"/>
                </a:solidFill>
                <a:latin typeface="+mn-lt"/>
                <a:ea typeface="+mn-ea"/>
                <a:cs typeface="+mn-cs"/>
              </a:rPr>
              <a:t>UctWriteOnlyShadow</a:t>
            </a:r>
            <a:r>
              <a:rPr lang="en-US" altLang="zh-CN" sz="1200" b="0" i="0" u="none" strike="noStrike" kern="1200" baseline="0" dirty="0" smtClean="0">
                <a:solidFill>
                  <a:schemeClr val="tx1"/>
                </a:solidFill>
                <a:latin typeface="+mn-lt"/>
                <a:ea typeface="+mn-ea"/>
                <a:cs typeface="+mn-cs"/>
              </a:rPr>
              <a:t> register to get the major message number. If reading a streaming message, also read the </a:t>
            </a:r>
            <a:r>
              <a:rPr lang="en-US" altLang="zh-CN" sz="1200" b="0" i="0" u="none" strike="noStrike" kern="1200" baseline="0" dirty="0" err="1" smtClean="0">
                <a:solidFill>
                  <a:schemeClr val="tx1"/>
                </a:solidFill>
                <a:latin typeface="+mn-lt"/>
                <a:ea typeface="+mn-ea"/>
                <a:cs typeface="+mn-cs"/>
              </a:rPr>
              <a:t>UctDatWriteOnlyShadow</a:t>
            </a:r>
            <a:r>
              <a:rPr lang="en-US" altLang="zh-CN" sz="1200" b="0" i="0" u="none" strike="noStrike" kern="1200" baseline="0" dirty="0" smtClean="0">
                <a:solidFill>
                  <a:schemeClr val="tx1"/>
                </a:solidFill>
                <a:latin typeface="+mn-lt"/>
                <a:ea typeface="+mn-ea"/>
                <a:cs typeface="+mn-cs"/>
              </a:rPr>
              <a:t> register. </a:t>
            </a:r>
          </a:p>
          <a:p>
            <a:r>
              <a:rPr lang="en-US" altLang="zh-CN" sz="1200" b="0" i="0" u="none" strike="noStrike" kern="1200" baseline="0" dirty="0" smtClean="0">
                <a:solidFill>
                  <a:schemeClr val="tx1"/>
                </a:solidFill>
                <a:latin typeface="+mn-lt"/>
                <a:ea typeface="+mn-ea"/>
                <a:cs typeface="+mn-cs"/>
              </a:rPr>
              <a:t>3. Write the </a:t>
            </a:r>
            <a:r>
              <a:rPr lang="en-US" altLang="zh-CN" sz="1200" b="0" i="0" u="none" strike="noStrike" kern="1200" baseline="0" dirty="0" err="1" smtClean="0">
                <a:solidFill>
                  <a:schemeClr val="tx1"/>
                </a:solidFill>
                <a:latin typeface="+mn-lt"/>
                <a:ea typeface="+mn-ea"/>
                <a:cs typeface="+mn-cs"/>
              </a:rPr>
              <a:t>DctWriteProt</a:t>
            </a:r>
            <a:r>
              <a:rPr lang="en-US" altLang="zh-CN" sz="1200" b="0" i="0" u="none" strike="noStrike" kern="1200" baseline="0" dirty="0" smtClean="0">
                <a:solidFill>
                  <a:schemeClr val="tx1"/>
                </a:solidFill>
                <a:latin typeface="+mn-lt"/>
                <a:ea typeface="+mn-ea"/>
                <a:cs typeface="+mn-cs"/>
              </a:rPr>
              <a:t> to 0 to acknowledge the receipt of the message </a:t>
            </a:r>
          </a:p>
          <a:p>
            <a:r>
              <a:rPr lang="en-US" altLang="zh-CN" sz="1200" b="0" i="0" u="none" strike="noStrike" kern="1200" baseline="0" dirty="0" smtClean="0">
                <a:solidFill>
                  <a:schemeClr val="tx1"/>
                </a:solidFill>
                <a:latin typeface="+mn-lt"/>
                <a:ea typeface="+mn-ea"/>
                <a:cs typeface="+mn-cs"/>
              </a:rPr>
              <a:t>4. Poll the </a:t>
            </a:r>
            <a:r>
              <a:rPr lang="en-US" altLang="zh-CN" sz="1200" b="0" i="0" u="none" strike="noStrike" kern="1200" baseline="0" dirty="0" err="1" smtClean="0">
                <a:solidFill>
                  <a:schemeClr val="tx1"/>
                </a:solidFill>
                <a:latin typeface="+mn-lt"/>
                <a:ea typeface="+mn-ea"/>
                <a:cs typeface="+mn-cs"/>
              </a:rPr>
              <a:t>UctWriteProtShadow</a:t>
            </a:r>
            <a:r>
              <a:rPr lang="en-US" altLang="zh-CN" sz="1200" b="0" i="0" u="none" strike="noStrike" kern="1200" baseline="0" dirty="0" smtClean="0">
                <a:solidFill>
                  <a:schemeClr val="tx1"/>
                </a:solidFill>
                <a:latin typeface="+mn-lt"/>
                <a:ea typeface="+mn-ea"/>
                <a:cs typeface="+mn-cs"/>
              </a:rPr>
              <a:t>, looking for a 1 </a:t>
            </a:r>
          </a:p>
          <a:p>
            <a:r>
              <a:rPr lang="en-US" altLang="zh-CN" sz="1200" b="0" i="0" u="none" strike="noStrike" kern="1200" baseline="0" dirty="0" smtClean="0">
                <a:solidFill>
                  <a:schemeClr val="tx1"/>
                </a:solidFill>
                <a:latin typeface="+mn-lt"/>
                <a:ea typeface="+mn-ea"/>
                <a:cs typeface="+mn-cs"/>
              </a:rPr>
              <a:t>5. When a 1 is seen, write the </a:t>
            </a:r>
            <a:r>
              <a:rPr lang="en-US" altLang="zh-CN" sz="1200" b="0" i="0" u="none" strike="noStrike" kern="1200" baseline="0" dirty="0" err="1" smtClean="0">
                <a:solidFill>
                  <a:schemeClr val="tx1"/>
                </a:solidFill>
                <a:latin typeface="+mn-lt"/>
                <a:ea typeface="+mn-ea"/>
                <a:cs typeface="+mn-cs"/>
              </a:rPr>
              <a:t>DctWriteProt</a:t>
            </a:r>
            <a:r>
              <a:rPr lang="en-US" altLang="zh-CN" sz="1200" b="0" i="0" u="none" strike="noStrike" kern="1200" baseline="0" dirty="0" smtClean="0">
                <a:solidFill>
                  <a:schemeClr val="tx1"/>
                </a:solidFill>
                <a:latin typeface="+mn-lt"/>
                <a:ea typeface="+mn-ea"/>
                <a:cs typeface="+mn-cs"/>
              </a:rPr>
              <a:t> to 1 to complete the protocol </a:t>
            </a:r>
          </a:p>
          <a:p>
            <a:r>
              <a:rPr lang="en-US" altLang="zh-CN" sz="1200" b="0" i="0" u="none" strike="noStrike" kern="1200" baseline="0" dirty="0" smtClean="0">
                <a:solidFill>
                  <a:schemeClr val="tx1"/>
                </a:solidFill>
                <a:latin typeface="+mn-lt"/>
                <a:ea typeface="+mn-ea"/>
                <a:cs typeface="+mn-cs"/>
              </a:rPr>
              <a:t>6. Go to step 1.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start of a streaming message is signaled by the major message “0x8”. Streaming messages are made up of several pieces of mail and provide more verbose debug information to customers as the firmware is executing. After the customer has acknowledged receiving a major message of 0x8, the firmware will immediately send a 32-bit message, called a string index, through the mailbox. String indices are decoded by referencing the appropriate DRAM image specific strings file that comes with each release. </a:t>
            </a:r>
          </a:p>
          <a:p>
            <a:endParaRPr lang="en-US" altLang="zh-CN" sz="1200" b="0" i="0" u="none" strike="noStrike" kern="1200" baseline="0" dirty="0" smtClean="0">
              <a:solidFill>
                <a:schemeClr val="tx1"/>
              </a:solidFill>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0C766148-1CEB-AE40-A657-0A5AF76F7DD1}" type="slidenum">
              <a:rPr kumimoji="1" lang="zh-CN" altLang="en-US" smtClean="0"/>
              <a:t>11</a:t>
            </a:fld>
            <a:endParaRPr kumimoji="1" lang="zh-CN" altLang="en-US"/>
          </a:p>
        </p:txBody>
      </p:sp>
    </p:spTree>
    <p:extLst>
      <p:ext uri="{BB962C8B-B14F-4D97-AF65-F5344CB8AC3E}">
        <p14:creationId xmlns:p14="http://schemas.microsoft.com/office/powerpoint/2010/main" val="31564705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E16DD2C1-9A6E-5642-B2F4-D5096CD44FA2}"/>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10" name="图片 9">
            <a:extLst>
              <a:ext uri="{FF2B5EF4-FFF2-40B4-BE49-F238E27FC236}">
                <a16:creationId xmlns="" xmlns:a16="http://schemas.microsoft.com/office/drawing/2014/main" id="{8411DAF4-BE38-1843-8437-57F9F5801D26}"/>
              </a:ext>
            </a:extLst>
          </p:cNvPr>
          <p:cNvPicPr>
            <a:picLocks noChangeAspect="1"/>
          </p:cNvPicPr>
          <p:nvPr userDrawn="1"/>
        </p:nvPicPr>
        <p:blipFill>
          <a:blip r:embed="rId3"/>
          <a:stretch>
            <a:fillRect/>
          </a:stretch>
        </p:blipFill>
        <p:spPr>
          <a:xfrm>
            <a:off x="556799" y="472035"/>
            <a:ext cx="1135538" cy="341625"/>
          </a:xfrm>
          <a:prstGeom prst="rect">
            <a:avLst/>
          </a:prstGeom>
        </p:spPr>
      </p:pic>
      <p:sp>
        <p:nvSpPr>
          <p:cNvPr id="12" name="Title 9">
            <a:extLst>
              <a:ext uri="{FF2B5EF4-FFF2-40B4-BE49-F238E27FC236}">
                <a16:creationId xmlns="" xmlns:a16="http://schemas.microsoft.com/office/drawing/2014/main" id="{B21F6E98-85EF-E14B-8AD6-DC424C49D1AE}"/>
              </a:ext>
            </a:extLst>
          </p:cNvPr>
          <p:cNvSpPr>
            <a:spLocks noGrp="1"/>
          </p:cNvSpPr>
          <p:nvPr>
            <p:ph type="title" hasCustomPrompt="1"/>
          </p:nvPr>
        </p:nvSpPr>
        <p:spPr>
          <a:xfrm>
            <a:off x="648488" y="2014780"/>
            <a:ext cx="7232400" cy="633316"/>
          </a:xfrm>
          <a:prstGeom prst="rect">
            <a:avLst/>
          </a:prstGeom>
        </p:spPr>
        <p:txBody>
          <a:bodyPr anchor="ctr"/>
          <a:lstStyle>
            <a:lvl1pPr>
              <a:lnSpc>
                <a:spcPct val="120000"/>
              </a:lnSpc>
              <a:defRPr sz="4000" b="0" i="0">
                <a:solidFill>
                  <a:schemeClr val="bg1">
                    <a:lumMod val="95000"/>
                  </a:schemeClr>
                </a:solidFill>
                <a:latin typeface="Microsoft YaHei" panose="020B0503020204020204" pitchFamily="34" charset="-122"/>
                <a:ea typeface="Microsoft YaHei" panose="020B0503020204020204" pitchFamily="34" charset="-122"/>
              </a:defRPr>
            </a:lvl1pPr>
          </a:lstStyle>
          <a:p>
            <a:r>
              <a:rPr lang="zh-CN" altLang="en-US" dirty="0"/>
              <a:t>此处为大标题字号为</a:t>
            </a:r>
            <a:r>
              <a:rPr lang="en-US" altLang="zh-CN" dirty="0"/>
              <a:t>40pt</a:t>
            </a:r>
            <a:endParaRPr lang="en-US" dirty="0"/>
          </a:p>
        </p:txBody>
      </p:sp>
      <p:sp>
        <p:nvSpPr>
          <p:cNvPr id="13" name="Text Placeholder 2">
            <a:extLst>
              <a:ext uri="{FF2B5EF4-FFF2-40B4-BE49-F238E27FC236}">
                <a16:creationId xmlns="" xmlns:a16="http://schemas.microsoft.com/office/drawing/2014/main" id="{842A7AD7-5E4F-6F4C-9F88-CB044B66BAD0}"/>
              </a:ext>
            </a:extLst>
          </p:cNvPr>
          <p:cNvSpPr>
            <a:spLocks noGrp="1"/>
          </p:cNvSpPr>
          <p:nvPr>
            <p:ph type="body" idx="1" hasCustomPrompt="1"/>
          </p:nvPr>
        </p:nvSpPr>
        <p:spPr>
          <a:xfrm>
            <a:off x="648488" y="2863189"/>
            <a:ext cx="6193160" cy="573438"/>
          </a:xfrm>
          <a:prstGeom prst="rect">
            <a:avLst/>
          </a:prstGeom>
        </p:spPr>
        <p:txBody>
          <a:bodyPr/>
          <a:lstStyle>
            <a:lvl1pPr marL="0" indent="0">
              <a:buNone/>
              <a:defRPr sz="1400" b="0" i="0">
                <a:solidFill>
                  <a:schemeClr val="bg1"/>
                </a:solidFill>
                <a:latin typeface="Microsoft YaHei" panose="020B0503020204020204" pitchFamily="34" charset="-122"/>
                <a:ea typeface="Microsoft YaHe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副标题字号为</a:t>
            </a:r>
            <a:r>
              <a:rPr lang="en-US" altLang="zh-CN" dirty="0"/>
              <a:t>14pt</a:t>
            </a:r>
            <a:endParaRPr lang="en-US" dirty="0"/>
          </a:p>
        </p:txBody>
      </p:sp>
    </p:spTree>
    <p:extLst>
      <p:ext uri="{BB962C8B-B14F-4D97-AF65-F5344CB8AC3E}">
        <p14:creationId xmlns:p14="http://schemas.microsoft.com/office/powerpoint/2010/main" val="1649820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DE817692-D0FD-E240-9D79-8FB8A8F9AC32}"/>
              </a:ext>
            </a:extLst>
          </p:cNvPr>
          <p:cNvPicPr>
            <a:picLocks noChangeAspect="1"/>
          </p:cNvPicPr>
          <p:nvPr userDrawn="1"/>
        </p:nvPicPr>
        <p:blipFill>
          <a:blip r:embed="rId2"/>
          <a:stretch>
            <a:fillRect/>
          </a:stretch>
        </p:blipFill>
        <p:spPr>
          <a:xfrm>
            <a:off x="0" y="17704"/>
            <a:ext cx="4635500" cy="5118100"/>
          </a:xfrm>
          <a:prstGeom prst="rect">
            <a:avLst/>
          </a:prstGeom>
        </p:spPr>
      </p:pic>
      <p:pic>
        <p:nvPicPr>
          <p:cNvPr id="4" name="图片 3">
            <a:extLst>
              <a:ext uri="{FF2B5EF4-FFF2-40B4-BE49-F238E27FC236}">
                <a16:creationId xmlns="" xmlns:a16="http://schemas.microsoft.com/office/drawing/2014/main" id="{14F1D7AB-BA57-0C4A-BE15-90259EC07F44}"/>
              </a:ext>
            </a:extLst>
          </p:cNvPr>
          <p:cNvPicPr>
            <a:picLocks noChangeAspect="1"/>
          </p:cNvPicPr>
          <p:nvPr userDrawn="1"/>
        </p:nvPicPr>
        <p:blipFill>
          <a:blip r:embed="rId3"/>
          <a:stretch>
            <a:fillRect/>
          </a:stretch>
        </p:blipFill>
        <p:spPr>
          <a:xfrm>
            <a:off x="10692130" y="313690"/>
            <a:ext cx="1079597" cy="326390"/>
          </a:xfrm>
          <a:prstGeom prst="rect">
            <a:avLst/>
          </a:prstGeom>
        </p:spPr>
      </p:pic>
      <p:sp>
        <p:nvSpPr>
          <p:cNvPr id="6" name="标题 1">
            <a:extLst>
              <a:ext uri="{FF2B5EF4-FFF2-40B4-BE49-F238E27FC236}">
                <a16:creationId xmlns="" xmlns:a16="http://schemas.microsoft.com/office/drawing/2014/main" id="{8E05D7B8-1491-524C-A905-20077CDE232E}"/>
              </a:ext>
            </a:extLst>
          </p:cNvPr>
          <p:cNvSpPr txBox="1">
            <a:spLocks/>
          </p:cNvSpPr>
          <p:nvPr userDrawn="1"/>
        </p:nvSpPr>
        <p:spPr>
          <a:xfrm>
            <a:off x="1918464" y="2960107"/>
            <a:ext cx="1746886" cy="534761"/>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sz="1600" kern="1200">
                <a:solidFill>
                  <a:schemeClr val="tx1"/>
                </a:solidFill>
                <a:latin typeface="+mj-lt"/>
                <a:ea typeface="+mj-ea"/>
                <a:cs typeface="+mj-cs"/>
              </a:defRPr>
            </a:lvl1pPr>
          </a:lstStyle>
          <a:p>
            <a:r>
              <a:rPr kumimoji="1" lang="en-US" altLang="zh-CN" sz="3000" dirty="0">
                <a:solidFill>
                  <a:schemeClr val="bg1"/>
                </a:solidFill>
                <a:latin typeface="Microsoft YaHei" panose="020B0503020204020204" pitchFamily="34" charset="-122"/>
                <a:ea typeface="Microsoft YaHei" panose="020B0503020204020204" pitchFamily="34" charset="-122"/>
              </a:rPr>
              <a:t>Content</a:t>
            </a:r>
            <a:r>
              <a:rPr kumimoji="1" lang="zh-CN" altLang="en-US" sz="3000" dirty="0">
                <a:solidFill>
                  <a:srgbClr val="2869F6"/>
                </a:solidFill>
                <a:latin typeface="Microsoft YaHei" panose="020B0503020204020204" pitchFamily="34" charset="-122"/>
                <a:ea typeface="Microsoft YaHei" panose="020B0503020204020204" pitchFamily="34" charset="-122"/>
              </a:rPr>
              <a:t/>
            </a:r>
            <a:br>
              <a:rPr kumimoji="1" lang="zh-CN" altLang="en-US" sz="3000" dirty="0">
                <a:solidFill>
                  <a:srgbClr val="2869F6"/>
                </a:solidFill>
                <a:latin typeface="Microsoft YaHei" panose="020B0503020204020204" pitchFamily="34" charset="-122"/>
                <a:ea typeface="Microsoft YaHei" panose="020B0503020204020204" pitchFamily="34" charset="-122"/>
              </a:rPr>
            </a:br>
            <a:r>
              <a:rPr kumimoji="1" lang="zh-CN" altLang="en-US" sz="3000" dirty="0">
                <a:solidFill>
                  <a:srgbClr val="2869F6"/>
                </a:solidFill>
                <a:latin typeface="Microsoft YaHei" panose="020B0503020204020204" pitchFamily="34" charset="-122"/>
                <a:ea typeface="Microsoft YaHei" panose="020B0503020204020204" pitchFamily="34" charset="-122"/>
              </a:rPr>
              <a:t/>
            </a:r>
            <a:br>
              <a:rPr kumimoji="1" lang="zh-CN" altLang="en-US" sz="3000" dirty="0">
                <a:solidFill>
                  <a:srgbClr val="2869F6"/>
                </a:solidFill>
                <a:latin typeface="Microsoft YaHei" panose="020B0503020204020204" pitchFamily="34" charset="-122"/>
                <a:ea typeface="Microsoft YaHei" panose="020B0503020204020204" pitchFamily="34" charset="-122"/>
              </a:rPr>
            </a:br>
            <a:r>
              <a:rPr kumimoji="1" lang="zh-CN" altLang="en-US" sz="3000" dirty="0">
                <a:solidFill>
                  <a:srgbClr val="2869F6"/>
                </a:solidFill>
                <a:latin typeface="Microsoft YaHei" panose="020B0503020204020204" pitchFamily="34" charset="-122"/>
                <a:ea typeface="Microsoft YaHei" panose="020B0503020204020204" pitchFamily="34" charset="-122"/>
              </a:rPr>
              <a:t/>
            </a:r>
            <a:br>
              <a:rPr kumimoji="1" lang="zh-CN" altLang="en-US" sz="3000" dirty="0">
                <a:solidFill>
                  <a:srgbClr val="2869F6"/>
                </a:solidFill>
                <a:latin typeface="Microsoft YaHei" panose="020B0503020204020204" pitchFamily="34" charset="-122"/>
                <a:ea typeface="Microsoft YaHei" panose="020B0503020204020204" pitchFamily="34" charset="-122"/>
              </a:rPr>
            </a:br>
            <a:r>
              <a:rPr kumimoji="1" lang="zh-CN" altLang="en-US" sz="3000" dirty="0">
                <a:solidFill>
                  <a:srgbClr val="2869F6"/>
                </a:solidFill>
                <a:latin typeface="Microsoft YaHei" panose="020B0503020204020204" pitchFamily="34" charset="-122"/>
                <a:ea typeface="Microsoft YaHei" panose="020B0503020204020204" pitchFamily="34" charset="-122"/>
              </a:rPr>
              <a:t/>
            </a:r>
            <a:br>
              <a:rPr kumimoji="1" lang="zh-CN" altLang="en-US" sz="3000" dirty="0">
                <a:solidFill>
                  <a:srgbClr val="2869F6"/>
                </a:solidFill>
                <a:latin typeface="Microsoft YaHei" panose="020B0503020204020204" pitchFamily="34" charset="-122"/>
                <a:ea typeface="Microsoft YaHei" panose="020B0503020204020204" pitchFamily="34" charset="-122"/>
              </a:rPr>
            </a:br>
            <a:endParaRPr kumimoji="1" lang="zh-CN" altLang="en-US" sz="3000" dirty="0">
              <a:solidFill>
                <a:srgbClr val="2869F6"/>
              </a:solidFill>
              <a:latin typeface="Microsoft YaHei" panose="020B0503020204020204" pitchFamily="34" charset="-122"/>
              <a:ea typeface="Microsoft YaHei" panose="020B0503020204020204" pitchFamily="34" charset="-122"/>
            </a:endParaRPr>
          </a:p>
        </p:txBody>
      </p:sp>
      <p:sp>
        <p:nvSpPr>
          <p:cNvPr id="13" name="标题 1">
            <a:extLst>
              <a:ext uri="{FF2B5EF4-FFF2-40B4-BE49-F238E27FC236}">
                <a16:creationId xmlns="" xmlns:a16="http://schemas.microsoft.com/office/drawing/2014/main" id="{5C2DD156-62A3-F849-848F-641580916D99}"/>
              </a:ext>
            </a:extLst>
          </p:cNvPr>
          <p:cNvSpPr>
            <a:spLocks noGrp="1"/>
          </p:cNvSpPr>
          <p:nvPr>
            <p:ph type="title" hasCustomPrompt="1"/>
          </p:nvPr>
        </p:nvSpPr>
        <p:spPr>
          <a:xfrm>
            <a:off x="5818924" y="1202575"/>
            <a:ext cx="5533035" cy="4256154"/>
          </a:xfrm>
          <a:prstGeom prst="rect">
            <a:avLst/>
          </a:prstGeom>
        </p:spPr>
        <p:txBody>
          <a:bodyPr/>
          <a:lstStyle>
            <a:lvl1pPr>
              <a:lnSpc>
                <a:spcPts val="5060"/>
              </a:lnSpc>
              <a:defRPr sz="1800" b="0" i="0">
                <a:solidFill>
                  <a:srgbClr val="2B67F5"/>
                </a:solidFill>
                <a:latin typeface="Microsoft YaHei" panose="020B0503020204020204" pitchFamily="34" charset="-122"/>
                <a:ea typeface="Microsoft YaHei" panose="020B0503020204020204" pitchFamily="34" charset="-122"/>
              </a:defRPr>
            </a:lvl1pPr>
          </a:lstStyle>
          <a:p>
            <a:r>
              <a:rPr kumimoji="1" lang="en-US" altLang="zh-CN" dirty="0"/>
              <a:t>01.</a:t>
            </a:r>
            <a:r>
              <a:rPr kumimoji="1" lang="zh-CN" altLang="en-US" dirty="0"/>
              <a:t>目录标题字号为</a:t>
            </a:r>
            <a:r>
              <a:rPr kumimoji="1" lang="en-US" altLang="zh-CN" dirty="0"/>
              <a:t>12pt</a:t>
            </a:r>
            <a:br>
              <a:rPr kumimoji="1" lang="en-US" altLang="zh-CN" dirty="0"/>
            </a:br>
            <a:r>
              <a:rPr kumimoji="1" lang="en-US" altLang="zh-CN" dirty="0"/>
              <a:t>02.</a:t>
            </a:r>
            <a:r>
              <a:rPr kumimoji="1" lang="zh-CN" altLang="en-US" dirty="0"/>
              <a:t>目录标题字号为</a:t>
            </a:r>
            <a:r>
              <a:rPr kumimoji="1" lang="en-US" altLang="zh-CN" dirty="0"/>
              <a:t>12pt</a:t>
            </a:r>
            <a:br>
              <a:rPr kumimoji="1" lang="en-US" altLang="zh-CN" dirty="0"/>
            </a:br>
            <a:r>
              <a:rPr kumimoji="1" lang="en-US" altLang="zh-CN" dirty="0"/>
              <a:t>03.</a:t>
            </a:r>
            <a:r>
              <a:rPr kumimoji="1" lang="zh-CN" altLang="en-US" dirty="0"/>
              <a:t>目录标题字号为</a:t>
            </a:r>
            <a:r>
              <a:rPr kumimoji="1" lang="en-US" altLang="zh-CN" dirty="0"/>
              <a:t>12pt</a:t>
            </a:r>
            <a:br>
              <a:rPr kumimoji="1" lang="en-US" altLang="zh-CN" dirty="0"/>
            </a:br>
            <a:r>
              <a:rPr kumimoji="1" lang="en-US" altLang="zh-CN" dirty="0"/>
              <a:t>04.</a:t>
            </a:r>
            <a:r>
              <a:rPr kumimoji="1" lang="zh-CN" altLang="en-US" dirty="0"/>
              <a:t>目录标题字号为</a:t>
            </a:r>
            <a:r>
              <a:rPr kumimoji="1" lang="en-US" altLang="zh-CN" dirty="0"/>
              <a:t>12pt</a:t>
            </a:r>
            <a:br>
              <a:rPr kumimoji="1" lang="en-US" altLang="zh-CN" dirty="0"/>
            </a:br>
            <a:r>
              <a:rPr kumimoji="1" lang="en-US" altLang="zh-CN" dirty="0"/>
              <a:t>05.</a:t>
            </a:r>
            <a:r>
              <a:rPr kumimoji="1" lang="zh-CN" altLang="en-US" dirty="0"/>
              <a:t>目录标题字号为</a:t>
            </a:r>
            <a:r>
              <a:rPr kumimoji="1" lang="en-US" altLang="zh-CN" dirty="0"/>
              <a:t>12pt</a:t>
            </a:r>
            <a:br>
              <a:rPr kumimoji="1" lang="en-US" altLang="zh-CN" dirty="0"/>
            </a:br>
            <a:r>
              <a:rPr kumimoji="1" lang="en-US" altLang="zh-CN" dirty="0"/>
              <a:t>06.</a:t>
            </a:r>
            <a:r>
              <a:rPr kumimoji="1" lang="zh-CN" altLang="en-US" dirty="0"/>
              <a:t>目录标题字号为</a:t>
            </a:r>
            <a:r>
              <a:rPr kumimoji="1" lang="en-US" altLang="zh-CN" dirty="0"/>
              <a:t>12pt</a:t>
            </a:r>
            <a:endParaRPr kumimoji="1" lang="zh-CN" altLang="en-US" dirty="0"/>
          </a:p>
        </p:txBody>
      </p:sp>
    </p:spTree>
    <p:extLst>
      <p:ext uri="{BB962C8B-B14F-4D97-AF65-F5344CB8AC3E}">
        <p14:creationId xmlns:p14="http://schemas.microsoft.com/office/powerpoint/2010/main" val="875466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大小标题+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75E2302-DF68-7D47-8E13-668E9C26FDEA}"/>
              </a:ext>
            </a:extLst>
          </p:cNvPr>
          <p:cNvSpPr>
            <a:spLocks noGrp="1"/>
          </p:cNvSpPr>
          <p:nvPr>
            <p:ph type="title" hasCustomPrompt="1"/>
          </p:nvPr>
        </p:nvSpPr>
        <p:spPr>
          <a:xfrm>
            <a:off x="422416" y="246704"/>
            <a:ext cx="9660471" cy="374040"/>
          </a:xfrm>
          <a:prstGeom prst="rect">
            <a:avLst/>
          </a:prstGeom>
        </p:spPr>
        <p:txBody>
          <a:bodyPr/>
          <a:lstStyle>
            <a:lvl1pPr>
              <a:defRPr sz="2400" b="0" i="0">
                <a:solidFill>
                  <a:srgbClr val="2B67F5"/>
                </a:solidFill>
                <a:latin typeface="Microsoft YaHei" panose="020B0503020204020204" pitchFamily="34" charset="-122"/>
                <a:ea typeface="Microsoft YaHei" panose="020B0503020204020204" pitchFamily="34" charset="-122"/>
              </a:defRPr>
            </a:lvl1pPr>
          </a:lstStyle>
          <a:p>
            <a:r>
              <a:rPr kumimoji="1" lang="zh-CN" altLang="en-US" dirty="0"/>
              <a:t>大标题字号为</a:t>
            </a:r>
            <a:r>
              <a:rPr kumimoji="1" lang="en-US" altLang="zh-CN" dirty="0"/>
              <a:t>24pt</a:t>
            </a:r>
            <a:endParaRPr kumimoji="1" lang="zh-CN" altLang="en-US" dirty="0"/>
          </a:p>
        </p:txBody>
      </p:sp>
      <p:pic>
        <p:nvPicPr>
          <p:cNvPr id="3" name="图片 2">
            <a:extLst>
              <a:ext uri="{FF2B5EF4-FFF2-40B4-BE49-F238E27FC236}">
                <a16:creationId xmlns="" xmlns:a16="http://schemas.microsoft.com/office/drawing/2014/main" id="{13CA811F-1C5B-9D4F-ABC2-D00FCC31E897}"/>
              </a:ext>
            </a:extLst>
          </p:cNvPr>
          <p:cNvPicPr>
            <a:picLocks noChangeAspect="1"/>
          </p:cNvPicPr>
          <p:nvPr userDrawn="1"/>
        </p:nvPicPr>
        <p:blipFill>
          <a:blip r:embed="rId2"/>
          <a:stretch>
            <a:fillRect/>
          </a:stretch>
        </p:blipFill>
        <p:spPr>
          <a:xfrm>
            <a:off x="0" y="6413500"/>
            <a:ext cx="12192000" cy="444500"/>
          </a:xfrm>
          <a:prstGeom prst="rect">
            <a:avLst/>
          </a:prstGeom>
        </p:spPr>
      </p:pic>
      <p:sp>
        <p:nvSpPr>
          <p:cNvPr id="4" name="文本框 3">
            <a:extLst>
              <a:ext uri="{FF2B5EF4-FFF2-40B4-BE49-F238E27FC236}">
                <a16:creationId xmlns="" xmlns:a16="http://schemas.microsoft.com/office/drawing/2014/main" id="{9700D788-5EF8-B04F-BFA5-DCD58FFFC312}"/>
              </a:ext>
            </a:extLst>
          </p:cNvPr>
          <p:cNvSpPr txBox="1"/>
          <p:nvPr userDrawn="1"/>
        </p:nvSpPr>
        <p:spPr>
          <a:xfrm>
            <a:off x="5560783" y="6520334"/>
            <a:ext cx="1070432" cy="230832"/>
          </a:xfrm>
          <a:prstGeom prst="rect">
            <a:avLst/>
          </a:prstGeom>
          <a:noFill/>
        </p:spPr>
        <p:txBody>
          <a:bodyPr wrap="square" rtlCol="0">
            <a:spAutoFit/>
          </a:bodyPr>
          <a:lstStyle/>
          <a:p>
            <a:r>
              <a:rPr kumimoji="1" lang="en-US" altLang="zh-CN" sz="900" b="1" i="0" dirty="0">
                <a:solidFill>
                  <a:schemeClr val="bg1"/>
                </a:solidFill>
                <a:latin typeface="Arial" panose="020B0604020202020204" pitchFamily="34" charset="0"/>
                <a:ea typeface="Microsoft YaHei" panose="020B0503020204020204" pitchFamily="34" charset="-122"/>
                <a:cs typeface="Arial" panose="020B0604020202020204" pitchFamily="34" charset="0"/>
              </a:rPr>
              <a:t>AI ON HORIZON</a:t>
            </a:r>
            <a:r>
              <a:rPr kumimoji="1" lang="zh-CN" altLang="en-US" sz="900" b="1" i="0" dirty="0">
                <a:solidFill>
                  <a:schemeClr val="bg1"/>
                </a:solidFill>
                <a:latin typeface="Arial" panose="020B0604020202020204" pitchFamily="34" charset="0"/>
                <a:ea typeface="Microsoft YaHei" panose="020B0503020204020204" pitchFamily="34" charset="-122"/>
                <a:cs typeface="Arial" panose="020B0604020202020204" pitchFamily="34" charset="0"/>
              </a:rPr>
              <a:t> </a:t>
            </a:r>
          </a:p>
        </p:txBody>
      </p:sp>
      <p:pic>
        <p:nvPicPr>
          <p:cNvPr id="5" name="图片 4">
            <a:extLst>
              <a:ext uri="{FF2B5EF4-FFF2-40B4-BE49-F238E27FC236}">
                <a16:creationId xmlns="" xmlns:a16="http://schemas.microsoft.com/office/drawing/2014/main" id="{B32EC6BE-1B8C-3346-9332-B35EB338465E}"/>
              </a:ext>
            </a:extLst>
          </p:cNvPr>
          <p:cNvPicPr>
            <a:picLocks noChangeAspect="1"/>
          </p:cNvPicPr>
          <p:nvPr userDrawn="1"/>
        </p:nvPicPr>
        <p:blipFill>
          <a:blip r:embed="rId3"/>
          <a:stretch>
            <a:fillRect/>
          </a:stretch>
        </p:blipFill>
        <p:spPr>
          <a:xfrm>
            <a:off x="10692130" y="313690"/>
            <a:ext cx="1079597" cy="326390"/>
          </a:xfrm>
          <a:prstGeom prst="rect">
            <a:avLst/>
          </a:prstGeom>
        </p:spPr>
      </p:pic>
      <p:cxnSp>
        <p:nvCxnSpPr>
          <p:cNvPr id="6" name="直线连接符 5">
            <a:extLst>
              <a:ext uri="{FF2B5EF4-FFF2-40B4-BE49-F238E27FC236}">
                <a16:creationId xmlns="" xmlns:a16="http://schemas.microsoft.com/office/drawing/2014/main" id="{F4261C74-6865-3442-BF90-829617128C6A}"/>
              </a:ext>
            </a:extLst>
          </p:cNvPr>
          <p:cNvCxnSpPr>
            <a:cxnSpLocks/>
          </p:cNvCxnSpPr>
          <p:nvPr userDrawn="1"/>
        </p:nvCxnSpPr>
        <p:spPr>
          <a:xfrm>
            <a:off x="424562" y="975448"/>
            <a:ext cx="113716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副标题 2">
            <a:extLst>
              <a:ext uri="{FF2B5EF4-FFF2-40B4-BE49-F238E27FC236}">
                <a16:creationId xmlns="" xmlns:a16="http://schemas.microsoft.com/office/drawing/2014/main" id="{64E88205-BBFF-1145-8E95-3A6631D28DA5}"/>
              </a:ext>
            </a:extLst>
          </p:cNvPr>
          <p:cNvSpPr>
            <a:spLocks noGrp="1"/>
          </p:cNvSpPr>
          <p:nvPr>
            <p:ph type="subTitle" idx="1" hasCustomPrompt="1"/>
          </p:nvPr>
        </p:nvSpPr>
        <p:spPr>
          <a:xfrm>
            <a:off x="422416" y="702985"/>
            <a:ext cx="2063331" cy="325731"/>
          </a:xfrm>
          <a:prstGeom prst="rect">
            <a:avLst/>
          </a:prstGeom>
        </p:spPr>
        <p:txBody>
          <a:bodyPr/>
          <a:lstStyle>
            <a:lvl1pPr marL="0" indent="0" algn="l">
              <a:buNone/>
              <a:defRPr sz="1400" b="0" i="0">
                <a:solidFill>
                  <a:srgbClr val="2B67F5"/>
                </a:solidFill>
                <a:latin typeface="Microsoft YaHei" panose="020B0503020204020204" pitchFamily="34" charset="-122"/>
                <a:ea typeface="Microsoft YaHe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dirty="0"/>
              <a:t>副标题字号为</a:t>
            </a:r>
            <a:r>
              <a:rPr kumimoji="1" lang="en-US" altLang="zh-CN" dirty="0"/>
              <a:t>14pt</a:t>
            </a:r>
            <a:endParaRPr kumimoji="1" lang="zh-CN" altLang="en-US" dirty="0"/>
          </a:p>
        </p:txBody>
      </p:sp>
      <p:sp>
        <p:nvSpPr>
          <p:cNvPr id="10" name="文本占位符 3">
            <a:extLst>
              <a:ext uri="{FF2B5EF4-FFF2-40B4-BE49-F238E27FC236}">
                <a16:creationId xmlns="" xmlns:a16="http://schemas.microsoft.com/office/drawing/2014/main" id="{68D5DE66-A44F-5F44-8002-8A5022AD73EF}"/>
              </a:ext>
            </a:extLst>
          </p:cNvPr>
          <p:cNvSpPr>
            <a:spLocks noGrp="1"/>
          </p:cNvSpPr>
          <p:nvPr>
            <p:ph type="body" idx="10"/>
          </p:nvPr>
        </p:nvSpPr>
        <p:spPr>
          <a:xfrm>
            <a:off x="422416" y="1444194"/>
            <a:ext cx="11373758" cy="4614601"/>
          </a:xfrm>
          <a:prstGeom prst="rect">
            <a:avLst/>
          </a:prstGeom>
        </p:spPr>
        <p:txBody>
          <a:bodyPr/>
          <a:lstStyle>
            <a:lvl1pPr marL="0" indent="0">
              <a:buFontTx/>
              <a:buNone/>
              <a:defRPr sz="1000" b="0" i="0">
                <a:solidFill>
                  <a:schemeClr val="bg1">
                    <a:lumMod val="65000"/>
                  </a:schemeClr>
                </a:solidFill>
                <a:latin typeface="Microsoft YaHei" panose="020B0503020204020204" pitchFamily="34" charset="-122"/>
                <a:ea typeface="Microsoft YaHei" panose="020B0503020204020204" pitchFamily="34" charset="-122"/>
              </a:defRPr>
            </a:lvl1pPr>
          </a:lstStyle>
          <a:p>
            <a:endParaRPr kumimoji="1" lang="zh-CN" altLang="en-US" dirty="0"/>
          </a:p>
        </p:txBody>
      </p:sp>
    </p:spTree>
    <p:extLst>
      <p:ext uri="{BB962C8B-B14F-4D97-AF65-F5344CB8AC3E}">
        <p14:creationId xmlns:p14="http://schemas.microsoft.com/office/powerpoint/2010/main" val="3102514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内容">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63705FD3-FA10-B94F-AB96-82D175C8F976}"/>
              </a:ext>
            </a:extLst>
          </p:cNvPr>
          <p:cNvPicPr>
            <a:picLocks noChangeAspect="1"/>
          </p:cNvPicPr>
          <p:nvPr userDrawn="1"/>
        </p:nvPicPr>
        <p:blipFill>
          <a:blip r:embed="rId2"/>
          <a:stretch>
            <a:fillRect/>
          </a:stretch>
        </p:blipFill>
        <p:spPr>
          <a:xfrm>
            <a:off x="10692130" y="313690"/>
            <a:ext cx="1079597" cy="326390"/>
          </a:xfrm>
          <a:prstGeom prst="rect">
            <a:avLst/>
          </a:prstGeom>
        </p:spPr>
      </p:pic>
      <p:sp>
        <p:nvSpPr>
          <p:cNvPr id="6" name="标题 1">
            <a:extLst>
              <a:ext uri="{FF2B5EF4-FFF2-40B4-BE49-F238E27FC236}">
                <a16:creationId xmlns="" xmlns:a16="http://schemas.microsoft.com/office/drawing/2014/main" id="{C73E062A-0BF3-0945-B193-79E2237B1629}"/>
              </a:ext>
            </a:extLst>
          </p:cNvPr>
          <p:cNvSpPr>
            <a:spLocks noGrp="1"/>
          </p:cNvSpPr>
          <p:nvPr>
            <p:ph type="title" hasCustomPrompt="1"/>
          </p:nvPr>
        </p:nvSpPr>
        <p:spPr>
          <a:xfrm>
            <a:off x="429560" y="347662"/>
            <a:ext cx="9660471" cy="374040"/>
          </a:xfrm>
          <a:prstGeom prst="rect">
            <a:avLst/>
          </a:prstGeom>
        </p:spPr>
        <p:txBody>
          <a:bodyPr/>
          <a:lstStyle>
            <a:lvl1pPr>
              <a:defRPr sz="2400" b="0" i="0">
                <a:solidFill>
                  <a:srgbClr val="2B67F5"/>
                </a:solidFill>
                <a:latin typeface="Microsoft YaHei" panose="020B0503020204020204" pitchFamily="34" charset="-122"/>
                <a:ea typeface="Microsoft YaHei" panose="020B0503020204020204" pitchFamily="34" charset="-122"/>
              </a:defRPr>
            </a:lvl1pPr>
          </a:lstStyle>
          <a:p>
            <a:r>
              <a:rPr kumimoji="1" lang="zh-CN" altLang="en-US" dirty="0"/>
              <a:t>大标题字号为</a:t>
            </a:r>
            <a:r>
              <a:rPr kumimoji="1" lang="en-US" altLang="zh-CN" dirty="0"/>
              <a:t>24pt</a:t>
            </a:r>
            <a:endParaRPr kumimoji="1" lang="zh-CN" altLang="en-US" dirty="0"/>
          </a:p>
        </p:txBody>
      </p:sp>
    </p:spTree>
    <p:extLst>
      <p:ext uri="{BB962C8B-B14F-4D97-AF65-F5344CB8AC3E}">
        <p14:creationId xmlns:p14="http://schemas.microsoft.com/office/powerpoint/2010/main" val="3915534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背景">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2B32362A-2A62-8F49-902B-091B71C52780}"/>
              </a:ext>
            </a:extLst>
          </p:cNvPr>
          <p:cNvPicPr>
            <a:picLocks noChangeAspect="1"/>
          </p:cNvPicPr>
          <p:nvPr userDrawn="1"/>
        </p:nvPicPr>
        <p:blipFill>
          <a:blip r:embed="rId2"/>
          <a:stretch>
            <a:fillRect/>
          </a:stretch>
        </p:blipFill>
        <p:spPr>
          <a:xfrm>
            <a:off x="4874217" y="-66244"/>
            <a:ext cx="7317783" cy="6993987"/>
          </a:xfrm>
          <a:prstGeom prst="rect">
            <a:avLst/>
          </a:prstGeom>
        </p:spPr>
      </p:pic>
      <p:pic>
        <p:nvPicPr>
          <p:cNvPr id="4" name="图片 3">
            <a:extLst>
              <a:ext uri="{FF2B5EF4-FFF2-40B4-BE49-F238E27FC236}">
                <a16:creationId xmlns="" xmlns:a16="http://schemas.microsoft.com/office/drawing/2014/main" id="{B245E89E-5DC3-1546-96F0-E0E8D5824C36}"/>
              </a:ext>
            </a:extLst>
          </p:cNvPr>
          <p:cNvPicPr>
            <a:picLocks noChangeAspect="1"/>
          </p:cNvPicPr>
          <p:nvPr userDrawn="1"/>
        </p:nvPicPr>
        <p:blipFill>
          <a:blip r:embed="rId3"/>
          <a:stretch>
            <a:fillRect/>
          </a:stretch>
        </p:blipFill>
        <p:spPr>
          <a:xfrm>
            <a:off x="10692130" y="313690"/>
            <a:ext cx="1079597" cy="326390"/>
          </a:xfrm>
          <a:prstGeom prst="rect">
            <a:avLst/>
          </a:prstGeom>
        </p:spPr>
      </p:pic>
      <p:sp>
        <p:nvSpPr>
          <p:cNvPr id="5" name="标题 1">
            <a:extLst>
              <a:ext uri="{FF2B5EF4-FFF2-40B4-BE49-F238E27FC236}">
                <a16:creationId xmlns="" xmlns:a16="http://schemas.microsoft.com/office/drawing/2014/main" id="{996608E0-309B-4C45-8581-1EE5B1B7B630}"/>
              </a:ext>
            </a:extLst>
          </p:cNvPr>
          <p:cNvSpPr>
            <a:spLocks noGrp="1"/>
          </p:cNvSpPr>
          <p:nvPr>
            <p:ph type="title" hasCustomPrompt="1"/>
          </p:nvPr>
        </p:nvSpPr>
        <p:spPr>
          <a:xfrm>
            <a:off x="429560" y="347662"/>
            <a:ext cx="9660471" cy="374040"/>
          </a:xfrm>
          <a:prstGeom prst="rect">
            <a:avLst/>
          </a:prstGeom>
        </p:spPr>
        <p:txBody>
          <a:bodyPr/>
          <a:lstStyle>
            <a:lvl1pPr>
              <a:defRPr sz="2400" b="0" i="0">
                <a:solidFill>
                  <a:srgbClr val="2B67F5"/>
                </a:solidFill>
                <a:latin typeface="Microsoft YaHei" panose="020B0503020204020204" pitchFamily="34" charset="-122"/>
                <a:ea typeface="Microsoft YaHei" panose="020B0503020204020204" pitchFamily="34" charset="-122"/>
              </a:defRPr>
            </a:lvl1pPr>
          </a:lstStyle>
          <a:p>
            <a:r>
              <a:rPr kumimoji="1" lang="zh-CN" altLang="en-US" dirty="0"/>
              <a:t>大标题字号为</a:t>
            </a:r>
            <a:r>
              <a:rPr kumimoji="1" lang="en-US" altLang="zh-CN" dirty="0"/>
              <a:t>24pt</a:t>
            </a:r>
            <a:endParaRPr kumimoji="1" lang="zh-CN" altLang="en-US" dirty="0"/>
          </a:p>
        </p:txBody>
      </p:sp>
    </p:spTree>
    <p:extLst>
      <p:ext uri="{BB962C8B-B14F-4D97-AF65-F5344CB8AC3E}">
        <p14:creationId xmlns:p14="http://schemas.microsoft.com/office/powerpoint/2010/main" val="326430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图片">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33D17889-1864-D34E-BEAE-B6A3A13F9795}"/>
              </a:ext>
            </a:extLst>
          </p:cNvPr>
          <p:cNvPicPr>
            <a:picLocks noChangeAspect="1"/>
          </p:cNvPicPr>
          <p:nvPr userDrawn="1"/>
        </p:nvPicPr>
        <p:blipFill>
          <a:blip r:embed="rId2"/>
          <a:stretch>
            <a:fillRect/>
          </a:stretch>
        </p:blipFill>
        <p:spPr>
          <a:xfrm>
            <a:off x="9378290" y="0"/>
            <a:ext cx="2048011" cy="4080387"/>
          </a:xfrm>
          <a:prstGeom prst="rect">
            <a:avLst/>
          </a:prstGeom>
        </p:spPr>
      </p:pic>
      <p:pic>
        <p:nvPicPr>
          <p:cNvPr id="4" name="图片 3">
            <a:extLst>
              <a:ext uri="{FF2B5EF4-FFF2-40B4-BE49-F238E27FC236}">
                <a16:creationId xmlns="" xmlns:a16="http://schemas.microsoft.com/office/drawing/2014/main" id="{F11F377D-C8C2-684E-BE1D-2348F72099E4}"/>
              </a:ext>
            </a:extLst>
          </p:cNvPr>
          <p:cNvPicPr>
            <a:picLocks noChangeAspect="1"/>
          </p:cNvPicPr>
          <p:nvPr userDrawn="1"/>
        </p:nvPicPr>
        <p:blipFill>
          <a:blip r:embed="rId3"/>
          <a:stretch>
            <a:fillRect/>
          </a:stretch>
        </p:blipFill>
        <p:spPr>
          <a:xfrm>
            <a:off x="10692130" y="313690"/>
            <a:ext cx="1079597" cy="326390"/>
          </a:xfrm>
          <a:prstGeom prst="rect">
            <a:avLst/>
          </a:prstGeom>
        </p:spPr>
      </p:pic>
      <p:sp>
        <p:nvSpPr>
          <p:cNvPr id="6" name="内容占位符 3">
            <a:extLst>
              <a:ext uri="{FF2B5EF4-FFF2-40B4-BE49-F238E27FC236}">
                <a16:creationId xmlns="" xmlns:a16="http://schemas.microsoft.com/office/drawing/2014/main" id="{2FB42C79-97C5-344C-847E-9F5785ED8266}"/>
              </a:ext>
            </a:extLst>
          </p:cNvPr>
          <p:cNvSpPr>
            <a:spLocks noGrp="1"/>
          </p:cNvSpPr>
          <p:nvPr>
            <p:ph sz="half" idx="2" hasCustomPrompt="1"/>
          </p:nvPr>
        </p:nvSpPr>
        <p:spPr>
          <a:xfrm>
            <a:off x="701961" y="320057"/>
            <a:ext cx="6235937" cy="6039325"/>
          </a:xfrm>
          <a:prstGeom prst="rect">
            <a:avLst/>
          </a:prstGeom>
        </p:spPr>
        <p:txBody>
          <a:bodyPr/>
          <a:lstStyle>
            <a:lvl1pPr marL="0" indent="0">
              <a:buFontTx/>
              <a:buNone/>
              <a:defRPr b="0" i="0">
                <a:solidFill>
                  <a:srgbClr val="2B67F5"/>
                </a:solidFill>
                <a:latin typeface="Microsoft YaHei" panose="020B0503020204020204" pitchFamily="34" charset="-122"/>
                <a:ea typeface="Microsoft YaHei" panose="020B0503020204020204" pitchFamily="34" charset="-122"/>
              </a:defRPr>
            </a:lvl1pPr>
          </a:lstStyle>
          <a:p>
            <a:r>
              <a:rPr kumimoji="1" lang="zh-CN" altLang="en-US" dirty="0"/>
              <a:t>插入图片</a:t>
            </a:r>
          </a:p>
        </p:txBody>
      </p:sp>
      <p:sp>
        <p:nvSpPr>
          <p:cNvPr id="7" name="内容占位符 2">
            <a:extLst>
              <a:ext uri="{FF2B5EF4-FFF2-40B4-BE49-F238E27FC236}">
                <a16:creationId xmlns="" xmlns:a16="http://schemas.microsoft.com/office/drawing/2014/main" id="{92AC9DD4-4A75-6E43-A8D5-71ACA230D5B6}"/>
              </a:ext>
            </a:extLst>
          </p:cNvPr>
          <p:cNvSpPr>
            <a:spLocks noGrp="1"/>
          </p:cNvSpPr>
          <p:nvPr>
            <p:ph idx="1" hasCustomPrompt="1"/>
          </p:nvPr>
        </p:nvSpPr>
        <p:spPr>
          <a:xfrm>
            <a:off x="7836764" y="2919745"/>
            <a:ext cx="3198030" cy="1288272"/>
          </a:xfrm>
          <a:prstGeom prst="rect">
            <a:avLst/>
          </a:prstGeom>
        </p:spPr>
        <p:txBody>
          <a:bodyPr/>
          <a:lstStyle>
            <a:lvl1pPr marL="0" indent="0">
              <a:buFontTx/>
              <a:buNone/>
              <a:defRPr b="0" i="0">
                <a:solidFill>
                  <a:srgbClr val="2B67F5"/>
                </a:solidFill>
                <a:latin typeface="Microsoft YaHei" panose="020B0503020204020204" pitchFamily="34" charset="-122"/>
                <a:ea typeface="Microsoft YaHei" panose="020B0503020204020204" pitchFamily="34" charset="-122"/>
              </a:defRPr>
            </a:lvl1pPr>
          </a:lstStyle>
          <a:p>
            <a:r>
              <a:rPr kumimoji="1" lang="zh-CN" altLang="en-US" dirty="0"/>
              <a:t>大标题字号为</a:t>
            </a:r>
            <a:r>
              <a:rPr kumimoji="1" lang="en-US" altLang="zh-CN" dirty="0"/>
              <a:t>28pt</a:t>
            </a:r>
            <a:r>
              <a:rPr kumimoji="1" lang="zh-CN" altLang="en-US" dirty="0"/>
              <a:t>
</a:t>
            </a:r>
          </a:p>
        </p:txBody>
      </p:sp>
    </p:spTree>
    <p:extLst>
      <p:ext uri="{BB962C8B-B14F-4D97-AF65-F5344CB8AC3E}">
        <p14:creationId xmlns:p14="http://schemas.microsoft.com/office/powerpoint/2010/main" val="57355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120ABCEA-1BEC-6F44-90F7-B46F3D8CE093}"/>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4" name="图片 3">
            <a:extLst>
              <a:ext uri="{FF2B5EF4-FFF2-40B4-BE49-F238E27FC236}">
                <a16:creationId xmlns="" xmlns:a16="http://schemas.microsoft.com/office/drawing/2014/main" id="{BFE52680-D8DD-5B4E-9FC7-51F0E4F735A7}"/>
              </a:ext>
            </a:extLst>
          </p:cNvPr>
          <p:cNvPicPr>
            <a:picLocks noChangeAspect="1"/>
          </p:cNvPicPr>
          <p:nvPr userDrawn="1"/>
        </p:nvPicPr>
        <p:blipFill>
          <a:blip r:embed="rId3"/>
          <a:stretch>
            <a:fillRect/>
          </a:stretch>
        </p:blipFill>
        <p:spPr>
          <a:xfrm>
            <a:off x="5068982" y="3119766"/>
            <a:ext cx="2054035" cy="618468"/>
          </a:xfrm>
          <a:prstGeom prst="rect">
            <a:avLst/>
          </a:prstGeom>
        </p:spPr>
      </p:pic>
    </p:spTree>
    <p:extLst>
      <p:ext uri="{BB962C8B-B14F-4D97-AF65-F5344CB8AC3E}">
        <p14:creationId xmlns:p14="http://schemas.microsoft.com/office/powerpoint/2010/main" val="2370648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9724073"/>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54" r:id="rId4"/>
    <p:sldLayoutId id="2147483655" r:id="rId5"/>
    <p:sldLayoutId id="2147483656" r:id="rId6"/>
    <p:sldLayoutId id="214748365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9A4093D-A824-F140-9DEA-18EADB4F6A35}"/>
              </a:ext>
            </a:extLst>
          </p:cNvPr>
          <p:cNvSpPr>
            <a:spLocks noGrp="1"/>
          </p:cNvSpPr>
          <p:nvPr>
            <p:ph type="title"/>
          </p:nvPr>
        </p:nvSpPr>
        <p:spPr>
          <a:xfrm>
            <a:off x="648488" y="2014780"/>
            <a:ext cx="10049992" cy="633316"/>
          </a:xfrm>
        </p:spPr>
        <p:txBody>
          <a:bodyPr/>
          <a:lstStyle/>
          <a:p>
            <a:r>
              <a:rPr kumimoji="1" lang="en-US" altLang="zh-CN" dirty="0" smtClean="0">
                <a:solidFill>
                  <a:schemeClr val="bg1"/>
                </a:solidFill>
              </a:rPr>
              <a:t>DWC </a:t>
            </a:r>
            <a:r>
              <a:rPr kumimoji="1" lang="en-US" altLang="zh-CN" dirty="0" err="1" smtClean="0">
                <a:solidFill>
                  <a:schemeClr val="bg1"/>
                </a:solidFill>
              </a:rPr>
              <a:t>DDRn</a:t>
            </a:r>
            <a:r>
              <a:rPr kumimoji="1" lang="en-US" altLang="zh-CN" dirty="0" smtClean="0">
                <a:solidFill>
                  <a:schemeClr val="bg1"/>
                </a:solidFill>
              </a:rPr>
              <a:t> PHY Training Firmware APP </a:t>
            </a:r>
            <a:endParaRPr kumimoji="1" lang="zh-CN" altLang="en-US" dirty="0">
              <a:solidFill>
                <a:schemeClr val="bg1"/>
              </a:solidFill>
            </a:endParaRPr>
          </a:p>
        </p:txBody>
      </p:sp>
      <p:sp>
        <p:nvSpPr>
          <p:cNvPr id="3" name="文本占位符 2">
            <a:extLst>
              <a:ext uri="{FF2B5EF4-FFF2-40B4-BE49-F238E27FC236}">
                <a16:creationId xmlns="" xmlns:a16="http://schemas.microsoft.com/office/drawing/2014/main" id="{4FD2DB3F-F70B-1D4D-8CE2-D88DA77F096D}"/>
              </a:ext>
            </a:extLst>
          </p:cNvPr>
          <p:cNvSpPr>
            <a:spLocks noGrp="1"/>
          </p:cNvSpPr>
          <p:nvPr>
            <p:ph type="body" idx="1"/>
          </p:nvPr>
        </p:nvSpPr>
        <p:spPr>
          <a:xfrm>
            <a:off x="648488" y="2863189"/>
            <a:ext cx="6193160" cy="376625"/>
          </a:xfrm>
        </p:spPr>
        <p:txBody>
          <a:bodyPr/>
          <a:lstStyle/>
          <a:p>
            <a:r>
              <a:rPr kumimoji="1" lang="en-US" altLang="zh-CN" sz="1600" dirty="0" smtClean="0"/>
              <a:t>2020.09.08</a:t>
            </a:r>
            <a:endParaRPr kumimoji="1" lang="zh-CN" altLang="en-US" sz="1600" dirty="0"/>
          </a:p>
        </p:txBody>
      </p:sp>
    </p:spTree>
    <p:extLst>
      <p:ext uri="{BB962C8B-B14F-4D97-AF65-F5344CB8AC3E}">
        <p14:creationId xmlns:p14="http://schemas.microsoft.com/office/powerpoint/2010/main" val="12455133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0FEB21A-DEB2-8943-94D5-29199AE80701}"/>
              </a:ext>
            </a:extLst>
          </p:cNvPr>
          <p:cNvSpPr>
            <a:spLocks noGrp="1"/>
          </p:cNvSpPr>
          <p:nvPr>
            <p:ph type="title"/>
          </p:nvPr>
        </p:nvSpPr>
        <p:spPr/>
        <p:txBody>
          <a:bodyPr/>
          <a:lstStyle/>
          <a:p>
            <a:r>
              <a:rPr kumimoji="1" lang="en-US" altLang="zh-CN" dirty="0" err="1"/>
              <a:t>Loading,Configuring</a:t>
            </a:r>
            <a:r>
              <a:rPr kumimoji="1" lang="en-US" altLang="zh-CN" dirty="0"/>
              <a:t> and Running the Firmware</a:t>
            </a:r>
            <a:br>
              <a:rPr kumimoji="1" lang="en-US" altLang="zh-CN" dirty="0"/>
            </a:br>
            <a:endParaRPr kumimoji="1" lang="zh-CN" altLang="en-US" dirty="0"/>
          </a:p>
        </p:txBody>
      </p:sp>
      <p:pic>
        <p:nvPicPr>
          <p:cNvPr id="4" name="图片 3"/>
          <p:cNvPicPr>
            <a:picLocks noChangeAspect="1"/>
          </p:cNvPicPr>
          <p:nvPr/>
        </p:nvPicPr>
        <p:blipFill>
          <a:blip r:embed="rId3"/>
          <a:stretch>
            <a:fillRect/>
          </a:stretch>
        </p:blipFill>
        <p:spPr>
          <a:xfrm>
            <a:off x="0" y="1962897"/>
            <a:ext cx="12192000" cy="4587755"/>
          </a:xfrm>
          <a:prstGeom prst="rect">
            <a:avLst/>
          </a:prstGeom>
        </p:spPr>
      </p:pic>
      <p:sp>
        <p:nvSpPr>
          <p:cNvPr id="5" name="矩形 4"/>
          <p:cNvSpPr/>
          <p:nvPr/>
        </p:nvSpPr>
        <p:spPr>
          <a:xfrm>
            <a:off x="429560" y="1192196"/>
            <a:ext cx="11592394" cy="646331"/>
          </a:xfrm>
          <a:prstGeom prst="rect">
            <a:avLst/>
          </a:prstGeom>
        </p:spPr>
        <p:txBody>
          <a:bodyPr wrap="square">
            <a:spAutoFit/>
          </a:bodyPr>
          <a:lstStyle/>
          <a:p>
            <a:r>
              <a:rPr lang="en-US" altLang="zh-CN" dirty="0">
                <a:solidFill>
                  <a:srgbClr val="000000"/>
                </a:solidFill>
                <a:latin typeface="+mn-ea"/>
              </a:rPr>
              <a:t>Running the firmware is simply a process of taking the PMU out of reset and stall. The firmware image will then be run. </a:t>
            </a:r>
            <a:endParaRPr lang="zh-CN" altLang="en-US" dirty="0">
              <a:latin typeface="+mn-ea"/>
            </a:endParaRPr>
          </a:p>
        </p:txBody>
      </p:sp>
    </p:spTree>
    <p:extLst>
      <p:ext uri="{BB962C8B-B14F-4D97-AF65-F5344CB8AC3E}">
        <p14:creationId xmlns:p14="http://schemas.microsoft.com/office/powerpoint/2010/main" val="7565677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0FEB21A-DEB2-8943-94D5-29199AE80701}"/>
              </a:ext>
            </a:extLst>
          </p:cNvPr>
          <p:cNvSpPr>
            <a:spLocks noGrp="1"/>
          </p:cNvSpPr>
          <p:nvPr>
            <p:ph type="title"/>
          </p:nvPr>
        </p:nvSpPr>
        <p:spPr/>
        <p:txBody>
          <a:bodyPr/>
          <a:lstStyle/>
          <a:p>
            <a:r>
              <a:rPr kumimoji="1" lang="en-US" altLang="zh-CN" dirty="0" err="1"/>
              <a:t>Loading,Configuring</a:t>
            </a:r>
            <a:r>
              <a:rPr kumimoji="1" lang="en-US" altLang="zh-CN" dirty="0"/>
              <a:t> and Running the Firmware</a:t>
            </a:r>
            <a:br>
              <a:rPr kumimoji="1" lang="en-US" altLang="zh-CN" dirty="0"/>
            </a:br>
            <a:endParaRPr kumimoji="1" lang="zh-CN" altLang="en-US" dirty="0"/>
          </a:p>
        </p:txBody>
      </p:sp>
      <p:sp>
        <p:nvSpPr>
          <p:cNvPr id="3" name="矩形 2"/>
          <p:cNvSpPr/>
          <p:nvPr/>
        </p:nvSpPr>
        <p:spPr>
          <a:xfrm>
            <a:off x="429559" y="1100034"/>
            <a:ext cx="11178507" cy="646331"/>
          </a:xfrm>
          <a:prstGeom prst="rect">
            <a:avLst/>
          </a:prstGeom>
        </p:spPr>
        <p:txBody>
          <a:bodyPr wrap="square">
            <a:spAutoFit/>
          </a:bodyPr>
          <a:lstStyle/>
          <a:p>
            <a:r>
              <a:rPr lang="en-US" altLang="zh-CN" dirty="0">
                <a:solidFill>
                  <a:srgbClr val="000000"/>
                </a:solidFill>
                <a:latin typeface="Book Antiqua" panose="02040602050305030304" pitchFamily="18" charset="0"/>
              </a:rPr>
              <a:t>The number of messages that the firmware passes back to the user is controllable with a message block field (</a:t>
            </a:r>
            <a:r>
              <a:rPr lang="en-US" altLang="zh-CN" dirty="0" err="1">
                <a:solidFill>
                  <a:srgbClr val="000000"/>
                </a:solidFill>
                <a:latin typeface="Book Antiqua" panose="02040602050305030304" pitchFamily="18" charset="0"/>
              </a:rPr>
              <a:t>HdtCtrl</a:t>
            </a:r>
            <a:r>
              <a:rPr lang="en-US" altLang="zh-CN" dirty="0">
                <a:solidFill>
                  <a:srgbClr val="000000"/>
                </a:solidFill>
                <a:latin typeface="Book Antiqua" panose="02040602050305030304" pitchFamily="18" charset="0"/>
              </a:rPr>
              <a:t>). </a:t>
            </a:r>
            <a:endParaRPr lang="zh-CN" altLang="en-US" dirty="0"/>
          </a:p>
        </p:txBody>
      </p:sp>
      <p:pic>
        <p:nvPicPr>
          <p:cNvPr id="6" name="图片 5"/>
          <p:cNvPicPr>
            <a:picLocks noChangeAspect="1"/>
          </p:cNvPicPr>
          <p:nvPr/>
        </p:nvPicPr>
        <p:blipFill>
          <a:blip r:embed="rId3"/>
          <a:stretch>
            <a:fillRect/>
          </a:stretch>
        </p:blipFill>
        <p:spPr>
          <a:xfrm>
            <a:off x="577514" y="1838698"/>
            <a:ext cx="6953801" cy="3978409"/>
          </a:xfrm>
          <a:prstGeom prst="rect">
            <a:avLst/>
          </a:prstGeom>
        </p:spPr>
      </p:pic>
      <p:sp>
        <p:nvSpPr>
          <p:cNvPr id="7" name="矩形 6"/>
          <p:cNvSpPr/>
          <p:nvPr/>
        </p:nvSpPr>
        <p:spPr>
          <a:xfrm>
            <a:off x="7531315" y="2328766"/>
            <a:ext cx="4660685" cy="2031325"/>
          </a:xfrm>
          <a:prstGeom prst="rect">
            <a:avLst/>
          </a:prstGeom>
        </p:spPr>
        <p:txBody>
          <a:bodyPr wrap="square">
            <a:spAutoFit/>
          </a:bodyPr>
          <a:lstStyle/>
          <a:p>
            <a:pPr algn="just"/>
            <a:r>
              <a:rPr lang="en-US" altLang="zh-CN" i="1" dirty="0">
                <a:solidFill>
                  <a:srgbClr val="FF0000"/>
                </a:solidFill>
                <a:latin typeface="Book Antiqua" panose="02040602050305030304" pitchFamily="18" charset="0"/>
              </a:rPr>
              <a:t>If </a:t>
            </a:r>
            <a:r>
              <a:rPr lang="en-US" altLang="zh-CN" i="1" dirty="0" err="1">
                <a:solidFill>
                  <a:srgbClr val="FF0000"/>
                </a:solidFill>
                <a:latin typeface="Book Antiqua" panose="02040602050305030304" pitchFamily="18" charset="0"/>
              </a:rPr>
              <a:t>HdtCtrl</a:t>
            </a:r>
            <a:r>
              <a:rPr lang="en-US" altLang="zh-CN" i="1" dirty="0">
                <a:solidFill>
                  <a:srgbClr val="FF0000"/>
                </a:solidFill>
                <a:latin typeface="Book Antiqua" panose="02040602050305030304" pitchFamily="18" charset="0"/>
              </a:rPr>
              <a:t> is set to a value other than 0xFF, major and streaming messages will need to be processed and the mailbox must be polled and the messages retrieved. Failure to process the messages will result in the firmware stalling while waiting for the message to be acknowledged. 	</a:t>
            </a:r>
          </a:p>
        </p:txBody>
      </p:sp>
      <p:sp>
        <p:nvSpPr>
          <p:cNvPr id="8" name="矩形 7"/>
          <p:cNvSpPr/>
          <p:nvPr/>
        </p:nvSpPr>
        <p:spPr>
          <a:xfrm>
            <a:off x="577514" y="6180039"/>
            <a:ext cx="5525872" cy="369332"/>
          </a:xfrm>
          <a:prstGeom prst="rect">
            <a:avLst/>
          </a:prstGeom>
        </p:spPr>
        <p:txBody>
          <a:bodyPr wrap="none">
            <a:spAutoFit/>
          </a:bodyPr>
          <a:lstStyle/>
          <a:p>
            <a:r>
              <a:rPr lang="en-US" altLang="zh-CN" b="1" i="1" dirty="0">
                <a:solidFill>
                  <a:srgbClr val="000000"/>
                </a:solidFill>
              </a:rPr>
              <a:t>Reading the training results via the message block </a:t>
            </a:r>
            <a:endParaRPr lang="zh-CN" altLang="en-US" b="1" i="1" dirty="0"/>
          </a:p>
        </p:txBody>
      </p:sp>
    </p:spTree>
    <p:extLst>
      <p:ext uri="{BB962C8B-B14F-4D97-AF65-F5344CB8AC3E}">
        <p14:creationId xmlns:p14="http://schemas.microsoft.com/office/powerpoint/2010/main" val="2641199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0FEB21A-DEB2-8943-94D5-29199AE80701}"/>
              </a:ext>
            </a:extLst>
          </p:cNvPr>
          <p:cNvSpPr>
            <a:spLocks noGrp="1"/>
          </p:cNvSpPr>
          <p:nvPr>
            <p:ph type="title"/>
          </p:nvPr>
        </p:nvSpPr>
        <p:spPr/>
        <p:txBody>
          <a:bodyPr/>
          <a:lstStyle/>
          <a:p>
            <a:r>
              <a:rPr kumimoji="1" lang="en-US" altLang="zh-CN" dirty="0"/>
              <a:t>1D Training </a:t>
            </a:r>
            <a:r>
              <a:rPr kumimoji="1" lang="en-US" altLang="zh-CN" dirty="0" smtClean="0"/>
              <a:t>Steps</a:t>
            </a:r>
            <a:r>
              <a:rPr kumimoji="1" lang="en-US" altLang="zh-CN" dirty="0"/>
              <a:t>(</a:t>
            </a:r>
            <a:r>
              <a:rPr kumimoji="1" lang="en-US" altLang="zh-CN" dirty="0" smtClean="0"/>
              <a:t>Overview</a:t>
            </a:r>
            <a:r>
              <a:rPr kumimoji="1" lang="en-US" altLang="zh-CN" dirty="0"/>
              <a:t>)</a:t>
            </a:r>
            <a:br>
              <a:rPr kumimoji="1" lang="en-US" altLang="zh-CN" dirty="0"/>
            </a:br>
            <a:endParaRPr kumimoji="1" lang="zh-CN" altLang="en-US" dirty="0"/>
          </a:p>
        </p:txBody>
      </p:sp>
      <p:sp>
        <p:nvSpPr>
          <p:cNvPr id="4" name="AutoShape 2" descr="image2020-8-6_11-12-42.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图片 8"/>
          <p:cNvPicPr>
            <a:picLocks noChangeAspect="1"/>
          </p:cNvPicPr>
          <p:nvPr/>
        </p:nvPicPr>
        <p:blipFill>
          <a:blip r:embed="rId3"/>
          <a:stretch>
            <a:fillRect/>
          </a:stretch>
        </p:blipFill>
        <p:spPr>
          <a:xfrm>
            <a:off x="7582285" y="0"/>
            <a:ext cx="2507746" cy="6858000"/>
          </a:xfrm>
          <a:prstGeom prst="rect">
            <a:avLst/>
          </a:prstGeom>
        </p:spPr>
      </p:pic>
      <p:sp>
        <p:nvSpPr>
          <p:cNvPr id="10" name="矩形 9"/>
          <p:cNvSpPr/>
          <p:nvPr/>
        </p:nvSpPr>
        <p:spPr>
          <a:xfrm>
            <a:off x="546051" y="1310698"/>
            <a:ext cx="6096000" cy="3139321"/>
          </a:xfrm>
          <a:prstGeom prst="rect">
            <a:avLst/>
          </a:prstGeom>
        </p:spPr>
        <p:txBody>
          <a:bodyPr>
            <a:spAutoFit/>
          </a:bodyPr>
          <a:lstStyle/>
          <a:p>
            <a:r>
              <a:rPr lang="en-US" altLang="zh-CN" dirty="0">
                <a:solidFill>
                  <a:srgbClr val="000000"/>
                </a:solidFill>
                <a:latin typeface="+mn-ea"/>
              </a:rPr>
              <a:t>The major 1D training stages, in order of execution, are: </a:t>
            </a:r>
          </a:p>
          <a:p>
            <a:pPr marL="285750" indent="-285750">
              <a:buFont typeface="Wingdings" panose="05000000000000000000" pitchFamily="2" charset="2"/>
              <a:buChar char="p"/>
            </a:pPr>
            <a:r>
              <a:rPr lang="en-US" altLang="zh-CN" dirty="0" smtClean="0">
                <a:solidFill>
                  <a:srgbClr val="000000"/>
                </a:solidFill>
                <a:latin typeface="+mn-ea"/>
              </a:rPr>
              <a:t>Device </a:t>
            </a:r>
            <a:r>
              <a:rPr lang="en-US" altLang="zh-CN" dirty="0">
                <a:solidFill>
                  <a:srgbClr val="000000"/>
                </a:solidFill>
                <a:latin typeface="+mn-ea"/>
              </a:rPr>
              <a:t>Initialization </a:t>
            </a:r>
          </a:p>
          <a:p>
            <a:pPr marL="285750" indent="-285750">
              <a:buFont typeface="Wingdings" panose="05000000000000000000" pitchFamily="2" charset="2"/>
              <a:buChar char="p"/>
            </a:pPr>
            <a:r>
              <a:rPr lang="en-US" altLang="zh-CN" dirty="0" smtClean="0">
                <a:solidFill>
                  <a:srgbClr val="000000"/>
                </a:solidFill>
                <a:latin typeface="+mn-ea"/>
              </a:rPr>
              <a:t>Command </a:t>
            </a:r>
            <a:r>
              <a:rPr lang="en-US" altLang="zh-CN" dirty="0">
                <a:solidFill>
                  <a:srgbClr val="000000"/>
                </a:solidFill>
                <a:latin typeface="+mn-ea"/>
              </a:rPr>
              <a:t>/ Address Training (LPDDR3/4 only) </a:t>
            </a:r>
          </a:p>
          <a:p>
            <a:pPr marL="285750" indent="-285750">
              <a:buFont typeface="Wingdings" panose="05000000000000000000" pitchFamily="2" charset="2"/>
              <a:buChar char="p"/>
            </a:pPr>
            <a:r>
              <a:rPr lang="en-US" altLang="zh-CN" dirty="0" smtClean="0">
                <a:solidFill>
                  <a:srgbClr val="000000"/>
                </a:solidFill>
                <a:latin typeface="+mn-ea"/>
              </a:rPr>
              <a:t>MREP</a:t>
            </a:r>
            <a:r>
              <a:rPr lang="en-US" altLang="zh-CN" dirty="0">
                <a:solidFill>
                  <a:srgbClr val="000000"/>
                </a:solidFill>
                <a:latin typeface="+mn-ea"/>
              </a:rPr>
              <a:t>, DWL and MRD Training (LRDIMM only) </a:t>
            </a:r>
          </a:p>
          <a:p>
            <a:pPr marL="285750" indent="-285750">
              <a:buFont typeface="Wingdings" panose="05000000000000000000" pitchFamily="2" charset="2"/>
              <a:buChar char="p"/>
            </a:pPr>
            <a:r>
              <a:rPr lang="en-US" altLang="zh-CN" dirty="0" smtClean="0">
                <a:solidFill>
                  <a:srgbClr val="000000"/>
                </a:solidFill>
                <a:latin typeface="+mn-ea"/>
              </a:rPr>
              <a:t>Read </a:t>
            </a:r>
            <a:r>
              <a:rPr lang="en-US" altLang="zh-CN" dirty="0">
                <a:solidFill>
                  <a:srgbClr val="000000"/>
                </a:solidFill>
                <a:latin typeface="+mn-ea"/>
              </a:rPr>
              <a:t>Gate Training </a:t>
            </a:r>
          </a:p>
          <a:p>
            <a:pPr marL="285750" indent="-285750">
              <a:buFont typeface="Wingdings" panose="05000000000000000000" pitchFamily="2" charset="2"/>
              <a:buChar char="p"/>
            </a:pPr>
            <a:r>
              <a:rPr lang="en-US" altLang="zh-CN" dirty="0" smtClean="0">
                <a:solidFill>
                  <a:srgbClr val="000000"/>
                </a:solidFill>
                <a:latin typeface="+mn-ea"/>
              </a:rPr>
              <a:t>Write </a:t>
            </a:r>
            <a:r>
              <a:rPr lang="en-US" altLang="zh-CN" dirty="0">
                <a:solidFill>
                  <a:srgbClr val="000000"/>
                </a:solidFill>
                <a:latin typeface="+mn-ea"/>
              </a:rPr>
              <a:t>Leveling (broken into a Fine and Coarse step) </a:t>
            </a:r>
          </a:p>
          <a:p>
            <a:pPr marL="285750" indent="-285750">
              <a:buFont typeface="Wingdings" panose="05000000000000000000" pitchFamily="2" charset="2"/>
              <a:buChar char="p"/>
            </a:pPr>
            <a:r>
              <a:rPr lang="en-US" altLang="zh-CN" dirty="0" smtClean="0">
                <a:solidFill>
                  <a:srgbClr val="000000"/>
                </a:solidFill>
                <a:latin typeface="+mn-ea"/>
              </a:rPr>
              <a:t>MWD </a:t>
            </a:r>
            <a:r>
              <a:rPr lang="en-US" altLang="zh-CN" dirty="0">
                <a:solidFill>
                  <a:srgbClr val="000000"/>
                </a:solidFill>
                <a:latin typeface="+mn-ea"/>
              </a:rPr>
              <a:t>Training (LRDIMM only) </a:t>
            </a:r>
          </a:p>
          <a:p>
            <a:pPr marL="285750" indent="-285750">
              <a:buFont typeface="Wingdings" panose="05000000000000000000" pitchFamily="2" charset="2"/>
              <a:buChar char="p"/>
            </a:pPr>
            <a:r>
              <a:rPr lang="en-US" altLang="zh-CN" dirty="0" smtClean="0">
                <a:solidFill>
                  <a:srgbClr val="000000"/>
                </a:solidFill>
                <a:latin typeface="+mn-ea"/>
              </a:rPr>
              <a:t>Read </a:t>
            </a:r>
            <a:r>
              <a:rPr lang="en-US" altLang="zh-CN" dirty="0">
                <a:solidFill>
                  <a:srgbClr val="000000"/>
                </a:solidFill>
                <a:latin typeface="+mn-ea"/>
              </a:rPr>
              <a:t>Deskew </a:t>
            </a:r>
          </a:p>
          <a:p>
            <a:pPr marL="285750" indent="-285750">
              <a:buFont typeface="Wingdings" panose="05000000000000000000" pitchFamily="2" charset="2"/>
              <a:buChar char="p"/>
            </a:pPr>
            <a:r>
              <a:rPr lang="en-US" altLang="zh-CN" dirty="0" smtClean="0">
                <a:solidFill>
                  <a:srgbClr val="000000"/>
                </a:solidFill>
                <a:latin typeface="+mn-ea"/>
              </a:rPr>
              <a:t>Read </a:t>
            </a:r>
            <a:r>
              <a:rPr lang="en-US" altLang="zh-CN" dirty="0">
                <a:solidFill>
                  <a:srgbClr val="000000"/>
                </a:solidFill>
                <a:latin typeface="+mn-ea"/>
              </a:rPr>
              <a:t>Training (broken into SI friendly and full steps) </a:t>
            </a:r>
          </a:p>
          <a:p>
            <a:pPr marL="285750" indent="-285750">
              <a:buFont typeface="Wingdings" panose="05000000000000000000" pitchFamily="2" charset="2"/>
              <a:buChar char="p"/>
            </a:pPr>
            <a:r>
              <a:rPr lang="en-US" altLang="zh-CN" dirty="0" smtClean="0">
                <a:solidFill>
                  <a:srgbClr val="000000"/>
                </a:solidFill>
                <a:latin typeface="+mn-ea"/>
              </a:rPr>
              <a:t>Write </a:t>
            </a:r>
            <a:r>
              <a:rPr lang="en-US" altLang="zh-CN" dirty="0">
                <a:solidFill>
                  <a:srgbClr val="000000"/>
                </a:solidFill>
                <a:latin typeface="+mn-ea"/>
              </a:rPr>
              <a:t>Training </a:t>
            </a:r>
          </a:p>
          <a:p>
            <a:pPr marL="285750" indent="-285750">
              <a:buFont typeface="Wingdings" panose="05000000000000000000" pitchFamily="2" charset="2"/>
              <a:buChar char="p"/>
            </a:pPr>
            <a:r>
              <a:rPr lang="en-US" altLang="zh-CN" dirty="0" smtClean="0">
                <a:solidFill>
                  <a:srgbClr val="000000"/>
                </a:solidFill>
                <a:latin typeface="+mn-ea"/>
              </a:rPr>
              <a:t>Max </a:t>
            </a:r>
            <a:r>
              <a:rPr lang="en-US" altLang="zh-CN" dirty="0">
                <a:solidFill>
                  <a:srgbClr val="000000"/>
                </a:solidFill>
                <a:latin typeface="+mn-ea"/>
              </a:rPr>
              <a:t>Read Latency Training </a:t>
            </a:r>
          </a:p>
        </p:txBody>
      </p:sp>
      <p:sp>
        <p:nvSpPr>
          <p:cNvPr id="11" name="矩形 10"/>
          <p:cNvSpPr/>
          <p:nvPr/>
        </p:nvSpPr>
        <p:spPr>
          <a:xfrm>
            <a:off x="546051" y="5052091"/>
            <a:ext cx="6096000" cy="923330"/>
          </a:xfrm>
          <a:prstGeom prst="rect">
            <a:avLst/>
          </a:prstGeom>
        </p:spPr>
        <p:txBody>
          <a:bodyPr>
            <a:spAutoFit/>
          </a:bodyPr>
          <a:lstStyle/>
          <a:p>
            <a:r>
              <a:rPr lang="en-US" altLang="zh-CN" b="1" dirty="0" err="1" smtClean="0">
                <a:solidFill>
                  <a:srgbClr val="000000"/>
                </a:solidFill>
                <a:latin typeface="+mn-ea"/>
              </a:rPr>
              <a:t>Note:</a:t>
            </a:r>
            <a:r>
              <a:rPr lang="en-US" altLang="zh-CN" i="1" dirty="0" err="1" smtClean="0">
                <a:solidFill>
                  <a:srgbClr val="000000"/>
                </a:solidFill>
                <a:latin typeface="+mn-ea"/>
              </a:rPr>
              <a:t>The</a:t>
            </a:r>
            <a:r>
              <a:rPr lang="en-US" altLang="zh-CN" i="1" dirty="0" smtClean="0">
                <a:solidFill>
                  <a:srgbClr val="000000"/>
                </a:solidFill>
                <a:latin typeface="+mn-ea"/>
              </a:rPr>
              <a:t> </a:t>
            </a:r>
            <a:r>
              <a:rPr lang="en-US" altLang="zh-CN" i="1" dirty="0">
                <a:solidFill>
                  <a:srgbClr val="000000"/>
                </a:solidFill>
                <a:latin typeface="+mn-ea"/>
              </a:rPr>
              <a:t>LPDDR3 and LPDDR4 steps only apply to the firmware for the DWC V2 MULTIPHY. The LRDIMM steps only apply to the DWC DDR43 PHY. </a:t>
            </a:r>
            <a:r>
              <a:rPr lang="en-US" altLang="zh-CN" dirty="0">
                <a:solidFill>
                  <a:srgbClr val="000000"/>
                </a:solidFill>
                <a:latin typeface="+mn-ea"/>
              </a:rPr>
              <a:t>	</a:t>
            </a:r>
          </a:p>
        </p:txBody>
      </p:sp>
    </p:spTree>
    <p:extLst>
      <p:ext uri="{BB962C8B-B14F-4D97-AF65-F5344CB8AC3E}">
        <p14:creationId xmlns:p14="http://schemas.microsoft.com/office/powerpoint/2010/main" val="890997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0FEB21A-DEB2-8943-94D5-29199AE80701}"/>
              </a:ext>
            </a:extLst>
          </p:cNvPr>
          <p:cNvSpPr>
            <a:spLocks noGrp="1"/>
          </p:cNvSpPr>
          <p:nvPr>
            <p:ph type="title"/>
          </p:nvPr>
        </p:nvSpPr>
        <p:spPr/>
        <p:txBody>
          <a:bodyPr/>
          <a:lstStyle/>
          <a:p>
            <a:r>
              <a:rPr kumimoji="1" lang="en-US" altLang="zh-CN" dirty="0"/>
              <a:t>1D Training </a:t>
            </a:r>
            <a:r>
              <a:rPr kumimoji="1" lang="en-US" altLang="zh-CN" dirty="0" smtClean="0"/>
              <a:t>Steps(Overview)</a:t>
            </a:r>
            <a:r>
              <a:rPr kumimoji="1" lang="en-US" altLang="zh-CN" dirty="0"/>
              <a:t/>
            </a:r>
            <a:br>
              <a:rPr kumimoji="1" lang="en-US" altLang="zh-CN" dirty="0"/>
            </a:br>
            <a:endParaRPr kumimoji="1" lang="zh-CN" altLang="en-US" dirty="0"/>
          </a:p>
        </p:txBody>
      </p:sp>
      <p:sp>
        <p:nvSpPr>
          <p:cNvPr id="4" name="AutoShape 2" descr="image2020-8-6_11-12-42.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3"/>
          <a:stretch>
            <a:fillRect/>
          </a:stretch>
        </p:blipFill>
        <p:spPr>
          <a:xfrm>
            <a:off x="2003005" y="999065"/>
            <a:ext cx="6903929" cy="5155647"/>
          </a:xfrm>
          <a:prstGeom prst="rect">
            <a:avLst/>
          </a:prstGeom>
        </p:spPr>
      </p:pic>
    </p:spTree>
    <p:extLst>
      <p:ext uri="{BB962C8B-B14F-4D97-AF65-F5344CB8AC3E}">
        <p14:creationId xmlns:p14="http://schemas.microsoft.com/office/powerpoint/2010/main" val="28455730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0FEB21A-DEB2-8943-94D5-29199AE80701}"/>
              </a:ext>
            </a:extLst>
          </p:cNvPr>
          <p:cNvSpPr>
            <a:spLocks noGrp="1"/>
          </p:cNvSpPr>
          <p:nvPr>
            <p:ph type="title"/>
          </p:nvPr>
        </p:nvSpPr>
        <p:spPr/>
        <p:txBody>
          <a:bodyPr/>
          <a:lstStyle/>
          <a:p>
            <a:r>
              <a:rPr kumimoji="1" lang="en-US" altLang="zh-CN" dirty="0"/>
              <a:t>1D Training </a:t>
            </a:r>
            <a:r>
              <a:rPr kumimoji="1" lang="en-US" altLang="zh-CN" dirty="0" smtClean="0"/>
              <a:t>Steps(Overview</a:t>
            </a:r>
            <a:r>
              <a:rPr kumimoji="1" lang="en-US" altLang="zh-CN" dirty="0"/>
              <a:t>)</a:t>
            </a:r>
            <a:br>
              <a:rPr kumimoji="1" lang="en-US" altLang="zh-CN" dirty="0"/>
            </a:br>
            <a:endParaRPr kumimoji="1" lang="zh-CN" altLang="en-US" dirty="0"/>
          </a:p>
        </p:txBody>
      </p:sp>
      <p:sp>
        <p:nvSpPr>
          <p:cNvPr id="4" name="AutoShape 2" descr="image2020-8-6_11-12-42.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p:cNvPicPr>
            <a:picLocks noChangeAspect="1"/>
          </p:cNvPicPr>
          <p:nvPr/>
        </p:nvPicPr>
        <p:blipFill>
          <a:blip r:embed="rId3"/>
          <a:stretch>
            <a:fillRect/>
          </a:stretch>
        </p:blipFill>
        <p:spPr>
          <a:xfrm>
            <a:off x="2311412" y="824359"/>
            <a:ext cx="6747922" cy="5489835"/>
          </a:xfrm>
          <a:prstGeom prst="rect">
            <a:avLst/>
          </a:prstGeom>
        </p:spPr>
      </p:pic>
    </p:spTree>
    <p:extLst>
      <p:ext uri="{BB962C8B-B14F-4D97-AF65-F5344CB8AC3E}">
        <p14:creationId xmlns:p14="http://schemas.microsoft.com/office/powerpoint/2010/main" val="2524250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0FEB21A-DEB2-8943-94D5-29199AE80701}"/>
              </a:ext>
            </a:extLst>
          </p:cNvPr>
          <p:cNvSpPr>
            <a:spLocks noGrp="1"/>
          </p:cNvSpPr>
          <p:nvPr>
            <p:ph type="title"/>
          </p:nvPr>
        </p:nvSpPr>
        <p:spPr/>
        <p:txBody>
          <a:bodyPr/>
          <a:lstStyle/>
          <a:p>
            <a:r>
              <a:rPr kumimoji="1" lang="en-US" altLang="zh-CN" dirty="0"/>
              <a:t>1D Training </a:t>
            </a:r>
            <a:r>
              <a:rPr kumimoji="1" lang="en-US" altLang="zh-CN" dirty="0" smtClean="0"/>
              <a:t>Steps(</a:t>
            </a:r>
            <a:r>
              <a:rPr kumimoji="1" lang="en-US" altLang="zh-CN" dirty="0" err="1" smtClean="0"/>
              <a:t>DevInit</a:t>
            </a:r>
            <a:r>
              <a:rPr kumimoji="1" lang="en-US" altLang="zh-CN" dirty="0" smtClean="0"/>
              <a:t>)</a:t>
            </a:r>
            <a:r>
              <a:rPr kumimoji="1" lang="en-US" altLang="zh-CN" dirty="0"/>
              <a:t/>
            </a:r>
            <a:br>
              <a:rPr kumimoji="1" lang="en-US" altLang="zh-CN" dirty="0"/>
            </a:br>
            <a:endParaRPr kumimoji="1" lang="zh-CN" altLang="en-US" dirty="0"/>
          </a:p>
        </p:txBody>
      </p:sp>
      <p:sp>
        <p:nvSpPr>
          <p:cNvPr id="4" name="AutoShape 2" descr="image2020-8-6_11-12-42.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460374" y="961384"/>
            <a:ext cx="10480527" cy="1477328"/>
          </a:xfrm>
          <a:prstGeom prst="rect">
            <a:avLst/>
          </a:prstGeom>
        </p:spPr>
        <p:txBody>
          <a:bodyPr wrap="square">
            <a:spAutoFit/>
          </a:bodyPr>
          <a:lstStyle/>
          <a:p>
            <a:pPr algn="just"/>
            <a:r>
              <a:rPr lang="en-US" altLang="zh-CN" dirty="0"/>
              <a:t>Device initialization performs the basic initialization of the PHY and DRAM that is required before any training stage is run. Initialization includes tasks such </a:t>
            </a:r>
            <a:r>
              <a:rPr lang="en-US" altLang="zh-CN" b="1" dirty="0"/>
              <a:t>as locking the internal PLL and DLLs </a:t>
            </a:r>
            <a:r>
              <a:rPr lang="en-US" altLang="zh-CN" dirty="0"/>
              <a:t>to the current input clock, and calculates the parameters to accelerate future lock operations, </a:t>
            </a:r>
            <a:r>
              <a:rPr lang="en-US" altLang="zh-CN" b="1" dirty="0"/>
              <a:t>resetting the DRAMS</a:t>
            </a:r>
            <a:r>
              <a:rPr lang="en-US" altLang="zh-CN" dirty="0"/>
              <a:t>, and </a:t>
            </a:r>
            <a:r>
              <a:rPr lang="en-US" altLang="zh-CN" b="1" dirty="0"/>
              <a:t>writing the appropriate </a:t>
            </a:r>
            <a:r>
              <a:rPr lang="en-US" altLang="zh-CN" b="1" dirty="0" err="1"/>
              <a:t>MRs</a:t>
            </a:r>
            <a:r>
              <a:rPr lang="en-US" altLang="zh-CN" dirty="0" err="1"/>
              <a:t>.</a:t>
            </a:r>
            <a:r>
              <a:rPr lang="en-US" altLang="zh-CN" dirty="0"/>
              <a:t> Training may modify the initial MRs from the values provided in the </a:t>
            </a:r>
            <a:r>
              <a:rPr lang="en-US" altLang="zh-CN" dirty="0" err="1"/>
              <a:t>messageblock</a:t>
            </a:r>
            <a:r>
              <a:rPr lang="en-US" altLang="zh-CN" dirty="0"/>
              <a:t> to avoid putting the DRAMs into an untrainable state.</a:t>
            </a:r>
            <a:endParaRPr lang="zh-CN" altLang="en-US" dirty="0"/>
          </a:p>
        </p:txBody>
      </p:sp>
      <p:pic>
        <p:nvPicPr>
          <p:cNvPr id="7" name="图片 6"/>
          <p:cNvPicPr>
            <a:picLocks noChangeAspect="1"/>
          </p:cNvPicPr>
          <p:nvPr/>
        </p:nvPicPr>
        <p:blipFill>
          <a:blip r:embed="rId3"/>
          <a:stretch>
            <a:fillRect/>
          </a:stretch>
        </p:blipFill>
        <p:spPr>
          <a:xfrm>
            <a:off x="1647749" y="2678394"/>
            <a:ext cx="8105775" cy="2733675"/>
          </a:xfrm>
          <a:prstGeom prst="rect">
            <a:avLst/>
          </a:prstGeom>
        </p:spPr>
      </p:pic>
    </p:spTree>
    <p:extLst>
      <p:ext uri="{BB962C8B-B14F-4D97-AF65-F5344CB8AC3E}">
        <p14:creationId xmlns:p14="http://schemas.microsoft.com/office/powerpoint/2010/main" val="3591276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0FEB21A-DEB2-8943-94D5-29199AE80701}"/>
              </a:ext>
            </a:extLst>
          </p:cNvPr>
          <p:cNvSpPr>
            <a:spLocks noGrp="1"/>
          </p:cNvSpPr>
          <p:nvPr>
            <p:ph type="title"/>
          </p:nvPr>
        </p:nvSpPr>
        <p:spPr/>
        <p:txBody>
          <a:bodyPr/>
          <a:lstStyle/>
          <a:p>
            <a:r>
              <a:rPr kumimoji="1" lang="en-US" altLang="zh-CN" dirty="0"/>
              <a:t>1D Training </a:t>
            </a:r>
            <a:r>
              <a:rPr kumimoji="1" lang="en-US" altLang="zh-CN" dirty="0" smtClean="0"/>
              <a:t>Steps(CA Training)</a:t>
            </a:r>
            <a:r>
              <a:rPr kumimoji="1" lang="en-US" altLang="zh-CN" dirty="0"/>
              <a:t/>
            </a:r>
            <a:br>
              <a:rPr kumimoji="1" lang="en-US" altLang="zh-CN" dirty="0"/>
            </a:br>
            <a:endParaRPr kumimoji="1" lang="zh-CN" altLang="en-US" dirty="0"/>
          </a:p>
        </p:txBody>
      </p:sp>
      <p:sp>
        <p:nvSpPr>
          <p:cNvPr id="4" name="AutoShape 2" descr="image2020-8-6_11-12-42.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矩形 4"/>
          <p:cNvSpPr/>
          <p:nvPr/>
        </p:nvSpPr>
        <p:spPr>
          <a:xfrm>
            <a:off x="460375" y="1039975"/>
            <a:ext cx="10257901" cy="646331"/>
          </a:xfrm>
          <a:prstGeom prst="rect">
            <a:avLst/>
          </a:prstGeom>
        </p:spPr>
        <p:txBody>
          <a:bodyPr wrap="square">
            <a:spAutoFit/>
          </a:bodyPr>
          <a:lstStyle/>
          <a:p>
            <a:r>
              <a:rPr lang="en-US" altLang="zh-CN" dirty="0">
                <a:solidFill>
                  <a:srgbClr val="000000"/>
                </a:solidFill>
              </a:rPr>
              <a:t>This step is supported for LPDDR3 and LPDDR4 only. During CA training, the DRAM is put into a mode where the Command/Address lines are sampled </a:t>
            </a:r>
            <a:r>
              <a:rPr lang="en-US" altLang="zh-CN" dirty="0" smtClean="0">
                <a:solidFill>
                  <a:srgbClr val="000000"/>
                </a:solidFill>
              </a:rPr>
              <a:t>and fed </a:t>
            </a:r>
            <a:r>
              <a:rPr lang="en-US" altLang="zh-CN" dirty="0">
                <a:solidFill>
                  <a:srgbClr val="000000"/>
                </a:solidFill>
              </a:rPr>
              <a:t>back on the DQ lines. </a:t>
            </a:r>
            <a:endParaRPr lang="zh-CN" altLang="en-US" dirty="0"/>
          </a:p>
        </p:txBody>
      </p:sp>
      <p:pic>
        <p:nvPicPr>
          <p:cNvPr id="6" name="图片 5"/>
          <p:cNvPicPr>
            <a:picLocks noChangeAspect="1"/>
          </p:cNvPicPr>
          <p:nvPr/>
        </p:nvPicPr>
        <p:blipFill rotWithShape="1">
          <a:blip r:embed="rId3"/>
          <a:srcRect t="1369"/>
          <a:stretch/>
        </p:blipFill>
        <p:spPr>
          <a:xfrm>
            <a:off x="1822955" y="2111603"/>
            <a:ext cx="7967188" cy="3462359"/>
          </a:xfrm>
          <a:prstGeom prst="rect">
            <a:avLst/>
          </a:prstGeom>
        </p:spPr>
      </p:pic>
      <p:sp>
        <p:nvSpPr>
          <p:cNvPr id="7" name="矩形 6"/>
          <p:cNvSpPr/>
          <p:nvPr/>
        </p:nvSpPr>
        <p:spPr>
          <a:xfrm>
            <a:off x="429560" y="5999259"/>
            <a:ext cx="9798522" cy="369332"/>
          </a:xfrm>
          <a:prstGeom prst="rect">
            <a:avLst/>
          </a:prstGeom>
        </p:spPr>
        <p:txBody>
          <a:bodyPr wrap="square">
            <a:spAutoFit/>
          </a:bodyPr>
          <a:lstStyle/>
          <a:p>
            <a:r>
              <a:rPr lang="en-US" altLang="zh-CN" i="1" dirty="0" smtClean="0">
                <a:solidFill>
                  <a:srgbClr val="000000"/>
                </a:solidFill>
                <a:latin typeface="+mn-ea"/>
              </a:rPr>
              <a:t>Note: This </a:t>
            </a:r>
            <a:r>
              <a:rPr lang="en-US" altLang="zh-CN" i="1" dirty="0">
                <a:solidFill>
                  <a:srgbClr val="000000"/>
                </a:solidFill>
                <a:latin typeface="+mn-ea"/>
              </a:rPr>
              <a:t>value is not altered by </a:t>
            </a:r>
            <a:r>
              <a:rPr lang="en-US" altLang="zh-CN" i="1" dirty="0" smtClean="0">
                <a:solidFill>
                  <a:srgbClr val="000000"/>
                </a:solidFill>
                <a:latin typeface="+mn-ea"/>
              </a:rPr>
              <a:t>training(DDR3/DDR4), </a:t>
            </a:r>
            <a:r>
              <a:rPr lang="en-US" altLang="zh-CN" i="1" dirty="0">
                <a:solidFill>
                  <a:srgbClr val="000000"/>
                </a:solidFill>
                <a:latin typeface="+mn-ea"/>
              </a:rPr>
              <a:t>but may be </a:t>
            </a:r>
            <a:r>
              <a:rPr lang="en-US" altLang="zh-CN" i="1" dirty="0" smtClean="0">
                <a:solidFill>
                  <a:srgbClr val="000000"/>
                </a:solidFill>
                <a:latin typeface="+mn-ea"/>
              </a:rPr>
              <a:t>altered manually </a:t>
            </a:r>
            <a:r>
              <a:rPr lang="en-US" altLang="zh-CN" i="1" dirty="0">
                <a:solidFill>
                  <a:srgbClr val="000000"/>
                </a:solidFill>
                <a:latin typeface="+mn-ea"/>
              </a:rPr>
              <a:t>by the </a:t>
            </a:r>
            <a:r>
              <a:rPr lang="en-US" altLang="zh-CN" i="1" dirty="0" smtClean="0">
                <a:solidFill>
                  <a:srgbClr val="000000"/>
                </a:solidFill>
                <a:latin typeface="+mn-ea"/>
              </a:rPr>
              <a:t>user</a:t>
            </a:r>
            <a:r>
              <a:rPr lang="en-US" altLang="zh-CN" i="1" dirty="0">
                <a:solidFill>
                  <a:srgbClr val="000000"/>
                </a:solidFill>
                <a:latin typeface="+mn-ea"/>
              </a:rPr>
              <a:t>.</a:t>
            </a:r>
          </a:p>
        </p:txBody>
      </p:sp>
    </p:spTree>
    <p:extLst>
      <p:ext uri="{BB962C8B-B14F-4D97-AF65-F5344CB8AC3E}">
        <p14:creationId xmlns:p14="http://schemas.microsoft.com/office/powerpoint/2010/main" val="4137452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0FEB21A-DEB2-8943-94D5-29199AE80701}"/>
              </a:ext>
            </a:extLst>
          </p:cNvPr>
          <p:cNvSpPr>
            <a:spLocks noGrp="1"/>
          </p:cNvSpPr>
          <p:nvPr>
            <p:ph type="title"/>
          </p:nvPr>
        </p:nvSpPr>
        <p:spPr/>
        <p:txBody>
          <a:bodyPr/>
          <a:lstStyle/>
          <a:p>
            <a:r>
              <a:rPr kumimoji="1" lang="en-US" altLang="zh-CN" dirty="0"/>
              <a:t>1D Training </a:t>
            </a:r>
            <a:r>
              <a:rPr kumimoji="1" lang="en-US" altLang="zh-CN" dirty="0" smtClean="0"/>
              <a:t>Steps(CA Training)</a:t>
            </a:r>
            <a:r>
              <a:rPr kumimoji="1" lang="en-US" altLang="zh-CN" dirty="0"/>
              <a:t/>
            </a:r>
            <a:br>
              <a:rPr kumimoji="1" lang="en-US" altLang="zh-CN" dirty="0"/>
            </a:br>
            <a:endParaRPr kumimoji="1" lang="zh-CN" altLang="en-US" dirty="0"/>
          </a:p>
        </p:txBody>
      </p:sp>
      <p:sp>
        <p:nvSpPr>
          <p:cNvPr id="4" name="AutoShape 2" descr="image2020-8-6_11-12-42.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p:cNvPicPr>
            <a:picLocks noChangeAspect="1"/>
          </p:cNvPicPr>
          <p:nvPr/>
        </p:nvPicPr>
        <p:blipFill>
          <a:blip r:embed="rId3"/>
          <a:stretch>
            <a:fillRect/>
          </a:stretch>
        </p:blipFill>
        <p:spPr>
          <a:xfrm>
            <a:off x="3917687" y="2004579"/>
            <a:ext cx="3343275" cy="3124200"/>
          </a:xfrm>
          <a:prstGeom prst="rect">
            <a:avLst/>
          </a:prstGeom>
        </p:spPr>
      </p:pic>
    </p:spTree>
    <p:extLst>
      <p:ext uri="{BB962C8B-B14F-4D97-AF65-F5344CB8AC3E}">
        <p14:creationId xmlns:p14="http://schemas.microsoft.com/office/powerpoint/2010/main" val="28554678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0FEB21A-DEB2-8943-94D5-29199AE80701}"/>
              </a:ext>
            </a:extLst>
          </p:cNvPr>
          <p:cNvSpPr>
            <a:spLocks noGrp="1"/>
          </p:cNvSpPr>
          <p:nvPr>
            <p:ph type="title"/>
          </p:nvPr>
        </p:nvSpPr>
        <p:spPr/>
        <p:txBody>
          <a:bodyPr/>
          <a:lstStyle/>
          <a:p>
            <a:r>
              <a:rPr kumimoji="1" lang="en-US" altLang="zh-CN" dirty="0"/>
              <a:t>1D Training </a:t>
            </a:r>
            <a:r>
              <a:rPr kumimoji="1" lang="en-US" altLang="zh-CN" dirty="0" smtClean="0"/>
              <a:t>Steps(</a:t>
            </a:r>
            <a:r>
              <a:rPr kumimoji="1" lang="en-US" altLang="zh-CN" dirty="0" err="1" smtClean="0"/>
              <a:t>Rxen</a:t>
            </a:r>
            <a:r>
              <a:rPr kumimoji="1" lang="en-US" altLang="zh-CN" dirty="0" smtClean="0"/>
              <a:t>)</a:t>
            </a:r>
            <a:r>
              <a:rPr kumimoji="1" lang="en-US" altLang="zh-CN" dirty="0"/>
              <a:t/>
            </a:r>
            <a:br>
              <a:rPr kumimoji="1" lang="en-US" altLang="zh-CN" dirty="0"/>
            </a:br>
            <a:endParaRPr kumimoji="1" lang="zh-CN" altLang="en-US" dirty="0"/>
          </a:p>
        </p:txBody>
      </p:sp>
      <p:sp>
        <p:nvSpPr>
          <p:cNvPr id="4" name="AutoShape 2" descr="image2020-8-6_11-12-42.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矩形 8"/>
          <p:cNvSpPr/>
          <p:nvPr/>
        </p:nvSpPr>
        <p:spPr>
          <a:xfrm>
            <a:off x="460375" y="1007226"/>
            <a:ext cx="10729241" cy="646331"/>
          </a:xfrm>
          <a:prstGeom prst="rect">
            <a:avLst/>
          </a:prstGeom>
        </p:spPr>
        <p:txBody>
          <a:bodyPr wrap="square">
            <a:spAutoFit/>
          </a:bodyPr>
          <a:lstStyle/>
          <a:p>
            <a:r>
              <a:rPr lang="en-US" altLang="zh-CN" dirty="0"/>
              <a:t>The goal of read gate training (aka </a:t>
            </a:r>
            <a:r>
              <a:rPr lang="en-US" altLang="zh-CN" dirty="0" err="1"/>
              <a:t>RxEn</a:t>
            </a:r>
            <a:r>
              <a:rPr lang="en-US" altLang="zh-CN" dirty="0"/>
              <a:t> training) is to determine the round-trip latency between the PHY and the </a:t>
            </a:r>
            <a:r>
              <a:rPr lang="en-US" altLang="zh-CN" dirty="0" smtClean="0"/>
              <a:t>DRAM.</a:t>
            </a:r>
            <a:endParaRPr lang="zh-CN" altLang="en-US" dirty="0"/>
          </a:p>
        </p:txBody>
      </p:sp>
      <p:pic>
        <p:nvPicPr>
          <p:cNvPr id="12" name="图片 11"/>
          <p:cNvPicPr>
            <a:picLocks noChangeAspect="1"/>
          </p:cNvPicPr>
          <p:nvPr/>
        </p:nvPicPr>
        <p:blipFill rotWithShape="1">
          <a:blip r:embed="rId3"/>
          <a:srcRect t="6032" b="4981"/>
          <a:stretch/>
        </p:blipFill>
        <p:spPr>
          <a:xfrm>
            <a:off x="1950963" y="1939081"/>
            <a:ext cx="9629775" cy="1796904"/>
          </a:xfrm>
          <a:prstGeom prst="rect">
            <a:avLst/>
          </a:prstGeom>
        </p:spPr>
      </p:pic>
      <p:pic>
        <p:nvPicPr>
          <p:cNvPr id="13" name="图片 12"/>
          <p:cNvPicPr>
            <a:picLocks noChangeAspect="1"/>
          </p:cNvPicPr>
          <p:nvPr/>
        </p:nvPicPr>
        <p:blipFill>
          <a:blip r:embed="rId4"/>
          <a:stretch>
            <a:fillRect/>
          </a:stretch>
        </p:blipFill>
        <p:spPr>
          <a:xfrm>
            <a:off x="1950963" y="4137575"/>
            <a:ext cx="9629775" cy="1838325"/>
          </a:xfrm>
          <a:prstGeom prst="rect">
            <a:avLst/>
          </a:prstGeom>
        </p:spPr>
      </p:pic>
      <p:sp>
        <p:nvSpPr>
          <p:cNvPr id="16" name="左弧形箭头 15"/>
          <p:cNvSpPr/>
          <p:nvPr/>
        </p:nvSpPr>
        <p:spPr>
          <a:xfrm>
            <a:off x="1190847" y="2721935"/>
            <a:ext cx="648586" cy="2456121"/>
          </a:xfrm>
          <a:prstGeom prst="curv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矩形 16"/>
          <p:cNvSpPr/>
          <p:nvPr/>
        </p:nvSpPr>
        <p:spPr>
          <a:xfrm>
            <a:off x="2401722" y="6377490"/>
            <a:ext cx="6846546" cy="369332"/>
          </a:xfrm>
          <a:prstGeom prst="rect">
            <a:avLst/>
          </a:prstGeom>
        </p:spPr>
        <p:txBody>
          <a:bodyPr wrap="square">
            <a:spAutoFit/>
          </a:bodyPr>
          <a:lstStyle/>
          <a:p>
            <a:r>
              <a:rPr lang="en-US" altLang="zh-CN" b="1" dirty="0" smtClean="0">
                <a:solidFill>
                  <a:srgbClr val="FF0000"/>
                </a:solidFill>
                <a:latin typeface="Book Antiqua" panose="02040602050305030304" pitchFamily="18" charset="0"/>
              </a:rPr>
              <a:t>CSRs</a:t>
            </a:r>
            <a:r>
              <a:rPr lang="zh-CN" altLang="en-US" b="1" dirty="0" smtClean="0">
                <a:solidFill>
                  <a:srgbClr val="FF0000"/>
                </a:solidFill>
                <a:latin typeface="Book Antiqua" panose="02040602050305030304" pitchFamily="18" charset="0"/>
              </a:rPr>
              <a:t>→</a:t>
            </a:r>
            <a:r>
              <a:rPr lang="en-US" altLang="zh-CN" b="1" dirty="0" err="1" smtClean="0">
                <a:solidFill>
                  <a:srgbClr val="FF0000"/>
                </a:solidFill>
                <a:latin typeface="Book Antiqua" panose="02040602050305030304" pitchFamily="18" charset="0"/>
              </a:rPr>
              <a:t>RxEnDly</a:t>
            </a:r>
            <a:r>
              <a:rPr lang="en-US" altLang="zh-CN" b="1" dirty="0">
                <a:solidFill>
                  <a:srgbClr val="FF0000"/>
                </a:solidFill>
                <a:latin typeface="Book Antiqua" panose="02040602050305030304" pitchFamily="18" charset="0"/>
              </a:rPr>
              <a:t>	</a:t>
            </a:r>
            <a:r>
              <a:rPr lang="en-US" altLang="zh-CN" b="1" dirty="0" smtClean="0">
                <a:solidFill>
                  <a:srgbClr val="FF0000"/>
                </a:solidFill>
                <a:latin typeface="Book Antiqua" panose="02040602050305030304" pitchFamily="18" charset="0"/>
              </a:rPr>
              <a:t>	Delays</a:t>
            </a:r>
            <a:r>
              <a:rPr lang="zh-CN" altLang="en-US" b="1" dirty="0" smtClean="0">
                <a:solidFill>
                  <a:srgbClr val="FF0000"/>
                </a:solidFill>
                <a:latin typeface="Book Antiqua" panose="02040602050305030304" pitchFamily="18" charset="0"/>
              </a:rPr>
              <a:t>→</a:t>
            </a:r>
            <a:r>
              <a:rPr lang="en-US" altLang="zh-CN" b="1" dirty="0" smtClean="0">
                <a:solidFill>
                  <a:srgbClr val="FF0000"/>
                </a:solidFill>
                <a:latin typeface="Book Antiqua" panose="02040602050305030304" pitchFamily="18" charset="0"/>
              </a:rPr>
              <a:t>(CK </a:t>
            </a:r>
            <a:r>
              <a:rPr lang="en-US" altLang="zh-CN" b="1" dirty="0" err="1" smtClean="0">
                <a:solidFill>
                  <a:srgbClr val="FF0000"/>
                </a:solidFill>
                <a:latin typeface="Book Antiqua" panose="02040602050305030304" pitchFamily="18" charset="0"/>
              </a:rPr>
              <a:t>Delay,DOS</a:t>
            </a:r>
            <a:r>
              <a:rPr lang="en-US" altLang="zh-CN" b="1" dirty="0" smtClean="0">
                <a:solidFill>
                  <a:srgbClr val="FF0000"/>
                </a:solidFill>
                <a:latin typeface="Book Antiqua" panose="02040602050305030304" pitchFamily="18" charset="0"/>
              </a:rPr>
              <a:t> Delay)</a:t>
            </a:r>
            <a:endParaRPr lang="zh-CN" altLang="en-US" b="1" dirty="0">
              <a:solidFill>
                <a:srgbClr val="FF0000"/>
              </a:solidFill>
            </a:endParaRPr>
          </a:p>
        </p:txBody>
      </p:sp>
    </p:spTree>
    <p:extLst>
      <p:ext uri="{BB962C8B-B14F-4D97-AF65-F5344CB8AC3E}">
        <p14:creationId xmlns:p14="http://schemas.microsoft.com/office/powerpoint/2010/main" val="3306661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0FEB21A-DEB2-8943-94D5-29199AE80701}"/>
              </a:ext>
            </a:extLst>
          </p:cNvPr>
          <p:cNvSpPr>
            <a:spLocks noGrp="1"/>
          </p:cNvSpPr>
          <p:nvPr>
            <p:ph type="title"/>
          </p:nvPr>
        </p:nvSpPr>
        <p:spPr/>
        <p:txBody>
          <a:bodyPr/>
          <a:lstStyle/>
          <a:p>
            <a:r>
              <a:rPr kumimoji="1" lang="en-US" altLang="zh-CN" dirty="0"/>
              <a:t>1D Training </a:t>
            </a:r>
            <a:r>
              <a:rPr kumimoji="1" lang="en-US" altLang="zh-CN" dirty="0" smtClean="0"/>
              <a:t>Steps(</a:t>
            </a:r>
            <a:r>
              <a:rPr lang="en-US" altLang="zh-CN" dirty="0"/>
              <a:t>Write Leveling Training </a:t>
            </a:r>
            <a:r>
              <a:rPr lang="en-US" altLang="zh-CN" dirty="0" smtClean="0"/>
              <a:t>&lt;</a:t>
            </a:r>
            <a:r>
              <a:rPr lang="en-US" altLang="zh-CN" sz="1400" dirty="0" smtClean="0"/>
              <a:t>fine &amp; coarse</a:t>
            </a:r>
            <a:r>
              <a:rPr lang="en-US" altLang="zh-CN" dirty="0" smtClean="0"/>
              <a:t>&gt;</a:t>
            </a:r>
            <a:r>
              <a:rPr kumimoji="1" lang="en-US" altLang="zh-CN" dirty="0" smtClean="0"/>
              <a:t>)</a:t>
            </a:r>
            <a:r>
              <a:rPr kumimoji="1" lang="en-US" altLang="zh-CN" dirty="0"/>
              <a:t/>
            </a:r>
            <a:br>
              <a:rPr kumimoji="1" lang="en-US" altLang="zh-CN" dirty="0"/>
            </a:br>
            <a:endParaRPr kumimoji="1" lang="zh-CN" altLang="en-US" dirty="0"/>
          </a:p>
        </p:txBody>
      </p:sp>
      <p:sp>
        <p:nvSpPr>
          <p:cNvPr id="4" name="AutoShape 2" descr="image2020-8-6_11-12-42.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矩形 8"/>
          <p:cNvSpPr/>
          <p:nvPr/>
        </p:nvSpPr>
        <p:spPr>
          <a:xfrm>
            <a:off x="460375" y="1007226"/>
            <a:ext cx="10729241" cy="923330"/>
          </a:xfrm>
          <a:prstGeom prst="rect">
            <a:avLst/>
          </a:prstGeom>
        </p:spPr>
        <p:txBody>
          <a:bodyPr wrap="square">
            <a:spAutoFit/>
          </a:bodyPr>
          <a:lstStyle/>
          <a:p>
            <a:pPr algn="just"/>
            <a:r>
              <a:rPr lang="en-US" altLang="zh-CN" dirty="0"/>
              <a:t>The goal of write leveling fine phase training is to </a:t>
            </a:r>
            <a:r>
              <a:rPr lang="en-US" altLang="zh-CN" b="1" dirty="0"/>
              <a:t>align DQS rising edge with the MEMCLK rising edge </a:t>
            </a:r>
            <a:r>
              <a:rPr lang="en-US" altLang="zh-CN" dirty="0"/>
              <a:t>at each DRAM device. Write Leveling fine phase training is required to compensate for any analog phase differences between MEMCLK and DQS distribution.</a:t>
            </a:r>
            <a:endParaRPr lang="zh-CN" altLang="en-US" dirty="0"/>
          </a:p>
        </p:txBody>
      </p:sp>
      <p:sp>
        <p:nvSpPr>
          <p:cNvPr id="17" name="矩形 16"/>
          <p:cNvSpPr/>
          <p:nvPr/>
        </p:nvSpPr>
        <p:spPr>
          <a:xfrm>
            <a:off x="2401719" y="6192824"/>
            <a:ext cx="7146315" cy="369332"/>
          </a:xfrm>
          <a:prstGeom prst="rect">
            <a:avLst/>
          </a:prstGeom>
        </p:spPr>
        <p:txBody>
          <a:bodyPr wrap="square">
            <a:spAutoFit/>
          </a:bodyPr>
          <a:lstStyle/>
          <a:p>
            <a:r>
              <a:rPr lang="en-US" altLang="zh-CN" b="1" dirty="0" smtClean="0">
                <a:solidFill>
                  <a:srgbClr val="FF0000"/>
                </a:solidFill>
                <a:latin typeface="Book Antiqua" panose="02040602050305030304" pitchFamily="18" charset="0"/>
              </a:rPr>
              <a:t>CSRs</a:t>
            </a:r>
            <a:r>
              <a:rPr lang="zh-CN" altLang="en-US" b="1" dirty="0" smtClean="0">
                <a:solidFill>
                  <a:srgbClr val="FF0000"/>
                </a:solidFill>
                <a:latin typeface="Book Antiqua" panose="02040602050305030304" pitchFamily="18" charset="0"/>
              </a:rPr>
              <a:t>→</a:t>
            </a:r>
            <a:r>
              <a:rPr lang="en-US" altLang="zh-CN" b="1" dirty="0" err="1">
                <a:solidFill>
                  <a:srgbClr val="FF0000"/>
                </a:solidFill>
                <a:latin typeface="Book Antiqua" panose="02040602050305030304" pitchFamily="18" charset="0"/>
              </a:rPr>
              <a:t>TxDqsDly</a:t>
            </a:r>
            <a:r>
              <a:rPr lang="en-US" altLang="zh-CN" b="1" dirty="0">
                <a:solidFill>
                  <a:srgbClr val="FF0000"/>
                </a:solidFill>
                <a:latin typeface="Book Antiqua" panose="02040602050305030304" pitchFamily="18" charset="0"/>
              </a:rPr>
              <a:t>	</a:t>
            </a:r>
            <a:r>
              <a:rPr lang="en-US" altLang="zh-CN" b="1" dirty="0" smtClean="0">
                <a:solidFill>
                  <a:srgbClr val="FF0000"/>
                </a:solidFill>
                <a:latin typeface="Book Antiqua" panose="02040602050305030304" pitchFamily="18" charset="0"/>
              </a:rPr>
              <a:t>Delays</a:t>
            </a:r>
            <a:r>
              <a:rPr lang="zh-CN" altLang="en-US" b="1" dirty="0" smtClean="0">
                <a:solidFill>
                  <a:srgbClr val="FF0000"/>
                </a:solidFill>
                <a:latin typeface="Book Antiqua" panose="02040602050305030304" pitchFamily="18" charset="0"/>
              </a:rPr>
              <a:t>→</a:t>
            </a:r>
            <a:r>
              <a:rPr lang="en-US" altLang="zh-CN" b="1" dirty="0" smtClean="0">
                <a:solidFill>
                  <a:srgbClr val="FF0000"/>
                </a:solidFill>
                <a:latin typeface="Book Antiqua" panose="02040602050305030304" pitchFamily="18" charset="0"/>
              </a:rPr>
              <a:t>(CK </a:t>
            </a:r>
            <a:r>
              <a:rPr lang="en-US" altLang="zh-CN" b="1" dirty="0" err="1" smtClean="0">
                <a:solidFill>
                  <a:srgbClr val="FF0000"/>
                </a:solidFill>
                <a:latin typeface="Book Antiqua" panose="02040602050305030304" pitchFamily="18" charset="0"/>
              </a:rPr>
              <a:t>Delay,DOS</a:t>
            </a:r>
            <a:r>
              <a:rPr lang="en-US" altLang="zh-CN" b="1" dirty="0" smtClean="0">
                <a:solidFill>
                  <a:srgbClr val="FF0000"/>
                </a:solidFill>
                <a:latin typeface="Book Antiqua" panose="02040602050305030304" pitchFamily="18" charset="0"/>
              </a:rPr>
              <a:t> Delay)</a:t>
            </a:r>
            <a:endParaRPr lang="zh-CN" altLang="en-US" b="1" dirty="0">
              <a:solidFill>
                <a:srgbClr val="FF0000"/>
              </a:solidFill>
            </a:endParaRPr>
          </a:p>
        </p:txBody>
      </p:sp>
      <p:pic>
        <p:nvPicPr>
          <p:cNvPr id="3" name="图片 2"/>
          <p:cNvPicPr>
            <a:picLocks noChangeAspect="1"/>
          </p:cNvPicPr>
          <p:nvPr/>
        </p:nvPicPr>
        <p:blipFill>
          <a:blip r:embed="rId3"/>
          <a:stretch>
            <a:fillRect/>
          </a:stretch>
        </p:blipFill>
        <p:spPr>
          <a:xfrm>
            <a:off x="2741140" y="3088758"/>
            <a:ext cx="6467475" cy="914400"/>
          </a:xfrm>
          <a:prstGeom prst="rect">
            <a:avLst/>
          </a:prstGeom>
        </p:spPr>
      </p:pic>
    </p:spTree>
    <p:extLst>
      <p:ext uri="{BB962C8B-B14F-4D97-AF65-F5344CB8AC3E}">
        <p14:creationId xmlns:p14="http://schemas.microsoft.com/office/powerpoint/2010/main" val="1385506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12F2C55-A992-6240-B395-A957EB8B73F2}"/>
              </a:ext>
            </a:extLst>
          </p:cNvPr>
          <p:cNvSpPr>
            <a:spLocks noGrp="1"/>
          </p:cNvSpPr>
          <p:nvPr>
            <p:ph type="title"/>
          </p:nvPr>
        </p:nvSpPr>
        <p:spPr>
          <a:xfrm>
            <a:off x="4532196" y="1502287"/>
            <a:ext cx="7659804" cy="3526913"/>
          </a:xfrm>
        </p:spPr>
        <p:txBody>
          <a:bodyPr/>
          <a:lstStyle/>
          <a:p>
            <a:r>
              <a:rPr kumimoji="1" lang="en-US" altLang="zh-CN" sz="2400" dirty="0" smtClean="0"/>
              <a:t>01. Introduction</a:t>
            </a:r>
            <a:br>
              <a:rPr kumimoji="1" lang="en-US" altLang="zh-CN" sz="2400" dirty="0" smtClean="0"/>
            </a:br>
            <a:r>
              <a:rPr kumimoji="1" lang="en-US" altLang="zh-CN" sz="2400" dirty="0" smtClean="0"/>
              <a:t>02. Hardware Training Architecture</a:t>
            </a:r>
            <a:br>
              <a:rPr kumimoji="1" lang="en-US" altLang="zh-CN" sz="2400" dirty="0" smtClean="0"/>
            </a:br>
            <a:r>
              <a:rPr kumimoji="1" lang="en-US" altLang="zh-CN" sz="2400" dirty="0" smtClean="0"/>
              <a:t>03. </a:t>
            </a:r>
            <a:r>
              <a:rPr kumimoji="1" lang="en-US" altLang="zh-CN" sz="2400" dirty="0" err="1" smtClean="0"/>
              <a:t>Loading,Configuring</a:t>
            </a:r>
            <a:r>
              <a:rPr kumimoji="1" lang="en-US" altLang="zh-CN" sz="2400" dirty="0" smtClean="0"/>
              <a:t> and Running the Firmware</a:t>
            </a:r>
            <a:br>
              <a:rPr kumimoji="1" lang="en-US" altLang="zh-CN" sz="2400" dirty="0" smtClean="0"/>
            </a:br>
            <a:r>
              <a:rPr kumimoji="1" lang="en-US" altLang="zh-CN" sz="2400" dirty="0" smtClean="0"/>
              <a:t>04. 1D Training Steps</a:t>
            </a:r>
            <a:br>
              <a:rPr kumimoji="1" lang="en-US" altLang="zh-CN" sz="2400" dirty="0" smtClean="0"/>
            </a:br>
            <a:r>
              <a:rPr kumimoji="1" lang="en-US" altLang="zh-CN" sz="2400" dirty="0" smtClean="0"/>
              <a:t>05. 2D Training Steps</a:t>
            </a:r>
            <a:endParaRPr kumimoji="1" lang="zh-CN" altLang="en-US" sz="2400" dirty="0"/>
          </a:p>
        </p:txBody>
      </p:sp>
    </p:spTree>
    <p:extLst>
      <p:ext uri="{BB962C8B-B14F-4D97-AF65-F5344CB8AC3E}">
        <p14:creationId xmlns:p14="http://schemas.microsoft.com/office/powerpoint/2010/main" val="1846940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0FEB21A-DEB2-8943-94D5-29199AE80701}"/>
              </a:ext>
            </a:extLst>
          </p:cNvPr>
          <p:cNvSpPr>
            <a:spLocks noGrp="1"/>
          </p:cNvSpPr>
          <p:nvPr>
            <p:ph type="title"/>
          </p:nvPr>
        </p:nvSpPr>
        <p:spPr/>
        <p:txBody>
          <a:bodyPr/>
          <a:lstStyle/>
          <a:p>
            <a:r>
              <a:rPr kumimoji="1" lang="en-US" altLang="zh-CN" dirty="0"/>
              <a:t>1D Training Steps(Read DQ Deskew)</a:t>
            </a:r>
            <a:br>
              <a:rPr kumimoji="1" lang="en-US" altLang="zh-CN" dirty="0"/>
            </a:br>
            <a:endParaRPr kumimoji="1" lang="zh-CN" altLang="en-US" dirty="0"/>
          </a:p>
        </p:txBody>
      </p:sp>
      <p:sp>
        <p:nvSpPr>
          <p:cNvPr id="4" name="AutoShape 2" descr="image2020-8-6_11-12-42.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矩形 8"/>
          <p:cNvSpPr/>
          <p:nvPr/>
        </p:nvSpPr>
        <p:spPr>
          <a:xfrm>
            <a:off x="460375" y="1007226"/>
            <a:ext cx="10729241" cy="646331"/>
          </a:xfrm>
          <a:prstGeom prst="rect">
            <a:avLst/>
          </a:prstGeom>
        </p:spPr>
        <p:txBody>
          <a:bodyPr wrap="square">
            <a:spAutoFit/>
          </a:bodyPr>
          <a:lstStyle/>
          <a:p>
            <a:pPr algn="just"/>
            <a:r>
              <a:rPr lang="en-US" altLang="zh-CN" dirty="0"/>
              <a:t>Read DQ deskew training compensates for delay differences, primarily caused by board routing and DRAM DQ output skew, among the DQ lanes during reads.</a:t>
            </a:r>
            <a:endParaRPr lang="zh-CN" altLang="en-US" dirty="0"/>
          </a:p>
        </p:txBody>
      </p:sp>
      <p:sp>
        <p:nvSpPr>
          <p:cNvPr id="17" name="矩形 16"/>
          <p:cNvSpPr/>
          <p:nvPr/>
        </p:nvSpPr>
        <p:spPr>
          <a:xfrm>
            <a:off x="2401719" y="6192824"/>
            <a:ext cx="7146315" cy="369332"/>
          </a:xfrm>
          <a:prstGeom prst="rect">
            <a:avLst/>
          </a:prstGeom>
        </p:spPr>
        <p:txBody>
          <a:bodyPr wrap="square">
            <a:spAutoFit/>
          </a:bodyPr>
          <a:lstStyle/>
          <a:p>
            <a:r>
              <a:rPr lang="en-US" altLang="zh-CN" b="1" dirty="0" smtClean="0">
                <a:solidFill>
                  <a:srgbClr val="FF0000"/>
                </a:solidFill>
                <a:latin typeface="Book Antiqua" panose="02040602050305030304" pitchFamily="18" charset="0"/>
              </a:rPr>
              <a:t>CSRs</a:t>
            </a:r>
            <a:r>
              <a:rPr lang="zh-CN" altLang="en-US" b="1" dirty="0" smtClean="0">
                <a:solidFill>
                  <a:srgbClr val="FF0000"/>
                </a:solidFill>
                <a:latin typeface="Book Antiqua" panose="02040602050305030304" pitchFamily="18" charset="0"/>
              </a:rPr>
              <a:t>→</a:t>
            </a:r>
            <a:r>
              <a:rPr lang="en-US" altLang="zh-CN" b="1" dirty="0" err="1" smtClean="0">
                <a:solidFill>
                  <a:srgbClr val="FF0000"/>
                </a:solidFill>
                <a:latin typeface="Book Antiqua" panose="02040602050305030304" pitchFamily="18" charset="0"/>
              </a:rPr>
              <a:t>RxPBDly</a:t>
            </a:r>
            <a:r>
              <a:rPr lang="en-US" altLang="zh-CN" b="1" dirty="0" smtClean="0">
                <a:solidFill>
                  <a:srgbClr val="FF0000"/>
                </a:solidFill>
                <a:latin typeface="Book Antiqua" panose="02040602050305030304" pitchFamily="18" charset="0"/>
              </a:rPr>
              <a:t>		Delays</a:t>
            </a:r>
            <a:r>
              <a:rPr lang="zh-CN" altLang="en-US" b="1" dirty="0" smtClean="0">
                <a:solidFill>
                  <a:srgbClr val="FF0000"/>
                </a:solidFill>
                <a:latin typeface="Book Antiqua" panose="02040602050305030304" pitchFamily="18" charset="0"/>
              </a:rPr>
              <a:t>→</a:t>
            </a:r>
            <a:r>
              <a:rPr lang="en-US" altLang="zh-CN" b="1" dirty="0" smtClean="0">
                <a:solidFill>
                  <a:srgbClr val="FF0000"/>
                </a:solidFill>
                <a:latin typeface="Book Antiqua" panose="02040602050305030304" pitchFamily="18" charset="0"/>
              </a:rPr>
              <a:t>(DQ </a:t>
            </a:r>
            <a:r>
              <a:rPr lang="en-US" altLang="zh-CN" b="1" dirty="0" err="1" smtClean="0">
                <a:solidFill>
                  <a:srgbClr val="FF0000"/>
                </a:solidFill>
                <a:latin typeface="Book Antiqua" panose="02040602050305030304" pitchFamily="18" charset="0"/>
              </a:rPr>
              <a:t>Delay,DM</a:t>
            </a:r>
            <a:r>
              <a:rPr lang="en-US" altLang="zh-CN" b="1" dirty="0" smtClean="0">
                <a:solidFill>
                  <a:srgbClr val="FF0000"/>
                </a:solidFill>
                <a:latin typeface="Book Antiqua" panose="02040602050305030304" pitchFamily="18" charset="0"/>
              </a:rPr>
              <a:t>/DBI Delay)</a:t>
            </a:r>
            <a:endParaRPr lang="zh-CN" altLang="en-US" b="1" dirty="0">
              <a:solidFill>
                <a:srgbClr val="FF0000"/>
              </a:solidFill>
            </a:endParaRPr>
          </a:p>
        </p:txBody>
      </p:sp>
      <p:pic>
        <p:nvPicPr>
          <p:cNvPr id="5" name="图片 4"/>
          <p:cNvPicPr>
            <a:picLocks noChangeAspect="1"/>
          </p:cNvPicPr>
          <p:nvPr/>
        </p:nvPicPr>
        <p:blipFill>
          <a:blip r:embed="rId3"/>
          <a:stretch>
            <a:fillRect/>
          </a:stretch>
        </p:blipFill>
        <p:spPr>
          <a:xfrm>
            <a:off x="2567208" y="2125070"/>
            <a:ext cx="3933825" cy="1438275"/>
          </a:xfrm>
          <a:prstGeom prst="rect">
            <a:avLst/>
          </a:prstGeom>
        </p:spPr>
      </p:pic>
      <p:pic>
        <p:nvPicPr>
          <p:cNvPr id="7" name="图片 6"/>
          <p:cNvPicPr>
            <a:picLocks noChangeAspect="1"/>
          </p:cNvPicPr>
          <p:nvPr/>
        </p:nvPicPr>
        <p:blipFill>
          <a:blip r:embed="rId4"/>
          <a:stretch>
            <a:fillRect/>
          </a:stretch>
        </p:blipFill>
        <p:spPr>
          <a:xfrm>
            <a:off x="2567208" y="4168472"/>
            <a:ext cx="3952875" cy="1419225"/>
          </a:xfrm>
          <a:prstGeom prst="rect">
            <a:avLst/>
          </a:prstGeom>
        </p:spPr>
      </p:pic>
      <p:pic>
        <p:nvPicPr>
          <p:cNvPr id="8" name="图片 7"/>
          <p:cNvPicPr>
            <a:picLocks noChangeAspect="1"/>
          </p:cNvPicPr>
          <p:nvPr/>
        </p:nvPicPr>
        <p:blipFill>
          <a:blip r:embed="rId5"/>
          <a:stretch>
            <a:fillRect/>
          </a:stretch>
        </p:blipFill>
        <p:spPr>
          <a:xfrm>
            <a:off x="7016380" y="2354377"/>
            <a:ext cx="3943350" cy="2762250"/>
          </a:xfrm>
          <a:prstGeom prst="rect">
            <a:avLst/>
          </a:prstGeom>
        </p:spPr>
      </p:pic>
      <p:sp>
        <p:nvSpPr>
          <p:cNvPr id="11" name="左弧形箭头 10"/>
          <p:cNvSpPr/>
          <p:nvPr/>
        </p:nvSpPr>
        <p:spPr>
          <a:xfrm>
            <a:off x="1422325" y="2660506"/>
            <a:ext cx="648586" cy="2230471"/>
          </a:xfrm>
          <a:prstGeom prst="curv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9345660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0FEB21A-DEB2-8943-94D5-29199AE80701}"/>
              </a:ext>
            </a:extLst>
          </p:cNvPr>
          <p:cNvSpPr>
            <a:spLocks noGrp="1"/>
          </p:cNvSpPr>
          <p:nvPr>
            <p:ph type="title"/>
          </p:nvPr>
        </p:nvSpPr>
        <p:spPr/>
        <p:txBody>
          <a:bodyPr/>
          <a:lstStyle/>
          <a:p>
            <a:r>
              <a:rPr kumimoji="1" lang="en-US" altLang="zh-CN" dirty="0"/>
              <a:t>1D Training </a:t>
            </a:r>
            <a:r>
              <a:rPr kumimoji="1" lang="en-US" altLang="zh-CN" dirty="0" smtClean="0"/>
              <a:t>Steps(Read 1D Training&lt;</a:t>
            </a:r>
            <a:r>
              <a:rPr kumimoji="1" lang="en-US" altLang="zh-CN" sz="1400" dirty="0" smtClean="0"/>
              <a:t>SI friendly &amp; Optimized Delay Centering</a:t>
            </a:r>
            <a:r>
              <a:rPr kumimoji="1" lang="en-US" altLang="zh-CN" dirty="0" smtClean="0"/>
              <a:t>&gt;)</a:t>
            </a:r>
            <a:r>
              <a:rPr kumimoji="1" lang="en-US" altLang="zh-CN" dirty="0"/>
              <a:t/>
            </a:r>
            <a:br>
              <a:rPr kumimoji="1" lang="en-US" altLang="zh-CN" dirty="0"/>
            </a:br>
            <a:endParaRPr kumimoji="1" lang="zh-CN" altLang="en-US" dirty="0"/>
          </a:p>
        </p:txBody>
      </p:sp>
      <p:sp>
        <p:nvSpPr>
          <p:cNvPr id="4" name="AutoShape 2" descr="image2020-8-6_11-12-42.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矩形 8"/>
          <p:cNvSpPr/>
          <p:nvPr/>
        </p:nvSpPr>
        <p:spPr>
          <a:xfrm>
            <a:off x="460375" y="1007226"/>
            <a:ext cx="10278509" cy="1200329"/>
          </a:xfrm>
          <a:prstGeom prst="rect">
            <a:avLst/>
          </a:prstGeom>
        </p:spPr>
        <p:txBody>
          <a:bodyPr wrap="square">
            <a:spAutoFit/>
          </a:bodyPr>
          <a:lstStyle/>
          <a:p>
            <a:pPr algn="just"/>
            <a:r>
              <a:rPr lang="en-US" altLang="zh-CN" dirty="0"/>
              <a:t>The Read 1D fine training is done so that reads can be trained to work and perform further training to</a:t>
            </a:r>
          </a:p>
          <a:p>
            <a:pPr algn="just"/>
            <a:r>
              <a:rPr lang="en-US" altLang="zh-CN" dirty="0"/>
              <a:t>properly train the write </a:t>
            </a:r>
            <a:r>
              <a:rPr lang="en-US" altLang="zh-CN" dirty="0" smtClean="0"/>
              <a:t>operations.</a:t>
            </a:r>
            <a:r>
              <a:rPr lang="en-US" altLang="zh-CN" dirty="0"/>
              <a:t> </a:t>
            </a:r>
            <a:r>
              <a:rPr lang="en-US" altLang="zh-CN" dirty="0" smtClean="0"/>
              <a:t>(this </a:t>
            </a:r>
            <a:r>
              <a:rPr lang="en-US" altLang="zh-CN" dirty="0"/>
              <a:t>step of training by programming </a:t>
            </a:r>
            <a:r>
              <a:rPr lang="en-US" altLang="zh-CN" i="1" dirty="0">
                <a:solidFill>
                  <a:srgbClr val="FF0000"/>
                </a:solidFill>
              </a:rPr>
              <a:t>a pattern into an MPR </a:t>
            </a:r>
            <a:r>
              <a:rPr lang="en-US" altLang="zh-CN" dirty="0" smtClean="0"/>
              <a:t>)</a:t>
            </a:r>
          </a:p>
          <a:p>
            <a:pPr algn="just"/>
            <a:r>
              <a:rPr lang="en-US" altLang="zh-CN" dirty="0"/>
              <a:t>This training </a:t>
            </a:r>
            <a:r>
              <a:rPr lang="en-US" altLang="zh-CN" dirty="0" smtClean="0"/>
              <a:t>stage(optimized delay centering) </a:t>
            </a:r>
            <a:r>
              <a:rPr lang="en-US" altLang="zh-CN" dirty="0"/>
              <a:t>is almost the same as the Read 1D (SI friendly) delay centering presented </a:t>
            </a:r>
            <a:r>
              <a:rPr lang="en-US" altLang="zh-CN" dirty="0" smtClean="0"/>
              <a:t>previously, but </a:t>
            </a:r>
            <a:r>
              <a:rPr lang="en-US" altLang="zh-CN" dirty="0"/>
              <a:t>using longer more complex data patterns known as </a:t>
            </a:r>
            <a:r>
              <a:rPr lang="en-US" altLang="zh-CN" i="1" dirty="0">
                <a:solidFill>
                  <a:srgbClr val="FF0000"/>
                </a:solidFill>
              </a:rPr>
              <a:t>PRBS patterns</a:t>
            </a:r>
            <a:r>
              <a:rPr lang="en-US" altLang="zh-CN" dirty="0"/>
              <a:t>. </a:t>
            </a:r>
            <a:endParaRPr lang="zh-CN" altLang="en-US" dirty="0"/>
          </a:p>
        </p:txBody>
      </p:sp>
      <p:sp>
        <p:nvSpPr>
          <p:cNvPr id="17" name="矩形 16"/>
          <p:cNvSpPr/>
          <p:nvPr/>
        </p:nvSpPr>
        <p:spPr>
          <a:xfrm>
            <a:off x="2401719" y="6192824"/>
            <a:ext cx="7996923" cy="369332"/>
          </a:xfrm>
          <a:prstGeom prst="rect">
            <a:avLst/>
          </a:prstGeom>
        </p:spPr>
        <p:txBody>
          <a:bodyPr wrap="square">
            <a:spAutoFit/>
          </a:bodyPr>
          <a:lstStyle/>
          <a:p>
            <a:r>
              <a:rPr lang="en-US" altLang="zh-CN" b="1" dirty="0" smtClean="0">
                <a:solidFill>
                  <a:srgbClr val="FF0000"/>
                </a:solidFill>
                <a:latin typeface="Book Antiqua" panose="02040602050305030304" pitchFamily="18" charset="0"/>
              </a:rPr>
              <a:t>CSRs</a:t>
            </a:r>
            <a:r>
              <a:rPr lang="zh-CN" altLang="en-US" b="1" dirty="0" smtClean="0">
                <a:solidFill>
                  <a:srgbClr val="FF0000"/>
                </a:solidFill>
                <a:latin typeface="Book Antiqua" panose="02040602050305030304" pitchFamily="18" charset="0"/>
              </a:rPr>
              <a:t>→</a:t>
            </a:r>
            <a:r>
              <a:rPr lang="en-US" altLang="zh-CN" b="1" dirty="0" err="1" smtClean="0">
                <a:solidFill>
                  <a:srgbClr val="FF0000"/>
                </a:solidFill>
                <a:latin typeface="Book Antiqua" panose="02040602050305030304" pitchFamily="18" charset="0"/>
              </a:rPr>
              <a:t>RxClkDly</a:t>
            </a:r>
            <a:r>
              <a:rPr lang="en-US" altLang="zh-CN" b="1" dirty="0" smtClean="0">
                <a:solidFill>
                  <a:srgbClr val="FF0000"/>
                </a:solidFill>
                <a:latin typeface="Book Antiqua" panose="02040602050305030304" pitchFamily="18" charset="0"/>
              </a:rPr>
              <a:t>	Delays</a:t>
            </a:r>
            <a:r>
              <a:rPr lang="zh-CN" altLang="en-US" b="1" dirty="0" smtClean="0">
                <a:solidFill>
                  <a:srgbClr val="FF0000"/>
                </a:solidFill>
                <a:latin typeface="Book Antiqua" panose="02040602050305030304" pitchFamily="18" charset="0"/>
              </a:rPr>
              <a:t>→</a:t>
            </a:r>
            <a:r>
              <a:rPr lang="en-US" altLang="zh-CN" b="1" dirty="0" smtClean="0">
                <a:solidFill>
                  <a:srgbClr val="FF0000"/>
                </a:solidFill>
                <a:latin typeface="Book Antiqua" panose="02040602050305030304" pitchFamily="18" charset="0"/>
              </a:rPr>
              <a:t>(DQ </a:t>
            </a:r>
            <a:r>
              <a:rPr lang="en-US" altLang="zh-CN" b="1" dirty="0" err="1" smtClean="0">
                <a:solidFill>
                  <a:srgbClr val="FF0000"/>
                </a:solidFill>
                <a:latin typeface="Book Antiqua" panose="02040602050305030304" pitchFamily="18" charset="0"/>
              </a:rPr>
              <a:t>Delay,DM</a:t>
            </a:r>
            <a:r>
              <a:rPr lang="en-US" altLang="zh-CN" b="1" dirty="0" smtClean="0">
                <a:solidFill>
                  <a:srgbClr val="FF0000"/>
                </a:solidFill>
                <a:latin typeface="Book Antiqua" panose="02040602050305030304" pitchFamily="18" charset="0"/>
              </a:rPr>
              <a:t>/DBI </a:t>
            </a:r>
            <a:r>
              <a:rPr lang="en-US" altLang="zh-CN" b="1" dirty="0" err="1" smtClean="0">
                <a:solidFill>
                  <a:srgbClr val="FF0000"/>
                </a:solidFill>
                <a:latin typeface="Book Antiqua" panose="02040602050305030304" pitchFamily="18" charset="0"/>
              </a:rPr>
              <a:t>Delay,DQS</a:t>
            </a:r>
            <a:r>
              <a:rPr lang="en-US" altLang="zh-CN" b="1" dirty="0" smtClean="0">
                <a:solidFill>
                  <a:srgbClr val="FF0000"/>
                </a:solidFill>
                <a:latin typeface="Book Antiqua" panose="02040602050305030304" pitchFamily="18" charset="0"/>
              </a:rPr>
              <a:t> Delay)</a:t>
            </a:r>
            <a:endParaRPr lang="zh-CN" altLang="en-US" b="1" dirty="0">
              <a:solidFill>
                <a:srgbClr val="FF0000"/>
              </a:solidFill>
            </a:endParaRPr>
          </a:p>
        </p:txBody>
      </p:sp>
      <p:pic>
        <p:nvPicPr>
          <p:cNvPr id="3" name="图片 2"/>
          <p:cNvPicPr>
            <a:picLocks noChangeAspect="1"/>
          </p:cNvPicPr>
          <p:nvPr/>
        </p:nvPicPr>
        <p:blipFill>
          <a:blip r:embed="rId3"/>
          <a:stretch>
            <a:fillRect/>
          </a:stretch>
        </p:blipFill>
        <p:spPr>
          <a:xfrm>
            <a:off x="1596906" y="2404364"/>
            <a:ext cx="3076575" cy="3333750"/>
          </a:xfrm>
          <a:prstGeom prst="rect">
            <a:avLst/>
          </a:prstGeom>
        </p:spPr>
      </p:pic>
      <p:pic>
        <p:nvPicPr>
          <p:cNvPr id="6" name="图片 5"/>
          <p:cNvPicPr>
            <a:picLocks noChangeAspect="1"/>
          </p:cNvPicPr>
          <p:nvPr/>
        </p:nvPicPr>
        <p:blipFill>
          <a:blip r:embed="rId4"/>
          <a:stretch>
            <a:fillRect/>
          </a:stretch>
        </p:blipFill>
        <p:spPr>
          <a:xfrm>
            <a:off x="5737511" y="2761551"/>
            <a:ext cx="3762375" cy="2619375"/>
          </a:xfrm>
          <a:prstGeom prst="rect">
            <a:avLst/>
          </a:prstGeom>
        </p:spPr>
      </p:pic>
    </p:spTree>
    <p:extLst>
      <p:ext uri="{BB962C8B-B14F-4D97-AF65-F5344CB8AC3E}">
        <p14:creationId xmlns:p14="http://schemas.microsoft.com/office/powerpoint/2010/main" val="37623093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0FEB21A-DEB2-8943-94D5-29199AE80701}"/>
              </a:ext>
            </a:extLst>
          </p:cNvPr>
          <p:cNvSpPr>
            <a:spLocks noGrp="1"/>
          </p:cNvSpPr>
          <p:nvPr>
            <p:ph type="title"/>
          </p:nvPr>
        </p:nvSpPr>
        <p:spPr/>
        <p:txBody>
          <a:bodyPr/>
          <a:lstStyle/>
          <a:p>
            <a:r>
              <a:rPr kumimoji="1" lang="en-US" altLang="zh-CN" dirty="0"/>
              <a:t>1D Training </a:t>
            </a:r>
            <a:r>
              <a:rPr kumimoji="1" lang="en-US" altLang="zh-CN" dirty="0" smtClean="0"/>
              <a:t>Steps(Write 1D Training&lt;</a:t>
            </a:r>
            <a:r>
              <a:rPr kumimoji="1" lang="en-US" altLang="zh-CN" sz="1400" dirty="0" smtClean="0"/>
              <a:t>DQ/DQS Optimized Delay</a:t>
            </a:r>
            <a:r>
              <a:rPr kumimoji="1" lang="en-US" altLang="zh-CN" dirty="0" smtClean="0"/>
              <a:t>&gt;)</a:t>
            </a:r>
            <a:r>
              <a:rPr kumimoji="1" lang="en-US" altLang="zh-CN" dirty="0"/>
              <a:t/>
            </a:r>
            <a:br>
              <a:rPr kumimoji="1" lang="en-US" altLang="zh-CN" dirty="0"/>
            </a:br>
            <a:endParaRPr kumimoji="1" lang="zh-CN" altLang="en-US" dirty="0"/>
          </a:p>
        </p:txBody>
      </p:sp>
      <p:sp>
        <p:nvSpPr>
          <p:cNvPr id="4" name="AutoShape 2" descr="image2020-8-6_11-12-42.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矩形 8"/>
          <p:cNvSpPr/>
          <p:nvPr/>
        </p:nvSpPr>
        <p:spPr>
          <a:xfrm>
            <a:off x="460375" y="1007226"/>
            <a:ext cx="10729241" cy="646331"/>
          </a:xfrm>
          <a:prstGeom prst="rect">
            <a:avLst/>
          </a:prstGeom>
        </p:spPr>
        <p:txBody>
          <a:bodyPr wrap="square">
            <a:spAutoFit/>
          </a:bodyPr>
          <a:lstStyle/>
          <a:p>
            <a:pPr algn="just"/>
            <a:r>
              <a:rPr lang="en-US" altLang="zh-CN" dirty="0"/>
              <a:t>The objective of this training is to center write DQ timing in the write DQS eye</a:t>
            </a:r>
            <a:r>
              <a:rPr lang="en-US" altLang="zh-CN" dirty="0" smtClean="0"/>
              <a:t>.(</a:t>
            </a:r>
            <a:r>
              <a:rPr lang="en-US" altLang="zh-CN" dirty="0"/>
              <a:t>The write DQS timing was set in the Write Leveling steps.)</a:t>
            </a:r>
            <a:endParaRPr lang="zh-CN" altLang="en-US" dirty="0"/>
          </a:p>
        </p:txBody>
      </p:sp>
      <p:sp>
        <p:nvSpPr>
          <p:cNvPr id="17" name="矩形 16"/>
          <p:cNvSpPr/>
          <p:nvPr/>
        </p:nvSpPr>
        <p:spPr>
          <a:xfrm>
            <a:off x="2401719" y="6192824"/>
            <a:ext cx="7996923" cy="369332"/>
          </a:xfrm>
          <a:prstGeom prst="rect">
            <a:avLst/>
          </a:prstGeom>
        </p:spPr>
        <p:txBody>
          <a:bodyPr wrap="square">
            <a:spAutoFit/>
          </a:bodyPr>
          <a:lstStyle/>
          <a:p>
            <a:r>
              <a:rPr lang="en-US" altLang="zh-CN" b="1" dirty="0" smtClean="0">
                <a:solidFill>
                  <a:srgbClr val="FF0000"/>
                </a:solidFill>
                <a:latin typeface="Book Antiqua" panose="02040602050305030304" pitchFamily="18" charset="0"/>
              </a:rPr>
              <a:t>CSRs</a:t>
            </a:r>
            <a:r>
              <a:rPr lang="zh-CN" altLang="en-US" b="1" dirty="0" smtClean="0">
                <a:solidFill>
                  <a:srgbClr val="FF0000"/>
                </a:solidFill>
                <a:latin typeface="Book Antiqua" panose="02040602050305030304" pitchFamily="18" charset="0"/>
              </a:rPr>
              <a:t>→</a:t>
            </a:r>
            <a:r>
              <a:rPr lang="en-US" altLang="zh-CN" b="1" dirty="0" err="1" smtClean="0">
                <a:solidFill>
                  <a:srgbClr val="FF0000"/>
                </a:solidFill>
                <a:latin typeface="Book Antiqua" panose="02040602050305030304" pitchFamily="18" charset="0"/>
              </a:rPr>
              <a:t>TxDqDly</a:t>
            </a:r>
            <a:r>
              <a:rPr lang="en-US" altLang="zh-CN" b="1" dirty="0" smtClean="0">
                <a:solidFill>
                  <a:srgbClr val="FF0000"/>
                </a:solidFill>
                <a:latin typeface="Book Antiqua" panose="02040602050305030304" pitchFamily="18" charset="0"/>
              </a:rPr>
              <a:t>		Delays</a:t>
            </a:r>
            <a:r>
              <a:rPr lang="zh-CN" altLang="en-US" b="1" dirty="0" smtClean="0">
                <a:solidFill>
                  <a:srgbClr val="FF0000"/>
                </a:solidFill>
                <a:latin typeface="Book Antiqua" panose="02040602050305030304" pitchFamily="18" charset="0"/>
              </a:rPr>
              <a:t>→</a:t>
            </a:r>
            <a:r>
              <a:rPr lang="en-US" altLang="zh-CN" b="1" dirty="0" smtClean="0">
                <a:solidFill>
                  <a:srgbClr val="FF0000"/>
                </a:solidFill>
                <a:latin typeface="Book Antiqua" panose="02040602050305030304" pitchFamily="18" charset="0"/>
              </a:rPr>
              <a:t>(DQ </a:t>
            </a:r>
            <a:r>
              <a:rPr lang="en-US" altLang="zh-CN" b="1" dirty="0" err="1" smtClean="0">
                <a:solidFill>
                  <a:srgbClr val="FF0000"/>
                </a:solidFill>
                <a:latin typeface="Book Antiqua" panose="02040602050305030304" pitchFamily="18" charset="0"/>
              </a:rPr>
              <a:t>Delay,DM</a:t>
            </a:r>
            <a:r>
              <a:rPr lang="en-US" altLang="zh-CN" b="1" dirty="0" smtClean="0">
                <a:solidFill>
                  <a:srgbClr val="FF0000"/>
                </a:solidFill>
                <a:latin typeface="Book Antiqua" panose="02040602050305030304" pitchFamily="18" charset="0"/>
              </a:rPr>
              <a:t>/DBI </a:t>
            </a:r>
            <a:r>
              <a:rPr lang="en-US" altLang="zh-CN" b="1" dirty="0" err="1" smtClean="0">
                <a:solidFill>
                  <a:srgbClr val="FF0000"/>
                </a:solidFill>
                <a:latin typeface="Book Antiqua" panose="02040602050305030304" pitchFamily="18" charset="0"/>
              </a:rPr>
              <a:t>Delay,DQS</a:t>
            </a:r>
            <a:r>
              <a:rPr lang="en-US" altLang="zh-CN" b="1" dirty="0" smtClean="0">
                <a:solidFill>
                  <a:srgbClr val="FF0000"/>
                </a:solidFill>
                <a:latin typeface="Book Antiqua" panose="02040602050305030304" pitchFamily="18" charset="0"/>
              </a:rPr>
              <a:t> Delay)</a:t>
            </a:r>
            <a:endParaRPr lang="zh-CN" altLang="en-US" b="1" dirty="0">
              <a:solidFill>
                <a:srgbClr val="FF0000"/>
              </a:solidFill>
            </a:endParaRPr>
          </a:p>
        </p:txBody>
      </p:sp>
      <p:pic>
        <p:nvPicPr>
          <p:cNvPr id="5" name="图片 4"/>
          <p:cNvPicPr>
            <a:picLocks noChangeAspect="1"/>
          </p:cNvPicPr>
          <p:nvPr/>
        </p:nvPicPr>
        <p:blipFill>
          <a:blip r:embed="rId3"/>
          <a:stretch>
            <a:fillRect/>
          </a:stretch>
        </p:blipFill>
        <p:spPr>
          <a:xfrm>
            <a:off x="3991432" y="2423226"/>
            <a:ext cx="3667125" cy="2543175"/>
          </a:xfrm>
          <a:prstGeom prst="rect">
            <a:avLst/>
          </a:prstGeom>
        </p:spPr>
      </p:pic>
    </p:spTree>
    <p:extLst>
      <p:ext uri="{BB962C8B-B14F-4D97-AF65-F5344CB8AC3E}">
        <p14:creationId xmlns:p14="http://schemas.microsoft.com/office/powerpoint/2010/main" val="15827523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0FEB21A-DEB2-8943-94D5-29199AE80701}"/>
              </a:ext>
            </a:extLst>
          </p:cNvPr>
          <p:cNvSpPr>
            <a:spLocks noGrp="1"/>
          </p:cNvSpPr>
          <p:nvPr>
            <p:ph type="title"/>
          </p:nvPr>
        </p:nvSpPr>
        <p:spPr/>
        <p:txBody>
          <a:bodyPr/>
          <a:lstStyle/>
          <a:p>
            <a:r>
              <a:rPr kumimoji="1" lang="en-US" altLang="zh-CN" dirty="0"/>
              <a:t>1D Training </a:t>
            </a:r>
            <a:r>
              <a:rPr kumimoji="1" lang="en-US" altLang="zh-CN" dirty="0" smtClean="0"/>
              <a:t>Steps(Max Read Latency Training)</a:t>
            </a:r>
            <a:r>
              <a:rPr kumimoji="1" lang="en-US" altLang="zh-CN" dirty="0"/>
              <a:t/>
            </a:r>
            <a:br>
              <a:rPr kumimoji="1" lang="en-US" altLang="zh-CN" dirty="0"/>
            </a:br>
            <a:endParaRPr kumimoji="1" lang="zh-CN" altLang="en-US" dirty="0"/>
          </a:p>
        </p:txBody>
      </p:sp>
      <p:sp>
        <p:nvSpPr>
          <p:cNvPr id="4" name="AutoShape 2" descr="image2020-8-6_11-12-42.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矩形 8"/>
          <p:cNvSpPr/>
          <p:nvPr/>
        </p:nvSpPr>
        <p:spPr>
          <a:xfrm>
            <a:off x="460375" y="1173259"/>
            <a:ext cx="10729241" cy="1200329"/>
          </a:xfrm>
          <a:prstGeom prst="rect">
            <a:avLst/>
          </a:prstGeom>
        </p:spPr>
        <p:txBody>
          <a:bodyPr wrap="square">
            <a:spAutoFit/>
          </a:bodyPr>
          <a:lstStyle/>
          <a:p>
            <a:pPr algn="just"/>
            <a:r>
              <a:rPr lang="en-US" altLang="zh-CN" b="1" dirty="0"/>
              <a:t>When reading data from the drams, the received data is temporarily buffered in an internal receive data FIFO. After a short period, called the read latency, the data in the FIFO is guaranteed to be valid. </a:t>
            </a:r>
            <a:r>
              <a:rPr lang="en-US" altLang="zh-CN" dirty="0"/>
              <a:t>The read latency training stage finds the smallest read latency that works for all FIFOS in the PHY, limiting system memory latency.</a:t>
            </a:r>
            <a:endParaRPr lang="zh-CN" altLang="en-US" dirty="0"/>
          </a:p>
        </p:txBody>
      </p:sp>
      <p:sp>
        <p:nvSpPr>
          <p:cNvPr id="17" name="矩形 16"/>
          <p:cNvSpPr/>
          <p:nvPr/>
        </p:nvSpPr>
        <p:spPr>
          <a:xfrm>
            <a:off x="460375" y="5726703"/>
            <a:ext cx="1957630" cy="369332"/>
          </a:xfrm>
          <a:prstGeom prst="rect">
            <a:avLst/>
          </a:prstGeom>
        </p:spPr>
        <p:txBody>
          <a:bodyPr wrap="square">
            <a:spAutoFit/>
          </a:bodyPr>
          <a:lstStyle/>
          <a:p>
            <a:r>
              <a:rPr lang="en-US" altLang="zh-CN" b="1" dirty="0" smtClean="0">
                <a:solidFill>
                  <a:srgbClr val="FF0000"/>
                </a:solidFill>
                <a:latin typeface="Book Antiqua" panose="02040602050305030304" pitchFamily="18" charset="0"/>
              </a:rPr>
              <a:t>CSRs</a:t>
            </a:r>
            <a:r>
              <a:rPr lang="zh-CN" altLang="en-US" b="1" dirty="0" smtClean="0">
                <a:solidFill>
                  <a:srgbClr val="FF0000"/>
                </a:solidFill>
                <a:latin typeface="Book Antiqua" panose="02040602050305030304" pitchFamily="18" charset="0"/>
              </a:rPr>
              <a:t>→</a:t>
            </a:r>
            <a:r>
              <a:rPr lang="en-US" altLang="zh-CN" b="1" dirty="0" smtClean="0">
                <a:solidFill>
                  <a:srgbClr val="FF0000"/>
                </a:solidFill>
                <a:latin typeface="Book Antiqua" panose="02040602050305030304" pitchFamily="18" charset="0"/>
              </a:rPr>
              <a:t>DFIMRL</a:t>
            </a:r>
            <a:endParaRPr lang="zh-CN" altLang="en-US" b="1" dirty="0">
              <a:solidFill>
                <a:srgbClr val="FF0000"/>
              </a:solidFill>
            </a:endParaRPr>
          </a:p>
        </p:txBody>
      </p:sp>
      <p:pic>
        <p:nvPicPr>
          <p:cNvPr id="3" name="图片 2"/>
          <p:cNvPicPr>
            <a:picLocks noChangeAspect="1"/>
          </p:cNvPicPr>
          <p:nvPr/>
        </p:nvPicPr>
        <p:blipFill>
          <a:blip r:embed="rId3"/>
          <a:stretch>
            <a:fillRect/>
          </a:stretch>
        </p:blipFill>
        <p:spPr>
          <a:xfrm>
            <a:off x="1067860" y="3123072"/>
            <a:ext cx="10248869" cy="1344756"/>
          </a:xfrm>
          <a:prstGeom prst="rect">
            <a:avLst/>
          </a:prstGeom>
        </p:spPr>
      </p:pic>
    </p:spTree>
    <p:extLst>
      <p:ext uri="{BB962C8B-B14F-4D97-AF65-F5344CB8AC3E}">
        <p14:creationId xmlns:p14="http://schemas.microsoft.com/office/powerpoint/2010/main" val="20085610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0FEB21A-DEB2-8943-94D5-29199AE80701}"/>
              </a:ext>
            </a:extLst>
          </p:cNvPr>
          <p:cNvSpPr>
            <a:spLocks noGrp="1"/>
          </p:cNvSpPr>
          <p:nvPr>
            <p:ph type="title"/>
          </p:nvPr>
        </p:nvSpPr>
        <p:spPr/>
        <p:txBody>
          <a:bodyPr/>
          <a:lstStyle/>
          <a:p>
            <a:r>
              <a:rPr kumimoji="1" lang="en-US" altLang="zh-CN" dirty="0" smtClean="0"/>
              <a:t>2D </a:t>
            </a:r>
            <a:r>
              <a:rPr kumimoji="1" lang="en-US" altLang="zh-CN" dirty="0"/>
              <a:t>Training </a:t>
            </a:r>
            <a:r>
              <a:rPr kumimoji="1" lang="en-US" altLang="zh-CN" dirty="0" smtClean="0"/>
              <a:t>Steps</a:t>
            </a:r>
            <a:r>
              <a:rPr kumimoji="1" lang="en-US" altLang="zh-CN" dirty="0"/>
              <a:t>(Overview)</a:t>
            </a:r>
            <a:br>
              <a:rPr kumimoji="1" lang="en-US" altLang="zh-CN" dirty="0"/>
            </a:br>
            <a:endParaRPr kumimoji="1" lang="zh-CN" altLang="en-US" dirty="0"/>
          </a:p>
        </p:txBody>
      </p:sp>
      <p:sp>
        <p:nvSpPr>
          <p:cNvPr id="4" name="AutoShape 2" descr="image2020-8-6_11-12-42.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429560" y="2157721"/>
            <a:ext cx="6096000" cy="1200329"/>
          </a:xfrm>
          <a:prstGeom prst="rect">
            <a:avLst/>
          </a:prstGeom>
        </p:spPr>
        <p:txBody>
          <a:bodyPr>
            <a:spAutoFit/>
          </a:bodyPr>
          <a:lstStyle/>
          <a:p>
            <a:r>
              <a:rPr lang="en-US" altLang="zh-CN" dirty="0"/>
              <a:t>The major 2D training stages, in order of execution, are: </a:t>
            </a:r>
          </a:p>
          <a:p>
            <a:pPr marL="285750" indent="-285750">
              <a:buFont typeface="Wingdings" panose="05000000000000000000" pitchFamily="2" charset="2"/>
              <a:buChar char="p"/>
            </a:pPr>
            <a:r>
              <a:rPr lang="en-US" altLang="zh-CN" dirty="0" smtClean="0"/>
              <a:t>Device </a:t>
            </a:r>
            <a:r>
              <a:rPr lang="en-US" altLang="zh-CN" dirty="0"/>
              <a:t>Initialization </a:t>
            </a:r>
          </a:p>
          <a:p>
            <a:pPr marL="285750" indent="-285750">
              <a:buFont typeface="Wingdings" panose="05000000000000000000" pitchFamily="2" charset="2"/>
              <a:buChar char="p"/>
            </a:pPr>
            <a:r>
              <a:rPr lang="en-US" altLang="zh-CN" dirty="0" smtClean="0"/>
              <a:t>Read </a:t>
            </a:r>
            <a:r>
              <a:rPr lang="en-US" altLang="zh-CN" dirty="0"/>
              <a:t>2D </a:t>
            </a:r>
          </a:p>
          <a:p>
            <a:pPr marL="285750" indent="-285750">
              <a:buFont typeface="Wingdings" panose="05000000000000000000" pitchFamily="2" charset="2"/>
              <a:buChar char="p"/>
            </a:pPr>
            <a:r>
              <a:rPr lang="en-US" altLang="zh-CN" dirty="0" smtClean="0"/>
              <a:t>Write </a:t>
            </a:r>
            <a:r>
              <a:rPr lang="en-US" altLang="zh-CN" dirty="0"/>
              <a:t>2D </a:t>
            </a:r>
          </a:p>
        </p:txBody>
      </p:sp>
      <p:sp>
        <p:nvSpPr>
          <p:cNvPr id="11" name="矩形 10"/>
          <p:cNvSpPr/>
          <p:nvPr/>
        </p:nvSpPr>
        <p:spPr>
          <a:xfrm>
            <a:off x="460375" y="3954811"/>
            <a:ext cx="6096000" cy="646331"/>
          </a:xfrm>
          <a:prstGeom prst="rect">
            <a:avLst/>
          </a:prstGeom>
        </p:spPr>
        <p:txBody>
          <a:bodyPr>
            <a:spAutoFit/>
          </a:bodyPr>
          <a:lstStyle/>
          <a:p>
            <a:r>
              <a:rPr lang="en-US" altLang="zh-CN" b="1" dirty="0" smtClean="0">
                <a:solidFill>
                  <a:srgbClr val="000000"/>
                </a:solidFill>
                <a:latin typeface="+mn-ea"/>
              </a:rPr>
              <a:t>Note:</a:t>
            </a:r>
            <a:r>
              <a:rPr lang="en-US" altLang="zh-CN" i="1" dirty="0">
                <a:solidFill>
                  <a:srgbClr val="000000"/>
                </a:solidFill>
                <a:latin typeface="+mn-ea"/>
              </a:rPr>
              <a:t>2D training is only supported when training LPDDR4 and DDR4 systems.</a:t>
            </a:r>
            <a:endParaRPr lang="en-US" altLang="zh-CN" dirty="0">
              <a:solidFill>
                <a:srgbClr val="000000"/>
              </a:solidFill>
              <a:latin typeface="+mn-ea"/>
            </a:endParaRPr>
          </a:p>
        </p:txBody>
      </p:sp>
      <p:pic>
        <p:nvPicPr>
          <p:cNvPr id="3" name="图片 2"/>
          <p:cNvPicPr>
            <a:picLocks noChangeAspect="1"/>
          </p:cNvPicPr>
          <p:nvPr/>
        </p:nvPicPr>
        <p:blipFill>
          <a:blip r:embed="rId3"/>
          <a:stretch>
            <a:fillRect/>
          </a:stretch>
        </p:blipFill>
        <p:spPr>
          <a:xfrm>
            <a:off x="8378491" y="1310698"/>
            <a:ext cx="2076450" cy="3895725"/>
          </a:xfrm>
          <a:prstGeom prst="rect">
            <a:avLst/>
          </a:prstGeom>
        </p:spPr>
      </p:pic>
    </p:spTree>
    <p:extLst>
      <p:ext uri="{BB962C8B-B14F-4D97-AF65-F5344CB8AC3E}">
        <p14:creationId xmlns:p14="http://schemas.microsoft.com/office/powerpoint/2010/main" val="20439721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0FEB21A-DEB2-8943-94D5-29199AE80701}"/>
              </a:ext>
            </a:extLst>
          </p:cNvPr>
          <p:cNvSpPr>
            <a:spLocks noGrp="1"/>
          </p:cNvSpPr>
          <p:nvPr>
            <p:ph type="title"/>
          </p:nvPr>
        </p:nvSpPr>
        <p:spPr/>
        <p:txBody>
          <a:bodyPr/>
          <a:lstStyle/>
          <a:p>
            <a:r>
              <a:rPr kumimoji="1" lang="en-US" altLang="zh-CN" dirty="0" smtClean="0"/>
              <a:t>2D </a:t>
            </a:r>
            <a:r>
              <a:rPr kumimoji="1" lang="en-US" altLang="zh-CN" dirty="0"/>
              <a:t>Training </a:t>
            </a:r>
            <a:r>
              <a:rPr kumimoji="1" lang="en-US" altLang="zh-CN" dirty="0" smtClean="0"/>
              <a:t>Steps(</a:t>
            </a:r>
            <a:r>
              <a:rPr kumimoji="1" lang="en-US" altLang="zh-CN" dirty="0" err="1" smtClean="0"/>
              <a:t>DevInit</a:t>
            </a:r>
            <a:r>
              <a:rPr kumimoji="1" lang="en-US" altLang="zh-CN" dirty="0" smtClean="0"/>
              <a:t>)</a:t>
            </a:r>
            <a:r>
              <a:rPr kumimoji="1" lang="en-US" altLang="zh-CN" dirty="0"/>
              <a:t/>
            </a:r>
            <a:br>
              <a:rPr kumimoji="1" lang="en-US" altLang="zh-CN" dirty="0"/>
            </a:br>
            <a:endParaRPr kumimoji="1" lang="zh-CN" altLang="en-US" dirty="0"/>
          </a:p>
        </p:txBody>
      </p:sp>
      <p:sp>
        <p:nvSpPr>
          <p:cNvPr id="4" name="AutoShape 2" descr="image2020-8-6_11-12-42.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429560" y="1232847"/>
            <a:ext cx="11106766" cy="1200329"/>
          </a:xfrm>
          <a:prstGeom prst="rect">
            <a:avLst/>
          </a:prstGeom>
        </p:spPr>
        <p:txBody>
          <a:bodyPr wrap="square">
            <a:spAutoFit/>
          </a:bodyPr>
          <a:lstStyle/>
          <a:p>
            <a:pPr algn="just"/>
            <a:r>
              <a:rPr lang="en-US" altLang="zh-CN" dirty="0"/>
              <a:t>Device initialization performs the basic initialization of the PHY and DRAM that is required before any 2D training stage is run. Initialization includes tasks such as </a:t>
            </a:r>
            <a:r>
              <a:rPr lang="en-US" altLang="zh-CN" b="1" dirty="0"/>
              <a:t>re-locking the internal PLL and DLLs</a:t>
            </a:r>
            <a:r>
              <a:rPr lang="en-US" altLang="zh-CN" dirty="0"/>
              <a:t>, </a:t>
            </a:r>
            <a:r>
              <a:rPr lang="en-US" altLang="zh-CN" b="1" dirty="0"/>
              <a:t>resetting the DRAMs </a:t>
            </a:r>
            <a:r>
              <a:rPr lang="en-US" altLang="zh-CN" dirty="0"/>
              <a:t>(except in LRDIMM), and </a:t>
            </a:r>
            <a:r>
              <a:rPr lang="en-US" altLang="zh-CN" b="1" dirty="0"/>
              <a:t>writing the appropriate </a:t>
            </a:r>
            <a:r>
              <a:rPr lang="en-US" altLang="zh-CN" b="1" dirty="0" err="1"/>
              <a:t>MRs</a:t>
            </a:r>
            <a:r>
              <a:rPr lang="en-US" altLang="zh-CN" dirty="0" err="1"/>
              <a:t>.</a:t>
            </a:r>
            <a:r>
              <a:rPr lang="en-US" altLang="zh-CN" dirty="0"/>
              <a:t> Training may modify the initial MRs from the values provided in the </a:t>
            </a:r>
            <a:r>
              <a:rPr lang="en-US" altLang="zh-CN" dirty="0" err="1"/>
              <a:t>messageblock</a:t>
            </a:r>
            <a:r>
              <a:rPr lang="en-US" altLang="zh-CN" dirty="0"/>
              <a:t> to avoid putting the DRAMs into an untrainable state.</a:t>
            </a:r>
            <a:endParaRPr lang="zh-CN" altLang="en-US" dirty="0"/>
          </a:p>
        </p:txBody>
      </p:sp>
      <p:pic>
        <p:nvPicPr>
          <p:cNvPr id="7" name="图片 6"/>
          <p:cNvPicPr>
            <a:picLocks noChangeAspect="1"/>
          </p:cNvPicPr>
          <p:nvPr/>
        </p:nvPicPr>
        <p:blipFill>
          <a:blip r:embed="rId3"/>
          <a:stretch>
            <a:fillRect/>
          </a:stretch>
        </p:blipFill>
        <p:spPr>
          <a:xfrm>
            <a:off x="1910760" y="2944321"/>
            <a:ext cx="7200900" cy="2657475"/>
          </a:xfrm>
          <a:prstGeom prst="rect">
            <a:avLst/>
          </a:prstGeom>
        </p:spPr>
      </p:pic>
    </p:spTree>
    <p:extLst>
      <p:ext uri="{BB962C8B-B14F-4D97-AF65-F5344CB8AC3E}">
        <p14:creationId xmlns:p14="http://schemas.microsoft.com/office/powerpoint/2010/main" val="6825857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0FEB21A-DEB2-8943-94D5-29199AE80701}"/>
              </a:ext>
            </a:extLst>
          </p:cNvPr>
          <p:cNvSpPr>
            <a:spLocks noGrp="1"/>
          </p:cNvSpPr>
          <p:nvPr>
            <p:ph type="title"/>
          </p:nvPr>
        </p:nvSpPr>
        <p:spPr/>
        <p:txBody>
          <a:bodyPr/>
          <a:lstStyle/>
          <a:p>
            <a:r>
              <a:rPr kumimoji="1" lang="en-US" altLang="zh-CN" dirty="0" smtClean="0"/>
              <a:t>2D </a:t>
            </a:r>
            <a:r>
              <a:rPr kumimoji="1" lang="en-US" altLang="zh-CN" dirty="0"/>
              <a:t>Training </a:t>
            </a:r>
            <a:r>
              <a:rPr kumimoji="1" lang="en-US" altLang="zh-CN" dirty="0" smtClean="0"/>
              <a:t>Steps(Read 2D Training)</a:t>
            </a:r>
            <a:r>
              <a:rPr kumimoji="1" lang="en-US" altLang="zh-CN" dirty="0"/>
              <a:t/>
            </a:r>
            <a:br>
              <a:rPr kumimoji="1" lang="en-US" altLang="zh-CN" dirty="0"/>
            </a:br>
            <a:endParaRPr kumimoji="1" lang="zh-CN" altLang="en-US" dirty="0"/>
          </a:p>
        </p:txBody>
      </p:sp>
      <p:sp>
        <p:nvSpPr>
          <p:cNvPr id="4" name="AutoShape 2" descr="image2020-8-6_11-12-42.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429560" y="909026"/>
            <a:ext cx="11106766" cy="1754326"/>
          </a:xfrm>
          <a:prstGeom prst="rect">
            <a:avLst/>
          </a:prstGeom>
        </p:spPr>
        <p:txBody>
          <a:bodyPr wrap="square">
            <a:spAutoFit/>
          </a:bodyPr>
          <a:lstStyle/>
          <a:p>
            <a:pPr algn="just"/>
            <a:r>
              <a:rPr lang="en-US" altLang="zh-CN" dirty="0"/>
              <a:t>Like read 1D training, the objective of read 2d training is to center the read DQS timing in the read DQ passing region. However, unlike 1D training, which only considered delay margin, read 2D optimizes for both delay and voltage margin. </a:t>
            </a:r>
          </a:p>
          <a:p>
            <a:pPr algn="just"/>
            <a:r>
              <a:rPr lang="en-US" altLang="zh-CN" dirty="0"/>
              <a:t>For 2D training to optimize both margins, a full two-dimensional read passing region is collected for each lane and timing group by systematically varying the per-lane </a:t>
            </a:r>
            <a:r>
              <a:rPr lang="en-US" altLang="zh-CN" i="1" dirty="0" err="1">
                <a:solidFill>
                  <a:srgbClr val="FF0000"/>
                </a:solidFill>
              </a:rPr>
              <a:t>RxClkDly</a:t>
            </a:r>
            <a:r>
              <a:rPr lang="en-US" altLang="zh-CN" dirty="0"/>
              <a:t> delay through a wide variety of </a:t>
            </a:r>
            <a:r>
              <a:rPr lang="en-US" altLang="zh-CN" i="1" dirty="0">
                <a:solidFill>
                  <a:srgbClr val="FF0000"/>
                </a:solidFill>
              </a:rPr>
              <a:t>VrefDAC0</a:t>
            </a:r>
            <a:r>
              <a:rPr lang="en-US" altLang="zh-CN" dirty="0"/>
              <a:t> settings, recording all failures.</a:t>
            </a:r>
          </a:p>
        </p:txBody>
      </p:sp>
      <p:pic>
        <p:nvPicPr>
          <p:cNvPr id="5" name="图片 4"/>
          <p:cNvPicPr>
            <a:picLocks noChangeAspect="1"/>
          </p:cNvPicPr>
          <p:nvPr/>
        </p:nvPicPr>
        <p:blipFill>
          <a:blip r:embed="rId3"/>
          <a:stretch>
            <a:fillRect/>
          </a:stretch>
        </p:blipFill>
        <p:spPr>
          <a:xfrm>
            <a:off x="5705374" y="2663352"/>
            <a:ext cx="5139834" cy="4194648"/>
          </a:xfrm>
          <a:prstGeom prst="rect">
            <a:avLst/>
          </a:prstGeom>
        </p:spPr>
      </p:pic>
    </p:spTree>
    <p:extLst>
      <p:ext uri="{BB962C8B-B14F-4D97-AF65-F5344CB8AC3E}">
        <p14:creationId xmlns:p14="http://schemas.microsoft.com/office/powerpoint/2010/main" val="7960967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0FEB21A-DEB2-8943-94D5-29199AE80701}"/>
              </a:ext>
            </a:extLst>
          </p:cNvPr>
          <p:cNvSpPr>
            <a:spLocks noGrp="1"/>
          </p:cNvSpPr>
          <p:nvPr>
            <p:ph type="title"/>
          </p:nvPr>
        </p:nvSpPr>
        <p:spPr/>
        <p:txBody>
          <a:bodyPr/>
          <a:lstStyle/>
          <a:p>
            <a:r>
              <a:rPr kumimoji="1" lang="en-US" altLang="zh-CN" dirty="0" smtClean="0"/>
              <a:t>2D </a:t>
            </a:r>
            <a:r>
              <a:rPr kumimoji="1" lang="en-US" altLang="zh-CN" dirty="0"/>
              <a:t>Training </a:t>
            </a:r>
            <a:r>
              <a:rPr kumimoji="1" lang="en-US" altLang="zh-CN" dirty="0" smtClean="0"/>
              <a:t>Steps(Write 2D Training)</a:t>
            </a:r>
            <a:r>
              <a:rPr kumimoji="1" lang="en-US" altLang="zh-CN" dirty="0"/>
              <a:t/>
            </a:r>
            <a:br>
              <a:rPr kumimoji="1" lang="en-US" altLang="zh-CN" dirty="0"/>
            </a:br>
            <a:endParaRPr kumimoji="1" lang="zh-CN" altLang="en-US" dirty="0"/>
          </a:p>
        </p:txBody>
      </p:sp>
      <p:sp>
        <p:nvSpPr>
          <p:cNvPr id="4" name="AutoShape 2" descr="image2020-8-6_11-12-42.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429560" y="908496"/>
            <a:ext cx="11106766" cy="2031325"/>
          </a:xfrm>
          <a:prstGeom prst="rect">
            <a:avLst/>
          </a:prstGeom>
        </p:spPr>
        <p:txBody>
          <a:bodyPr wrap="square">
            <a:spAutoFit/>
          </a:bodyPr>
          <a:lstStyle/>
          <a:p>
            <a:pPr algn="just"/>
            <a:r>
              <a:rPr lang="en-US" altLang="zh-CN" dirty="0" smtClean="0"/>
              <a:t>Like </a:t>
            </a:r>
            <a:r>
              <a:rPr lang="en-US" altLang="zh-CN" dirty="0"/>
              <a:t>write 1D training, the objective of write 2d training is to center the write DQ timing in the write DQS passing region. However, unlike 1D training, which only considered delay margin, write 2D optimizes for both delay and voltage margin.</a:t>
            </a:r>
          </a:p>
          <a:p>
            <a:pPr algn="just"/>
            <a:r>
              <a:rPr lang="en-US" altLang="zh-CN" dirty="0"/>
              <a:t>For 2D training to optimize both margins, a full two-dimensional write passing region is collected for each lane and timing group by systematically varying the per-lane </a:t>
            </a:r>
            <a:r>
              <a:rPr lang="en-US" altLang="zh-CN" i="1" dirty="0" err="1">
                <a:solidFill>
                  <a:srgbClr val="FF0000"/>
                </a:solidFill>
              </a:rPr>
              <a:t>TxDqDly</a:t>
            </a:r>
            <a:r>
              <a:rPr lang="en-US" altLang="zh-CN" dirty="0"/>
              <a:t> delay through a wide variety of DRAM </a:t>
            </a:r>
            <a:r>
              <a:rPr lang="en-US" altLang="zh-CN" i="1" dirty="0" err="1">
                <a:solidFill>
                  <a:srgbClr val="FF0000"/>
                </a:solidFill>
              </a:rPr>
              <a:t>VrefDQ</a:t>
            </a:r>
            <a:r>
              <a:rPr lang="en-US" altLang="zh-CN" dirty="0"/>
              <a:t> settings, recording all failures</a:t>
            </a:r>
            <a:endParaRPr lang="zh-CN" altLang="en-US" dirty="0"/>
          </a:p>
          <a:p>
            <a:pPr algn="just"/>
            <a:endParaRPr lang="zh-CN" altLang="en-US" dirty="0"/>
          </a:p>
        </p:txBody>
      </p:sp>
      <p:pic>
        <p:nvPicPr>
          <p:cNvPr id="3" name="图片 2"/>
          <p:cNvPicPr>
            <a:picLocks noChangeAspect="1"/>
          </p:cNvPicPr>
          <p:nvPr/>
        </p:nvPicPr>
        <p:blipFill>
          <a:blip r:embed="rId3"/>
          <a:stretch>
            <a:fillRect/>
          </a:stretch>
        </p:blipFill>
        <p:spPr>
          <a:xfrm>
            <a:off x="5539563" y="2662822"/>
            <a:ext cx="5172424" cy="4195178"/>
          </a:xfrm>
          <a:prstGeom prst="rect">
            <a:avLst/>
          </a:prstGeom>
        </p:spPr>
      </p:pic>
    </p:spTree>
    <p:extLst>
      <p:ext uri="{BB962C8B-B14F-4D97-AF65-F5344CB8AC3E}">
        <p14:creationId xmlns:p14="http://schemas.microsoft.com/office/powerpoint/2010/main" val="34756120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2916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0FEB21A-DEB2-8943-94D5-29199AE80701}"/>
              </a:ext>
            </a:extLst>
          </p:cNvPr>
          <p:cNvSpPr>
            <a:spLocks noGrp="1"/>
          </p:cNvSpPr>
          <p:nvPr>
            <p:ph type="title"/>
          </p:nvPr>
        </p:nvSpPr>
        <p:spPr/>
        <p:txBody>
          <a:bodyPr/>
          <a:lstStyle/>
          <a:p>
            <a:r>
              <a:rPr kumimoji="1" lang="en-US" altLang="zh-CN" dirty="0" smtClean="0"/>
              <a:t>Introduction</a:t>
            </a:r>
            <a:endParaRPr kumimoji="1" lang="zh-CN" altLang="en-US" dirty="0"/>
          </a:p>
        </p:txBody>
      </p:sp>
      <p:sp>
        <p:nvSpPr>
          <p:cNvPr id="8" name="文本框 7"/>
          <p:cNvSpPr txBox="1"/>
          <p:nvPr/>
        </p:nvSpPr>
        <p:spPr>
          <a:xfrm>
            <a:off x="429560" y="1038378"/>
            <a:ext cx="11384488"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The firmware is </a:t>
            </a:r>
            <a:r>
              <a:rPr lang="en-US" altLang="zh-CN" b="1" i="1" dirty="0"/>
              <a:t>precompiled C code</a:t>
            </a:r>
            <a:r>
              <a:rPr lang="en-US" altLang="zh-CN" i="1" dirty="0"/>
              <a:t> </a:t>
            </a:r>
            <a:r>
              <a:rPr lang="en-US" altLang="zh-CN" dirty="0"/>
              <a:t>executed by a micro-controller (also known as the PMU) embedded inside the PHY Utility Block (PUB). </a:t>
            </a:r>
            <a:endParaRPr lang="en-US" altLang="zh-CN" dirty="0" smtClean="0"/>
          </a:p>
          <a:p>
            <a:pPr marL="285750" indent="-285750">
              <a:buFont typeface="Arial" panose="020B0604020202020204" pitchFamily="34" charset="0"/>
              <a:buChar char="•"/>
            </a:pPr>
            <a:r>
              <a:rPr lang="en-US" altLang="zh-CN" dirty="0"/>
              <a:t>The PHY training firmware is partitioned into two major pieces, </a:t>
            </a:r>
            <a:r>
              <a:rPr lang="en-US" altLang="zh-CN" b="1" i="1" dirty="0"/>
              <a:t>1D training and 2D training</a:t>
            </a:r>
            <a:r>
              <a:rPr lang="en-US" altLang="zh-CN" dirty="0"/>
              <a:t>. </a:t>
            </a:r>
            <a:endParaRPr lang="en-US" altLang="zh-CN" dirty="0" smtClean="0"/>
          </a:p>
          <a:p>
            <a:pPr marL="285750" indent="-285750">
              <a:buFont typeface="Arial" panose="020B0604020202020204" pitchFamily="34" charset="0"/>
              <a:buChar char="•"/>
            </a:pPr>
            <a:r>
              <a:rPr lang="en-US" altLang="zh-CN" dirty="0"/>
              <a:t>1D </a:t>
            </a:r>
            <a:r>
              <a:rPr lang="en-US" altLang="zh-CN" dirty="0" smtClean="0"/>
              <a:t>training</a:t>
            </a:r>
            <a:r>
              <a:rPr lang="en-US" altLang="zh-CN" dirty="0"/>
              <a:t>:</a:t>
            </a:r>
            <a:r>
              <a:rPr lang="en-US" altLang="zh-CN" dirty="0" smtClean="0"/>
              <a:t> </a:t>
            </a:r>
            <a:r>
              <a:rPr lang="en-US" altLang="zh-CN" dirty="0"/>
              <a:t>T</a:t>
            </a:r>
            <a:r>
              <a:rPr lang="en-US" altLang="zh-CN" dirty="0" smtClean="0"/>
              <a:t>akes </a:t>
            </a:r>
            <a:r>
              <a:rPr lang="en-US" altLang="zh-CN" dirty="0"/>
              <a:t>an </a:t>
            </a:r>
            <a:r>
              <a:rPr lang="en-US" altLang="zh-CN" b="1" i="1" dirty="0"/>
              <a:t>untrained system </a:t>
            </a:r>
            <a:r>
              <a:rPr lang="en-US" altLang="zh-CN" dirty="0"/>
              <a:t>and optimizes the delay margins at a fixed set of reference </a:t>
            </a:r>
            <a:r>
              <a:rPr lang="en-US" altLang="zh-CN" dirty="0" smtClean="0"/>
              <a:t>voltages</a:t>
            </a:r>
          </a:p>
          <a:p>
            <a:pPr marL="285750" indent="-285750">
              <a:buFont typeface="Arial" panose="020B0604020202020204" pitchFamily="34" charset="0"/>
              <a:buChar char="•"/>
            </a:pPr>
            <a:r>
              <a:rPr lang="en-US" altLang="zh-CN" dirty="0" smtClean="0"/>
              <a:t>2D training</a:t>
            </a:r>
            <a:r>
              <a:rPr lang="en-US" altLang="zh-CN" dirty="0"/>
              <a:t>:</a:t>
            </a:r>
            <a:r>
              <a:rPr lang="en-US" altLang="zh-CN" dirty="0" smtClean="0"/>
              <a:t> Takes </a:t>
            </a:r>
            <a:r>
              <a:rPr lang="en-US" altLang="zh-CN" dirty="0"/>
              <a:t>a </a:t>
            </a:r>
            <a:r>
              <a:rPr lang="en-US" altLang="zh-CN" b="1" i="1" dirty="0"/>
              <a:t>working system </a:t>
            </a:r>
            <a:r>
              <a:rPr lang="en-US" altLang="zh-CN" dirty="0"/>
              <a:t>and further optimizes it for both delay and voltage margin. </a:t>
            </a:r>
            <a:endParaRPr lang="en-US" altLang="zh-CN" dirty="0" smtClean="0"/>
          </a:p>
          <a:p>
            <a:pPr marL="285750" indent="-285750">
              <a:buFont typeface="Arial" panose="020B0604020202020204" pitchFamily="34" charset="0"/>
              <a:buChar char="•"/>
            </a:pPr>
            <a:endParaRPr lang="en-US" altLang="zh-CN" dirty="0"/>
          </a:p>
          <a:p>
            <a:r>
              <a:rPr lang="en-US" altLang="zh-CN" sz="1600" i="1" dirty="0"/>
              <a:t>The 2D training steps are optional, and should be used in systems that need further optimization of the delay and </a:t>
            </a:r>
            <a:r>
              <a:rPr lang="en-US" altLang="zh-CN" sz="1600" i="1" dirty="0" err="1"/>
              <a:t>Vref</a:t>
            </a:r>
            <a:r>
              <a:rPr lang="en-US" altLang="zh-CN" sz="1600" i="1" dirty="0"/>
              <a:t> (e.g. at very high transfer rates) </a:t>
            </a:r>
            <a:endParaRPr lang="en-US" altLang="zh-CN" sz="1600" i="1" dirty="0" smtClean="0"/>
          </a:p>
        </p:txBody>
      </p:sp>
      <p:graphicFrame>
        <p:nvGraphicFramePr>
          <p:cNvPr id="4" name="表格 3"/>
          <p:cNvGraphicFramePr>
            <a:graphicFrameLocks noGrp="1"/>
          </p:cNvGraphicFramePr>
          <p:nvPr>
            <p:extLst>
              <p:ext uri="{D42A27DB-BD31-4B8C-83A1-F6EECF244321}">
                <p14:modId xmlns:p14="http://schemas.microsoft.com/office/powerpoint/2010/main" val="1410669911"/>
              </p:ext>
            </p:extLst>
          </p:nvPr>
        </p:nvGraphicFramePr>
        <p:xfrm>
          <a:off x="2057804" y="3740866"/>
          <a:ext cx="8127999" cy="257048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l"/>
                      <a:r>
                        <a:rPr lang="en-US" altLang="zh-CN" b="1" dirty="0" smtClean="0"/>
                        <a:t>1D Training</a:t>
                      </a:r>
                      <a:endParaRPr lang="zh-CN" altLang="en-US" b="1" dirty="0"/>
                    </a:p>
                  </a:txBody>
                  <a:tcPr/>
                </a:tc>
                <a:tc>
                  <a:txBody>
                    <a:bodyPr/>
                    <a:lstStyle/>
                    <a:p>
                      <a:pPr algn="l"/>
                      <a:r>
                        <a:rPr lang="en-US" altLang="zh-CN" b="1" dirty="0" smtClean="0"/>
                        <a:t>DD4</a:t>
                      </a:r>
                      <a:endParaRPr lang="zh-CN" altLang="en-US" b="1" dirty="0"/>
                    </a:p>
                  </a:txBody>
                  <a:tcPr/>
                </a:tc>
                <a:tc>
                  <a:txBody>
                    <a:bodyPr/>
                    <a:lstStyle/>
                    <a:p>
                      <a:pPr algn="l"/>
                      <a:r>
                        <a:rPr lang="en-US" altLang="zh-CN" b="1" dirty="0" smtClean="0"/>
                        <a:t>LPDDR4/4X</a:t>
                      </a:r>
                      <a:endParaRPr lang="zh-CN" altLang="en-US" b="1" dirty="0"/>
                    </a:p>
                  </a:txBody>
                  <a:tcPr/>
                </a:tc>
              </a:tr>
              <a:tr h="370840">
                <a:tc>
                  <a:txBody>
                    <a:bodyPr/>
                    <a:lstStyle/>
                    <a:p>
                      <a:r>
                        <a:rPr lang="en-US" altLang="zh-CN" dirty="0" smtClean="0"/>
                        <a:t>CA Delay</a:t>
                      </a:r>
                      <a:endParaRPr lang="zh-CN" altLang="en-US" dirty="0"/>
                    </a:p>
                  </a:txBody>
                  <a:tcPr/>
                </a:tc>
                <a:tc>
                  <a:txBody>
                    <a:bodyPr/>
                    <a:lstStyle/>
                    <a:p>
                      <a:r>
                        <a:rPr lang="en-US" altLang="zh-CN" sz="1800" b="0" i="0" u="none" strike="noStrike" kern="1200" baseline="0" dirty="0" smtClean="0">
                          <a:solidFill>
                            <a:schemeClr val="tx1"/>
                          </a:solidFill>
                          <a:latin typeface="+mn-lt"/>
                          <a:ea typeface="+mn-ea"/>
                          <a:cs typeface="+mn-cs"/>
                        </a:rPr>
                        <a:t>- No training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smtClean="0">
                          <a:solidFill>
                            <a:schemeClr val="tx1"/>
                          </a:solidFill>
                          <a:latin typeface="+mn-lt"/>
                          <a:ea typeface="+mn-ea"/>
                          <a:cs typeface="+mn-cs"/>
                        </a:rPr>
                        <a:t>- Per-nibble 	</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err="1" smtClean="0">
                          <a:solidFill>
                            <a:schemeClr val="tx1"/>
                          </a:solidFill>
                          <a:latin typeface="+mn-lt"/>
                          <a:ea typeface="+mn-ea"/>
                          <a:cs typeface="+mn-cs"/>
                        </a:rPr>
                        <a:t>CAVref</a:t>
                      </a:r>
                      <a:r>
                        <a:rPr lang="en-US" altLang="zh-CN" sz="1800" b="0" i="0" u="none" strike="noStrike" kern="1200" baseline="0" dirty="0" smtClean="0">
                          <a:solidFill>
                            <a:schemeClr val="tx1"/>
                          </a:solidFill>
                          <a:latin typeface="+mn-lt"/>
                          <a:ea typeface="+mn-ea"/>
                          <a:cs typeface="+mn-cs"/>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smtClean="0">
                          <a:solidFill>
                            <a:schemeClr val="tx1"/>
                          </a:solidFill>
                          <a:latin typeface="+mn-lt"/>
                          <a:ea typeface="+mn-ea"/>
                          <a:cs typeface="+mn-cs"/>
                        </a:rPr>
                        <a:t>N/A</a:t>
                      </a:r>
                    </a:p>
                  </a:txBody>
                  <a:tcPr/>
                </a:tc>
                <a:tc>
                  <a:txBody>
                    <a:bodyPr/>
                    <a:lstStyle/>
                    <a:p>
                      <a:r>
                        <a:rPr lang="en-US" altLang="zh-CN" sz="1800" b="0" i="0" u="none" strike="noStrike" kern="1200" baseline="0" dirty="0" smtClean="0">
                          <a:solidFill>
                            <a:schemeClr val="tx1"/>
                          </a:solidFill>
                          <a:latin typeface="+mn-lt"/>
                          <a:ea typeface="+mn-ea"/>
                          <a:cs typeface="+mn-cs"/>
                        </a:rPr>
                        <a:t>- Per-timing group </a:t>
                      </a:r>
                    </a:p>
                    <a:p>
                      <a:r>
                        <a:rPr lang="en-US" altLang="zh-CN" sz="1800" b="0" i="0" u="none" strike="noStrike" kern="1200" baseline="0" dirty="0" smtClean="0">
                          <a:solidFill>
                            <a:schemeClr val="tx1"/>
                          </a:solidFill>
                          <a:latin typeface="+mn-lt"/>
                          <a:ea typeface="+mn-ea"/>
                          <a:cs typeface="+mn-cs"/>
                        </a:rPr>
                        <a:t>- Per-</a:t>
                      </a:r>
                      <a:r>
                        <a:rPr lang="en-US" altLang="zh-CN" sz="1800" b="0" i="0" u="none" strike="noStrike" kern="1200" baseline="0" dirty="0" err="1" smtClean="0">
                          <a:solidFill>
                            <a:schemeClr val="tx1"/>
                          </a:solidFill>
                          <a:latin typeface="+mn-lt"/>
                          <a:ea typeface="+mn-ea"/>
                          <a:cs typeface="+mn-cs"/>
                        </a:rPr>
                        <a:t>pstate</a:t>
                      </a:r>
                      <a:r>
                        <a:rPr lang="en-US" altLang="zh-CN" sz="1800" b="0" i="0" u="none" strike="noStrike" kern="1200" baseline="0" dirty="0" smtClean="0">
                          <a:solidFill>
                            <a:schemeClr val="tx1"/>
                          </a:solidFill>
                          <a:latin typeface="+mn-lt"/>
                          <a:ea typeface="+mn-ea"/>
                          <a:cs typeface="+mn-cs"/>
                        </a:rPr>
                        <a:t> 	</a:t>
                      </a:r>
                    </a:p>
                  </a:txBody>
                  <a:tcPr/>
                </a:tc>
              </a:tr>
              <a:tr h="370840">
                <a:tc>
                  <a:txBody>
                    <a:bodyPr/>
                    <a:lstStyle/>
                    <a:p>
                      <a:r>
                        <a:rPr lang="en-US" altLang="zh-CN" sz="1800" b="0" i="0" u="none" strike="noStrike" kern="1200" baseline="0" dirty="0" smtClean="0">
                          <a:solidFill>
                            <a:schemeClr val="tx1"/>
                          </a:solidFill>
                          <a:latin typeface="+mn-lt"/>
                          <a:ea typeface="+mn-ea"/>
                          <a:cs typeface="+mn-cs"/>
                        </a:rPr>
                        <a:t>Read Gate</a:t>
                      </a:r>
                    </a:p>
                    <a:p>
                      <a:r>
                        <a:rPr lang="en-US" altLang="zh-CN" sz="1800" b="0" i="0" u="none" strike="noStrike" kern="1200" baseline="0" dirty="0" smtClean="0">
                          <a:solidFill>
                            <a:schemeClr val="tx1"/>
                          </a:solidFill>
                          <a:latin typeface="+mn-lt"/>
                          <a:ea typeface="+mn-ea"/>
                          <a:cs typeface="+mn-cs"/>
                        </a:rPr>
                        <a:t> (</a:t>
                      </a:r>
                      <a:r>
                        <a:rPr lang="en-US" altLang="zh-CN" sz="1800" b="0" i="0" u="none" strike="noStrike" kern="1200" baseline="0" dirty="0" err="1" smtClean="0">
                          <a:solidFill>
                            <a:schemeClr val="tx1"/>
                          </a:solidFill>
                          <a:latin typeface="+mn-lt"/>
                          <a:ea typeface="+mn-ea"/>
                          <a:cs typeface="+mn-cs"/>
                        </a:rPr>
                        <a:t>RxEn</a:t>
                      </a:r>
                      <a:r>
                        <a:rPr lang="en-US" altLang="zh-CN" sz="1800" b="0" i="0" u="none" strike="noStrike" kern="1200" baseline="0" dirty="0" smtClean="0">
                          <a:solidFill>
                            <a:schemeClr val="tx1"/>
                          </a:solidFill>
                          <a:latin typeface="+mn-lt"/>
                          <a:ea typeface="+mn-ea"/>
                          <a:cs typeface="+mn-cs"/>
                        </a:rPr>
                        <a:t>) 	</a:t>
                      </a:r>
                      <a:endParaRPr lang="zh-CN" altLang="en-US" dirty="0"/>
                    </a:p>
                  </a:txBody>
                  <a:tcPr/>
                </a:tc>
                <a:tc>
                  <a:txBody>
                    <a:bodyPr/>
                    <a:lstStyle/>
                    <a:p>
                      <a:r>
                        <a:rPr lang="en-US" altLang="zh-CN" sz="1800" b="0" i="0" u="none" strike="noStrike" kern="1200" baseline="0" dirty="0" smtClean="0">
                          <a:solidFill>
                            <a:schemeClr val="tx1"/>
                          </a:solidFill>
                          <a:latin typeface="+mn-lt"/>
                          <a:ea typeface="+mn-ea"/>
                          <a:cs typeface="+mn-cs"/>
                        </a:rPr>
                        <a:t>- Per-nibble where applicable (x4 mode) </a:t>
                      </a:r>
                    </a:p>
                    <a:p>
                      <a:r>
                        <a:rPr lang="en-US" altLang="zh-CN" sz="1800" b="0" i="0" u="none" strike="noStrike" kern="1200" baseline="0" dirty="0" smtClean="0">
                          <a:solidFill>
                            <a:schemeClr val="tx1"/>
                          </a:solidFill>
                          <a:latin typeface="+mn-lt"/>
                          <a:ea typeface="+mn-ea"/>
                          <a:cs typeface="+mn-cs"/>
                        </a:rPr>
                        <a:t>- Per-timing group</a:t>
                      </a:r>
                    </a:p>
                    <a:p>
                      <a:r>
                        <a:rPr lang="en-US" altLang="zh-CN" sz="1800" b="0" i="0" u="none" strike="noStrike" kern="1200" baseline="0" dirty="0" smtClean="0">
                          <a:solidFill>
                            <a:schemeClr val="tx1"/>
                          </a:solidFill>
                          <a:latin typeface="+mn-lt"/>
                          <a:ea typeface="+mn-ea"/>
                          <a:cs typeface="+mn-cs"/>
                        </a:rPr>
                        <a:t>- Per-</a:t>
                      </a:r>
                      <a:r>
                        <a:rPr lang="en-US" altLang="zh-CN" sz="1800" b="0" i="0" u="none" strike="noStrike" kern="1200" baseline="0" dirty="0" err="1" smtClean="0">
                          <a:solidFill>
                            <a:schemeClr val="tx1"/>
                          </a:solidFill>
                          <a:latin typeface="+mn-lt"/>
                          <a:ea typeface="+mn-ea"/>
                          <a:cs typeface="+mn-cs"/>
                        </a:rPr>
                        <a:t>pstate</a:t>
                      </a:r>
                      <a:r>
                        <a:rPr lang="en-US" altLang="zh-CN" sz="1800" b="0" i="0" u="none" strike="noStrike" kern="1200" baseline="0" dirty="0" smtClean="0">
                          <a:solidFill>
                            <a:schemeClr val="tx1"/>
                          </a:solidFill>
                          <a:latin typeface="+mn-lt"/>
                          <a:ea typeface="+mn-ea"/>
                          <a:cs typeface="+mn-cs"/>
                        </a:rPr>
                        <a:t> 	</a:t>
                      </a:r>
                    </a:p>
                  </a:txBody>
                  <a:tcPr/>
                </a:tc>
                <a:tc>
                  <a:txBody>
                    <a:bodyPr/>
                    <a:lstStyle/>
                    <a:p>
                      <a:r>
                        <a:rPr lang="en-US" altLang="zh-CN" sz="1800" b="0" i="0" u="none" strike="noStrike" kern="1200" baseline="0" dirty="0" smtClean="0">
                          <a:solidFill>
                            <a:schemeClr val="tx1"/>
                          </a:solidFill>
                          <a:latin typeface="+mn-lt"/>
                          <a:ea typeface="+mn-ea"/>
                          <a:cs typeface="+mn-cs"/>
                        </a:rPr>
                        <a:t>- Per-byte </a:t>
                      </a:r>
                    </a:p>
                    <a:p>
                      <a:r>
                        <a:rPr lang="en-US" altLang="zh-CN" sz="1800" b="0" i="0" u="none" strike="noStrike" kern="1200" baseline="0" dirty="0" smtClean="0">
                          <a:solidFill>
                            <a:schemeClr val="tx1"/>
                          </a:solidFill>
                          <a:latin typeface="+mn-lt"/>
                          <a:ea typeface="+mn-ea"/>
                          <a:cs typeface="+mn-cs"/>
                        </a:rPr>
                        <a:t>- Per-timing group</a:t>
                      </a:r>
                    </a:p>
                    <a:p>
                      <a:r>
                        <a:rPr lang="en-US" altLang="zh-CN" sz="1800" b="0" i="0" u="none" strike="noStrike" kern="1200" baseline="0" dirty="0" smtClean="0">
                          <a:solidFill>
                            <a:schemeClr val="tx1"/>
                          </a:solidFill>
                          <a:latin typeface="+mn-lt"/>
                          <a:ea typeface="+mn-ea"/>
                          <a:cs typeface="+mn-cs"/>
                        </a:rPr>
                        <a:t>- Per-</a:t>
                      </a:r>
                      <a:r>
                        <a:rPr lang="en-US" altLang="zh-CN" sz="1800" b="0" i="0" u="none" strike="noStrike" kern="1200" baseline="0" dirty="0" err="1" smtClean="0">
                          <a:solidFill>
                            <a:schemeClr val="tx1"/>
                          </a:solidFill>
                          <a:latin typeface="+mn-lt"/>
                          <a:ea typeface="+mn-ea"/>
                          <a:cs typeface="+mn-cs"/>
                        </a:rPr>
                        <a:t>pstate</a:t>
                      </a:r>
                      <a:r>
                        <a:rPr lang="en-US" altLang="zh-CN" sz="1800" b="0" i="0" u="none" strike="noStrike" kern="1200" baseline="0" dirty="0" smtClean="0">
                          <a:solidFill>
                            <a:schemeClr val="tx1"/>
                          </a:solidFill>
                          <a:latin typeface="+mn-lt"/>
                          <a:ea typeface="+mn-ea"/>
                          <a:cs typeface="+mn-cs"/>
                        </a:rPr>
                        <a:t> 	</a:t>
                      </a:r>
                    </a:p>
                  </a:txBody>
                  <a:tcPr/>
                </a:tc>
              </a:tr>
            </a:tbl>
          </a:graphicData>
        </a:graphic>
      </p:graphicFrame>
    </p:spTree>
    <p:extLst>
      <p:ext uri="{BB962C8B-B14F-4D97-AF65-F5344CB8AC3E}">
        <p14:creationId xmlns:p14="http://schemas.microsoft.com/office/powerpoint/2010/main" val="262888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0FEB21A-DEB2-8943-94D5-29199AE80701}"/>
              </a:ext>
            </a:extLst>
          </p:cNvPr>
          <p:cNvSpPr>
            <a:spLocks noGrp="1"/>
          </p:cNvSpPr>
          <p:nvPr>
            <p:ph type="title"/>
          </p:nvPr>
        </p:nvSpPr>
        <p:spPr/>
        <p:txBody>
          <a:bodyPr/>
          <a:lstStyle/>
          <a:p>
            <a:r>
              <a:rPr kumimoji="1" lang="en-US" altLang="zh-CN" dirty="0" smtClean="0"/>
              <a:t>Introduction</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152504359"/>
              </p:ext>
            </p:extLst>
          </p:nvPr>
        </p:nvGraphicFramePr>
        <p:xfrm>
          <a:off x="1962032" y="925956"/>
          <a:ext cx="8127999" cy="586232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l"/>
                      <a:r>
                        <a:rPr lang="en-US" altLang="zh-CN" b="1" dirty="0" smtClean="0"/>
                        <a:t>1D </a:t>
                      </a:r>
                      <a:r>
                        <a:rPr lang="en-US" altLang="zh-CN" b="1" dirty="0" err="1" smtClean="0"/>
                        <a:t>Traing</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b="1" dirty="0" smtClean="0"/>
                        <a:t>DD4</a:t>
                      </a:r>
                      <a:endParaRPr lang="zh-CN" altLang="en-US" b="1" dirty="0"/>
                    </a:p>
                  </a:txBody>
                  <a:tcPr>
                    <a:lnL w="12700" cap="flat" cmpd="sng" algn="ctr">
                      <a:solidFill>
                        <a:schemeClr val="tx1"/>
                      </a:solidFill>
                      <a:prstDash val="solid"/>
                      <a:round/>
                      <a:headEnd type="none" w="med" len="med"/>
                      <a:tailEnd type="none" w="med" len="med"/>
                    </a:lnL>
                  </a:tcPr>
                </a:tc>
                <a:tc>
                  <a:txBody>
                    <a:bodyPr/>
                    <a:lstStyle/>
                    <a:p>
                      <a:pPr algn="l"/>
                      <a:r>
                        <a:rPr lang="en-US" altLang="zh-CN" b="1" dirty="0" smtClean="0"/>
                        <a:t>LPDDR4/4X</a:t>
                      </a:r>
                      <a:endParaRPr lang="zh-CN" altLang="en-US" b="1" dirty="0"/>
                    </a:p>
                  </a:txBody>
                  <a:tcPr/>
                </a:tc>
              </a:tr>
              <a:tr h="370840">
                <a:tc>
                  <a:txBody>
                    <a:bodyPr/>
                    <a:lstStyle/>
                    <a:p>
                      <a:r>
                        <a:rPr lang="en-US" altLang="zh-CN" sz="1800" b="0" i="0" u="none" strike="noStrike" kern="1200" baseline="0" dirty="0" err="1" smtClean="0">
                          <a:solidFill>
                            <a:schemeClr val="tx1"/>
                          </a:solidFill>
                          <a:latin typeface="+mn-lt"/>
                          <a:ea typeface="+mn-ea"/>
                          <a:cs typeface="+mn-cs"/>
                        </a:rPr>
                        <a:t>TxDQS</a:t>
                      </a:r>
                      <a:r>
                        <a:rPr lang="en-US" altLang="zh-CN" sz="1800" b="0" i="0" u="none" strike="noStrike" kern="1200" baseline="0" dirty="0" smtClean="0">
                          <a:solidFill>
                            <a:schemeClr val="tx1"/>
                          </a:solidFill>
                          <a:latin typeface="+mn-lt"/>
                          <a:ea typeface="+mn-ea"/>
                          <a:cs typeface="+mn-cs"/>
                        </a:rPr>
                        <a:t> ↔ </a:t>
                      </a:r>
                      <a:r>
                        <a:rPr lang="en-US" altLang="zh-CN" sz="1800" b="0" i="0" u="none" strike="noStrike" kern="1200" baseline="0" dirty="0" err="1" smtClean="0">
                          <a:solidFill>
                            <a:schemeClr val="tx1"/>
                          </a:solidFill>
                          <a:latin typeface="+mn-lt"/>
                          <a:ea typeface="+mn-ea"/>
                          <a:cs typeface="+mn-cs"/>
                        </a:rPr>
                        <a:t>Memclk</a:t>
                      </a:r>
                      <a:r>
                        <a:rPr lang="en-US" altLang="zh-CN" sz="1800" b="0" i="0" u="none" strike="noStrike" kern="1200" baseline="0" dirty="0" smtClean="0">
                          <a:solidFill>
                            <a:schemeClr val="tx1"/>
                          </a:solidFill>
                          <a:latin typeface="+mn-lt"/>
                          <a:ea typeface="+mn-ea"/>
                          <a:cs typeface="+mn-cs"/>
                        </a:rPr>
                        <a:t> </a:t>
                      </a:r>
                    </a:p>
                    <a:p>
                      <a:r>
                        <a:rPr lang="en-US" altLang="zh-CN" sz="1800" b="0" i="0" u="none" strike="noStrike" kern="1200" baseline="0" dirty="0" smtClean="0">
                          <a:solidFill>
                            <a:schemeClr val="tx1"/>
                          </a:solidFill>
                          <a:latin typeface="+mn-lt"/>
                          <a:ea typeface="+mn-ea"/>
                          <a:cs typeface="+mn-cs"/>
                        </a:rPr>
                        <a:t>(Write Leveling) 	</a:t>
                      </a:r>
                    </a:p>
                  </a:txBody>
                  <a:tcPr>
                    <a:lnT w="12700" cap="flat" cmpd="sng" algn="ctr">
                      <a:solidFill>
                        <a:schemeClr val="tx1"/>
                      </a:solidFill>
                      <a:prstDash val="solid"/>
                      <a:round/>
                      <a:headEnd type="none" w="med" len="med"/>
                      <a:tailEnd type="none" w="med" len="med"/>
                    </a:lnT>
                  </a:tcPr>
                </a:tc>
                <a:tc>
                  <a:txBody>
                    <a:bodyPr/>
                    <a:lstStyle/>
                    <a:p>
                      <a:r>
                        <a:rPr lang="en-US" altLang="zh-CN" sz="1800" b="0" i="0" u="none" strike="noStrike" kern="1200" baseline="0" dirty="0" smtClean="0">
                          <a:solidFill>
                            <a:schemeClr val="tx1"/>
                          </a:solidFill>
                          <a:latin typeface="+mn-lt"/>
                          <a:ea typeface="+mn-ea"/>
                          <a:cs typeface="+mn-cs"/>
                        </a:rPr>
                        <a:t>- Per-nibble where applicable (x4 mode) </a:t>
                      </a:r>
                    </a:p>
                    <a:p>
                      <a:r>
                        <a:rPr lang="en-US" altLang="zh-CN" sz="1800" b="0" i="0" u="none" strike="noStrike" kern="1200" baseline="0" dirty="0" smtClean="0">
                          <a:solidFill>
                            <a:schemeClr val="tx1"/>
                          </a:solidFill>
                          <a:latin typeface="+mn-lt"/>
                          <a:ea typeface="+mn-ea"/>
                          <a:cs typeface="+mn-cs"/>
                        </a:rPr>
                        <a:t>- Per-timing group</a:t>
                      </a:r>
                    </a:p>
                    <a:p>
                      <a:r>
                        <a:rPr lang="en-US" altLang="zh-CN" sz="1800" b="0" i="0" u="none" strike="noStrike" kern="1200" baseline="0" dirty="0" smtClean="0">
                          <a:solidFill>
                            <a:schemeClr val="tx1"/>
                          </a:solidFill>
                          <a:latin typeface="+mn-lt"/>
                          <a:ea typeface="+mn-ea"/>
                          <a:cs typeface="+mn-cs"/>
                        </a:rPr>
                        <a:t>- Per-</a:t>
                      </a:r>
                      <a:r>
                        <a:rPr lang="en-US" altLang="zh-CN" sz="1800" b="0" i="0" u="none" strike="noStrike" kern="1200" baseline="0" dirty="0" err="1" smtClean="0">
                          <a:solidFill>
                            <a:schemeClr val="tx1"/>
                          </a:solidFill>
                          <a:latin typeface="+mn-lt"/>
                          <a:ea typeface="+mn-ea"/>
                          <a:cs typeface="+mn-cs"/>
                        </a:rPr>
                        <a:t>pstate</a:t>
                      </a:r>
                      <a:r>
                        <a:rPr lang="en-US" altLang="zh-CN" sz="1800" b="0" i="0" u="none" strike="noStrike" kern="1200" baseline="0" dirty="0" smtClean="0">
                          <a:solidFill>
                            <a:schemeClr val="tx1"/>
                          </a:solidFill>
                          <a:latin typeface="+mn-lt"/>
                          <a:ea typeface="+mn-ea"/>
                          <a:cs typeface="+mn-cs"/>
                        </a:rPr>
                        <a:t> 	</a:t>
                      </a:r>
                    </a:p>
                  </a:txBody>
                  <a:tcPr/>
                </a:tc>
                <a:tc>
                  <a:txBody>
                    <a:bodyPr/>
                    <a:lstStyle/>
                    <a:p>
                      <a:r>
                        <a:rPr lang="en-US" altLang="zh-CN" sz="1800" b="0" i="0" u="none" strike="noStrike" kern="1200" baseline="0" dirty="0" smtClean="0">
                          <a:solidFill>
                            <a:schemeClr val="tx1"/>
                          </a:solidFill>
                          <a:latin typeface="+mn-lt"/>
                          <a:ea typeface="+mn-ea"/>
                          <a:cs typeface="+mn-cs"/>
                        </a:rPr>
                        <a:t>- Per-byte </a:t>
                      </a:r>
                    </a:p>
                    <a:p>
                      <a:r>
                        <a:rPr lang="en-US" altLang="zh-CN" sz="1800" b="0" i="0" u="none" strike="noStrike" kern="1200" baseline="0" dirty="0" smtClean="0">
                          <a:solidFill>
                            <a:schemeClr val="tx1"/>
                          </a:solidFill>
                          <a:latin typeface="+mn-lt"/>
                          <a:ea typeface="+mn-ea"/>
                          <a:cs typeface="+mn-cs"/>
                        </a:rPr>
                        <a:t>- Per-timing group </a:t>
                      </a:r>
                    </a:p>
                    <a:p>
                      <a:r>
                        <a:rPr lang="en-US" altLang="zh-CN" sz="1800" b="0" i="0" u="none" strike="noStrike" kern="1200" baseline="0" dirty="0" smtClean="0">
                          <a:solidFill>
                            <a:schemeClr val="tx1"/>
                          </a:solidFill>
                          <a:latin typeface="+mn-lt"/>
                          <a:ea typeface="+mn-ea"/>
                          <a:cs typeface="+mn-cs"/>
                        </a:rPr>
                        <a:t>- Per-</a:t>
                      </a:r>
                      <a:r>
                        <a:rPr lang="en-US" altLang="zh-CN" sz="1800" b="0" i="0" u="none" strike="noStrike" kern="1200" baseline="0" dirty="0" err="1" smtClean="0">
                          <a:solidFill>
                            <a:schemeClr val="tx1"/>
                          </a:solidFill>
                          <a:latin typeface="+mn-lt"/>
                          <a:ea typeface="+mn-ea"/>
                          <a:cs typeface="+mn-cs"/>
                        </a:rPr>
                        <a:t>pstate</a:t>
                      </a:r>
                      <a:r>
                        <a:rPr lang="en-US" altLang="zh-CN" sz="1800" b="0" i="0" u="none" strike="noStrike" kern="1200" baseline="0" dirty="0" smtClean="0">
                          <a:solidFill>
                            <a:schemeClr val="tx1"/>
                          </a:solidFill>
                          <a:latin typeface="+mn-lt"/>
                          <a:ea typeface="+mn-ea"/>
                          <a:cs typeface="+mn-cs"/>
                        </a:rPr>
                        <a:t> 	</a:t>
                      </a:r>
                    </a:p>
                    <a:p>
                      <a:r>
                        <a:rPr lang="en-US" altLang="zh-CN" sz="1800" b="0" i="0" u="none" strike="noStrike" kern="1200" baseline="0" dirty="0" smtClean="0">
                          <a:solidFill>
                            <a:schemeClr val="tx1"/>
                          </a:solidFill>
                          <a:latin typeface="+mn-lt"/>
                          <a:ea typeface="+mn-ea"/>
                          <a:cs typeface="+mn-cs"/>
                        </a:rPr>
                        <a:t>	</a:t>
                      </a:r>
                      <a:endParaRPr lang="zh-CN" altLang="en-US" dirty="0"/>
                    </a:p>
                  </a:txBody>
                  <a:tcPr/>
                </a:tc>
              </a:tr>
              <a:tr h="370840">
                <a:tc>
                  <a:txBody>
                    <a:bodyPr/>
                    <a:lstStyle/>
                    <a:p>
                      <a:r>
                        <a:rPr lang="en-US" altLang="zh-CN" sz="1800" b="0" i="0" u="none" strike="noStrike" kern="1200" baseline="0" dirty="0" err="1" smtClean="0">
                          <a:solidFill>
                            <a:schemeClr val="tx1"/>
                          </a:solidFill>
                          <a:latin typeface="+mn-lt"/>
                          <a:ea typeface="+mn-ea"/>
                          <a:cs typeface="+mn-cs"/>
                        </a:rPr>
                        <a:t>Tx</a:t>
                      </a:r>
                      <a:r>
                        <a:rPr lang="en-US" altLang="zh-CN" sz="1800" b="0" i="0" u="none" strike="noStrike" kern="1200" baseline="0" dirty="0" smtClean="0">
                          <a:solidFill>
                            <a:schemeClr val="tx1"/>
                          </a:solidFill>
                          <a:latin typeface="+mn-lt"/>
                          <a:ea typeface="+mn-ea"/>
                          <a:cs typeface="+mn-cs"/>
                        </a:rPr>
                        <a:t> </a:t>
                      </a:r>
                      <a:r>
                        <a:rPr lang="en-US" altLang="zh-CN" sz="1800" b="0" i="0" u="none" strike="noStrike" kern="1200" baseline="0" dirty="0" err="1" smtClean="0">
                          <a:solidFill>
                            <a:schemeClr val="tx1"/>
                          </a:solidFill>
                          <a:latin typeface="+mn-lt"/>
                          <a:ea typeface="+mn-ea"/>
                          <a:cs typeface="+mn-cs"/>
                        </a:rPr>
                        <a:t>VrefDq</a:t>
                      </a:r>
                      <a:r>
                        <a:rPr lang="en-US" altLang="zh-CN" sz="1800" b="0" i="0" u="none" strike="noStrike" kern="1200" baseline="0" dirty="0" smtClean="0">
                          <a:solidFill>
                            <a:schemeClr val="tx1"/>
                          </a:solidFill>
                          <a:latin typeface="+mn-lt"/>
                          <a:ea typeface="+mn-ea"/>
                          <a:cs typeface="+mn-cs"/>
                        </a:rPr>
                        <a:t> </a:t>
                      </a:r>
                    </a:p>
                  </a:txBody>
                  <a:tcPr/>
                </a:tc>
                <a:tc>
                  <a:txBody>
                    <a:bodyPr/>
                    <a:lstStyle/>
                    <a:p>
                      <a:r>
                        <a:rPr lang="en-US" altLang="zh-CN" sz="1800" b="0" i="0" u="none" strike="noStrike" kern="1200" baseline="0" dirty="0" smtClean="0">
                          <a:solidFill>
                            <a:schemeClr val="tx1"/>
                          </a:solidFill>
                          <a:latin typeface="+mn-lt"/>
                          <a:ea typeface="+mn-ea"/>
                          <a:cs typeface="+mn-cs"/>
                        </a:rPr>
                        <a:t>- No training 	</a:t>
                      </a:r>
                    </a:p>
                  </a:txBody>
                  <a:tcPr/>
                </a:tc>
                <a:tc>
                  <a:txBody>
                    <a:bodyPr/>
                    <a:lstStyle/>
                    <a:p>
                      <a:r>
                        <a:rPr lang="en-US" altLang="zh-CN" sz="1800" b="0" i="0" u="none" strike="noStrike" kern="1200" baseline="0" dirty="0" smtClean="0">
                          <a:solidFill>
                            <a:schemeClr val="tx1"/>
                          </a:solidFill>
                          <a:latin typeface="+mn-lt"/>
                          <a:ea typeface="+mn-ea"/>
                          <a:cs typeface="+mn-cs"/>
                        </a:rPr>
                        <a:t>- No training 	</a:t>
                      </a:r>
                    </a:p>
                  </a:txBody>
                  <a:tcPr/>
                </a:tc>
              </a:tr>
              <a:tr h="370840">
                <a:tc>
                  <a:txBody>
                    <a:bodyPr/>
                    <a:lstStyle/>
                    <a:p>
                      <a:r>
                        <a:rPr lang="en-US" altLang="zh-CN" sz="1800" b="0" i="0" u="none" strike="noStrike" kern="1200" baseline="0" dirty="0" err="1" smtClean="0">
                          <a:solidFill>
                            <a:schemeClr val="tx1"/>
                          </a:solidFill>
                          <a:latin typeface="+mn-lt"/>
                          <a:ea typeface="+mn-ea"/>
                          <a:cs typeface="+mn-cs"/>
                        </a:rPr>
                        <a:t>RxDQ</a:t>
                      </a:r>
                      <a:r>
                        <a:rPr lang="en-US" altLang="zh-CN" sz="1800" b="0" i="0" u="none" strike="noStrike" kern="1200" baseline="0" dirty="0" smtClean="0">
                          <a:solidFill>
                            <a:schemeClr val="tx1"/>
                          </a:solidFill>
                          <a:latin typeface="+mn-lt"/>
                          <a:ea typeface="+mn-ea"/>
                          <a:cs typeface="+mn-cs"/>
                        </a:rPr>
                        <a:t> ↔ </a:t>
                      </a:r>
                      <a:r>
                        <a:rPr lang="en-US" altLang="zh-CN" sz="1800" b="0" i="0" u="none" strike="noStrike" kern="1200" baseline="0" dirty="0" err="1" smtClean="0">
                          <a:solidFill>
                            <a:schemeClr val="tx1"/>
                          </a:solidFill>
                          <a:latin typeface="+mn-lt"/>
                          <a:ea typeface="+mn-ea"/>
                          <a:cs typeface="+mn-cs"/>
                        </a:rPr>
                        <a:t>RxDQ</a:t>
                      </a:r>
                      <a:r>
                        <a:rPr lang="en-US" altLang="zh-CN" sz="1800" b="0" i="0" u="none" strike="noStrike" kern="1200" baseline="0" dirty="0" smtClean="0">
                          <a:solidFill>
                            <a:schemeClr val="tx1"/>
                          </a:solidFill>
                          <a:latin typeface="+mn-lt"/>
                          <a:ea typeface="+mn-ea"/>
                          <a:cs typeface="+mn-cs"/>
                        </a:rPr>
                        <a:t> </a:t>
                      </a:r>
                    </a:p>
                    <a:p>
                      <a:r>
                        <a:rPr lang="en-US" altLang="zh-CN" sz="1800" b="0" i="0" u="none" strike="noStrike" kern="1200" baseline="0" dirty="0" smtClean="0">
                          <a:solidFill>
                            <a:schemeClr val="tx1"/>
                          </a:solidFill>
                          <a:latin typeface="+mn-lt"/>
                          <a:ea typeface="+mn-ea"/>
                          <a:cs typeface="+mn-cs"/>
                        </a:rPr>
                        <a:t>(Read Deskew) 	</a:t>
                      </a:r>
                    </a:p>
                  </a:txBody>
                  <a:tcPr/>
                </a:tc>
                <a:tc>
                  <a:txBody>
                    <a:bodyPr/>
                    <a:lstStyle/>
                    <a:p>
                      <a:r>
                        <a:rPr lang="en-US" altLang="zh-CN" sz="1800" b="0" i="0" u="none" strike="noStrike" kern="1200" baseline="0" dirty="0" smtClean="0">
                          <a:solidFill>
                            <a:schemeClr val="tx1"/>
                          </a:solidFill>
                          <a:latin typeface="+mn-lt"/>
                          <a:ea typeface="+mn-ea"/>
                          <a:cs typeface="+mn-cs"/>
                        </a:rPr>
                        <a:t>- Per-bit </a:t>
                      </a:r>
                    </a:p>
                    <a:p>
                      <a:r>
                        <a:rPr lang="en-US" altLang="zh-CN" sz="1800" b="0" i="0" u="none" strike="noStrike" kern="1200" baseline="0" dirty="0" smtClean="0">
                          <a:solidFill>
                            <a:schemeClr val="tx1"/>
                          </a:solidFill>
                          <a:latin typeface="+mn-lt"/>
                          <a:ea typeface="+mn-ea"/>
                          <a:cs typeface="+mn-cs"/>
                        </a:rPr>
                        <a:t>- Per-timing group</a:t>
                      </a:r>
                    </a:p>
                    <a:p>
                      <a:r>
                        <a:rPr lang="en-US" altLang="zh-CN" sz="1800" b="0" i="0" u="none" strike="noStrike" kern="1200" baseline="0" dirty="0" smtClean="0">
                          <a:solidFill>
                            <a:schemeClr val="tx1"/>
                          </a:solidFill>
                          <a:latin typeface="+mn-lt"/>
                          <a:ea typeface="+mn-ea"/>
                          <a:cs typeface="+mn-cs"/>
                        </a:rPr>
                        <a:t>- Trained only at the highest bit-rate </a:t>
                      </a:r>
                      <a:r>
                        <a:rPr lang="en-US" altLang="zh-CN" sz="1800" b="0" i="0" u="none" strike="noStrike" kern="1200" baseline="0" dirty="0" err="1" smtClean="0">
                          <a:solidFill>
                            <a:schemeClr val="tx1"/>
                          </a:solidFill>
                          <a:latin typeface="+mn-lt"/>
                          <a:ea typeface="+mn-ea"/>
                          <a:cs typeface="+mn-cs"/>
                        </a:rPr>
                        <a:t>pstate</a:t>
                      </a:r>
                      <a:r>
                        <a:rPr lang="en-US" altLang="zh-CN" sz="1800" b="0" i="0" u="none" strike="noStrike" kern="1200" baseline="0" dirty="0" smtClean="0">
                          <a:solidFill>
                            <a:schemeClr val="tx1"/>
                          </a:solidFill>
                          <a:latin typeface="+mn-lt"/>
                          <a:ea typeface="+mn-ea"/>
                          <a:cs typeface="+mn-cs"/>
                        </a:rPr>
                        <a:t> </a:t>
                      </a:r>
                    </a:p>
                  </a:txBody>
                  <a:tcPr/>
                </a:tc>
                <a:tc>
                  <a:txBody>
                    <a:bodyPr/>
                    <a:lstStyle/>
                    <a:p>
                      <a:r>
                        <a:rPr lang="en-US" altLang="zh-CN" sz="1800" b="0" i="0" u="none" strike="noStrike" kern="1200" baseline="0" dirty="0" smtClean="0">
                          <a:solidFill>
                            <a:schemeClr val="tx1"/>
                          </a:solidFill>
                          <a:latin typeface="+mn-lt"/>
                          <a:ea typeface="+mn-ea"/>
                          <a:cs typeface="+mn-cs"/>
                        </a:rPr>
                        <a:t>- Per-bit </a:t>
                      </a:r>
                    </a:p>
                    <a:p>
                      <a:r>
                        <a:rPr lang="en-US" altLang="zh-CN" sz="1800" b="0" i="0" u="none" strike="noStrike" kern="1200" baseline="0" dirty="0" smtClean="0">
                          <a:solidFill>
                            <a:schemeClr val="tx1"/>
                          </a:solidFill>
                          <a:latin typeface="+mn-lt"/>
                          <a:ea typeface="+mn-ea"/>
                          <a:cs typeface="+mn-cs"/>
                        </a:rPr>
                        <a:t>- Per-timing group</a:t>
                      </a:r>
                    </a:p>
                    <a:p>
                      <a:r>
                        <a:rPr lang="en-US" altLang="zh-CN" sz="1800" b="0" i="0" u="none" strike="noStrike" kern="1200" baseline="0" dirty="0" smtClean="0">
                          <a:solidFill>
                            <a:schemeClr val="tx1"/>
                          </a:solidFill>
                          <a:latin typeface="+mn-lt"/>
                          <a:ea typeface="+mn-ea"/>
                          <a:cs typeface="+mn-cs"/>
                        </a:rPr>
                        <a:t>- Trained only at the highest bit-rate </a:t>
                      </a:r>
                      <a:r>
                        <a:rPr lang="en-US" altLang="zh-CN" sz="1800" b="0" i="0" u="none" strike="noStrike" kern="1200" baseline="0" dirty="0" err="1" smtClean="0">
                          <a:solidFill>
                            <a:schemeClr val="tx1"/>
                          </a:solidFill>
                          <a:latin typeface="+mn-lt"/>
                          <a:ea typeface="+mn-ea"/>
                          <a:cs typeface="+mn-cs"/>
                        </a:rPr>
                        <a:t>pstate</a:t>
                      </a:r>
                      <a:r>
                        <a:rPr lang="en-US" altLang="zh-CN" sz="1800" b="0" i="0" u="none" strike="noStrike" kern="1200" baseline="0" dirty="0" smtClean="0">
                          <a:solidFill>
                            <a:schemeClr val="tx1"/>
                          </a:solidFill>
                          <a:latin typeface="+mn-lt"/>
                          <a:ea typeface="+mn-ea"/>
                          <a:cs typeface="+mn-cs"/>
                        </a:rPr>
                        <a:t> </a:t>
                      </a:r>
                    </a:p>
                  </a:txBody>
                  <a:tcPr/>
                </a:tc>
              </a:tr>
              <a:tr h="370840">
                <a:tc>
                  <a:txBody>
                    <a:bodyPr/>
                    <a:lstStyle/>
                    <a:p>
                      <a:r>
                        <a:rPr lang="en-US" altLang="zh-CN" sz="1800" b="0" i="0" u="none" strike="noStrike" kern="1200" baseline="0" dirty="0" err="1" smtClean="0">
                          <a:solidFill>
                            <a:schemeClr val="tx1"/>
                          </a:solidFill>
                          <a:latin typeface="+mn-lt"/>
                          <a:ea typeface="+mn-ea"/>
                          <a:cs typeface="+mn-cs"/>
                        </a:rPr>
                        <a:t>RxDQS</a:t>
                      </a:r>
                      <a:r>
                        <a:rPr lang="en-US" altLang="zh-CN" sz="1800" b="0" i="0" u="none" strike="noStrike" kern="1200" baseline="0" dirty="0" smtClean="0">
                          <a:solidFill>
                            <a:schemeClr val="tx1"/>
                          </a:solidFill>
                          <a:latin typeface="+mn-lt"/>
                          <a:ea typeface="+mn-ea"/>
                          <a:cs typeface="+mn-cs"/>
                        </a:rPr>
                        <a:t> ↔ </a:t>
                      </a:r>
                      <a:r>
                        <a:rPr lang="en-US" altLang="zh-CN" sz="1800" b="0" i="0" u="none" strike="noStrike" kern="1200" baseline="0" dirty="0" err="1" smtClean="0">
                          <a:solidFill>
                            <a:schemeClr val="tx1"/>
                          </a:solidFill>
                          <a:latin typeface="+mn-lt"/>
                          <a:ea typeface="+mn-ea"/>
                          <a:cs typeface="+mn-cs"/>
                        </a:rPr>
                        <a:t>RxDQ</a:t>
                      </a:r>
                      <a:r>
                        <a:rPr lang="en-US" altLang="zh-CN" sz="1800" b="0" i="0" u="none" strike="noStrike" kern="1200" baseline="0" dirty="0" smtClean="0">
                          <a:solidFill>
                            <a:schemeClr val="tx1"/>
                          </a:solidFill>
                          <a:latin typeface="+mn-lt"/>
                          <a:ea typeface="+mn-ea"/>
                          <a:cs typeface="+mn-cs"/>
                        </a:rPr>
                        <a:t> </a:t>
                      </a:r>
                    </a:p>
                    <a:p>
                      <a:r>
                        <a:rPr lang="en-US" altLang="zh-CN" sz="1800" b="0" i="0" u="none" strike="noStrike" kern="1200" baseline="0" dirty="0" smtClean="0">
                          <a:solidFill>
                            <a:schemeClr val="tx1"/>
                          </a:solidFill>
                          <a:latin typeface="+mn-lt"/>
                          <a:ea typeface="+mn-ea"/>
                          <a:cs typeface="+mn-cs"/>
                        </a:rPr>
                        <a:t>(Read 1D) 	</a:t>
                      </a:r>
                    </a:p>
                  </a:txBody>
                  <a:tcPr/>
                </a:tc>
                <a:tc>
                  <a:txBody>
                    <a:bodyPr/>
                    <a:lstStyle/>
                    <a:p>
                      <a:r>
                        <a:rPr lang="en-US" altLang="zh-CN" sz="1800" b="0" i="0" u="none" strike="noStrike" kern="1200" baseline="0" dirty="0" smtClean="0">
                          <a:solidFill>
                            <a:schemeClr val="tx1"/>
                          </a:solidFill>
                          <a:latin typeface="+mn-lt"/>
                          <a:ea typeface="+mn-ea"/>
                          <a:cs typeface="+mn-cs"/>
                        </a:rPr>
                        <a:t>- Per-nibble </a:t>
                      </a:r>
                    </a:p>
                    <a:p>
                      <a:r>
                        <a:rPr lang="en-US" altLang="zh-CN" sz="1800" b="0" i="0" u="none" strike="noStrike" kern="1200" baseline="0" dirty="0" smtClean="0">
                          <a:solidFill>
                            <a:schemeClr val="tx1"/>
                          </a:solidFill>
                          <a:latin typeface="+mn-lt"/>
                          <a:ea typeface="+mn-ea"/>
                          <a:cs typeface="+mn-cs"/>
                        </a:rPr>
                        <a:t>- Per-timing group</a:t>
                      </a:r>
                    </a:p>
                    <a:p>
                      <a:r>
                        <a:rPr lang="en-US" altLang="zh-CN" sz="1800" b="0" i="0" u="none" strike="noStrike" kern="1200" baseline="0" dirty="0" smtClean="0">
                          <a:solidFill>
                            <a:schemeClr val="tx1"/>
                          </a:solidFill>
                          <a:latin typeface="+mn-lt"/>
                          <a:ea typeface="+mn-ea"/>
                          <a:cs typeface="+mn-cs"/>
                        </a:rPr>
                        <a:t>- Per-</a:t>
                      </a:r>
                      <a:r>
                        <a:rPr lang="en-US" altLang="zh-CN" sz="1800" b="0" i="0" u="none" strike="noStrike" kern="1200" baseline="0" dirty="0" err="1" smtClean="0">
                          <a:solidFill>
                            <a:schemeClr val="tx1"/>
                          </a:solidFill>
                          <a:latin typeface="+mn-lt"/>
                          <a:ea typeface="+mn-ea"/>
                          <a:cs typeface="+mn-cs"/>
                        </a:rPr>
                        <a:t>pstate</a:t>
                      </a:r>
                      <a:r>
                        <a:rPr lang="en-US" altLang="zh-CN" sz="1800" b="0" i="0" u="none" strike="noStrike" kern="1200" baseline="0" dirty="0" smtClean="0">
                          <a:solidFill>
                            <a:schemeClr val="tx1"/>
                          </a:solidFill>
                          <a:latin typeface="+mn-lt"/>
                          <a:ea typeface="+mn-ea"/>
                          <a:cs typeface="+mn-cs"/>
                        </a:rPr>
                        <a:t> 	</a:t>
                      </a:r>
                    </a:p>
                  </a:txBody>
                  <a:tcPr/>
                </a:tc>
                <a:tc>
                  <a:txBody>
                    <a:bodyPr/>
                    <a:lstStyle/>
                    <a:p>
                      <a:r>
                        <a:rPr lang="en-US" altLang="zh-CN" sz="1800" b="0" i="0" u="none" strike="noStrike" kern="1200" baseline="0" dirty="0" smtClean="0">
                          <a:solidFill>
                            <a:schemeClr val="tx1"/>
                          </a:solidFill>
                          <a:latin typeface="+mn-lt"/>
                          <a:ea typeface="+mn-ea"/>
                          <a:cs typeface="+mn-cs"/>
                        </a:rPr>
                        <a:t>- Per-nibble </a:t>
                      </a:r>
                    </a:p>
                    <a:p>
                      <a:r>
                        <a:rPr lang="en-US" altLang="zh-CN" sz="1800" b="0" i="0" u="none" strike="noStrike" kern="1200" baseline="0" dirty="0" smtClean="0">
                          <a:solidFill>
                            <a:schemeClr val="tx1"/>
                          </a:solidFill>
                          <a:latin typeface="+mn-lt"/>
                          <a:ea typeface="+mn-ea"/>
                          <a:cs typeface="+mn-cs"/>
                        </a:rPr>
                        <a:t>- Per-timing group</a:t>
                      </a:r>
                    </a:p>
                    <a:p>
                      <a:r>
                        <a:rPr lang="en-US" altLang="zh-CN" sz="1800" b="0" i="0" u="none" strike="noStrike" kern="1200" baseline="0" dirty="0" smtClean="0">
                          <a:solidFill>
                            <a:schemeClr val="tx1"/>
                          </a:solidFill>
                          <a:latin typeface="+mn-lt"/>
                          <a:ea typeface="+mn-ea"/>
                          <a:cs typeface="+mn-cs"/>
                        </a:rPr>
                        <a:t>- Per-</a:t>
                      </a:r>
                      <a:r>
                        <a:rPr lang="en-US" altLang="zh-CN" sz="1800" b="0" i="0" u="none" strike="noStrike" kern="1200" baseline="0" dirty="0" err="1" smtClean="0">
                          <a:solidFill>
                            <a:schemeClr val="tx1"/>
                          </a:solidFill>
                          <a:latin typeface="+mn-lt"/>
                          <a:ea typeface="+mn-ea"/>
                          <a:cs typeface="+mn-cs"/>
                        </a:rPr>
                        <a:t>pstate</a:t>
                      </a:r>
                      <a:r>
                        <a:rPr lang="en-US" altLang="zh-CN" sz="1800" b="0" i="0" u="none" strike="noStrike" kern="1200" baseline="0" dirty="0" smtClean="0">
                          <a:solidFill>
                            <a:schemeClr val="tx1"/>
                          </a:solidFill>
                          <a:latin typeface="+mn-lt"/>
                          <a:ea typeface="+mn-ea"/>
                          <a:cs typeface="+mn-cs"/>
                        </a:rPr>
                        <a:t> 	</a:t>
                      </a:r>
                    </a:p>
                  </a:txBody>
                  <a:tcPr/>
                </a:tc>
              </a:tr>
              <a:tr h="370840">
                <a:tc>
                  <a:txBody>
                    <a:bodyPr/>
                    <a:lstStyle/>
                    <a:p>
                      <a:r>
                        <a:rPr lang="en-US" altLang="zh-CN" sz="1800" b="0" i="0" u="none" strike="noStrike" kern="1200" baseline="0" dirty="0" smtClean="0">
                          <a:solidFill>
                            <a:schemeClr val="tx1"/>
                          </a:solidFill>
                          <a:latin typeface="+mn-lt"/>
                          <a:ea typeface="+mn-ea"/>
                          <a:cs typeface="+mn-cs"/>
                        </a:rPr>
                        <a:t>Rx </a:t>
                      </a:r>
                      <a:r>
                        <a:rPr lang="en-US" altLang="zh-CN" sz="1800" b="0" i="0" u="none" strike="noStrike" kern="1200" baseline="0" dirty="0" err="1" smtClean="0">
                          <a:solidFill>
                            <a:schemeClr val="tx1"/>
                          </a:solidFill>
                          <a:latin typeface="+mn-lt"/>
                          <a:ea typeface="+mn-ea"/>
                          <a:cs typeface="+mn-cs"/>
                        </a:rPr>
                        <a:t>VrefDQ</a:t>
                      </a:r>
                      <a:r>
                        <a:rPr lang="en-US" altLang="zh-CN" sz="1800" b="0" i="0" u="none" strike="noStrike" kern="1200" baseline="0" dirty="0" smtClean="0">
                          <a:solidFill>
                            <a:schemeClr val="tx1"/>
                          </a:solidFill>
                          <a:latin typeface="+mn-lt"/>
                          <a:ea typeface="+mn-ea"/>
                          <a:cs typeface="+mn-cs"/>
                        </a:rPr>
                        <a:t> </a:t>
                      </a:r>
                    </a:p>
                    <a:p>
                      <a:r>
                        <a:rPr lang="en-US" altLang="zh-CN" sz="1800" b="0" i="0" u="none" strike="noStrike" kern="1200" baseline="0" dirty="0" smtClean="0">
                          <a:solidFill>
                            <a:schemeClr val="tx1"/>
                          </a:solidFill>
                          <a:latin typeface="+mn-lt"/>
                          <a:ea typeface="+mn-ea"/>
                          <a:cs typeface="+mn-cs"/>
                        </a:rPr>
                        <a:t>(Quick Rd2D) 	</a:t>
                      </a:r>
                    </a:p>
                  </a:txBody>
                  <a:tcPr/>
                </a:tc>
                <a:tc>
                  <a:txBody>
                    <a:bodyPr/>
                    <a:lstStyle/>
                    <a:p>
                      <a:r>
                        <a:rPr lang="en-US" altLang="zh-CN" sz="1800" b="0" i="0" u="none" strike="noStrike" kern="1200" baseline="0" dirty="0" smtClean="0">
                          <a:solidFill>
                            <a:schemeClr val="tx1"/>
                          </a:solidFill>
                          <a:latin typeface="+mn-lt"/>
                          <a:ea typeface="+mn-ea"/>
                          <a:cs typeface="+mn-cs"/>
                        </a:rPr>
                        <a:t>- per-bit </a:t>
                      </a:r>
                    </a:p>
                    <a:p>
                      <a:r>
                        <a:rPr lang="en-US" altLang="zh-CN" sz="1800" b="0" i="0" u="none" strike="noStrike" kern="1200" baseline="0" dirty="0" smtClean="0">
                          <a:solidFill>
                            <a:schemeClr val="tx1"/>
                          </a:solidFill>
                          <a:latin typeface="+mn-lt"/>
                          <a:ea typeface="+mn-ea"/>
                          <a:cs typeface="+mn-cs"/>
                        </a:rPr>
                        <a:t>- Trained only at the highest bit-rate </a:t>
                      </a:r>
                      <a:r>
                        <a:rPr lang="en-US" altLang="zh-CN" sz="1800" b="0" i="0" u="none" strike="noStrike" kern="1200" baseline="0" dirty="0" err="1" smtClean="0">
                          <a:solidFill>
                            <a:schemeClr val="tx1"/>
                          </a:solidFill>
                          <a:latin typeface="+mn-lt"/>
                          <a:ea typeface="+mn-ea"/>
                          <a:cs typeface="+mn-cs"/>
                        </a:rPr>
                        <a:t>pstate</a:t>
                      </a:r>
                      <a:endParaRPr lang="en-US" altLang="zh-CN" sz="1800" b="0" i="0" u="none" strike="noStrike" kern="1200" baseline="0" dirty="0" smtClean="0">
                        <a:solidFill>
                          <a:schemeClr val="tx1"/>
                        </a:solidFill>
                        <a:latin typeface="+mn-lt"/>
                        <a:ea typeface="+mn-ea"/>
                        <a:cs typeface="+mn-cs"/>
                      </a:endParaRPr>
                    </a:p>
                  </a:txBody>
                  <a:tcPr/>
                </a:tc>
                <a:tc>
                  <a:txBody>
                    <a:bodyPr/>
                    <a:lstStyle/>
                    <a:p>
                      <a:r>
                        <a:rPr lang="en-US" altLang="zh-CN" sz="1800" b="0" i="0" u="none" strike="noStrike" kern="1200" baseline="0" dirty="0" smtClean="0">
                          <a:solidFill>
                            <a:schemeClr val="tx1"/>
                          </a:solidFill>
                          <a:latin typeface="+mn-lt"/>
                          <a:ea typeface="+mn-ea"/>
                          <a:cs typeface="+mn-cs"/>
                        </a:rPr>
                        <a:t>- per-bit </a:t>
                      </a:r>
                    </a:p>
                    <a:p>
                      <a:r>
                        <a:rPr lang="en-US" altLang="zh-CN" sz="1800" b="0" i="0" u="none" strike="noStrike" kern="1200" baseline="0" dirty="0" smtClean="0">
                          <a:solidFill>
                            <a:schemeClr val="tx1"/>
                          </a:solidFill>
                          <a:latin typeface="+mn-lt"/>
                          <a:ea typeface="+mn-ea"/>
                          <a:cs typeface="+mn-cs"/>
                        </a:rPr>
                        <a:t>- Trained only at the highest bit-rate </a:t>
                      </a:r>
                      <a:r>
                        <a:rPr lang="en-US" altLang="zh-CN" sz="1800" b="0" i="0" u="none" strike="noStrike" kern="1200" baseline="0" dirty="0" err="1" smtClean="0">
                          <a:solidFill>
                            <a:schemeClr val="tx1"/>
                          </a:solidFill>
                          <a:latin typeface="+mn-lt"/>
                          <a:ea typeface="+mn-ea"/>
                          <a:cs typeface="+mn-cs"/>
                        </a:rPr>
                        <a:t>pstate</a:t>
                      </a:r>
                      <a:r>
                        <a:rPr lang="en-US" altLang="zh-CN" sz="1800" b="0" i="0" u="none" strike="noStrike" kern="1200" baseline="0" dirty="0" smtClean="0">
                          <a:solidFill>
                            <a:schemeClr val="tx1"/>
                          </a:solidFill>
                          <a:latin typeface="+mn-lt"/>
                          <a:ea typeface="+mn-ea"/>
                          <a:cs typeface="+mn-cs"/>
                        </a:rPr>
                        <a:t> </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smtClean="0">
                          <a:solidFill>
                            <a:schemeClr val="tx1"/>
                          </a:solidFill>
                          <a:latin typeface="+mn-lt"/>
                          <a:ea typeface="+mn-ea"/>
                          <a:cs typeface="+mn-cs"/>
                        </a:rPr>
                        <a:t>Data Buffer DWL 	</a:t>
                      </a:r>
                    </a:p>
                  </a:txBody>
                  <a:tcPr/>
                </a:tc>
                <a:tc>
                  <a:txBody>
                    <a:bodyPr/>
                    <a:lstStyle/>
                    <a:p>
                      <a:r>
                        <a:rPr lang="en-US" altLang="zh-CN" sz="1800" b="0" i="0" u="none" strike="noStrike" kern="1200" baseline="0" dirty="0" smtClean="0">
                          <a:solidFill>
                            <a:schemeClr val="tx1"/>
                          </a:solidFill>
                          <a:latin typeface="+mn-lt"/>
                          <a:ea typeface="+mn-ea"/>
                          <a:cs typeface="+mn-cs"/>
                        </a:rPr>
                        <a:t>- Per-nibble </a:t>
                      </a:r>
                    </a:p>
                    <a:p>
                      <a:r>
                        <a:rPr lang="en-US" altLang="zh-CN" sz="1800" b="0" i="0" u="none" strike="noStrike" kern="1200" baseline="0" dirty="0" smtClean="0">
                          <a:solidFill>
                            <a:schemeClr val="tx1"/>
                          </a:solidFill>
                          <a:latin typeface="+mn-lt"/>
                          <a:ea typeface="+mn-ea"/>
                          <a:cs typeface="+mn-cs"/>
                        </a:rPr>
                        <a:t>- Per-CS </a:t>
                      </a:r>
                    </a:p>
                    <a:p>
                      <a:r>
                        <a:rPr lang="en-US" altLang="zh-CN" sz="1800" b="0" i="0" u="none" strike="noStrike" kern="1200" baseline="0" dirty="0" smtClean="0">
                          <a:solidFill>
                            <a:schemeClr val="tx1"/>
                          </a:solidFill>
                          <a:latin typeface="+mn-lt"/>
                          <a:ea typeface="+mn-ea"/>
                          <a:cs typeface="+mn-cs"/>
                        </a:rPr>
                        <a:t>- Per-</a:t>
                      </a:r>
                      <a:r>
                        <a:rPr lang="en-US" altLang="zh-CN" sz="1800" b="0" i="0" u="none" strike="noStrike" kern="1200" baseline="0" dirty="0" err="1" smtClean="0">
                          <a:solidFill>
                            <a:schemeClr val="tx1"/>
                          </a:solidFill>
                          <a:latin typeface="+mn-lt"/>
                          <a:ea typeface="+mn-ea"/>
                          <a:cs typeface="+mn-cs"/>
                        </a:rPr>
                        <a:t>pstate</a:t>
                      </a:r>
                      <a:r>
                        <a:rPr lang="en-US" altLang="zh-CN" sz="1800" b="0" i="0" u="none" strike="noStrike" kern="1200" baseline="0" dirty="0" smtClean="0">
                          <a:solidFill>
                            <a:schemeClr val="tx1"/>
                          </a:solidFill>
                          <a:latin typeface="+mn-lt"/>
                          <a:ea typeface="+mn-ea"/>
                          <a:cs typeface="+mn-cs"/>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smtClean="0">
                          <a:solidFill>
                            <a:schemeClr val="tx1"/>
                          </a:solidFill>
                          <a:latin typeface="+mn-lt"/>
                          <a:ea typeface="+mn-ea"/>
                          <a:cs typeface="+mn-cs"/>
                        </a:rPr>
                        <a:t>N/A 	</a:t>
                      </a:r>
                    </a:p>
                  </a:txBody>
                  <a:tcPr/>
                </a:tc>
              </a:tr>
            </a:tbl>
          </a:graphicData>
        </a:graphic>
      </p:graphicFrame>
    </p:spTree>
    <p:extLst>
      <p:ext uri="{BB962C8B-B14F-4D97-AF65-F5344CB8AC3E}">
        <p14:creationId xmlns:p14="http://schemas.microsoft.com/office/powerpoint/2010/main" val="3311077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0FEB21A-DEB2-8943-94D5-29199AE80701}"/>
              </a:ext>
            </a:extLst>
          </p:cNvPr>
          <p:cNvSpPr>
            <a:spLocks noGrp="1"/>
          </p:cNvSpPr>
          <p:nvPr>
            <p:ph type="title"/>
          </p:nvPr>
        </p:nvSpPr>
        <p:spPr/>
        <p:txBody>
          <a:bodyPr/>
          <a:lstStyle/>
          <a:p>
            <a:r>
              <a:rPr kumimoji="1" lang="en-US" altLang="zh-CN" dirty="0" smtClean="0"/>
              <a:t>Introduction</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736212659"/>
              </p:ext>
            </p:extLst>
          </p:nvPr>
        </p:nvGraphicFramePr>
        <p:xfrm>
          <a:off x="1885030" y="974082"/>
          <a:ext cx="8127999" cy="430276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l"/>
                      <a:r>
                        <a:rPr lang="en-US" altLang="zh-CN" b="1" dirty="0" smtClean="0"/>
                        <a:t>1D </a:t>
                      </a:r>
                      <a:r>
                        <a:rPr lang="en-US" altLang="zh-CN" b="1" dirty="0" err="1" smtClean="0"/>
                        <a:t>Traing</a:t>
                      </a:r>
                      <a:endParaRPr lang="zh-CN" altLang="en-US" b="1" dirty="0"/>
                    </a:p>
                  </a:txBody>
                  <a:tcPr/>
                </a:tc>
                <a:tc>
                  <a:txBody>
                    <a:bodyPr/>
                    <a:lstStyle/>
                    <a:p>
                      <a:pPr algn="l"/>
                      <a:r>
                        <a:rPr lang="en-US" altLang="zh-CN" b="1" dirty="0" smtClean="0"/>
                        <a:t>DD4</a:t>
                      </a:r>
                      <a:endParaRPr lang="zh-CN" altLang="en-US" b="1" dirty="0"/>
                    </a:p>
                  </a:txBody>
                  <a:tcPr/>
                </a:tc>
                <a:tc>
                  <a:txBody>
                    <a:bodyPr/>
                    <a:lstStyle/>
                    <a:p>
                      <a:pPr algn="l"/>
                      <a:r>
                        <a:rPr lang="en-US" altLang="zh-CN" b="1" dirty="0" smtClean="0"/>
                        <a:t>LPDDR4/4X</a:t>
                      </a:r>
                      <a:endParaRPr lang="zh-CN" altLang="en-US" b="1" dirty="0"/>
                    </a:p>
                  </a:txBody>
                  <a:tcPr/>
                </a:tc>
              </a:tr>
              <a:tr h="370840">
                <a:tc>
                  <a:txBody>
                    <a:bodyPr/>
                    <a:lstStyle/>
                    <a:p>
                      <a:pPr algn="l"/>
                      <a:r>
                        <a:rPr lang="en-US" altLang="zh-CN" sz="1800" b="0" i="0" u="none" strike="noStrike" kern="1200" baseline="0" dirty="0" smtClean="0">
                          <a:solidFill>
                            <a:schemeClr val="tx1"/>
                          </a:solidFill>
                          <a:latin typeface="+mn-lt"/>
                          <a:ea typeface="+mn-ea"/>
                          <a:cs typeface="+mn-cs"/>
                        </a:rPr>
                        <a:t>Data Buffer MREP 	</a:t>
                      </a:r>
                    </a:p>
                    <a:p>
                      <a:pPr algn="l"/>
                      <a:r>
                        <a:rPr lang="en-US" altLang="zh-CN" sz="1800" b="0" i="0" u="none" strike="noStrike" kern="1200" baseline="0" dirty="0" smtClean="0">
                          <a:solidFill>
                            <a:schemeClr val="tx1"/>
                          </a:solidFill>
                          <a:latin typeface="+mn-lt"/>
                          <a:ea typeface="+mn-ea"/>
                          <a:cs typeface="+mn-cs"/>
                        </a:rPr>
                        <a:t>	</a:t>
                      </a:r>
                    </a:p>
                  </a:txBody>
                  <a:tcPr/>
                </a:tc>
                <a:tc>
                  <a:txBody>
                    <a:bodyPr/>
                    <a:lstStyle/>
                    <a:p>
                      <a:pPr algn="l"/>
                      <a:r>
                        <a:rPr lang="en-US" altLang="zh-CN" sz="1800" b="0" i="0" u="none" strike="noStrike" kern="1200" baseline="0" dirty="0" smtClean="0">
                          <a:solidFill>
                            <a:schemeClr val="tx1"/>
                          </a:solidFill>
                          <a:latin typeface="+mn-lt"/>
                          <a:ea typeface="+mn-ea"/>
                          <a:cs typeface="+mn-cs"/>
                        </a:rPr>
                        <a:t>- Per-nibble </a:t>
                      </a:r>
                    </a:p>
                    <a:p>
                      <a:pPr algn="l"/>
                      <a:r>
                        <a:rPr lang="en-US" altLang="zh-CN" sz="1800" b="0" i="0" u="none" strike="noStrike" kern="1200" baseline="0" dirty="0" smtClean="0">
                          <a:solidFill>
                            <a:schemeClr val="tx1"/>
                          </a:solidFill>
                          <a:latin typeface="+mn-lt"/>
                          <a:ea typeface="+mn-ea"/>
                          <a:cs typeface="+mn-cs"/>
                        </a:rPr>
                        <a:t>- Per-CS </a:t>
                      </a:r>
                    </a:p>
                    <a:p>
                      <a:pPr algn="l"/>
                      <a:r>
                        <a:rPr lang="en-US" altLang="zh-CN" sz="1800" b="0" i="0" u="none" strike="noStrike" kern="1200" baseline="0" dirty="0" smtClean="0">
                          <a:solidFill>
                            <a:schemeClr val="tx1"/>
                          </a:solidFill>
                          <a:latin typeface="+mn-lt"/>
                          <a:ea typeface="+mn-ea"/>
                          <a:cs typeface="+mn-cs"/>
                        </a:rPr>
                        <a:t>- Per-</a:t>
                      </a:r>
                      <a:r>
                        <a:rPr lang="en-US" altLang="zh-CN" sz="1800" b="0" i="0" u="none" strike="noStrike" kern="1200" baseline="0" dirty="0" err="1" smtClean="0">
                          <a:solidFill>
                            <a:schemeClr val="tx1"/>
                          </a:solidFill>
                          <a:latin typeface="+mn-lt"/>
                          <a:ea typeface="+mn-ea"/>
                          <a:cs typeface="+mn-cs"/>
                        </a:rPr>
                        <a:t>pstate</a:t>
                      </a:r>
                      <a:r>
                        <a:rPr lang="en-US" altLang="zh-CN" sz="1800" b="0" i="0" u="none" strike="noStrike" kern="1200" baseline="0" dirty="0" smtClean="0">
                          <a:solidFill>
                            <a:schemeClr val="tx1"/>
                          </a:solidFill>
                          <a:latin typeface="+mn-lt"/>
                          <a:ea typeface="+mn-ea"/>
                          <a:cs typeface="+mn-cs"/>
                        </a:rPr>
                        <a:t> 	</a:t>
                      </a:r>
                    </a:p>
                  </a:txBody>
                  <a:tcPr/>
                </a:tc>
                <a:tc>
                  <a:txBody>
                    <a:bodyPr/>
                    <a:lstStyle/>
                    <a:p>
                      <a:pPr algn="l"/>
                      <a:r>
                        <a:rPr lang="en-US" altLang="zh-CN" sz="1800" b="0" i="0" u="none" strike="noStrike" kern="1200" baseline="0" dirty="0" smtClean="0">
                          <a:solidFill>
                            <a:schemeClr val="tx1"/>
                          </a:solidFill>
                          <a:latin typeface="+mn-lt"/>
                          <a:ea typeface="+mn-ea"/>
                          <a:cs typeface="+mn-cs"/>
                        </a:rPr>
                        <a:t>N/A 	</a:t>
                      </a:r>
                    </a:p>
                    <a:p>
                      <a:pPr algn="l"/>
                      <a:r>
                        <a:rPr lang="en-US" altLang="zh-CN" sz="1800" b="0" i="0" u="none" strike="noStrike" kern="1200" baseline="0" dirty="0" smtClean="0">
                          <a:solidFill>
                            <a:schemeClr val="tx1"/>
                          </a:solidFill>
                          <a:latin typeface="+mn-lt"/>
                          <a:ea typeface="+mn-ea"/>
                          <a:cs typeface="+mn-cs"/>
                        </a:rPr>
                        <a:t>	</a:t>
                      </a:r>
                      <a:endParaRPr lang="zh-CN" altLang="en-US" dirty="0"/>
                    </a:p>
                  </a:txBody>
                  <a:tcPr/>
                </a:tc>
              </a:tr>
              <a:tr h="370840">
                <a:tc>
                  <a:txBody>
                    <a:bodyPr/>
                    <a:lstStyle/>
                    <a:p>
                      <a:pPr algn="l"/>
                      <a:r>
                        <a:rPr lang="en-US" altLang="zh-CN" sz="1800" b="0" i="0" u="none" strike="noStrike" kern="1200" baseline="0" dirty="0" smtClean="0">
                          <a:solidFill>
                            <a:schemeClr val="tx1"/>
                          </a:solidFill>
                          <a:latin typeface="+mn-lt"/>
                          <a:ea typeface="+mn-ea"/>
                          <a:cs typeface="+mn-cs"/>
                        </a:rPr>
                        <a:t>Data Buffer MWD </a:t>
                      </a:r>
                    </a:p>
                  </a:txBody>
                  <a:tcPr/>
                </a:tc>
                <a:tc>
                  <a:txBody>
                    <a:bodyPr/>
                    <a:lstStyle/>
                    <a:p>
                      <a:pPr algn="l"/>
                      <a:r>
                        <a:rPr lang="en-US" altLang="zh-CN" sz="1800" b="0" i="0" u="none" strike="noStrike" kern="1200" baseline="0" dirty="0" smtClean="0">
                          <a:solidFill>
                            <a:schemeClr val="tx1"/>
                          </a:solidFill>
                          <a:latin typeface="+mn-lt"/>
                          <a:ea typeface="+mn-ea"/>
                          <a:cs typeface="+mn-cs"/>
                        </a:rPr>
                        <a:t>- Per-nibble </a:t>
                      </a:r>
                    </a:p>
                    <a:p>
                      <a:pPr algn="l"/>
                      <a:r>
                        <a:rPr lang="en-US" altLang="zh-CN" sz="1800" b="0" i="0" u="none" strike="noStrike" kern="1200" baseline="0" dirty="0" smtClean="0">
                          <a:solidFill>
                            <a:schemeClr val="tx1"/>
                          </a:solidFill>
                          <a:latin typeface="+mn-lt"/>
                          <a:ea typeface="+mn-ea"/>
                          <a:cs typeface="+mn-cs"/>
                        </a:rPr>
                        <a:t>- Per-CS </a:t>
                      </a:r>
                    </a:p>
                    <a:p>
                      <a:pPr algn="l"/>
                      <a:r>
                        <a:rPr lang="en-US" altLang="zh-CN" sz="1800" b="0" i="0" u="none" strike="noStrike" kern="1200" baseline="0" dirty="0" smtClean="0">
                          <a:solidFill>
                            <a:schemeClr val="tx1"/>
                          </a:solidFill>
                          <a:latin typeface="+mn-lt"/>
                          <a:ea typeface="+mn-ea"/>
                          <a:cs typeface="+mn-cs"/>
                        </a:rPr>
                        <a:t>- Per-</a:t>
                      </a:r>
                      <a:r>
                        <a:rPr lang="en-US" altLang="zh-CN" sz="1800" b="0" i="0" u="none" strike="noStrike" kern="1200" baseline="0" dirty="0" err="1" smtClean="0">
                          <a:solidFill>
                            <a:schemeClr val="tx1"/>
                          </a:solidFill>
                          <a:latin typeface="+mn-lt"/>
                          <a:ea typeface="+mn-ea"/>
                          <a:cs typeface="+mn-cs"/>
                        </a:rPr>
                        <a:t>pstate</a:t>
                      </a:r>
                      <a:r>
                        <a:rPr lang="en-US" altLang="zh-CN" sz="1800" b="0" i="0" u="none" strike="noStrike" kern="1200" baseline="0" dirty="0" smtClean="0">
                          <a:solidFill>
                            <a:schemeClr val="tx1"/>
                          </a:solidFill>
                          <a:latin typeface="+mn-lt"/>
                          <a:ea typeface="+mn-ea"/>
                          <a:cs typeface="+mn-cs"/>
                        </a:rPr>
                        <a:t> 	</a:t>
                      </a:r>
                    </a:p>
                  </a:txBody>
                  <a:tcPr/>
                </a:tc>
                <a:tc>
                  <a:txBody>
                    <a:bodyPr/>
                    <a:lstStyle/>
                    <a:p>
                      <a:pPr algn="l"/>
                      <a:r>
                        <a:rPr lang="en-US" altLang="zh-CN" sz="1800" b="0" i="0" u="none" strike="noStrike" kern="1200" baseline="0" dirty="0" smtClean="0">
                          <a:solidFill>
                            <a:schemeClr val="tx1"/>
                          </a:solidFill>
                          <a:latin typeface="+mn-lt"/>
                          <a:ea typeface="+mn-ea"/>
                          <a:cs typeface="+mn-cs"/>
                        </a:rPr>
                        <a:t>N/A 	</a:t>
                      </a:r>
                    </a:p>
                    <a:p>
                      <a:pPr algn="l"/>
                      <a:r>
                        <a:rPr lang="en-US" altLang="zh-CN" sz="1800" b="0" i="0" u="none" strike="noStrike" kern="1200" baseline="0" dirty="0" smtClean="0">
                          <a:solidFill>
                            <a:schemeClr val="tx1"/>
                          </a:solidFill>
                          <a:latin typeface="+mn-lt"/>
                          <a:ea typeface="+mn-ea"/>
                          <a:cs typeface="+mn-cs"/>
                        </a:rPr>
                        <a:t>	</a:t>
                      </a:r>
                      <a:endParaRPr lang="zh-CN" altLang="en-US" dirty="0"/>
                    </a:p>
                  </a:txBody>
                  <a:tcPr/>
                </a:tc>
              </a:tr>
              <a:tr h="370840">
                <a:tc>
                  <a:txBody>
                    <a:bodyPr/>
                    <a:lstStyle/>
                    <a:p>
                      <a:pPr algn="l"/>
                      <a:r>
                        <a:rPr lang="en-US" altLang="zh-CN" sz="1800" b="0" i="0" u="none" strike="noStrike" kern="1200" baseline="0" dirty="0" smtClean="0">
                          <a:solidFill>
                            <a:schemeClr val="tx1"/>
                          </a:solidFill>
                          <a:latin typeface="+mn-lt"/>
                          <a:ea typeface="+mn-ea"/>
                          <a:cs typeface="+mn-cs"/>
                        </a:rPr>
                        <a:t>Data Buffer MRD 		</a:t>
                      </a:r>
                    </a:p>
                  </a:txBody>
                  <a:tcPr/>
                </a:tc>
                <a:tc>
                  <a:txBody>
                    <a:bodyPr/>
                    <a:lstStyle/>
                    <a:p>
                      <a:pPr algn="l"/>
                      <a:r>
                        <a:rPr lang="en-US" altLang="zh-CN" sz="1800" b="0" i="0" u="none" strike="noStrike" kern="1200" baseline="0" dirty="0" smtClean="0">
                          <a:solidFill>
                            <a:schemeClr val="tx1"/>
                          </a:solidFill>
                          <a:latin typeface="+mn-lt"/>
                          <a:ea typeface="+mn-ea"/>
                          <a:cs typeface="+mn-cs"/>
                        </a:rPr>
                        <a:t>- Per-nibble </a:t>
                      </a:r>
                    </a:p>
                    <a:p>
                      <a:pPr algn="l"/>
                      <a:r>
                        <a:rPr lang="en-US" altLang="zh-CN" sz="1800" b="0" i="0" u="none" strike="noStrike" kern="1200" baseline="0" dirty="0" smtClean="0">
                          <a:solidFill>
                            <a:schemeClr val="tx1"/>
                          </a:solidFill>
                          <a:latin typeface="+mn-lt"/>
                          <a:ea typeface="+mn-ea"/>
                          <a:cs typeface="+mn-cs"/>
                        </a:rPr>
                        <a:t>- Per-CS </a:t>
                      </a:r>
                    </a:p>
                    <a:p>
                      <a:pPr algn="l"/>
                      <a:r>
                        <a:rPr lang="en-US" altLang="zh-CN" sz="1800" b="0" i="0" u="none" strike="noStrike" kern="1200" baseline="0" dirty="0" smtClean="0">
                          <a:solidFill>
                            <a:schemeClr val="tx1"/>
                          </a:solidFill>
                          <a:latin typeface="+mn-lt"/>
                          <a:ea typeface="+mn-ea"/>
                          <a:cs typeface="+mn-cs"/>
                        </a:rPr>
                        <a:t>- Per-</a:t>
                      </a:r>
                      <a:r>
                        <a:rPr lang="en-US" altLang="zh-CN" sz="1800" b="0" i="0" u="none" strike="noStrike" kern="1200" baseline="0" dirty="0" err="1" smtClean="0">
                          <a:solidFill>
                            <a:schemeClr val="tx1"/>
                          </a:solidFill>
                          <a:latin typeface="+mn-lt"/>
                          <a:ea typeface="+mn-ea"/>
                          <a:cs typeface="+mn-cs"/>
                        </a:rPr>
                        <a:t>pstate</a:t>
                      </a:r>
                      <a:r>
                        <a:rPr lang="en-US" altLang="zh-CN" sz="1800" b="0" i="0" u="none" strike="noStrike" kern="1200" baseline="0" dirty="0" smtClean="0">
                          <a:solidFill>
                            <a:schemeClr val="tx1"/>
                          </a:solidFill>
                          <a:latin typeface="+mn-lt"/>
                          <a:ea typeface="+mn-ea"/>
                          <a:cs typeface="+mn-cs"/>
                        </a:rPr>
                        <a:t> 	</a:t>
                      </a:r>
                    </a:p>
                  </a:txBody>
                  <a:tcPr/>
                </a:tc>
                <a:tc>
                  <a:txBody>
                    <a:bodyPr/>
                    <a:lstStyle/>
                    <a:p>
                      <a:pPr algn="l"/>
                      <a:r>
                        <a:rPr lang="en-US" altLang="zh-CN" sz="1800" b="0" i="0" u="none" strike="noStrike" kern="1200" baseline="0" dirty="0" smtClean="0">
                          <a:solidFill>
                            <a:schemeClr val="tx1"/>
                          </a:solidFill>
                          <a:latin typeface="+mn-lt"/>
                          <a:ea typeface="+mn-ea"/>
                          <a:cs typeface="+mn-cs"/>
                        </a:rPr>
                        <a:t>N/A 	</a:t>
                      </a:r>
                    </a:p>
                    <a:p>
                      <a:pPr algn="l"/>
                      <a:r>
                        <a:rPr lang="en-US" altLang="zh-CN" sz="1800" b="0" i="0" u="none" strike="noStrike" kern="1200" baseline="0" dirty="0" smtClean="0">
                          <a:solidFill>
                            <a:schemeClr val="tx1"/>
                          </a:solidFill>
                          <a:latin typeface="+mn-lt"/>
                          <a:ea typeface="+mn-ea"/>
                          <a:cs typeface="+mn-cs"/>
                        </a:rPr>
                        <a:t>	</a:t>
                      </a:r>
                      <a:endParaRPr lang="zh-CN" altLang="en-US" dirty="0"/>
                    </a:p>
                  </a:txBody>
                  <a:tcPr/>
                </a:tc>
              </a:tr>
              <a:tr h="370840">
                <a:tc>
                  <a:txBody>
                    <a:bodyPr/>
                    <a:lstStyle/>
                    <a:p>
                      <a:pPr algn="l"/>
                      <a:r>
                        <a:rPr lang="en-US" altLang="zh-CN" sz="1800" b="0" i="0" u="none" strike="noStrike" kern="1200" baseline="0" dirty="0" smtClean="0">
                          <a:solidFill>
                            <a:schemeClr val="tx1"/>
                          </a:solidFill>
                          <a:latin typeface="+mn-lt"/>
                          <a:ea typeface="+mn-ea"/>
                          <a:cs typeface="+mn-cs"/>
                        </a:rPr>
                        <a:t>Max Read Latency 	</a:t>
                      </a:r>
                    </a:p>
                    <a:p>
                      <a:pPr algn="l"/>
                      <a:r>
                        <a:rPr lang="en-US" altLang="zh-CN" sz="1800" b="0" i="0" u="none" strike="noStrike" kern="1200" baseline="0" dirty="0" smtClean="0">
                          <a:solidFill>
                            <a:schemeClr val="tx1"/>
                          </a:solidFill>
                          <a:latin typeface="+mn-lt"/>
                          <a:ea typeface="+mn-ea"/>
                          <a:cs typeface="+mn-cs"/>
                        </a:rPr>
                        <a:t>	</a:t>
                      </a:r>
                    </a:p>
                  </a:txBody>
                  <a:tcPr/>
                </a:tc>
                <a:tc>
                  <a:txBody>
                    <a:bodyPr/>
                    <a:lstStyle/>
                    <a:p>
                      <a:pPr algn="l"/>
                      <a:r>
                        <a:rPr lang="en-US" altLang="zh-CN" sz="1800" b="0" i="0" u="none" strike="noStrike" kern="1200" baseline="0" dirty="0" smtClean="0">
                          <a:solidFill>
                            <a:schemeClr val="tx1"/>
                          </a:solidFill>
                          <a:latin typeface="+mn-lt"/>
                          <a:ea typeface="+mn-ea"/>
                          <a:cs typeface="+mn-cs"/>
                        </a:rPr>
                        <a:t>- Per-</a:t>
                      </a:r>
                      <a:r>
                        <a:rPr lang="en-US" altLang="zh-CN" sz="1800" b="0" i="0" u="none" strike="noStrike" kern="1200" baseline="0" dirty="0" err="1" smtClean="0">
                          <a:solidFill>
                            <a:schemeClr val="tx1"/>
                          </a:solidFill>
                          <a:latin typeface="+mn-lt"/>
                          <a:ea typeface="+mn-ea"/>
                          <a:cs typeface="+mn-cs"/>
                        </a:rPr>
                        <a:t>pstate</a:t>
                      </a:r>
                      <a:r>
                        <a:rPr lang="en-US" altLang="zh-CN" sz="1800" b="0" i="0" u="none" strike="noStrike" kern="1200" baseline="0" dirty="0" smtClean="0">
                          <a:solidFill>
                            <a:schemeClr val="tx1"/>
                          </a:solidFill>
                          <a:latin typeface="+mn-lt"/>
                          <a:ea typeface="+mn-ea"/>
                          <a:cs typeface="+mn-cs"/>
                        </a:rPr>
                        <a:t> </a:t>
                      </a:r>
                    </a:p>
                    <a:p>
                      <a:pPr algn="l"/>
                      <a:r>
                        <a:rPr lang="en-US" altLang="zh-CN" sz="1800" b="0" i="0" u="none" strike="noStrike" kern="1200" baseline="0" dirty="0" smtClean="0">
                          <a:solidFill>
                            <a:schemeClr val="tx1"/>
                          </a:solidFill>
                          <a:latin typeface="+mn-lt"/>
                          <a:ea typeface="+mn-ea"/>
                          <a:cs typeface="+mn-cs"/>
                        </a:rPr>
                        <a:t>- 1 value returned for the worst case (latest) trained timing group	</a:t>
                      </a:r>
                    </a:p>
                  </a:txBody>
                  <a:tcPr/>
                </a:tc>
                <a:tc>
                  <a:txBody>
                    <a:bodyPr/>
                    <a:lstStyle/>
                    <a:p>
                      <a:pPr algn="l"/>
                      <a:r>
                        <a:rPr lang="en-US" altLang="zh-CN" sz="1800" b="0" i="0" u="none" strike="noStrike" kern="1200" baseline="0" dirty="0" smtClean="0">
                          <a:solidFill>
                            <a:schemeClr val="tx1"/>
                          </a:solidFill>
                          <a:latin typeface="+mn-lt"/>
                          <a:ea typeface="+mn-ea"/>
                          <a:cs typeface="+mn-cs"/>
                        </a:rPr>
                        <a:t>- Per-</a:t>
                      </a:r>
                      <a:r>
                        <a:rPr lang="en-US" altLang="zh-CN" sz="1800" b="0" i="0" u="none" strike="noStrike" kern="1200" baseline="0" dirty="0" err="1" smtClean="0">
                          <a:solidFill>
                            <a:schemeClr val="tx1"/>
                          </a:solidFill>
                          <a:latin typeface="+mn-lt"/>
                          <a:ea typeface="+mn-ea"/>
                          <a:cs typeface="+mn-cs"/>
                        </a:rPr>
                        <a:t>pstate</a:t>
                      </a:r>
                      <a:r>
                        <a:rPr lang="en-US" altLang="zh-CN" sz="1800" b="0" i="0" u="none" strike="noStrike" kern="1200" baseline="0" dirty="0" smtClean="0">
                          <a:solidFill>
                            <a:schemeClr val="tx1"/>
                          </a:solidFill>
                          <a:latin typeface="+mn-lt"/>
                          <a:ea typeface="+mn-ea"/>
                          <a:cs typeface="+mn-cs"/>
                        </a:rPr>
                        <a:t> </a:t>
                      </a:r>
                    </a:p>
                    <a:p>
                      <a:pPr algn="l"/>
                      <a:r>
                        <a:rPr lang="en-US" altLang="zh-CN" sz="1800" b="0" i="0" u="none" strike="noStrike" kern="1200" baseline="0" dirty="0" smtClean="0">
                          <a:solidFill>
                            <a:schemeClr val="tx1"/>
                          </a:solidFill>
                          <a:latin typeface="+mn-lt"/>
                          <a:ea typeface="+mn-ea"/>
                          <a:cs typeface="+mn-cs"/>
                        </a:rPr>
                        <a:t>- 1 value returned for the worst case (latest) trained timing group	</a:t>
                      </a:r>
                    </a:p>
                  </a:txBody>
                  <a:tcPr/>
                </a:tc>
              </a:tr>
            </a:tbl>
          </a:graphicData>
        </a:graphic>
      </p:graphicFrame>
    </p:spTree>
    <p:extLst>
      <p:ext uri="{BB962C8B-B14F-4D97-AF65-F5344CB8AC3E}">
        <p14:creationId xmlns:p14="http://schemas.microsoft.com/office/powerpoint/2010/main" val="1319177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0FEB21A-DEB2-8943-94D5-29199AE80701}"/>
              </a:ext>
            </a:extLst>
          </p:cNvPr>
          <p:cNvSpPr>
            <a:spLocks noGrp="1"/>
          </p:cNvSpPr>
          <p:nvPr>
            <p:ph type="title"/>
          </p:nvPr>
        </p:nvSpPr>
        <p:spPr/>
        <p:txBody>
          <a:bodyPr/>
          <a:lstStyle/>
          <a:p>
            <a:r>
              <a:rPr kumimoji="1" lang="en-US" altLang="zh-CN" dirty="0" smtClean="0"/>
              <a:t>Introduction</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516311100"/>
              </p:ext>
            </p:extLst>
          </p:nvPr>
        </p:nvGraphicFramePr>
        <p:xfrm>
          <a:off x="1885030" y="974082"/>
          <a:ext cx="8105993" cy="4485640"/>
        </p:xfrm>
        <a:graphic>
          <a:graphicData uri="http://schemas.openxmlformats.org/drawingml/2006/table">
            <a:tbl>
              <a:tblPr firstRow="1" bandRow="1">
                <a:tableStyleId>{5940675A-B579-460E-94D1-54222C63F5DA}</a:tableStyleId>
              </a:tblPr>
              <a:tblGrid>
                <a:gridCol w="2709333"/>
                <a:gridCol w="2709333"/>
                <a:gridCol w="2687327"/>
              </a:tblGrid>
              <a:tr h="370840">
                <a:tc>
                  <a:txBody>
                    <a:bodyPr/>
                    <a:lstStyle/>
                    <a:p>
                      <a:pPr algn="l"/>
                      <a:r>
                        <a:rPr lang="en-US" altLang="zh-CN" b="1" dirty="0" smtClean="0"/>
                        <a:t>2D </a:t>
                      </a:r>
                      <a:r>
                        <a:rPr lang="en-US" altLang="zh-CN" b="1" dirty="0" err="1" smtClean="0"/>
                        <a:t>Traing</a:t>
                      </a:r>
                      <a:endParaRPr lang="zh-CN" altLang="en-US" b="1" dirty="0"/>
                    </a:p>
                  </a:txBody>
                  <a:tcPr/>
                </a:tc>
                <a:tc>
                  <a:txBody>
                    <a:bodyPr/>
                    <a:lstStyle/>
                    <a:p>
                      <a:pPr algn="l"/>
                      <a:r>
                        <a:rPr lang="en-US" altLang="zh-CN" b="1" dirty="0" smtClean="0"/>
                        <a:t>DD4</a:t>
                      </a:r>
                      <a:endParaRPr lang="zh-CN" altLang="en-US" b="1" dirty="0"/>
                    </a:p>
                  </a:txBody>
                  <a:tcPr/>
                </a:tc>
                <a:tc>
                  <a:txBody>
                    <a:bodyPr/>
                    <a:lstStyle/>
                    <a:p>
                      <a:pPr algn="l"/>
                      <a:r>
                        <a:rPr lang="en-US" altLang="zh-CN" b="1" dirty="0" smtClean="0"/>
                        <a:t>LPDDR4/4X</a:t>
                      </a:r>
                      <a:endParaRPr lang="zh-CN" altLang="en-US" b="1" dirty="0"/>
                    </a:p>
                  </a:txBody>
                  <a:tcPr/>
                </a:tc>
              </a:tr>
              <a:tr h="370840">
                <a:tc>
                  <a:txBody>
                    <a:bodyPr/>
                    <a:lstStyle/>
                    <a:p>
                      <a:r>
                        <a:rPr lang="en-US" altLang="zh-CN" sz="1800" b="0" i="0" u="none" strike="noStrike" kern="1200" baseline="0" dirty="0" err="1" smtClean="0">
                          <a:solidFill>
                            <a:schemeClr val="tx1"/>
                          </a:solidFill>
                          <a:latin typeface="+mn-lt"/>
                          <a:ea typeface="+mn-ea"/>
                          <a:cs typeface="+mn-cs"/>
                        </a:rPr>
                        <a:t>TxDQ</a:t>
                      </a:r>
                      <a:r>
                        <a:rPr lang="en-US" altLang="zh-CN" sz="1800" b="0" i="0" u="none" strike="noStrike" kern="1200" baseline="0" dirty="0" smtClean="0">
                          <a:solidFill>
                            <a:schemeClr val="tx1"/>
                          </a:solidFill>
                          <a:latin typeface="+mn-lt"/>
                          <a:ea typeface="+mn-ea"/>
                          <a:cs typeface="+mn-cs"/>
                        </a:rPr>
                        <a:t> ↔ </a:t>
                      </a:r>
                      <a:r>
                        <a:rPr lang="en-US" altLang="zh-CN" sz="1800" b="0" i="0" u="none" strike="noStrike" kern="1200" baseline="0" dirty="0" err="1" smtClean="0">
                          <a:solidFill>
                            <a:schemeClr val="tx1"/>
                          </a:solidFill>
                          <a:latin typeface="+mn-lt"/>
                          <a:ea typeface="+mn-ea"/>
                          <a:cs typeface="+mn-cs"/>
                        </a:rPr>
                        <a:t>TxDQS</a:t>
                      </a:r>
                      <a:r>
                        <a:rPr lang="en-US" altLang="zh-CN" sz="1800" b="0" i="0" u="none" strike="noStrike" kern="1200" baseline="0" dirty="0" smtClean="0">
                          <a:solidFill>
                            <a:schemeClr val="tx1"/>
                          </a:solidFill>
                          <a:latin typeface="+mn-lt"/>
                          <a:ea typeface="+mn-ea"/>
                          <a:cs typeface="+mn-cs"/>
                        </a:rPr>
                        <a:t> </a:t>
                      </a:r>
                    </a:p>
                    <a:p>
                      <a:r>
                        <a:rPr lang="en-US" altLang="zh-CN" sz="1800" b="0" i="0" u="none" strike="noStrike" kern="1200" baseline="0" dirty="0" smtClean="0">
                          <a:solidFill>
                            <a:schemeClr val="tx1"/>
                          </a:solidFill>
                          <a:latin typeface="+mn-lt"/>
                          <a:ea typeface="+mn-ea"/>
                          <a:cs typeface="+mn-cs"/>
                        </a:rPr>
                        <a:t>(Write 2D) 	</a:t>
                      </a:r>
                    </a:p>
                  </a:txBody>
                  <a:tcPr/>
                </a:tc>
                <a:tc>
                  <a:txBody>
                    <a:bodyPr/>
                    <a:lstStyle/>
                    <a:p>
                      <a:r>
                        <a:rPr lang="en-US" altLang="zh-CN" sz="1800" b="0" i="0" u="none" strike="noStrike" kern="1200" baseline="0" dirty="0" smtClean="0">
                          <a:solidFill>
                            <a:schemeClr val="tx1"/>
                          </a:solidFill>
                          <a:latin typeface="+mn-lt"/>
                          <a:ea typeface="+mn-ea"/>
                          <a:cs typeface="+mn-cs"/>
                        </a:rPr>
                        <a:t>- Per-bit </a:t>
                      </a:r>
                    </a:p>
                    <a:p>
                      <a:r>
                        <a:rPr lang="en-US" altLang="zh-CN" sz="1800" b="0" i="0" u="none" strike="noStrike" kern="1200" baseline="0" dirty="0" smtClean="0">
                          <a:solidFill>
                            <a:schemeClr val="tx1"/>
                          </a:solidFill>
                          <a:latin typeface="+mn-lt"/>
                          <a:ea typeface="+mn-ea"/>
                          <a:cs typeface="+mn-cs"/>
                        </a:rPr>
                        <a:t>- Per-timing group</a:t>
                      </a:r>
                      <a:endParaRPr lang="en-US" altLang="zh-CN" sz="1800" b="0" i="0" u="none" strike="noStrike" kern="1200" baseline="0" dirty="0" smtClean="0">
                        <a:solidFill>
                          <a:schemeClr val="tx1"/>
                        </a:solidFill>
                        <a:latin typeface="+mn-lt"/>
                        <a:ea typeface="+mn-ea"/>
                        <a:cs typeface="+mn-cs"/>
                      </a:endParaRPr>
                    </a:p>
                  </a:txBody>
                  <a:tcPr/>
                </a:tc>
                <a:tc>
                  <a:txBody>
                    <a:bodyPr/>
                    <a:lstStyle/>
                    <a:p>
                      <a:r>
                        <a:rPr lang="en-US" altLang="zh-CN" sz="1800" b="0" i="0" u="none" strike="noStrike" kern="1200" baseline="0" dirty="0" smtClean="0">
                          <a:solidFill>
                            <a:schemeClr val="tx1"/>
                          </a:solidFill>
                          <a:latin typeface="+mn-lt"/>
                          <a:ea typeface="+mn-ea"/>
                          <a:cs typeface="+mn-cs"/>
                        </a:rPr>
                        <a:t>- Per-bit </a:t>
                      </a:r>
                    </a:p>
                    <a:p>
                      <a:r>
                        <a:rPr lang="en-US" altLang="zh-CN" sz="1800" b="0" i="0" u="none" strike="noStrike" kern="1200" baseline="0" dirty="0" smtClean="0">
                          <a:solidFill>
                            <a:schemeClr val="tx1"/>
                          </a:solidFill>
                          <a:latin typeface="+mn-lt"/>
                          <a:ea typeface="+mn-ea"/>
                          <a:cs typeface="+mn-cs"/>
                        </a:rPr>
                        <a:t>- Per-timing group</a:t>
                      </a:r>
                      <a:endParaRPr lang="zh-CN" altLang="en-US" dirty="0"/>
                    </a:p>
                  </a:txBody>
                  <a:tcPr/>
                </a:tc>
              </a:tr>
              <a:tr h="370840">
                <a:tc>
                  <a:txBody>
                    <a:bodyPr/>
                    <a:lstStyle/>
                    <a:p>
                      <a:r>
                        <a:rPr lang="en-US" altLang="zh-CN" sz="1800" b="0" i="0" u="none" strike="noStrike" kern="1200" baseline="0" dirty="0" err="1" smtClean="0">
                          <a:solidFill>
                            <a:schemeClr val="tx1"/>
                          </a:solidFill>
                          <a:latin typeface="+mn-lt"/>
                          <a:ea typeface="+mn-ea"/>
                          <a:cs typeface="+mn-cs"/>
                        </a:rPr>
                        <a:t>Tx</a:t>
                      </a:r>
                      <a:r>
                        <a:rPr lang="en-US" altLang="zh-CN" sz="1800" b="0" i="0" u="none" strike="noStrike" kern="1200" baseline="0" dirty="0" smtClean="0">
                          <a:solidFill>
                            <a:schemeClr val="tx1"/>
                          </a:solidFill>
                          <a:latin typeface="+mn-lt"/>
                          <a:ea typeface="+mn-ea"/>
                          <a:cs typeface="+mn-cs"/>
                        </a:rPr>
                        <a:t> </a:t>
                      </a:r>
                      <a:r>
                        <a:rPr lang="en-US" altLang="zh-CN" sz="1800" b="0" i="0" u="none" strike="noStrike" kern="1200" baseline="0" dirty="0" err="1" smtClean="0">
                          <a:solidFill>
                            <a:schemeClr val="tx1"/>
                          </a:solidFill>
                          <a:latin typeface="+mn-lt"/>
                          <a:ea typeface="+mn-ea"/>
                          <a:cs typeface="+mn-cs"/>
                        </a:rPr>
                        <a:t>VrefDQ</a:t>
                      </a:r>
                      <a:r>
                        <a:rPr lang="en-US" altLang="zh-CN" sz="1800" b="0" i="0" u="none" strike="noStrike" kern="1200" baseline="0" dirty="0" smtClean="0">
                          <a:solidFill>
                            <a:schemeClr val="tx1"/>
                          </a:solidFill>
                          <a:latin typeface="+mn-lt"/>
                          <a:ea typeface="+mn-ea"/>
                          <a:cs typeface="+mn-cs"/>
                        </a:rPr>
                        <a:t> </a:t>
                      </a:r>
                    </a:p>
                    <a:p>
                      <a:r>
                        <a:rPr lang="en-US" altLang="zh-CN" sz="1800" b="0" i="0" u="none" strike="noStrike" kern="1200" baseline="0" dirty="0" smtClean="0">
                          <a:solidFill>
                            <a:schemeClr val="tx1"/>
                          </a:solidFill>
                          <a:latin typeface="+mn-lt"/>
                          <a:ea typeface="+mn-ea"/>
                          <a:cs typeface="+mn-cs"/>
                        </a:rPr>
                        <a:t>(Write 2D) </a:t>
                      </a:r>
                      <a:endParaRPr lang="en-US" altLang="zh-CN" sz="1800" b="0" i="0" u="none" strike="noStrike" kern="1200" baseline="0" dirty="0" smtClean="0">
                        <a:solidFill>
                          <a:schemeClr val="tx1"/>
                        </a:solidFill>
                        <a:latin typeface="+mn-lt"/>
                        <a:ea typeface="+mn-ea"/>
                        <a:cs typeface="+mn-cs"/>
                      </a:endParaRPr>
                    </a:p>
                  </a:txBody>
                  <a:tcPr/>
                </a:tc>
                <a:tc>
                  <a:txBody>
                    <a:bodyPr/>
                    <a:lstStyle/>
                    <a:p>
                      <a:r>
                        <a:rPr lang="en-US" altLang="zh-CN" sz="1800" b="0" i="0" u="none" strike="noStrike" kern="1200" baseline="0" dirty="0" smtClean="0">
                          <a:solidFill>
                            <a:schemeClr val="tx1"/>
                          </a:solidFill>
                          <a:latin typeface="+mn-lt"/>
                          <a:ea typeface="+mn-ea"/>
                          <a:cs typeface="+mn-cs"/>
                        </a:rPr>
                        <a:t>- Per-device </a:t>
                      </a:r>
                    </a:p>
                    <a:p>
                      <a:r>
                        <a:rPr lang="en-US" altLang="zh-CN" sz="1800" b="0" i="0" u="none" strike="noStrike" kern="1200" baseline="0" dirty="0" smtClean="0">
                          <a:solidFill>
                            <a:schemeClr val="tx1"/>
                          </a:solidFill>
                          <a:latin typeface="+mn-lt"/>
                          <a:ea typeface="+mn-ea"/>
                          <a:cs typeface="+mn-cs"/>
                        </a:rPr>
                        <a:t>- Per-timing group</a:t>
                      </a:r>
                      <a:r>
                        <a:rPr lang="en-US" altLang="zh-CN" sz="1800" b="0" i="0" u="none" strike="noStrike" kern="1200" baseline="0" dirty="0" smtClean="0">
                          <a:solidFill>
                            <a:schemeClr val="tx1"/>
                          </a:solidFill>
                          <a:latin typeface="+mn-lt"/>
                          <a:ea typeface="+mn-ea"/>
                          <a:cs typeface="+mn-cs"/>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smtClean="0">
                          <a:solidFill>
                            <a:schemeClr val="tx1"/>
                          </a:solidFill>
                          <a:latin typeface="+mn-lt"/>
                          <a:ea typeface="+mn-ea"/>
                          <a:cs typeface="+mn-cs"/>
                        </a:rPr>
                        <a:t>- Per-timing group</a:t>
                      </a:r>
                      <a:r>
                        <a:rPr lang="en-US" altLang="zh-CN" sz="1800" b="0" i="0" u="none" strike="noStrike" kern="1200" baseline="0" dirty="0" smtClean="0">
                          <a:solidFill>
                            <a:schemeClr val="tx1"/>
                          </a:solidFill>
                          <a:latin typeface="+mn-lt"/>
                          <a:ea typeface="+mn-ea"/>
                          <a:cs typeface="+mn-cs"/>
                        </a:rPr>
                        <a:t>	</a:t>
                      </a:r>
                    </a:p>
                    <a:p>
                      <a:pPr algn="l"/>
                      <a:r>
                        <a:rPr lang="en-US" altLang="zh-CN" sz="1800" b="0" i="0" u="none" strike="noStrike" kern="1200" baseline="0" dirty="0" smtClean="0">
                          <a:solidFill>
                            <a:schemeClr val="tx1"/>
                          </a:solidFill>
                          <a:latin typeface="+mn-lt"/>
                          <a:ea typeface="+mn-ea"/>
                          <a:cs typeface="+mn-cs"/>
                        </a:rPr>
                        <a:t>	</a:t>
                      </a:r>
                      <a:endParaRPr lang="zh-CN" altLang="en-US" dirty="0"/>
                    </a:p>
                  </a:txBody>
                  <a:tcPr/>
                </a:tc>
              </a:tr>
              <a:tr h="370840">
                <a:tc>
                  <a:txBody>
                    <a:bodyPr/>
                    <a:lstStyle/>
                    <a:p>
                      <a:r>
                        <a:rPr lang="en-US" altLang="zh-CN" sz="1800" b="0" i="0" u="none" strike="noStrike" kern="1200" baseline="0" dirty="0" err="1" smtClean="0">
                          <a:solidFill>
                            <a:schemeClr val="tx1"/>
                          </a:solidFill>
                          <a:latin typeface="+mn-lt"/>
                          <a:ea typeface="+mn-ea"/>
                          <a:cs typeface="+mn-cs"/>
                        </a:rPr>
                        <a:t>Tx</a:t>
                      </a:r>
                      <a:r>
                        <a:rPr lang="en-US" altLang="zh-CN" sz="1800" b="0" i="0" u="none" strike="noStrike" kern="1200" baseline="0" dirty="0" smtClean="0">
                          <a:solidFill>
                            <a:schemeClr val="tx1"/>
                          </a:solidFill>
                          <a:latin typeface="+mn-lt"/>
                          <a:ea typeface="+mn-ea"/>
                          <a:cs typeface="+mn-cs"/>
                        </a:rPr>
                        <a:t> Equalization </a:t>
                      </a:r>
                    </a:p>
                    <a:p>
                      <a:r>
                        <a:rPr lang="en-US" altLang="zh-CN" sz="1800" b="0" i="0" u="none" strike="noStrike" kern="1200" baseline="0" dirty="0" smtClean="0">
                          <a:solidFill>
                            <a:schemeClr val="tx1"/>
                          </a:solidFill>
                          <a:latin typeface="+mn-lt"/>
                          <a:ea typeface="+mn-ea"/>
                          <a:cs typeface="+mn-cs"/>
                        </a:rPr>
                        <a:t>(FFE) 		</a:t>
                      </a:r>
                      <a:endParaRPr lang="en-US" altLang="zh-CN" sz="1800" b="0" i="0" u="none" strike="noStrike" kern="1200" baseline="0" dirty="0" smtClean="0">
                        <a:solidFill>
                          <a:schemeClr val="tx1"/>
                        </a:solidFill>
                        <a:latin typeface="+mn-lt"/>
                        <a:ea typeface="+mn-ea"/>
                        <a:cs typeface="+mn-cs"/>
                      </a:endParaRPr>
                    </a:p>
                  </a:txBody>
                  <a:tcPr/>
                </a:tc>
                <a:tc>
                  <a:txBody>
                    <a:bodyPr/>
                    <a:lstStyle/>
                    <a:p>
                      <a:r>
                        <a:rPr lang="en-US" altLang="zh-CN" sz="1800" b="0" i="0" u="none" strike="noStrike" kern="1200" baseline="0" smtClean="0">
                          <a:solidFill>
                            <a:schemeClr val="tx1"/>
                          </a:solidFill>
                          <a:latin typeface="+mn-lt"/>
                          <a:ea typeface="+mn-ea"/>
                          <a:cs typeface="+mn-cs"/>
                        </a:rPr>
                        <a:t>- Per-phy 		</a:t>
                      </a:r>
                      <a:endParaRPr lang="en-US" altLang="zh-CN" sz="1800" b="0" i="0" u="none" strike="noStrike" kern="1200" baseline="0" dirty="0" smtClean="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smtClean="0">
                          <a:solidFill>
                            <a:schemeClr val="tx1"/>
                          </a:solidFill>
                          <a:latin typeface="+mn-lt"/>
                          <a:ea typeface="+mn-ea"/>
                          <a:cs typeface="+mn-cs"/>
                        </a:rPr>
                        <a:t>N/A 		</a:t>
                      </a:r>
                    </a:p>
                    <a:p>
                      <a:pPr algn="l"/>
                      <a:r>
                        <a:rPr lang="en-US" altLang="zh-CN" sz="1800" b="0" i="0" u="none" strike="noStrike" kern="1200" baseline="0" dirty="0" smtClean="0">
                          <a:solidFill>
                            <a:schemeClr val="tx1"/>
                          </a:solidFill>
                          <a:latin typeface="+mn-lt"/>
                          <a:ea typeface="+mn-ea"/>
                          <a:cs typeface="+mn-cs"/>
                        </a:rPr>
                        <a:t>	</a:t>
                      </a:r>
                      <a:endParaRPr lang="zh-CN" altLang="en-US" dirty="0"/>
                    </a:p>
                  </a:txBody>
                  <a:tcPr/>
                </a:tc>
              </a:tr>
              <a:tr h="370840">
                <a:tc>
                  <a:txBody>
                    <a:bodyPr/>
                    <a:lstStyle/>
                    <a:p>
                      <a:r>
                        <a:rPr lang="en-US" altLang="zh-CN" sz="1800" b="0" i="0" u="none" strike="noStrike" kern="1200" baseline="0" dirty="0" err="1" smtClean="0">
                          <a:solidFill>
                            <a:schemeClr val="tx1"/>
                          </a:solidFill>
                          <a:latin typeface="+mn-lt"/>
                          <a:ea typeface="+mn-ea"/>
                          <a:cs typeface="+mn-cs"/>
                        </a:rPr>
                        <a:t>RxDQS</a:t>
                      </a:r>
                      <a:r>
                        <a:rPr lang="en-US" altLang="zh-CN" sz="1800" b="0" i="0" u="none" strike="noStrike" kern="1200" baseline="0" dirty="0" smtClean="0">
                          <a:solidFill>
                            <a:schemeClr val="tx1"/>
                          </a:solidFill>
                          <a:latin typeface="+mn-lt"/>
                          <a:ea typeface="+mn-ea"/>
                          <a:cs typeface="+mn-cs"/>
                        </a:rPr>
                        <a:t> ↔ </a:t>
                      </a:r>
                      <a:r>
                        <a:rPr lang="en-US" altLang="zh-CN" sz="1800" b="0" i="0" u="none" strike="noStrike" kern="1200" baseline="0" dirty="0" err="1" smtClean="0">
                          <a:solidFill>
                            <a:schemeClr val="tx1"/>
                          </a:solidFill>
                          <a:latin typeface="+mn-lt"/>
                          <a:ea typeface="+mn-ea"/>
                          <a:cs typeface="+mn-cs"/>
                        </a:rPr>
                        <a:t>RxDQ</a:t>
                      </a:r>
                      <a:r>
                        <a:rPr lang="en-US" altLang="zh-CN" sz="1800" b="0" i="0" u="none" strike="noStrike" kern="1200" baseline="0" dirty="0" smtClean="0">
                          <a:solidFill>
                            <a:schemeClr val="tx1"/>
                          </a:solidFill>
                          <a:latin typeface="+mn-lt"/>
                          <a:ea typeface="+mn-ea"/>
                          <a:cs typeface="+mn-cs"/>
                        </a:rPr>
                        <a:t> </a:t>
                      </a:r>
                    </a:p>
                    <a:p>
                      <a:r>
                        <a:rPr lang="en-US" altLang="zh-CN" sz="1800" b="0" i="0" u="none" strike="noStrike" kern="1200" baseline="0" dirty="0" smtClean="0">
                          <a:solidFill>
                            <a:schemeClr val="tx1"/>
                          </a:solidFill>
                          <a:latin typeface="+mn-lt"/>
                          <a:ea typeface="+mn-ea"/>
                          <a:cs typeface="+mn-cs"/>
                        </a:rPr>
                        <a:t>(Read 2D) 	</a:t>
                      </a:r>
                    </a:p>
                  </a:txBody>
                  <a:tcPr/>
                </a:tc>
                <a:tc>
                  <a:txBody>
                    <a:bodyPr/>
                    <a:lstStyle/>
                    <a:p>
                      <a:r>
                        <a:rPr lang="en-US" altLang="zh-CN" sz="1800" b="0" i="0" u="none" strike="noStrike" kern="1200" baseline="0" dirty="0" smtClean="0">
                          <a:solidFill>
                            <a:schemeClr val="tx1"/>
                          </a:solidFill>
                          <a:latin typeface="+mn-lt"/>
                          <a:ea typeface="+mn-ea"/>
                          <a:cs typeface="+mn-cs"/>
                        </a:rPr>
                        <a:t>- Per-nibble </a:t>
                      </a:r>
                    </a:p>
                    <a:p>
                      <a:r>
                        <a:rPr lang="en-US" altLang="zh-CN" sz="1800" b="0" i="0" u="none" strike="noStrike" kern="1200" baseline="0" dirty="0" smtClean="0">
                          <a:solidFill>
                            <a:schemeClr val="tx1"/>
                          </a:solidFill>
                          <a:latin typeface="+mn-lt"/>
                          <a:ea typeface="+mn-ea"/>
                          <a:cs typeface="+mn-cs"/>
                        </a:rPr>
                        <a:t>- Per-timing group</a:t>
                      </a:r>
                    </a:p>
                  </a:txBody>
                  <a:tcPr/>
                </a:tc>
                <a:tc>
                  <a:txBody>
                    <a:bodyPr/>
                    <a:lstStyle/>
                    <a:p>
                      <a:r>
                        <a:rPr lang="en-US" altLang="zh-CN" sz="1800" b="0" i="0" u="none" strike="noStrike" kern="1200" baseline="0" dirty="0" smtClean="0">
                          <a:solidFill>
                            <a:schemeClr val="tx1"/>
                          </a:solidFill>
                          <a:latin typeface="+mn-lt"/>
                          <a:ea typeface="+mn-ea"/>
                          <a:cs typeface="+mn-cs"/>
                        </a:rPr>
                        <a:t>- Per-nibble </a:t>
                      </a:r>
                    </a:p>
                    <a:p>
                      <a:r>
                        <a:rPr lang="en-US" altLang="zh-CN" sz="1800" b="0" i="0" u="none" strike="noStrike" kern="1200" baseline="0" dirty="0" smtClean="0">
                          <a:solidFill>
                            <a:schemeClr val="tx1"/>
                          </a:solidFill>
                          <a:latin typeface="+mn-lt"/>
                          <a:ea typeface="+mn-ea"/>
                          <a:cs typeface="+mn-cs"/>
                        </a:rPr>
                        <a:t>- Per-timing group</a:t>
                      </a:r>
                    </a:p>
                  </a:txBody>
                  <a:tcPr/>
                </a:tc>
              </a:tr>
              <a:tr h="370840">
                <a:tc>
                  <a:txBody>
                    <a:bodyPr/>
                    <a:lstStyle/>
                    <a:p>
                      <a:r>
                        <a:rPr lang="en-US" altLang="zh-CN" sz="1800" b="0" i="0" u="none" strike="noStrike" kern="1200" baseline="0" dirty="0" smtClean="0">
                          <a:solidFill>
                            <a:schemeClr val="tx1"/>
                          </a:solidFill>
                          <a:latin typeface="+mn-lt"/>
                          <a:ea typeface="+mn-ea"/>
                          <a:cs typeface="+mn-cs"/>
                        </a:rPr>
                        <a:t>Rx </a:t>
                      </a:r>
                      <a:r>
                        <a:rPr lang="en-US" altLang="zh-CN" sz="1800" b="0" i="0" u="none" strike="noStrike" kern="1200" baseline="0" dirty="0" err="1" smtClean="0">
                          <a:solidFill>
                            <a:schemeClr val="tx1"/>
                          </a:solidFill>
                          <a:latin typeface="+mn-lt"/>
                          <a:ea typeface="+mn-ea"/>
                          <a:cs typeface="+mn-cs"/>
                        </a:rPr>
                        <a:t>VrefDQ</a:t>
                      </a:r>
                      <a:r>
                        <a:rPr lang="en-US" altLang="zh-CN" sz="1800" b="0" i="0" u="none" strike="noStrike" kern="1200" baseline="0" dirty="0" smtClean="0">
                          <a:solidFill>
                            <a:schemeClr val="tx1"/>
                          </a:solidFill>
                          <a:latin typeface="+mn-lt"/>
                          <a:ea typeface="+mn-ea"/>
                          <a:cs typeface="+mn-cs"/>
                        </a:rPr>
                        <a:t> </a:t>
                      </a:r>
                    </a:p>
                    <a:p>
                      <a:r>
                        <a:rPr lang="en-US" altLang="zh-CN" sz="1800" b="0" i="0" u="none" strike="noStrike" kern="1200" baseline="0" dirty="0" smtClean="0">
                          <a:solidFill>
                            <a:schemeClr val="tx1"/>
                          </a:solidFill>
                          <a:latin typeface="+mn-lt"/>
                          <a:ea typeface="+mn-ea"/>
                          <a:cs typeface="+mn-cs"/>
                        </a:rPr>
                        <a:t>(Read 2D) 	</a:t>
                      </a:r>
                    </a:p>
                  </a:txBody>
                  <a:tcPr/>
                </a:tc>
                <a:tc>
                  <a:txBody>
                    <a:bodyPr/>
                    <a:lstStyle/>
                    <a:p>
                      <a:r>
                        <a:rPr lang="en-US" altLang="zh-CN" sz="1800" b="0" i="0" u="none" strike="noStrike" kern="1200" baseline="0" dirty="0" smtClean="0">
                          <a:solidFill>
                            <a:schemeClr val="tx1"/>
                          </a:solidFill>
                          <a:latin typeface="+mn-lt"/>
                          <a:ea typeface="+mn-ea"/>
                          <a:cs typeface="+mn-cs"/>
                        </a:rPr>
                        <a:t>- per-bit </a:t>
                      </a:r>
                      <a:endParaRPr lang="en-US" altLang="zh-CN" sz="1800" b="0" i="0" u="none" strike="noStrike" kern="1200" baseline="0" dirty="0" smtClean="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smtClean="0">
                          <a:solidFill>
                            <a:schemeClr val="tx1"/>
                          </a:solidFill>
                          <a:latin typeface="+mn-lt"/>
                          <a:ea typeface="+mn-ea"/>
                          <a:cs typeface="+mn-cs"/>
                        </a:rPr>
                        <a:t>- per-bit 	</a:t>
                      </a:r>
                    </a:p>
                  </a:txBody>
                  <a:tcPr/>
                </a:tc>
              </a:tr>
              <a:tr h="370840">
                <a:tc>
                  <a:txBody>
                    <a:bodyPr/>
                    <a:lstStyle/>
                    <a:p>
                      <a:r>
                        <a:rPr lang="en-US" altLang="zh-CN" sz="1800" b="0" i="0" u="none" strike="noStrike" kern="1200" baseline="0" dirty="0" smtClean="0">
                          <a:solidFill>
                            <a:schemeClr val="tx1"/>
                          </a:solidFill>
                          <a:latin typeface="+mn-lt"/>
                          <a:ea typeface="+mn-ea"/>
                          <a:cs typeface="+mn-cs"/>
                        </a:rPr>
                        <a:t>Rx Equalization </a:t>
                      </a:r>
                    </a:p>
                    <a:p>
                      <a:r>
                        <a:rPr lang="en-US" altLang="zh-CN" sz="1800" b="0" i="0" u="none" strike="noStrike" kern="1200" baseline="0" dirty="0" smtClean="0">
                          <a:solidFill>
                            <a:schemeClr val="tx1"/>
                          </a:solidFill>
                          <a:latin typeface="+mn-lt"/>
                          <a:ea typeface="+mn-ea"/>
                          <a:cs typeface="+mn-cs"/>
                        </a:rPr>
                        <a:t>(DFE)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smtClean="0">
                          <a:solidFill>
                            <a:schemeClr val="tx1"/>
                          </a:solidFill>
                          <a:latin typeface="+mn-lt"/>
                          <a:ea typeface="+mn-ea"/>
                          <a:cs typeface="+mn-cs"/>
                        </a:rPr>
                        <a:t>- per-bit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smtClean="0">
                          <a:solidFill>
                            <a:schemeClr val="tx1"/>
                          </a:solidFill>
                          <a:latin typeface="+mn-lt"/>
                          <a:ea typeface="+mn-ea"/>
                          <a:cs typeface="+mn-cs"/>
                        </a:rPr>
                        <a:t>N/A 	</a:t>
                      </a:r>
                    </a:p>
                    <a:p>
                      <a:pPr algn="l"/>
                      <a:endParaRPr lang="en-US" altLang="zh-CN" sz="1800" b="0" i="0" u="none" strike="noStrike" kern="1200" baseline="0" dirty="0" smtClean="0">
                        <a:solidFill>
                          <a:schemeClr val="tx1"/>
                        </a:solidFill>
                        <a:latin typeface="+mn-lt"/>
                        <a:ea typeface="+mn-ea"/>
                        <a:cs typeface="+mn-cs"/>
                      </a:endParaRPr>
                    </a:p>
                  </a:txBody>
                  <a:tcPr/>
                </a:tc>
              </a:tr>
            </a:tbl>
          </a:graphicData>
        </a:graphic>
      </p:graphicFrame>
    </p:spTree>
    <p:extLst>
      <p:ext uri="{BB962C8B-B14F-4D97-AF65-F5344CB8AC3E}">
        <p14:creationId xmlns:p14="http://schemas.microsoft.com/office/powerpoint/2010/main" val="1380031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0FEB21A-DEB2-8943-94D5-29199AE80701}"/>
              </a:ext>
            </a:extLst>
          </p:cNvPr>
          <p:cNvSpPr>
            <a:spLocks noGrp="1"/>
          </p:cNvSpPr>
          <p:nvPr>
            <p:ph type="title"/>
          </p:nvPr>
        </p:nvSpPr>
        <p:spPr/>
        <p:txBody>
          <a:bodyPr/>
          <a:lstStyle/>
          <a:p>
            <a:r>
              <a:rPr kumimoji="1" lang="en-US" altLang="zh-CN" dirty="0"/>
              <a:t>Hardware </a:t>
            </a:r>
            <a:r>
              <a:rPr kumimoji="1" lang="en-US" altLang="zh-CN" dirty="0" smtClean="0"/>
              <a:t>Training(HWT) </a:t>
            </a:r>
            <a:r>
              <a:rPr kumimoji="1" lang="en-US" altLang="zh-CN" dirty="0"/>
              <a:t>Architecture</a:t>
            </a:r>
            <a:endParaRPr kumimoji="1" lang="zh-CN" altLang="en-US" dirty="0"/>
          </a:p>
        </p:txBody>
      </p:sp>
      <p:pic>
        <p:nvPicPr>
          <p:cNvPr id="3" name="图片 2"/>
          <p:cNvPicPr>
            <a:picLocks noChangeAspect="1"/>
          </p:cNvPicPr>
          <p:nvPr/>
        </p:nvPicPr>
        <p:blipFill>
          <a:blip r:embed="rId3"/>
          <a:stretch>
            <a:fillRect/>
          </a:stretch>
        </p:blipFill>
        <p:spPr>
          <a:xfrm>
            <a:off x="1298684" y="714375"/>
            <a:ext cx="9258300" cy="6143625"/>
          </a:xfrm>
          <a:prstGeom prst="rect">
            <a:avLst/>
          </a:prstGeom>
        </p:spPr>
      </p:pic>
    </p:spTree>
    <p:extLst>
      <p:ext uri="{BB962C8B-B14F-4D97-AF65-F5344CB8AC3E}">
        <p14:creationId xmlns:p14="http://schemas.microsoft.com/office/powerpoint/2010/main" val="102826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0FEB21A-DEB2-8943-94D5-29199AE80701}"/>
              </a:ext>
            </a:extLst>
          </p:cNvPr>
          <p:cNvSpPr>
            <a:spLocks noGrp="1"/>
          </p:cNvSpPr>
          <p:nvPr>
            <p:ph type="title"/>
          </p:nvPr>
        </p:nvSpPr>
        <p:spPr/>
        <p:txBody>
          <a:bodyPr/>
          <a:lstStyle/>
          <a:p>
            <a:r>
              <a:rPr kumimoji="1" lang="en-US" altLang="zh-CN" dirty="0" err="1"/>
              <a:t>Loading,Configuring</a:t>
            </a:r>
            <a:r>
              <a:rPr kumimoji="1" lang="en-US" altLang="zh-CN" dirty="0"/>
              <a:t> and Running the Firmware</a:t>
            </a:r>
            <a:br>
              <a:rPr kumimoji="1" lang="en-US" altLang="zh-CN" dirty="0"/>
            </a:br>
            <a:endParaRPr kumimoji="1" lang="zh-CN" altLang="en-US" dirty="0"/>
          </a:p>
        </p:txBody>
      </p:sp>
      <p:pic>
        <p:nvPicPr>
          <p:cNvPr id="5" name="图片 4"/>
          <p:cNvPicPr>
            <a:picLocks noChangeAspect="1"/>
          </p:cNvPicPr>
          <p:nvPr/>
        </p:nvPicPr>
        <p:blipFill>
          <a:blip r:embed="rId3"/>
          <a:stretch>
            <a:fillRect/>
          </a:stretch>
        </p:blipFill>
        <p:spPr>
          <a:xfrm>
            <a:off x="9748074" y="1188955"/>
            <a:ext cx="2017946" cy="3804762"/>
          </a:xfrm>
          <a:prstGeom prst="rect">
            <a:avLst/>
          </a:prstGeom>
        </p:spPr>
      </p:pic>
      <p:grpSp>
        <p:nvGrpSpPr>
          <p:cNvPr id="8" name="组合 7"/>
          <p:cNvGrpSpPr/>
          <p:nvPr/>
        </p:nvGrpSpPr>
        <p:grpSpPr>
          <a:xfrm>
            <a:off x="7576184" y="132120"/>
            <a:ext cx="2171890" cy="6548327"/>
            <a:chOff x="7655504" y="309673"/>
            <a:chExt cx="2171890" cy="6548327"/>
          </a:xfrm>
        </p:grpSpPr>
        <p:pic>
          <p:nvPicPr>
            <p:cNvPr id="4" name="图片 3"/>
            <p:cNvPicPr>
              <a:picLocks noChangeAspect="1"/>
            </p:cNvPicPr>
            <p:nvPr/>
          </p:nvPicPr>
          <p:blipFill>
            <a:blip r:embed="rId4"/>
            <a:stretch>
              <a:fillRect/>
            </a:stretch>
          </p:blipFill>
          <p:spPr>
            <a:xfrm>
              <a:off x="7655504" y="309673"/>
              <a:ext cx="2171890" cy="6548327"/>
            </a:xfrm>
            <a:prstGeom prst="rect">
              <a:avLst/>
            </a:prstGeom>
          </p:spPr>
        </p:pic>
        <p:sp>
          <p:nvSpPr>
            <p:cNvPr id="6" name="矩形 5"/>
            <p:cNvSpPr/>
            <p:nvPr/>
          </p:nvSpPr>
          <p:spPr>
            <a:xfrm>
              <a:off x="8404101" y="5301648"/>
              <a:ext cx="1289513" cy="3217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453398" y="1907572"/>
            <a:ext cx="7276730" cy="2339102"/>
          </a:xfrm>
          <a:prstGeom prst="rect">
            <a:avLst/>
          </a:prstGeom>
        </p:spPr>
        <p:txBody>
          <a:bodyPr wrap="square">
            <a:spAutoFit/>
          </a:bodyPr>
          <a:lstStyle/>
          <a:p>
            <a:r>
              <a:rPr lang="en-US" altLang="zh-CN" b="1" dirty="0">
                <a:solidFill>
                  <a:srgbClr val="000000"/>
                </a:solidFill>
                <a:latin typeface="+mn-ea"/>
              </a:rPr>
              <a:t>D</a:t>
            </a:r>
            <a:r>
              <a:rPr lang="en-US" altLang="zh-CN" dirty="0">
                <a:solidFill>
                  <a:srgbClr val="000000"/>
                </a:solidFill>
                <a:latin typeface="+mn-ea"/>
              </a:rPr>
              <a:t>uring the PHY initialization process, the following high-level steps are run to train the PHY: </a:t>
            </a:r>
            <a:endParaRPr lang="en-US" altLang="zh-CN" dirty="0" smtClean="0">
              <a:solidFill>
                <a:srgbClr val="000000"/>
              </a:solidFill>
              <a:latin typeface="+mn-ea"/>
            </a:endParaRPr>
          </a:p>
          <a:p>
            <a:endParaRPr lang="zh-CN" altLang="en-US" sz="2000" dirty="0">
              <a:solidFill>
                <a:srgbClr val="000000"/>
              </a:solidFill>
              <a:latin typeface="Symbol" panose="05050102010706020507" pitchFamily="18" charset="2"/>
            </a:endParaRPr>
          </a:p>
          <a:p>
            <a:pPr marL="285750" indent="-285750">
              <a:buFont typeface="Arial" panose="020B0604020202020204" pitchFamily="34" charset="0"/>
              <a:buChar char="•"/>
            </a:pPr>
            <a:r>
              <a:rPr lang="en-US" altLang="zh-CN" i="1" dirty="0" smtClean="0">
                <a:solidFill>
                  <a:srgbClr val="000000"/>
                </a:solidFill>
                <a:latin typeface="+mn-ea"/>
              </a:rPr>
              <a:t>The </a:t>
            </a:r>
            <a:r>
              <a:rPr lang="en-US" altLang="zh-CN" i="1" dirty="0">
                <a:solidFill>
                  <a:srgbClr val="000000"/>
                </a:solidFill>
                <a:latin typeface="+mn-ea"/>
              </a:rPr>
              <a:t>training firmware is loaded </a:t>
            </a:r>
          </a:p>
          <a:p>
            <a:pPr marL="285750" indent="-285750">
              <a:buFont typeface="Arial" panose="020B0604020202020204" pitchFamily="34" charset="0"/>
              <a:buChar char="•"/>
            </a:pPr>
            <a:r>
              <a:rPr lang="en-US" altLang="zh-CN" i="1" dirty="0" smtClean="0">
                <a:solidFill>
                  <a:srgbClr val="000000"/>
                </a:solidFill>
                <a:latin typeface="+mn-ea"/>
              </a:rPr>
              <a:t>The </a:t>
            </a:r>
            <a:r>
              <a:rPr lang="en-US" altLang="zh-CN" i="1" dirty="0">
                <a:solidFill>
                  <a:srgbClr val="000000"/>
                </a:solidFill>
                <a:latin typeface="+mn-ea"/>
              </a:rPr>
              <a:t>firmware is configured with the information that it needs to ru</a:t>
            </a:r>
            <a:r>
              <a:rPr lang="en-US" altLang="zh-CN" dirty="0">
                <a:solidFill>
                  <a:srgbClr val="000000"/>
                </a:solidFill>
                <a:latin typeface="+mn-ea"/>
              </a:rPr>
              <a:t>n </a:t>
            </a:r>
          </a:p>
          <a:p>
            <a:pPr marL="285750" indent="-285750">
              <a:buFont typeface="Arial" panose="020B0604020202020204" pitchFamily="34" charset="0"/>
              <a:buChar char="•"/>
            </a:pPr>
            <a:r>
              <a:rPr lang="en-US" altLang="zh-CN" i="1" dirty="0" smtClean="0">
                <a:solidFill>
                  <a:srgbClr val="000000"/>
                </a:solidFill>
                <a:latin typeface="+mn-ea"/>
              </a:rPr>
              <a:t>The </a:t>
            </a:r>
            <a:r>
              <a:rPr lang="en-US" altLang="zh-CN" i="1" dirty="0">
                <a:solidFill>
                  <a:srgbClr val="000000"/>
                </a:solidFill>
                <a:latin typeface="+mn-ea"/>
              </a:rPr>
              <a:t>firmware is run </a:t>
            </a:r>
          </a:p>
          <a:p>
            <a:pPr marL="285750" indent="-285750">
              <a:buFont typeface="Arial" panose="020B0604020202020204" pitchFamily="34" charset="0"/>
              <a:buChar char="•"/>
            </a:pPr>
            <a:r>
              <a:rPr lang="en-US" altLang="zh-CN" i="1" dirty="0" smtClean="0">
                <a:solidFill>
                  <a:srgbClr val="000000"/>
                </a:solidFill>
                <a:latin typeface="+mn-ea"/>
              </a:rPr>
              <a:t>The </a:t>
            </a:r>
            <a:r>
              <a:rPr lang="en-US" altLang="zh-CN" i="1" dirty="0">
                <a:solidFill>
                  <a:srgbClr val="000000"/>
                </a:solidFill>
                <a:latin typeface="+mn-ea"/>
              </a:rPr>
              <a:t>training results are read back </a:t>
            </a:r>
          </a:p>
          <a:p>
            <a:endParaRPr lang="zh-CN" altLang="en-US" dirty="0">
              <a:latin typeface="+mn-ea"/>
            </a:endParaRPr>
          </a:p>
        </p:txBody>
      </p:sp>
      <p:sp>
        <p:nvSpPr>
          <p:cNvPr id="10" name="矩形 9"/>
          <p:cNvSpPr/>
          <p:nvPr/>
        </p:nvSpPr>
        <p:spPr>
          <a:xfrm>
            <a:off x="429560" y="4462109"/>
            <a:ext cx="7276730" cy="1477328"/>
          </a:xfrm>
          <a:prstGeom prst="rect">
            <a:avLst/>
          </a:prstGeom>
        </p:spPr>
        <p:txBody>
          <a:bodyPr wrap="square">
            <a:spAutoFit/>
          </a:bodyPr>
          <a:lstStyle/>
          <a:p>
            <a:pPr algn="just"/>
            <a:r>
              <a:rPr lang="en-US" altLang="zh-CN" b="1" dirty="0" smtClean="0">
                <a:solidFill>
                  <a:srgbClr val="000000"/>
                </a:solidFill>
                <a:latin typeface="+mn-ea"/>
              </a:rPr>
              <a:t>L</a:t>
            </a:r>
            <a:r>
              <a:rPr lang="en-US" altLang="zh-CN" dirty="0" smtClean="0">
                <a:solidFill>
                  <a:srgbClr val="000000"/>
                </a:solidFill>
                <a:latin typeface="+mn-ea"/>
              </a:rPr>
              <a:t>oading </a:t>
            </a:r>
            <a:r>
              <a:rPr lang="en-US" altLang="zh-CN" dirty="0">
                <a:solidFill>
                  <a:srgbClr val="000000"/>
                </a:solidFill>
                <a:latin typeface="+mn-ea"/>
              </a:rPr>
              <a:t>the firmware is accomplished by accessing the PMU SRAMs over the APB bus. The SRAMs are mapped into the APB address space starting at address </a:t>
            </a:r>
            <a:r>
              <a:rPr lang="en-US" altLang="zh-CN" b="1" i="1" dirty="0">
                <a:solidFill>
                  <a:srgbClr val="FF0000"/>
                </a:solidFill>
                <a:latin typeface="+mn-ea"/>
              </a:rPr>
              <a:t>0x50000 for the instruction memory </a:t>
            </a:r>
            <a:r>
              <a:rPr lang="en-US" altLang="zh-CN" dirty="0">
                <a:solidFill>
                  <a:srgbClr val="000000"/>
                </a:solidFill>
                <a:latin typeface="+mn-ea"/>
              </a:rPr>
              <a:t>and </a:t>
            </a:r>
            <a:r>
              <a:rPr lang="en-US" altLang="zh-CN" b="1" i="1" dirty="0">
                <a:solidFill>
                  <a:srgbClr val="FF0000"/>
                </a:solidFill>
                <a:latin typeface="+mn-ea"/>
              </a:rPr>
              <a:t>0x54000 for the data memory</a:t>
            </a:r>
            <a:r>
              <a:rPr lang="en-US" altLang="zh-CN" dirty="0">
                <a:solidFill>
                  <a:srgbClr val="000000"/>
                </a:solidFill>
                <a:latin typeface="+mn-ea"/>
              </a:rPr>
              <a:t>. The PMU firmware requires </a:t>
            </a:r>
            <a:r>
              <a:rPr lang="en-US" altLang="zh-CN" b="1" i="1" dirty="0">
                <a:solidFill>
                  <a:srgbClr val="FF0000"/>
                </a:solidFill>
                <a:latin typeface="+mn-ea"/>
              </a:rPr>
              <a:t>32KB of instruction memory</a:t>
            </a:r>
            <a:r>
              <a:rPr lang="en-US" altLang="zh-CN" dirty="0">
                <a:solidFill>
                  <a:srgbClr val="000000"/>
                </a:solidFill>
                <a:latin typeface="+mn-ea"/>
              </a:rPr>
              <a:t> and </a:t>
            </a:r>
            <a:r>
              <a:rPr lang="en-US" altLang="zh-CN" b="1" i="1" dirty="0">
                <a:solidFill>
                  <a:srgbClr val="FF0000"/>
                </a:solidFill>
                <a:latin typeface="+mn-ea"/>
              </a:rPr>
              <a:t>16KB of data memory</a:t>
            </a:r>
            <a:r>
              <a:rPr lang="en-US" altLang="zh-CN" dirty="0">
                <a:solidFill>
                  <a:srgbClr val="000000"/>
                </a:solidFill>
                <a:latin typeface="+mn-ea"/>
              </a:rPr>
              <a:t>. </a:t>
            </a:r>
            <a:endParaRPr lang="zh-CN" altLang="en-US" dirty="0">
              <a:latin typeface="+mn-ea"/>
            </a:endParaRPr>
          </a:p>
        </p:txBody>
      </p:sp>
    </p:spTree>
    <p:extLst>
      <p:ext uri="{BB962C8B-B14F-4D97-AF65-F5344CB8AC3E}">
        <p14:creationId xmlns:p14="http://schemas.microsoft.com/office/powerpoint/2010/main" val="2773856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0FEB21A-DEB2-8943-94D5-29199AE80701}"/>
              </a:ext>
            </a:extLst>
          </p:cNvPr>
          <p:cNvSpPr>
            <a:spLocks noGrp="1"/>
          </p:cNvSpPr>
          <p:nvPr>
            <p:ph type="title"/>
          </p:nvPr>
        </p:nvSpPr>
        <p:spPr/>
        <p:txBody>
          <a:bodyPr/>
          <a:lstStyle/>
          <a:p>
            <a:r>
              <a:rPr kumimoji="1" lang="en-US" altLang="zh-CN" dirty="0" err="1"/>
              <a:t>Loading,Configuring</a:t>
            </a:r>
            <a:r>
              <a:rPr kumimoji="1" lang="en-US" altLang="zh-CN" dirty="0"/>
              <a:t> and Running the Firmware</a:t>
            </a:r>
            <a:br>
              <a:rPr kumimoji="1" lang="en-US" altLang="zh-CN" dirty="0"/>
            </a:br>
            <a:endParaRPr kumimoji="1" lang="zh-CN" altLang="en-US" dirty="0"/>
          </a:p>
        </p:txBody>
      </p:sp>
      <p:sp>
        <p:nvSpPr>
          <p:cNvPr id="3" name="矩形 2"/>
          <p:cNvSpPr/>
          <p:nvPr/>
        </p:nvSpPr>
        <p:spPr>
          <a:xfrm>
            <a:off x="429560" y="1069816"/>
            <a:ext cx="10474342" cy="369332"/>
          </a:xfrm>
          <a:prstGeom prst="rect">
            <a:avLst/>
          </a:prstGeom>
        </p:spPr>
        <p:txBody>
          <a:bodyPr wrap="none">
            <a:spAutoFit/>
          </a:bodyPr>
          <a:lstStyle/>
          <a:p>
            <a:r>
              <a:rPr lang="en-US" altLang="zh-CN" dirty="0">
                <a:solidFill>
                  <a:srgbClr val="000000"/>
                </a:solidFill>
                <a:latin typeface="+mn-ea"/>
              </a:rPr>
              <a:t>Configuring the firmware via the message </a:t>
            </a:r>
            <a:r>
              <a:rPr lang="en-US" altLang="zh-CN" dirty="0" smtClean="0">
                <a:solidFill>
                  <a:srgbClr val="000000"/>
                </a:solidFill>
                <a:latin typeface="+mn-ea"/>
              </a:rPr>
              <a:t>block</a:t>
            </a:r>
            <a:r>
              <a:rPr lang="zh-CN" altLang="en-US" dirty="0" smtClean="0">
                <a:solidFill>
                  <a:srgbClr val="000000"/>
                </a:solidFill>
                <a:latin typeface="+mn-ea"/>
              </a:rPr>
              <a:t>，</a:t>
            </a:r>
            <a:r>
              <a:rPr lang="en-US" altLang="zh-CN" dirty="0">
                <a:solidFill>
                  <a:srgbClr val="000000"/>
                </a:solidFill>
                <a:latin typeface="+mn-ea"/>
              </a:rPr>
              <a:t>The table below lists all the message block definitions:</a:t>
            </a:r>
            <a:endParaRPr lang="zh-CN" altLang="en-US" dirty="0">
              <a:latin typeface="+mn-ea"/>
            </a:endParaRPr>
          </a:p>
        </p:txBody>
      </p:sp>
      <p:pic>
        <p:nvPicPr>
          <p:cNvPr id="7" name="图片 6"/>
          <p:cNvPicPr>
            <a:picLocks noChangeAspect="1"/>
          </p:cNvPicPr>
          <p:nvPr/>
        </p:nvPicPr>
        <p:blipFill>
          <a:blip r:embed="rId3"/>
          <a:stretch>
            <a:fillRect/>
          </a:stretch>
        </p:blipFill>
        <p:spPr>
          <a:xfrm>
            <a:off x="1112202" y="1745724"/>
            <a:ext cx="9791700" cy="4429125"/>
          </a:xfrm>
          <a:prstGeom prst="rect">
            <a:avLst/>
          </a:prstGeom>
        </p:spPr>
      </p:pic>
    </p:spTree>
    <p:extLst>
      <p:ext uri="{BB962C8B-B14F-4D97-AF65-F5344CB8AC3E}">
        <p14:creationId xmlns:p14="http://schemas.microsoft.com/office/powerpoint/2010/main" val="3573667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27376</TotalTime>
  <Words>3194</Words>
  <Application>Microsoft Office PowerPoint</Application>
  <PresentationFormat>宽屏</PresentationFormat>
  <Paragraphs>281</Paragraphs>
  <Slides>28</Slides>
  <Notes>25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等线</vt:lpstr>
      <vt:lpstr>Microsoft YaHei</vt:lpstr>
      <vt:lpstr>Arial</vt:lpstr>
      <vt:lpstr>Book Antiqua</vt:lpstr>
      <vt:lpstr>Symbol</vt:lpstr>
      <vt:lpstr>Wingdings</vt:lpstr>
      <vt:lpstr>Office 主题​​</vt:lpstr>
      <vt:lpstr>DWC DDRn PHY Training Firmware APP </vt:lpstr>
      <vt:lpstr>01. Introduction 02. Hardware Training Architecture 03. Loading,Configuring and Running the Firmware 04. 1D Training Steps 05. 2D Training Steps</vt:lpstr>
      <vt:lpstr>Introduction</vt:lpstr>
      <vt:lpstr>Introduction</vt:lpstr>
      <vt:lpstr>Introduction</vt:lpstr>
      <vt:lpstr>Introduction</vt:lpstr>
      <vt:lpstr>Hardware Training(HWT) Architecture</vt:lpstr>
      <vt:lpstr>Loading,Configuring and Running the Firmware </vt:lpstr>
      <vt:lpstr>Loading,Configuring and Running the Firmware </vt:lpstr>
      <vt:lpstr>Loading,Configuring and Running the Firmware </vt:lpstr>
      <vt:lpstr>Loading,Configuring and Running the Firmware </vt:lpstr>
      <vt:lpstr>1D Training Steps(Overview) </vt:lpstr>
      <vt:lpstr>1D Training Steps(Overview) </vt:lpstr>
      <vt:lpstr>1D Training Steps(Overview) </vt:lpstr>
      <vt:lpstr>1D Training Steps(DevInit) </vt:lpstr>
      <vt:lpstr>1D Training Steps(CA Training) </vt:lpstr>
      <vt:lpstr>1D Training Steps(CA Training) </vt:lpstr>
      <vt:lpstr>1D Training Steps(Rxen) </vt:lpstr>
      <vt:lpstr>1D Training Steps(Write Leveling Training &lt;fine &amp; coarse&gt;) </vt:lpstr>
      <vt:lpstr>1D Training Steps(Read DQ Deskew) </vt:lpstr>
      <vt:lpstr>1D Training Steps(Read 1D Training&lt;SI friendly &amp; Optimized Delay Centering&gt;) </vt:lpstr>
      <vt:lpstr>1D Training Steps(Write 1D Training&lt;DQ/DQS Optimized Delay&gt;) </vt:lpstr>
      <vt:lpstr>1D Training Steps(Max Read Latency Training) </vt:lpstr>
      <vt:lpstr>2D Training Steps(Overview) </vt:lpstr>
      <vt:lpstr>2D Training Steps(DevInit) </vt:lpstr>
      <vt:lpstr>2D Training Steps(Read 2D Training) </vt:lpstr>
      <vt:lpstr>2D Training Steps(Write 2D Training) </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xueqiong.lai</cp:lastModifiedBy>
  <cp:revision>277</cp:revision>
  <dcterms:created xsi:type="dcterms:W3CDTF">2019-06-05T07:31:31Z</dcterms:created>
  <dcterms:modified xsi:type="dcterms:W3CDTF">2020-09-08T13:08:47Z</dcterms:modified>
</cp:coreProperties>
</file>