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323" r:id="rId5"/>
    <p:sldId id="390" r:id="rId6"/>
    <p:sldId id="396" r:id="rId7"/>
    <p:sldId id="392" r:id="rId8"/>
    <p:sldId id="375" r:id="rId9"/>
    <p:sldId id="393" r:id="rId10"/>
    <p:sldId id="397" r:id="rId11"/>
    <p:sldId id="381" r:id="rId12"/>
    <p:sldId id="402" r:id="rId13"/>
    <p:sldId id="398" r:id="rId14"/>
    <p:sldId id="394" r:id="rId15"/>
    <p:sldId id="395" r:id="rId16"/>
    <p:sldId id="399" r:id="rId17"/>
    <p:sldId id="383" r:id="rId18"/>
    <p:sldId id="400" r:id="rId19"/>
    <p:sldId id="401" r:id="rId20"/>
    <p:sldId id="403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6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72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8" d="100"/>
          <a:sy n="138" d="100"/>
        </p:scale>
        <p:origin x="474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D8A31-E8B2-B04A-B447-B43C68EAF9BD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E052A-E245-0944-A51D-D9DC2CA9F5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9644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4B7BA-25E8-7C45-9CB8-7FEA3FE39A6E}" type="datetimeFigureOut">
              <a:rPr kumimoji="1" lang="zh-CN" altLang="en-US" smtClean="0"/>
              <a:t>2020/10/30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66148-1CEB-AE40-A657-0A5AF76F7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60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64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63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2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891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1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5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4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3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674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9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860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07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6799" y="472035"/>
            <a:ext cx="1135538" cy="341625"/>
          </a:xfrm>
          <a:prstGeom prst="rect">
            <a:avLst/>
          </a:prstGeom>
        </p:spPr>
      </p:pic>
      <p:sp>
        <p:nvSpPr>
          <p:cNvPr id="12" name="Title 9"/>
          <p:cNvSpPr>
            <a:spLocks noGrp="1"/>
          </p:cNvSpPr>
          <p:nvPr>
            <p:ph type="title" hasCustomPrompt="1"/>
          </p:nvPr>
        </p:nvSpPr>
        <p:spPr>
          <a:xfrm>
            <a:off x="648488" y="2014780"/>
            <a:ext cx="7232400" cy="63331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 sz="4000" b="0" i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此处为大标题字号为</a:t>
            </a:r>
            <a:r>
              <a:rPr lang="en-US" altLang="zh-CN" dirty="0"/>
              <a:t>40pt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8488" y="2863189"/>
            <a:ext cx="6193160" cy="573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副标题字号为</a:t>
            </a:r>
            <a:r>
              <a:rPr lang="en-US" altLang="zh-CN" dirty="0"/>
              <a:t>14pt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704"/>
            <a:ext cx="4635500" cy="5118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2130" y="313690"/>
            <a:ext cx="1079597" cy="326390"/>
          </a:xfrm>
          <a:prstGeom prst="rect">
            <a:avLst/>
          </a:prstGeom>
        </p:spPr>
      </p:pic>
      <p:sp>
        <p:nvSpPr>
          <p:cNvPr id="6" name="标题 1"/>
          <p:cNvSpPr txBox="1"/>
          <p:nvPr userDrawn="1"/>
        </p:nvSpPr>
        <p:spPr>
          <a:xfrm>
            <a:off x="1918464" y="2960107"/>
            <a:ext cx="1746886" cy="53476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kumimoji="1" lang="zh-CN" altLang="en-US" sz="3000" dirty="0">
                <a:solidFill>
                  <a:srgbClr val="2869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zh-CN" altLang="en-US" sz="3000" dirty="0">
                <a:solidFill>
                  <a:srgbClr val="2869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3000" dirty="0">
                <a:solidFill>
                  <a:srgbClr val="2869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zh-CN" altLang="en-US" sz="3000" dirty="0">
                <a:solidFill>
                  <a:srgbClr val="2869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3000" dirty="0">
                <a:solidFill>
                  <a:srgbClr val="2869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zh-CN" altLang="en-US" sz="3000" dirty="0">
                <a:solidFill>
                  <a:srgbClr val="2869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3000" dirty="0">
                <a:solidFill>
                  <a:srgbClr val="2869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kumimoji="1" lang="zh-CN" altLang="en-US" sz="3000" dirty="0">
                <a:solidFill>
                  <a:srgbClr val="2869F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zh-CN" altLang="en-US" sz="3000" dirty="0">
              <a:solidFill>
                <a:srgbClr val="2869F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5818924" y="1202575"/>
            <a:ext cx="5533035" cy="4256154"/>
          </a:xfrm>
          <a:prstGeom prst="rect">
            <a:avLst/>
          </a:prstGeom>
        </p:spPr>
        <p:txBody>
          <a:bodyPr/>
          <a:lstStyle>
            <a:lvl1pPr>
              <a:lnSpc>
                <a:spcPts val="5060"/>
              </a:lnSpc>
              <a:defRPr sz="1800" b="0" i="0">
                <a:solidFill>
                  <a:srgbClr val="2B67F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01.</a:t>
            </a:r>
            <a:r>
              <a:rPr kumimoji="1" lang="zh-CN" altLang="en-US" dirty="0"/>
              <a:t>目录标题字号为</a:t>
            </a:r>
            <a:r>
              <a:rPr kumimoji="1" lang="en-US" altLang="zh-CN" dirty="0"/>
              <a:t>12pt</a:t>
            </a:r>
            <a:br>
              <a:rPr kumimoji="1" lang="en-US" altLang="zh-CN" dirty="0"/>
            </a:br>
            <a:r>
              <a:rPr kumimoji="1" lang="en-US" altLang="zh-CN" dirty="0"/>
              <a:t>02.</a:t>
            </a:r>
            <a:r>
              <a:rPr kumimoji="1" lang="zh-CN" altLang="en-US" dirty="0"/>
              <a:t>目录标题字号为</a:t>
            </a:r>
            <a:r>
              <a:rPr kumimoji="1" lang="en-US" altLang="zh-CN" dirty="0"/>
              <a:t>12pt</a:t>
            </a:r>
            <a:br>
              <a:rPr kumimoji="1" lang="en-US" altLang="zh-CN" dirty="0"/>
            </a:br>
            <a:r>
              <a:rPr kumimoji="1" lang="en-US" altLang="zh-CN" dirty="0"/>
              <a:t>03.</a:t>
            </a:r>
            <a:r>
              <a:rPr kumimoji="1" lang="zh-CN" altLang="en-US" dirty="0"/>
              <a:t>目录标题字号为</a:t>
            </a:r>
            <a:r>
              <a:rPr kumimoji="1" lang="en-US" altLang="zh-CN" dirty="0"/>
              <a:t>12pt</a:t>
            </a:r>
            <a:br>
              <a:rPr kumimoji="1" lang="en-US" altLang="zh-CN" dirty="0"/>
            </a:br>
            <a:r>
              <a:rPr kumimoji="1" lang="en-US" altLang="zh-CN" dirty="0"/>
              <a:t>04.</a:t>
            </a:r>
            <a:r>
              <a:rPr kumimoji="1" lang="zh-CN" altLang="en-US" dirty="0"/>
              <a:t>目录标题字号为</a:t>
            </a:r>
            <a:r>
              <a:rPr kumimoji="1" lang="en-US" altLang="zh-CN" dirty="0"/>
              <a:t>12pt</a:t>
            </a:r>
            <a:br>
              <a:rPr kumimoji="1" lang="en-US" altLang="zh-CN" dirty="0"/>
            </a:br>
            <a:r>
              <a:rPr kumimoji="1" lang="en-US" altLang="zh-CN" dirty="0"/>
              <a:t>05.</a:t>
            </a:r>
            <a:r>
              <a:rPr kumimoji="1" lang="zh-CN" altLang="en-US" dirty="0"/>
              <a:t>目录标题字号为</a:t>
            </a:r>
            <a:r>
              <a:rPr kumimoji="1" lang="en-US" altLang="zh-CN" dirty="0"/>
              <a:t>12pt</a:t>
            </a:r>
            <a:br>
              <a:rPr kumimoji="1" lang="en-US" altLang="zh-CN" dirty="0"/>
            </a:br>
            <a:r>
              <a:rPr kumimoji="1" lang="en-US" altLang="zh-CN" dirty="0"/>
              <a:t>06.</a:t>
            </a:r>
            <a:r>
              <a:rPr kumimoji="1" lang="zh-CN" altLang="en-US" dirty="0"/>
              <a:t>目录标题字号为</a:t>
            </a:r>
            <a:r>
              <a:rPr kumimoji="1" lang="en-US" altLang="zh-CN" dirty="0"/>
              <a:t>12pt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小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22416" y="246704"/>
            <a:ext cx="9660471" cy="37404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2B67F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大标题字号为</a:t>
            </a:r>
            <a:r>
              <a:rPr kumimoji="1" lang="en-US" altLang="zh-CN" dirty="0"/>
              <a:t>24pt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13500"/>
            <a:ext cx="12192000" cy="444500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5560783" y="6520334"/>
            <a:ext cx="1070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b="1" i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AI ON HORIZON</a:t>
            </a:r>
            <a:r>
              <a:rPr kumimoji="1" lang="zh-CN" altLang="en-US" sz="900" b="1" i="0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 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2130" y="313690"/>
            <a:ext cx="1079597" cy="326390"/>
          </a:xfrm>
          <a:prstGeom prst="rect">
            <a:avLst/>
          </a:prstGeom>
        </p:spPr>
      </p:pic>
      <p:cxnSp>
        <p:nvCxnSpPr>
          <p:cNvPr id="6" name="直线连接符 5"/>
          <p:cNvCxnSpPr/>
          <p:nvPr userDrawn="1"/>
        </p:nvCxnSpPr>
        <p:spPr>
          <a:xfrm>
            <a:off x="424562" y="975448"/>
            <a:ext cx="1137161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22416" y="702985"/>
            <a:ext cx="2063331" cy="32573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 i="0">
                <a:solidFill>
                  <a:srgbClr val="2B67F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副标题字号为</a:t>
            </a:r>
            <a:r>
              <a:rPr kumimoji="1" lang="en-US" altLang="zh-CN" dirty="0"/>
              <a:t>14pt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idx="10"/>
          </p:nvPr>
        </p:nvSpPr>
        <p:spPr>
          <a:xfrm>
            <a:off x="422416" y="1444194"/>
            <a:ext cx="11373758" cy="46146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00" b="0" i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92130" y="313690"/>
            <a:ext cx="1079597" cy="32639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429560" y="347662"/>
            <a:ext cx="9660471" cy="37404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2B67F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大标题字号为</a:t>
            </a:r>
            <a:r>
              <a:rPr kumimoji="1" lang="en-US" altLang="zh-CN" dirty="0"/>
              <a:t>24pt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4217" y="-66244"/>
            <a:ext cx="7317783" cy="69939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2130" y="313690"/>
            <a:ext cx="1079597" cy="32639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9560" y="347662"/>
            <a:ext cx="9660471" cy="374040"/>
          </a:xfrm>
          <a:prstGeom prst="rect">
            <a:avLst/>
          </a:prstGeom>
        </p:spPr>
        <p:txBody>
          <a:bodyPr/>
          <a:lstStyle>
            <a:lvl1pPr>
              <a:defRPr sz="2400" b="0" i="0">
                <a:solidFill>
                  <a:srgbClr val="2B67F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大标题字号为</a:t>
            </a:r>
            <a:r>
              <a:rPr kumimoji="1" lang="en-US" altLang="zh-CN" dirty="0"/>
              <a:t>24pt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8290" y="0"/>
            <a:ext cx="2048011" cy="40803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92130" y="313690"/>
            <a:ext cx="1079597" cy="326390"/>
          </a:xfrm>
          <a:prstGeom prst="rect">
            <a:avLst/>
          </a:prstGeom>
        </p:spPr>
      </p:pic>
      <p:sp>
        <p:nvSpPr>
          <p:cNvPr id="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701961" y="320057"/>
            <a:ext cx="6235937" cy="60393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B67F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插入图片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7836764" y="2919745"/>
            <a:ext cx="3198030" cy="128827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B67F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大标题字号为</a:t>
            </a:r>
            <a:r>
              <a:rPr kumimoji="1" lang="en-US" altLang="zh-CN" dirty="0"/>
              <a:t>28pt</a:t>
            </a:r>
            <a:r>
              <a:rPr kumimoji="1" lang="zh-CN" altLang="en-US" dirty="0"/>
              <a:t>
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68982" y="3119766"/>
            <a:ext cx="2054035" cy="61846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obot.cc/download/attachments/65171260/200b_z11m_ddp_qdp_auto_lpddr4_lpddr4x.pdf?version=1&amp;modificationDate=1559792575233&amp;api=v2" TargetMode="External"/><Relationship Id="rId7" Type="http://schemas.openxmlformats.org/officeDocument/2006/relationships/hyperlink" Target="http://wiki.hobot.cc/download/attachments/138223882/SEC_Datasheet_K4F6E3S4HM-MGCJ_200F_10x15_1.00.00_(Final).pdf?version=1&amp;modificationDate=1602843447152&amp;api=v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iki.hobot.cc/download/attachments/138223882/K4F8E304HB-MGCJ_200F_10x15_R10.pdf?version=1&amp;modificationDate=1602843424979&amp;api=v2" TargetMode="External"/><Relationship Id="rId5" Type="http://schemas.openxmlformats.org/officeDocument/2006/relationships/hyperlink" Target="http://wiki.hobot.cc/download/attachments/65171260/Consumer_H9HCNNN4KUMLHR(1.2).pdf?version=1&amp;modificationDate=1566455489428&amp;api=v2" TargetMode="External"/><Relationship Id="rId4" Type="http://schemas.openxmlformats.org/officeDocument/2006/relationships/hyperlink" Target="http://wiki.hobot.cc/download/attachments/65171260/Automotive_H9HCNNNBKUMLHR_Rev1.2%2016Gb%201CS.pdf?version=1&amp;modificationDate=1559800800686&amp;api=v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hobot.cc/download/attachments/65171260/200b_z11m_ddp_qdp_auto_lpddr4_lpddr4x.pdf?version=1&amp;modificationDate=1559792575233&amp;api=v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iki.hobot.cc/download/attachments/65171260/x16%20only_8G_C_DDR4_Samsung_Spec_Rev1.5_Apr.17.pdf?version=1&amp;modificationDate=1585902834572&amp;api=v2" TargetMode="External"/><Relationship Id="rId4" Type="http://schemas.openxmlformats.org/officeDocument/2006/relationships/hyperlink" Target="http://wiki.hobot.cc/download/attachments/138227558/4gb_ddr4_dram.pdf?version=1&amp;modificationDate=1603182783456&amp;api=v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package" Target="../embeddings/Microsoft_Word___1.docx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DDR SW Introduction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84842" y="5382688"/>
            <a:ext cx="1811248" cy="573438"/>
          </a:xfrm>
        </p:spPr>
        <p:txBody>
          <a:bodyPr/>
          <a:lstStyle/>
          <a:p>
            <a:r>
              <a:rPr kumimoji="1" lang="zh-CN" altLang="en-US" dirty="0" smtClean="0"/>
              <a:t>时间：</a:t>
            </a:r>
            <a:r>
              <a:rPr kumimoji="1" lang="en-US" altLang="zh-CN" dirty="0" smtClean="0"/>
              <a:t>2020.10.30</a:t>
            </a:r>
          </a:p>
          <a:p>
            <a:r>
              <a:rPr kumimoji="1" lang="zh-CN" altLang="en-US" dirty="0"/>
              <a:t>汇报</a:t>
            </a:r>
            <a:r>
              <a:rPr kumimoji="1" lang="zh-CN" altLang="en-US" dirty="0" smtClean="0"/>
              <a:t>人：</a:t>
            </a:r>
            <a:r>
              <a:rPr kumimoji="1" lang="en-US" altLang="zh-CN" dirty="0" smtClean="0"/>
              <a:t>Jeff Chu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66065" y="263993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v1p0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03. DDR </a:t>
            </a:r>
            <a:r>
              <a:rPr kumimoji="1" lang="en-US" altLang="zh-TW" dirty="0">
                <a:sym typeface="+mn-ea"/>
              </a:rPr>
              <a:t>Bring up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trouble shooting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158" name="副标题 1157"/>
          <p:cNvSpPr>
            <a:spLocks noGrp="1"/>
          </p:cNvSpPr>
          <p:nvPr>
            <p:ph type="subTitle" idx="1"/>
          </p:nvPr>
        </p:nvSpPr>
        <p:spPr>
          <a:xfrm>
            <a:off x="422416" y="702985"/>
            <a:ext cx="5936051" cy="325731"/>
          </a:xfrm>
        </p:spPr>
        <p:txBody>
          <a:bodyPr/>
          <a:lstStyle/>
          <a:p>
            <a:r>
              <a:rPr lang="en-US" altLang="zh-TW" dirty="0"/>
              <a:t>http://wiki.hobot.cc/pages/viewpage.action?pageId=138223882</a:t>
            </a:r>
            <a:endParaRPr lang="zh-TW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60" y="967741"/>
            <a:ext cx="7711767" cy="541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3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03. DDR </a:t>
            </a:r>
            <a:r>
              <a:rPr kumimoji="1" lang="en-US" altLang="zh-TW" dirty="0">
                <a:sym typeface="+mn-ea"/>
              </a:rPr>
              <a:t>Bring up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trouble shooting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158" name="副标题 1157"/>
          <p:cNvSpPr>
            <a:spLocks noGrp="1"/>
          </p:cNvSpPr>
          <p:nvPr>
            <p:ph type="subTitle" idx="1"/>
          </p:nvPr>
        </p:nvSpPr>
        <p:spPr>
          <a:xfrm>
            <a:off x="422416" y="702985"/>
            <a:ext cx="5936051" cy="325731"/>
          </a:xfrm>
        </p:spPr>
        <p:txBody>
          <a:bodyPr/>
          <a:lstStyle/>
          <a:p>
            <a:r>
              <a:rPr lang="en-US" altLang="zh-TW" dirty="0"/>
              <a:t>http://wiki.hobot.cc/pages/viewpage.action?pageId=138223882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09736"/>
              </p:ext>
            </p:extLst>
          </p:nvPr>
        </p:nvGraphicFramePr>
        <p:xfrm>
          <a:off x="624839" y="1104899"/>
          <a:ext cx="11102340" cy="5113121"/>
        </p:xfrm>
        <a:graphic>
          <a:graphicData uri="http://schemas.openxmlformats.org/drawingml/2006/table">
            <a:tbl>
              <a:tblPr/>
              <a:tblGrid>
                <a:gridCol w="792481"/>
                <a:gridCol w="1196340"/>
                <a:gridCol w="2796540"/>
                <a:gridCol w="6316979"/>
              </a:tblGrid>
              <a:tr h="411917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 dirty="0" smtClean="0">
                          <a:solidFill>
                            <a:srgbClr val="172B4D"/>
                          </a:solidFill>
                          <a:effectLst/>
                        </a:rPr>
                        <a:t>可能 </a:t>
                      </a:r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Fail </a:t>
                      </a:r>
                      <a:r>
                        <a:rPr lang="zh-TW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的步驟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確認事項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確認方法 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Remark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78422"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altLang="zh-TW" sz="1200" dirty="0">
                          <a:effectLst/>
                        </a:rPr>
                        <a:t>1</a:t>
                      </a:r>
                      <a:br>
                        <a:rPr lang="en-US" altLang="zh-TW" sz="1200" dirty="0">
                          <a:effectLst/>
                        </a:rPr>
                      </a:br>
                      <a:r>
                        <a:rPr lang="en-US" altLang="zh-TW" sz="1200" dirty="0">
                          <a:effectLst/>
                        </a:rPr>
                        <a:t/>
                      </a:r>
                      <a:br>
                        <a:rPr lang="en-US" altLang="zh-TW" sz="1200" dirty="0">
                          <a:effectLst/>
                        </a:rPr>
                      </a:br>
                      <a:endParaRPr lang="en-US" altLang="zh-TW" sz="1200" dirty="0">
                        <a:effectLst/>
                      </a:endParaRP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1D training fail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</a:rPr>
                        <a:t>a. </a:t>
                      </a:r>
                      <a:r>
                        <a:rPr lang="zh-CN" altLang="en-US" sz="1200">
                          <a:effectLst/>
                        </a:rPr>
                        <a:t>确认板子颗粒与使用的参数一致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effectLst/>
                        </a:rPr>
                        <a:t>确认使用的</a:t>
                      </a:r>
                      <a:r>
                        <a:rPr lang="en-US" sz="1200" dirty="0" err="1">
                          <a:effectLst/>
                        </a:rPr>
                        <a:t>Datarate</a:t>
                      </a:r>
                      <a:r>
                        <a:rPr lang="zh-TW" altLang="en-US" sz="1200" dirty="0">
                          <a:effectLst/>
                        </a:rPr>
                        <a:t>在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</a:rPr>
                        <a:t>60.3.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XJ3 Dram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effectLst/>
                        </a:rPr>
                        <a:t>颗粒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Supporting List</a:t>
                      </a:r>
                      <a:r>
                        <a:rPr lang="zh-TW" altLang="en-US" sz="1200" dirty="0">
                          <a:solidFill>
                            <a:srgbClr val="000000"/>
                          </a:solidFill>
                          <a:effectLst/>
                        </a:rPr>
                        <a:t>中验证过过三温</a:t>
                      </a:r>
                      <a:endParaRPr lang="zh-TW" altLang="en-US" sz="1200" dirty="0">
                        <a:effectLst/>
                      </a:endParaRP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effectLst/>
                        </a:rPr>
                        <a:t>确认使用的参数序号（</a:t>
                      </a:r>
                      <a:r>
                        <a:rPr lang="en-US" sz="1200" dirty="0">
                          <a:effectLst/>
                        </a:rPr>
                        <a:t>ex. JH32_A1)</a:t>
                      </a:r>
                      <a:r>
                        <a:rPr lang="zh-TW" altLang="en-US" sz="1200" dirty="0">
                          <a:effectLst/>
                        </a:rPr>
                        <a:t>与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</a:rPr>
                        <a:t>60.3.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XJ3 Dram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effectLst/>
                        </a:rPr>
                        <a:t>颗粒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Supporting List</a:t>
                      </a:r>
                      <a:r>
                        <a:rPr lang="zh-TW" altLang="en-US" sz="1200" dirty="0">
                          <a:solidFill>
                            <a:srgbClr val="000000"/>
                          </a:solidFill>
                          <a:effectLst/>
                        </a:rPr>
                        <a:t>中验证过三温的参数序号一致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42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</a:rPr>
                        <a:t>b. </a:t>
                      </a:r>
                      <a:r>
                        <a:rPr lang="zh-CN" altLang="en-US" sz="1200">
                          <a:effectLst/>
                        </a:rPr>
                        <a:t>确认颗粒的</a:t>
                      </a:r>
                      <a:r>
                        <a:rPr lang="en-US" altLang="zh-CN" sz="1200">
                          <a:effectLst/>
                        </a:rPr>
                        <a:t>rank</a:t>
                      </a:r>
                      <a:r>
                        <a:rPr lang="zh-CN" altLang="en-US" sz="1200">
                          <a:effectLst/>
                        </a:rPr>
                        <a:t>数与使用参数是否正确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依照</a:t>
                      </a:r>
                      <a:r>
                        <a:rPr lang="en-US" altLang="zh-TW" sz="1200">
                          <a:solidFill>
                            <a:srgbClr val="FF0000"/>
                          </a:solidFill>
                          <a:effectLst/>
                        </a:rPr>
                        <a:t>60.3.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XJ3 Dram</a:t>
                      </a:r>
                      <a:r>
                        <a:rPr lang="zh-TW" altLang="en-US" sz="1200">
                          <a:solidFill>
                            <a:srgbClr val="FF0000"/>
                          </a:solidFill>
                          <a:effectLst/>
                        </a:rPr>
                        <a:t>颗粒</a:t>
                      </a: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Supporting List</a:t>
                      </a:r>
                      <a:r>
                        <a:rPr lang="zh-TW" altLang="en-US" sz="1200">
                          <a:effectLst/>
                        </a:rPr>
                        <a:t>中的表个，确认使用的颗粒</a:t>
                      </a:r>
                      <a:r>
                        <a:rPr lang="en-US" sz="1200">
                          <a:effectLst/>
                        </a:rPr>
                        <a:t>rank</a:t>
                      </a:r>
                      <a:r>
                        <a:rPr lang="zh-TW" altLang="en-US" sz="1200">
                          <a:effectLst/>
                        </a:rPr>
                        <a:t>数，与</a:t>
                      </a:r>
                      <a:r>
                        <a:rPr lang="en-US" sz="1200">
                          <a:effectLst/>
                        </a:rPr>
                        <a:t>uboot/board/horizon/x2/x3_ddr.h</a:t>
                      </a:r>
                      <a:r>
                        <a:rPr lang="zh-TW" altLang="en-US" sz="1200">
                          <a:effectLst/>
                        </a:rPr>
                        <a:t>中的</a:t>
                      </a:r>
                      <a:r>
                        <a:rPr lang="en-US" sz="1200">
                          <a:effectLst/>
                        </a:rPr>
                        <a:t>DDR_CS_NUM_XXX</a:t>
                      </a:r>
                      <a:r>
                        <a:rPr lang="zh-TW" altLang="en-US" sz="1200">
                          <a:effectLst/>
                        </a:rPr>
                        <a:t>所定义的一致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7935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</a:rPr>
                        <a:t>c. </a:t>
                      </a:r>
                      <a:r>
                        <a:rPr lang="zh-CN" altLang="en-US" sz="1200">
                          <a:effectLst/>
                        </a:rPr>
                        <a:t>确认板子颗粒对应的</a:t>
                      </a:r>
                      <a:r>
                        <a:rPr lang="en-US" altLang="zh-CN" sz="1200">
                          <a:effectLst/>
                        </a:rPr>
                        <a:t>dqmap</a:t>
                      </a:r>
                      <a:r>
                        <a:rPr lang="zh-CN" altLang="en-US" sz="1200">
                          <a:effectLst/>
                        </a:rPr>
                        <a:t>正确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effectLst/>
                        </a:rPr>
                        <a:t>请硬件同学提供原理图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zh-TW" altLang="en-US" sz="1200" dirty="0">
                          <a:effectLst/>
                        </a:rPr>
                        <a:t>依照每一根</a:t>
                      </a:r>
                      <a:r>
                        <a:rPr lang="en-US" sz="1200" dirty="0" err="1">
                          <a:effectLst/>
                        </a:rPr>
                        <a:t>dq</a:t>
                      </a:r>
                      <a:r>
                        <a:rPr lang="en-US" sz="1200" dirty="0">
                          <a:effectLst/>
                        </a:rPr>
                        <a:t> pin</a:t>
                      </a:r>
                      <a:r>
                        <a:rPr lang="zh-TW" altLang="en-US" sz="1200" dirty="0">
                          <a:effectLst/>
                        </a:rPr>
                        <a:t>的</a:t>
                      </a:r>
                      <a:r>
                        <a:rPr lang="en-US" sz="1200" dirty="0">
                          <a:effectLst/>
                        </a:rPr>
                        <a:t>mapping，</a:t>
                      </a:r>
                      <a:r>
                        <a:rPr lang="zh-TW" altLang="en-US" sz="1200" dirty="0">
                          <a:effectLst/>
                        </a:rPr>
                        <a:t>对应修改</a:t>
                      </a:r>
                      <a:r>
                        <a:rPr lang="en-US" sz="1200" dirty="0" err="1">
                          <a:effectLst/>
                        </a:rPr>
                        <a:t>uboot</a:t>
                      </a:r>
                      <a:r>
                        <a:rPr lang="en-US" sz="1200" dirty="0">
                          <a:effectLst/>
                        </a:rPr>
                        <a:t>/board/</a:t>
                      </a:r>
                      <a:r>
                        <a:rPr lang="en-US" sz="1200" dirty="0" err="1">
                          <a:effectLst/>
                        </a:rPr>
                        <a:t>hoziron</a:t>
                      </a:r>
                      <a:r>
                        <a:rPr lang="en-US" sz="1200" dirty="0">
                          <a:effectLst/>
                        </a:rPr>
                        <a:t>/x2/</a:t>
                      </a:r>
                      <a:r>
                        <a:rPr lang="en-US" sz="1200" dirty="0" err="1">
                          <a:effectLst/>
                        </a:rPr>
                        <a:t>dwc_ddrphy_init.c</a:t>
                      </a:r>
                      <a:r>
                        <a:rPr lang="zh-TW" altLang="en-US" sz="1200" dirty="0">
                          <a:effectLst/>
                        </a:rPr>
                        <a:t>中的</a:t>
                      </a:r>
                      <a:r>
                        <a:rPr lang="en-US" sz="1200" dirty="0">
                          <a:effectLst/>
                        </a:rPr>
                        <a:t>xj3_customer_board_dq_map array</a:t>
                      </a:r>
                    </a:p>
                    <a:p>
                      <a:pPr algn="l" fontAlgn="t">
                        <a:buFont typeface="+mj-lt"/>
                        <a:buAutoNum type="arabicPeriod"/>
                      </a:pPr>
                      <a:r>
                        <a:rPr lang="en-US" sz="1200" dirty="0">
                          <a:effectLst/>
                        </a:rPr>
                        <a:t>（</a:t>
                      </a:r>
                      <a:r>
                        <a:rPr lang="zh-TW" altLang="en-US" sz="1200" dirty="0">
                          <a:effectLst/>
                        </a:rPr>
                        <a:t>若是沿用</a:t>
                      </a:r>
                      <a:r>
                        <a:rPr lang="en-US" sz="1200" dirty="0">
                          <a:effectLst/>
                        </a:rPr>
                        <a:t>DVB or CVB</a:t>
                      </a:r>
                      <a:r>
                        <a:rPr lang="zh-TW" altLang="en-US" sz="1200" dirty="0">
                          <a:effectLst/>
                        </a:rPr>
                        <a:t>的</a:t>
                      </a:r>
                      <a:r>
                        <a:rPr lang="en-US" sz="1200" dirty="0" err="1">
                          <a:effectLst/>
                        </a:rPr>
                        <a:t>dqmap</a:t>
                      </a:r>
                      <a:r>
                        <a:rPr lang="en-US" sz="1200" dirty="0">
                          <a:effectLst/>
                        </a:rPr>
                        <a:t>，</a:t>
                      </a:r>
                      <a:r>
                        <a:rPr lang="zh-TW" altLang="en-US" sz="1200" dirty="0">
                          <a:effectLst/>
                        </a:rPr>
                        <a:t>可以直接使用</a:t>
                      </a:r>
                      <a:r>
                        <a:rPr lang="en-US" sz="1200" dirty="0">
                          <a:effectLst/>
                        </a:rPr>
                        <a:t>xj3_dvb_dq_map/xj3_dvb_dq_map)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492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2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2D training fail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</a:rPr>
                        <a:t>d. </a:t>
                      </a:r>
                      <a:r>
                        <a:rPr lang="zh-CN" altLang="en-US" sz="1200">
                          <a:effectLst/>
                        </a:rPr>
                        <a:t>确认板子</a:t>
                      </a:r>
                      <a:r>
                        <a:rPr lang="en-US" altLang="zh-CN" sz="1200">
                          <a:effectLst/>
                        </a:rPr>
                        <a:t>DQ</a:t>
                      </a:r>
                      <a:r>
                        <a:rPr lang="zh-CN" altLang="en-US" sz="1200">
                          <a:effectLst/>
                        </a:rPr>
                        <a:t>走线阻值是否有修改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</a:rPr>
                        <a:t>板子走线阻抗值若有修改，须要重新调整阻抗匹配值，请参考</a:t>
                      </a:r>
                      <a:r>
                        <a:rPr lang="en-US" altLang="zh-CN" sz="1200">
                          <a:solidFill>
                            <a:srgbClr val="0000FF"/>
                          </a:solidFill>
                          <a:effectLst/>
                        </a:rPr>
                        <a:t>3. </a:t>
                      </a:r>
                      <a:r>
                        <a:rPr lang="zh-CN" altLang="en-US" sz="1200">
                          <a:solidFill>
                            <a:srgbClr val="0000FF"/>
                          </a:solidFill>
                          <a:effectLst/>
                        </a:rPr>
                        <a:t>顆粒</a:t>
                      </a:r>
                      <a:r>
                        <a:rPr lang="en-US" altLang="zh-CN" sz="1200">
                          <a:solidFill>
                            <a:srgbClr val="0000FF"/>
                          </a:solidFill>
                          <a:effectLst/>
                        </a:rPr>
                        <a:t>IO</a:t>
                      </a:r>
                      <a:r>
                        <a:rPr lang="zh-CN" altLang="en-US" sz="1200">
                          <a:solidFill>
                            <a:srgbClr val="0000FF"/>
                          </a:solidFill>
                          <a:effectLst/>
                        </a:rPr>
                        <a:t>調適文件</a:t>
                      </a:r>
                      <a:endParaRPr lang="zh-CN" altLang="en-US" sz="1200">
                        <a:effectLst/>
                      </a:endParaRP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91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3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无法进入</a:t>
                      </a:r>
                      <a:r>
                        <a:rPr lang="en-US" sz="1200">
                          <a:effectLst/>
                        </a:rPr>
                        <a:t>kernel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</a:rPr>
                        <a:t>e. </a:t>
                      </a:r>
                      <a:r>
                        <a:rPr lang="zh-CN" altLang="en-US" sz="1200">
                          <a:effectLst/>
                        </a:rPr>
                        <a:t>确认板子与</a:t>
                      </a:r>
                      <a:r>
                        <a:rPr lang="en-US" altLang="zh-CN" sz="1200">
                          <a:effectLst/>
                        </a:rPr>
                        <a:t>DDR</a:t>
                      </a:r>
                      <a:r>
                        <a:rPr lang="zh-CN" altLang="en-US" sz="1200">
                          <a:effectLst/>
                        </a:rPr>
                        <a:t>相关的电阻，电容，晶振等是否还有修改或错置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dirty="0">
                          <a:effectLst/>
                        </a:rPr>
                        <a:t>若是无法进入</a:t>
                      </a:r>
                      <a:r>
                        <a:rPr lang="en-US" sz="1200" dirty="0">
                          <a:effectLst/>
                        </a:rPr>
                        <a:t>kernel，</a:t>
                      </a:r>
                      <a:r>
                        <a:rPr lang="zh-TW" altLang="en-US" sz="1200" dirty="0">
                          <a:effectLst/>
                        </a:rPr>
                        <a:t>可以先确认</a:t>
                      </a:r>
                      <a:r>
                        <a:rPr lang="en-US" sz="1200" dirty="0">
                          <a:effectLst/>
                        </a:rPr>
                        <a:t>SPL</a:t>
                      </a:r>
                      <a:r>
                        <a:rPr lang="zh-TW" altLang="en-US" sz="1200" dirty="0">
                          <a:effectLst/>
                        </a:rPr>
                        <a:t>最后一行</a:t>
                      </a:r>
                      <a:r>
                        <a:rPr lang="en-US" sz="1200" dirty="0">
                          <a:effectLst/>
                        </a:rPr>
                        <a:t>log: </a:t>
                      </a:r>
                      <a:r>
                        <a:rPr lang="en-US" sz="1200" dirty="0" err="1">
                          <a:solidFill>
                            <a:srgbClr val="2B67F5"/>
                          </a:solidFill>
                          <a:effectLst/>
                        </a:rPr>
                        <a:t>total_sz</a:t>
                      </a:r>
                      <a:r>
                        <a:rPr lang="en-US" sz="1200" dirty="0">
                          <a:solidFill>
                            <a:srgbClr val="2B67F5"/>
                          </a:solidFill>
                          <a:effectLst/>
                        </a:rPr>
                        <a:t> =</a:t>
                      </a:r>
                      <a:r>
                        <a:rPr lang="en-US" sz="1200" dirty="0">
                          <a:effectLst/>
                        </a:rPr>
                        <a:t> 1024，</a:t>
                      </a:r>
                      <a:r>
                        <a:rPr lang="zh-TW" altLang="en-US" sz="1200" dirty="0">
                          <a:effectLst/>
                        </a:rPr>
                        <a:t>是否能</a:t>
                      </a:r>
                      <a:r>
                        <a:rPr lang="en-US" sz="1200" dirty="0">
                          <a:effectLst/>
                        </a:rPr>
                        <a:t>detect</a:t>
                      </a:r>
                      <a:r>
                        <a:rPr lang="zh-TW" altLang="en-US" sz="1200" dirty="0">
                          <a:effectLst/>
                        </a:rPr>
                        <a:t>到正确的</a:t>
                      </a:r>
                      <a:r>
                        <a:rPr lang="en-US" sz="1200" dirty="0">
                          <a:effectLst/>
                        </a:rPr>
                        <a:t>dram size，</a:t>
                      </a:r>
                      <a:r>
                        <a:rPr lang="zh-TW" altLang="en-US" sz="1200" dirty="0">
                          <a:effectLst/>
                        </a:rPr>
                        <a:t>此为</a:t>
                      </a:r>
                      <a:r>
                        <a:rPr lang="en-US" sz="1200" dirty="0">
                          <a:effectLst/>
                        </a:rPr>
                        <a:t>SPL DDR all range simple test，</a:t>
                      </a:r>
                      <a:r>
                        <a:rPr lang="zh-TW" altLang="en-US" sz="1200" dirty="0">
                          <a:effectLst/>
                        </a:rPr>
                        <a:t>若为</a:t>
                      </a:r>
                      <a:r>
                        <a:rPr lang="en-US" altLang="zh-TW" sz="1200" dirty="0">
                          <a:effectLst/>
                        </a:rPr>
                        <a:t>0</a:t>
                      </a:r>
                      <a:r>
                        <a:rPr lang="zh-TW" altLang="en-US" sz="1200" dirty="0">
                          <a:effectLst/>
                        </a:rPr>
                        <a:t>或其他不合理的值，表示</a:t>
                      </a:r>
                      <a:r>
                        <a:rPr lang="en-US" sz="1200" dirty="0">
                          <a:effectLst/>
                        </a:rPr>
                        <a:t>DDR</a:t>
                      </a:r>
                      <a:r>
                        <a:rPr lang="zh-TW" altLang="en-US" sz="1200" dirty="0">
                          <a:effectLst/>
                        </a:rPr>
                        <a:t>不稳定，须重新检查各个与</a:t>
                      </a:r>
                      <a:r>
                        <a:rPr lang="en-US" sz="1200" dirty="0">
                          <a:effectLst/>
                        </a:rPr>
                        <a:t>DDR</a:t>
                      </a:r>
                      <a:r>
                        <a:rPr lang="zh-TW" altLang="en-US" sz="1200" dirty="0">
                          <a:effectLst/>
                        </a:rPr>
                        <a:t>相关的硬件原件是否有被修改或错置（装反了）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4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4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stressapptest</a:t>
                      </a:r>
                      <a:r>
                        <a:rPr lang="zh-TW" altLang="en-US" sz="1200">
                          <a:effectLst/>
                        </a:rPr>
                        <a:t>压测 </a:t>
                      </a:r>
                      <a:r>
                        <a:rPr lang="en-US" altLang="zh-TW" sz="1200">
                          <a:effectLst/>
                        </a:rPr>
                        <a:t>24 </a:t>
                      </a:r>
                      <a:r>
                        <a:rPr lang="en-US" sz="1200">
                          <a:effectLst/>
                        </a:rPr>
                        <a:t>Hours fail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</a:rPr>
                        <a:t>f. </a:t>
                      </a:r>
                      <a:r>
                        <a:rPr lang="zh-CN" altLang="en-US" sz="1200">
                          <a:effectLst/>
                        </a:rPr>
                        <a:t>确认板子电容有照</a:t>
                      </a:r>
                      <a:r>
                        <a:rPr lang="en-US" altLang="zh-CN" sz="1200">
                          <a:effectLst/>
                        </a:rPr>
                        <a:t>DVB</a:t>
                      </a:r>
                      <a:r>
                        <a:rPr lang="zh-CN" altLang="en-US" sz="1200">
                          <a:effectLst/>
                        </a:rPr>
                        <a:t>建议设计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</a:rPr>
                        <a:t>板子、颗粒都仿照</a:t>
                      </a:r>
                      <a:r>
                        <a:rPr lang="en-US" altLang="zh-CN" sz="1200">
                          <a:effectLst/>
                        </a:rPr>
                        <a:t>DVB/CVB</a:t>
                      </a:r>
                      <a:r>
                        <a:rPr lang="zh-CN" altLang="en-US" sz="1200">
                          <a:effectLst/>
                        </a:rPr>
                        <a:t>设计，但压测却</a:t>
                      </a:r>
                      <a:r>
                        <a:rPr lang="en-US" altLang="zh-CN" sz="1200">
                          <a:effectLst/>
                        </a:rPr>
                        <a:t>fail</a:t>
                      </a:r>
                      <a:r>
                        <a:rPr lang="zh-CN" altLang="en-US" sz="1200">
                          <a:effectLst/>
                        </a:rPr>
                        <a:t>，可能是电容调整方案没有跟到，请新板子硬件同学与</a:t>
                      </a:r>
                      <a:r>
                        <a:rPr lang="en-US" altLang="zh-CN" sz="1200">
                          <a:effectLst/>
                        </a:rPr>
                        <a:t>DVB</a:t>
                      </a:r>
                      <a:r>
                        <a:rPr lang="zh-CN" altLang="en-US" sz="1200">
                          <a:effectLst/>
                        </a:rPr>
                        <a:t>硬件</a:t>
                      </a:r>
                      <a:r>
                        <a:rPr lang="en-US" altLang="zh-CN" sz="1200">
                          <a:effectLst/>
                        </a:rPr>
                        <a:t>owner</a:t>
                      </a:r>
                      <a:r>
                        <a:rPr lang="zh-CN" altLang="en-US" sz="1200">
                          <a:effectLst/>
                        </a:rPr>
                        <a:t>确认电容改善方案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541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5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stressapptest 5</a:t>
                      </a:r>
                      <a:r>
                        <a:rPr lang="zh-TW" altLang="en-US" sz="1200">
                          <a:effectLst/>
                        </a:rPr>
                        <a:t>片 </a:t>
                      </a:r>
                      <a:r>
                        <a:rPr lang="en-US" altLang="zh-TW" sz="1200">
                          <a:effectLst/>
                        </a:rPr>
                        <a:t>48 </a:t>
                      </a:r>
                      <a:r>
                        <a:rPr lang="en-US" sz="1200">
                          <a:effectLst/>
                        </a:rPr>
                        <a:t>Hour</a:t>
                      </a:r>
                      <a:r>
                        <a:rPr lang="zh-TW" altLang="en-US" sz="1200">
                          <a:effectLst/>
                        </a:rPr>
                        <a:t>常温压测</a:t>
                      </a:r>
                      <a:r>
                        <a:rPr lang="en-US" sz="1200">
                          <a:effectLst/>
                        </a:rPr>
                        <a:t>fail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</a:rPr>
                        <a:t>g. </a:t>
                      </a:r>
                    </a:p>
                    <a:p>
                      <a:pPr algn="l" fontAlgn="t"/>
                      <a:r>
                        <a:rPr lang="en-US" altLang="zh-CN" sz="1200">
                          <a:effectLst/>
                        </a:rPr>
                        <a:t>1. </a:t>
                      </a:r>
                      <a:r>
                        <a:rPr lang="zh-CN" altLang="en-US" sz="1200">
                          <a:effectLst/>
                        </a:rPr>
                        <a:t>针对出问题的板子作硬件分析</a:t>
                      </a:r>
                      <a:br>
                        <a:rPr lang="zh-CN" altLang="en-US" sz="1200">
                          <a:effectLst/>
                        </a:rPr>
                      </a:br>
                      <a:r>
                        <a:rPr lang="en-US" altLang="zh-CN" sz="1200">
                          <a:effectLst/>
                        </a:rPr>
                        <a:t>2. Margin</a:t>
                      </a:r>
                      <a:r>
                        <a:rPr lang="zh-CN" altLang="en-US" sz="1200">
                          <a:effectLst/>
                        </a:rPr>
                        <a:t>不足，降频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 dirty="0">
                          <a:effectLst/>
                        </a:rPr>
                        <a:t>与</a:t>
                      </a:r>
                      <a:r>
                        <a:rPr lang="en-US" altLang="zh-CN" sz="1200" dirty="0">
                          <a:effectLst/>
                        </a:rPr>
                        <a:t>DVB/CVB</a:t>
                      </a:r>
                      <a:r>
                        <a:rPr lang="zh-CN" altLang="en-US" sz="1200" dirty="0">
                          <a:effectLst/>
                        </a:rPr>
                        <a:t>相同的颗粒、板子</a:t>
                      </a:r>
                      <a:r>
                        <a:rPr lang="en-US" altLang="zh-CN" sz="1200" dirty="0" err="1">
                          <a:effectLst/>
                        </a:rPr>
                        <a:t>dq</a:t>
                      </a:r>
                      <a:r>
                        <a:rPr lang="zh-CN" altLang="en-US" sz="1200" dirty="0">
                          <a:effectLst/>
                        </a:rPr>
                        <a:t>走线，阻抗值，电容改善方案，却遇到部分板子常温压测无法通过，先请硬件同学分析板子间的差异</a:t>
                      </a:r>
                    </a:p>
                    <a:p>
                      <a:pPr algn="l" fontAlgn="t"/>
                      <a:r>
                        <a:rPr lang="zh-CN" altLang="en-US" sz="1200" dirty="0">
                          <a:effectLst/>
                        </a:rPr>
                        <a:t>若是板材上有差异导致</a:t>
                      </a:r>
                      <a:r>
                        <a:rPr lang="en-US" altLang="zh-CN" sz="1200" dirty="0">
                          <a:effectLst/>
                        </a:rPr>
                        <a:t>Margin</a:t>
                      </a:r>
                      <a:r>
                        <a:rPr lang="zh-CN" altLang="en-US" sz="1200" dirty="0">
                          <a:effectLst/>
                        </a:rPr>
                        <a:t>变小，可能须降频或重新调参数，参考</a:t>
                      </a:r>
                    </a:p>
                    <a:p>
                      <a:pPr algn="l" fontAlgn="t"/>
                      <a:r>
                        <a:rPr lang="en-US" altLang="zh-CN" sz="1200" dirty="0">
                          <a:solidFill>
                            <a:srgbClr val="0000FF"/>
                          </a:solidFill>
                          <a:effectLst/>
                        </a:rPr>
                        <a:t>B.</a:t>
                      </a:r>
                      <a:r>
                        <a:rPr lang="zh-CN" altLang="en-US" sz="1200" dirty="0">
                          <a:solidFill>
                            <a:srgbClr val="0000FF"/>
                          </a:solidFill>
                          <a:effectLst/>
                        </a:rPr>
                        <a:t>新颗粒调参需求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8422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6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stressapptest 5</a:t>
                      </a:r>
                      <a:r>
                        <a:rPr lang="zh-TW" altLang="en-US" sz="1200">
                          <a:effectLst/>
                        </a:rPr>
                        <a:t>片 </a:t>
                      </a:r>
                      <a:r>
                        <a:rPr lang="en-US" altLang="zh-TW" sz="1200">
                          <a:effectLst/>
                        </a:rPr>
                        <a:t>48 </a:t>
                      </a:r>
                      <a:r>
                        <a:rPr lang="en-US" sz="1200">
                          <a:effectLst/>
                        </a:rPr>
                        <a:t>Hour</a:t>
                      </a:r>
                      <a:r>
                        <a:rPr lang="zh-TW" altLang="en-US" sz="1200">
                          <a:effectLst/>
                        </a:rPr>
                        <a:t>高温压测</a:t>
                      </a:r>
                      <a:r>
                        <a:rPr lang="en-US" sz="1200">
                          <a:effectLst/>
                        </a:rPr>
                        <a:t>fail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</a:rPr>
                        <a:t>h. </a:t>
                      </a:r>
                      <a:r>
                        <a:rPr lang="zh-CN" altLang="en-US" sz="1200">
                          <a:effectLst/>
                        </a:rPr>
                        <a:t>确认高温温度是否超出颗粒</a:t>
                      </a:r>
                      <a:r>
                        <a:rPr lang="en-US" altLang="zh-CN" sz="1200">
                          <a:effectLst/>
                        </a:rPr>
                        <a:t>SPEC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200">
                          <a:effectLst/>
                        </a:rPr>
                        <a:t>通常高温</a:t>
                      </a:r>
                      <a:r>
                        <a:rPr lang="en-US" altLang="zh-CN" sz="1200">
                          <a:effectLst/>
                        </a:rPr>
                        <a:t>fail</a:t>
                      </a:r>
                      <a:r>
                        <a:rPr lang="zh-CN" altLang="en-US" sz="1200">
                          <a:effectLst/>
                        </a:rPr>
                        <a:t>是测试温度超过</a:t>
                      </a:r>
                      <a:r>
                        <a:rPr lang="en-US" altLang="zh-CN" sz="1200">
                          <a:effectLst/>
                        </a:rPr>
                        <a:t>SPEC</a:t>
                      </a:r>
                      <a:r>
                        <a:rPr lang="zh-CN" altLang="en-US" sz="1200">
                          <a:effectLst/>
                        </a:rPr>
                        <a:t>要求，参考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effectLst/>
                        </a:rPr>
                        <a:t>60.3.XJ3 Dram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  <a:effectLst/>
                        </a:rPr>
                        <a:t>颗粒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  <a:effectLst/>
                        </a:rPr>
                        <a:t>Supporting List</a:t>
                      </a:r>
                      <a:r>
                        <a:rPr lang="zh-CN" altLang="en-US" sz="1200">
                          <a:effectLst/>
                        </a:rPr>
                        <a:t>确认颗粒温度在</a:t>
                      </a:r>
                      <a:r>
                        <a:rPr lang="en-US" altLang="zh-CN" sz="1200">
                          <a:effectLst/>
                        </a:rPr>
                        <a:t>SPEC</a:t>
                      </a:r>
                      <a:r>
                        <a:rPr lang="zh-CN" altLang="en-US" sz="1200">
                          <a:effectLst/>
                        </a:rPr>
                        <a:t>内（注意：有余高温测试下颗粒会略高于环温，不可直接以颗粒</a:t>
                      </a:r>
                      <a:r>
                        <a:rPr lang="en-US" altLang="zh-CN" sz="1200">
                          <a:effectLst/>
                        </a:rPr>
                        <a:t>support</a:t>
                      </a:r>
                      <a:r>
                        <a:rPr lang="zh-CN" altLang="en-US" sz="1200">
                          <a:effectLst/>
                        </a:rPr>
                        <a:t>的最高温当环温来压测）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2748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7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stressapptest 5</a:t>
                      </a:r>
                      <a:r>
                        <a:rPr lang="zh-TW" altLang="en-US" sz="1200">
                          <a:effectLst/>
                        </a:rPr>
                        <a:t>片 </a:t>
                      </a:r>
                      <a:r>
                        <a:rPr lang="en-US" altLang="zh-TW" sz="1200">
                          <a:effectLst/>
                        </a:rPr>
                        <a:t>48 </a:t>
                      </a:r>
                      <a:r>
                        <a:rPr lang="en-US" sz="1200">
                          <a:effectLst/>
                        </a:rPr>
                        <a:t>Hour</a:t>
                      </a:r>
                      <a:r>
                        <a:rPr lang="zh-TW" altLang="en-US" sz="1200">
                          <a:effectLst/>
                        </a:rPr>
                        <a:t>低温压测</a:t>
                      </a:r>
                      <a:r>
                        <a:rPr lang="en-US" sz="1200">
                          <a:effectLst/>
                        </a:rPr>
                        <a:t>fail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200">
                          <a:effectLst/>
                        </a:rPr>
                        <a:t>i. </a:t>
                      </a:r>
                      <a:r>
                        <a:rPr lang="zh-CN" altLang="en-US" sz="1200">
                          <a:effectLst/>
                        </a:rPr>
                        <a:t>确认高温温度是否超出颗粒</a:t>
                      </a:r>
                      <a:r>
                        <a:rPr lang="en-US" altLang="zh-CN" sz="1200">
                          <a:effectLst/>
                        </a:rPr>
                        <a:t>SPEC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dirty="0">
                          <a:effectLst/>
                        </a:rPr>
                        <a:t>通常低温</a:t>
                      </a:r>
                      <a:r>
                        <a:rPr lang="en-US" sz="1200" dirty="0">
                          <a:effectLst/>
                        </a:rPr>
                        <a:t>fail</a:t>
                      </a:r>
                      <a:r>
                        <a:rPr lang="zh-TW" altLang="en-US" sz="1200" dirty="0">
                          <a:effectLst/>
                        </a:rPr>
                        <a:t>是测试温度低于</a:t>
                      </a:r>
                      <a:r>
                        <a:rPr lang="en-US" sz="1200" dirty="0">
                          <a:effectLst/>
                        </a:rPr>
                        <a:t>SPEC</a:t>
                      </a:r>
                      <a:r>
                        <a:rPr lang="zh-TW" altLang="en-US" sz="1200" dirty="0">
                          <a:effectLst/>
                        </a:rPr>
                        <a:t>要求，参考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effectLst/>
                        </a:rPr>
                        <a:t>60.3.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XJ3 Dram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  <a:effectLst/>
                        </a:rPr>
                        <a:t>颗粒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Supporting List</a:t>
                      </a:r>
                      <a:r>
                        <a:rPr lang="zh-TW" altLang="en-US" sz="1200" dirty="0">
                          <a:effectLst/>
                        </a:rPr>
                        <a:t>确认颗粒温度在</a:t>
                      </a:r>
                      <a:r>
                        <a:rPr lang="en-US" sz="1200" dirty="0">
                          <a:effectLst/>
                        </a:rPr>
                        <a:t>SPEC</a:t>
                      </a:r>
                      <a:r>
                        <a:rPr lang="zh-TW" altLang="en-US" sz="1200" dirty="0">
                          <a:effectLst/>
                        </a:rPr>
                        <a:t>内</a:t>
                      </a:r>
                    </a:p>
                  </a:txBody>
                  <a:tcPr marL="10254" marR="10254" marT="7178" marB="71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75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01. SPL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中對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DDR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的任務與功能</a:t>
            </a:r>
            <a:r>
              <a:rPr kumimoji="1" lang="zh-CN" altLang="en-US" dirty="0" smtClean="0">
                <a:sym typeface="+mn-ea"/>
              </a:rPr>
              <a:t/>
            </a:r>
            <a:br>
              <a:rPr kumimoji="1" lang="zh-CN" altLang="en-US" dirty="0" smtClean="0">
                <a:sym typeface="+mn-ea"/>
              </a:rPr>
            </a:br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02.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SPL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DDR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Code Flow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說明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03. DDR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Bring up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trouble shooting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ym typeface="+mn-ea"/>
              </a:rPr>
              <a:t>04. DDR </a:t>
            </a:r>
            <a:r>
              <a:rPr kumimoji="1" lang="zh-TW" altLang="en-US" dirty="0" smtClean="0">
                <a:sym typeface="+mn-ea"/>
              </a:rPr>
              <a:t>顆粒 </a:t>
            </a:r>
            <a:r>
              <a:rPr kumimoji="1" lang="en-US" altLang="zh-TW" dirty="0" smtClean="0">
                <a:sym typeface="+mn-ea"/>
              </a:rPr>
              <a:t>Supporting List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05. </a:t>
            </a:r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DDR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顆粒壓測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Flow &amp; Criteria</a:t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06.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阻抗匹配參數調校簡介</a:t>
            </a:r>
            <a:endParaRPr kumimoji="1" lang="zh-CN" altLang="en-US" dirty="0" smtClean="0">
              <a:solidFill>
                <a:schemeClr val="accent3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061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ym typeface="+mn-ea"/>
              </a:rPr>
              <a:t>04. </a:t>
            </a:r>
            <a:r>
              <a:rPr kumimoji="1" lang="en-US" altLang="zh-CN" dirty="0">
                <a:sym typeface="+mn-ea"/>
              </a:rPr>
              <a:t>DDR </a:t>
            </a:r>
            <a:r>
              <a:rPr kumimoji="1" lang="zh-TW" altLang="en-US" dirty="0">
                <a:sym typeface="+mn-ea"/>
              </a:rPr>
              <a:t>顆粒 </a:t>
            </a:r>
            <a:r>
              <a:rPr kumimoji="1" lang="en-US" altLang="zh-TW" dirty="0">
                <a:sym typeface="+mn-ea"/>
              </a:rPr>
              <a:t>Supporting List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1158" name="副标题 1157"/>
          <p:cNvSpPr>
            <a:spLocks noGrp="1"/>
          </p:cNvSpPr>
          <p:nvPr>
            <p:ph type="subTitle" idx="1"/>
          </p:nvPr>
        </p:nvSpPr>
        <p:spPr>
          <a:xfrm>
            <a:off x="422416" y="702985"/>
            <a:ext cx="5936051" cy="325731"/>
          </a:xfrm>
        </p:spPr>
        <p:txBody>
          <a:bodyPr/>
          <a:lstStyle/>
          <a:p>
            <a:r>
              <a:rPr lang="en-US" altLang="zh-TW" dirty="0" smtClean="0"/>
              <a:t>LPDDR4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648356"/>
              </p:ext>
            </p:extLst>
          </p:nvPr>
        </p:nvGraphicFramePr>
        <p:xfrm>
          <a:off x="601128" y="1028716"/>
          <a:ext cx="11150604" cy="4051789"/>
        </p:xfrm>
        <a:graphic>
          <a:graphicData uri="http://schemas.openxmlformats.org/drawingml/2006/table">
            <a:tbl>
              <a:tblPr/>
              <a:tblGrid>
                <a:gridCol w="406405"/>
                <a:gridCol w="668867"/>
                <a:gridCol w="711200"/>
                <a:gridCol w="1862667"/>
                <a:gridCol w="414866"/>
                <a:gridCol w="414867"/>
                <a:gridCol w="956733"/>
                <a:gridCol w="1998131"/>
                <a:gridCol w="1405469"/>
                <a:gridCol w="397934"/>
                <a:gridCol w="1236133"/>
                <a:gridCol w="677332"/>
              </a:tblGrid>
              <a:tr h="439463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序号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类型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Vendor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Part Number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頻點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是否支持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Datasheet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Board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Rank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 b="1">
                          <a:solidFill>
                            <a:srgbClr val="172B4D"/>
                          </a:solidFill>
                          <a:effectLst/>
                        </a:rPr>
                        <a:t>5</a:t>
                      </a:r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片</a:t>
                      </a:r>
                      <a:r>
                        <a:rPr lang="en-US" altLang="zh-TW" sz="1200" b="1">
                          <a:solidFill>
                            <a:srgbClr val="172B4D"/>
                          </a:solidFill>
                          <a:effectLst/>
                        </a:rPr>
                        <a:t>48</a:t>
                      </a:r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Hours</a:t>
                      </a:r>
                    </a:p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三温</a:t>
                      </a:r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Pass</a:t>
                      </a:r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参数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Note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50721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LPDDR4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Micron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MT53D1024M32D4DT-046AAT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2666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支持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-40 ~ 105℃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200b_z11m_ddp_qdp_auto_lpddr4_lpddr4x.pdf</a:t>
                      </a:r>
                      <a:endParaRPr 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CVB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(2A-CV-BB-01)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2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2666: M26_A1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463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2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</a:rPr>
                        <a:t>LPDDR4</a:t>
                      </a:r>
                      <a:endParaRPr 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Micron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MT53D512M32D2DT-046AAT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-40 ~ 105℃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同上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EMC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SLT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69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3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solidFill>
                            <a:srgbClr val="0000FF"/>
                          </a:solidFill>
                          <a:effectLst/>
                        </a:rPr>
                        <a:t>LPDDR4</a:t>
                      </a:r>
                      <a:endParaRPr 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Hynix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H9HCNNNBKUMLHR-NEO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(H54G46BYYQX053)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2666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支持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-40 ~ 105℃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Automotive_H9HCNNNBKUMLHR_Rev1.2 16Gb 1CS.pdf</a:t>
                      </a:r>
                      <a:endParaRPr 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JH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(2A-DV-SM-02A)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2666: JH26_A3'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3200: JH32_A1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97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3200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支持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50721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4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LPDDR4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Hynix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H9HCNNN4KUMLHR-NMI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2666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支持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-40 ~ 95℃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Consumer_H9HCNNN4KUMLHR(1.2).pdf</a:t>
                      </a:r>
                      <a:endParaRPr 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XH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(2A-DV-SM-01A)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2666: XH26_B13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此颗粒未</a:t>
                      </a:r>
                      <a:r>
                        <a:rPr lang="en-US" sz="1200">
                          <a:effectLst/>
                        </a:rPr>
                        <a:t>MP</a:t>
                      </a:r>
                      <a:r>
                        <a:rPr lang="zh-TW" altLang="en-US" sz="1200">
                          <a:effectLst/>
                        </a:rPr>
                        <a:t>过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691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5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LPDDR4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Samsung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K4F8E304HB-MGCJ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3200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支持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-25 ~ 85℃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0052CC"/>
                          </a:solidFill>
                          <a:effectLst/>
                          <a:hlinkClick r:id="rId6"/>
                        </a:rPr>
                        <a:t>K4F8E304HB-MGCJ_200F_10x15_R10.pdf</a:t>
                      </a:r>
                      <a:endParaRPr 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XG 1GB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(2A-DV-SM-01A)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3200: XS32_A1R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3600: XS36_A17R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877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3600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支持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778235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6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LPDDR4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Samsung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K4F6E3S4HM-MGCJ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3600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支持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-25 ~ 85℃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0052CC"/>
                          </a:solidFill>
                          <a:effectLst/>
                          <a:hlinkClick r:id="rId7"/>
                        </a:rPr>
                        <a:t>SEC_Datasheet_K4F6E3S4HM-MGCJ_200F_10x15_1.00.00_(Final).pdf</a:t>
                      </a:r>
                      <a:endParaRPr lang="en-US" sz="120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XG 2GB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(2A-DV-SM-01A)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3600: </a:t>
                      </a:r>
                      <a:r>
                        <a:rPr lang="en-US" sz="1200" dirty="0" smtClean="0">
                          <a:effectLst/>
                        </a:rPr>
                        <a:t>L4S16G_XS36_A17R</a:t>
                      </a:r>
                      <a:endParaRPr lang="en-US" sz="1200" dirty="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dirty="0">
                          <a:effectLst/>
                        </a:rPr>
                        <a:t/>
                      </a:r>
                      <a:br>
                        <a:rPr lang="zh-TW" altLang="en-US" sz="1200" dirty="0">
                          <a:effectLst/>
                        </a:rPr>
                      </a:br>
                      <a:endParaRPr lang="zh-TW" altLang="en-US" sz="1200" dirty="0">
                        <a:effectLst/>
                      </a:endParaRPr>
                    </a:p>
                  </a:txBody>
                  <a:tcPr marL="23526" marR="23526" marT="16468" marB="1646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5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ym typeface="+mn-ea"/>
              </a:rPr>
              <a:t>04. </a:t>
            </a:r>
            <a:r>
              <a:rPr kumimoji="1" lang="en-US" altLang="zh-CN" dirty="0">
                <a:sym typeface="+mn-ea"/>
              </a:rPr>
              <a:t>DDR </a:t>
            </a:r>
            <a:r>
              <a:rPr kumimoji="1" lang="zh-TW" altLang="en-US" dirty="0">
                <a:sym typeface="+mn-ea"/>
              </a:rPr>
              <a:t>顆粒 </a:t>
            </a:r>
            <a:r>
              <a:rPr kumimoji="1" lang="en-US" altLang="zh-TW" dirty="0">
                <a:sym typeface="+mn-ea"/>
              </a:rPr>
              <a:t>Supporting List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1158" name="副标题 1157"/>
          <p:cNvSpPr>
            <a:spLocks noGrp="1"/>
          </p:cNvSpPr>
          <p:nvPr>
            <p:ph type="subTitle" idx="1"/>
          </p:nvPr>
        </p:nvSpPr>
        <p:spPr>
          <a:xfrm>
            <a:off x="422416" y="702985"/>
            <a:ext cx="5936051" cy="325731"/>
          </a:xfrm>
        </p:spPr>
        <p:txBody>
          <a:bodyPr/>
          <a:lstStyle/>
          <a:p>
            <a:r>
              <a:rPr lang="en-US" altLang="zh-TW" dirty="0" smtClean="0"/>
              <a:t>LPDDR4X &amp; DDR4</a:t>
            </a:r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983823"/>
              </p:ext>
            </p:extLst>
          </p:nvPr>
        </p:nvGraphicFramePr>
        <p:xfrm>
          <a:off x="502427" y="1384313"/>
          <a:ext cx="11350905" cy="1590336"/>
        </p:xfrm>
        <a:graphic>
          <a:graphicData uri="http://schemas.openxmlformats.org/drawingml/2006/table">
            <a:tbl>
              <a:tblPr/>
              <a:tblGrid>
                <a:gridCol w="543023"/>
                <a:gridCol w="774883"/>
                <a:gridCol w="694267"/>
                <a:gridCol w="2108200"/>
                <a:gridCol w="609170"/>
                <a:gridCol w="550763"/>
                <a:gridCol w="1016000"/>
                <a:gridCol w="1498600"/>
                <a:gridCol w="1253067"/>
                <a:gridCol w="567266"/>
                <a:gridCol w="1143000"/>
                <a:gridCol w="592666"/>
              </a:tblGrid>
              <a:tr h="235289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序号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Vendor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Part Number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頻點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是否支持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Datasheet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Board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Rank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 b="1">
                          <a:solidFill>
                            <a:srgbClr val="172B4D"/>
                          </a:solidFill>
                          <a:effectLst/>
                        </a:rPr>
                        <a:t>5</a:t>
                      </a:r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片</a:t>
                      </a:r>
                      <a:r>
                        <a:rPr lang="en-US" altLang="zh-TW" sz="1200" b="1">
                          <a:solidFill>
                            <a:srgbClr val="172B4D"/>
                          </a:solidFill>
                          <a:effectLst/>
                        </a:rPr>
                        <a:t>48</a:t>
                      </a:r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Hours</a:t>
                      </a:r>
                    </a:p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三温</a:t>
                      </a:r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Pass</a:t>
                      </a:r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参数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Note</a:t>
                      </a:r>
                    </a:p>
                  </a:txBody>
                  <a:tcPr marL="73852" marR="110777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23528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LPDDR4X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Micron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MT53D1024M32D4DT-046AAT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-40 ~ 105℃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0052CC"/>
                          </a:solidFill>
                          <a:effectLst/>
                          <a:hlinkClick r:id="rId3"/>
                        </a:rPr>
                        <a:t>200b_z11m_ddp_qdp_auto_lpddr4_lpddr4x.pdf</a:t>
                      </a:r>
                      <a:endParaRPr lang="en-US" sz="1200">
                        <a:effectLst/>
                      </a:endParaRP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CVB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(2A-CV-BB-01)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2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dirty="0">
                          <a:effectLst/>
                        </a:rPr>
                        <a:t/>
                      </a:r>
                      <a:br>
                        <a:rPr lang="zh-TW" altLang="en-US" sz="1200" dirty="0">
                          <a:effectLst/>
                        </a:rPr>
                      </a:br>
                      <a:endParaRPr lang="zh-TW" altLang="en-US" sz="1200" dirty="0">
                        <a:effectLst/>
                      </a:endParaRP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77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2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LPDDR4X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Micron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MT53D512M32D2DT-046AAT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-40 ~ 105℃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同上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EMC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SLT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/>
                      </a:r>
                      <a:br>
                        <a:rPr lang="zh-TW" altLang="en-US" sz="1200" dirty="0">
                          <a:effectLst/>
                        </a:rPr>
                      </a:br>
                      <a:endParaRPr lang="zh-TW" altLang="en-US" sz="1200" dirty="0"/>
                    </a:p>
                  </a:txBody>
                  <a:tcPr marL="73852" marR="73852" marT="51696" marB="516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03484"/>
              </p:ext>
            </p:extLst>
          </p:nvPr>
        </p:nvGraphicFramePr>
        <p:xfrm>
          <a:off x="493962" y="3485092"/>
          <a:ext cx="11367838" cy="1575882"/>
        </p:xfrm>
        <a:graphic>
          <a:graphicData uri="http://schemas.openxmlformats.org/drawingml/2006/table">
            <a:tbl>
              <a:tblPr/>
              <a:tblGrid>
                <a:gridCol w="560076"/>
                <a:gridCol w="740895"/>
                <a:gridCol w="745067"/>
                <a:gridCol w="2087720"/>
                <a:gridCol w="630080"/>
                <a:gridCol w="533400"/>
                <a:gridCol w="1024467"/>
                <a:gridCol w="1945813"/>
                <a:gridCol w="1364653"/>
                <a:gridCol w="1164142"/>
                <a:gridCol w="571525"/>
              </a:tblGrid>
              <a:tr h="145379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序号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类型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Vendor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172B4D"/>
                          </a:solidFill>
                          <a:effectLst/>
                        </a:rPr>
                        <a:t>Part Number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頻點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是否支持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FC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Datasheet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Board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 b="1">
                          <a:solidFill>
                            <a:srgbClr val="172B4D"/>
                          </a:solidFill>
                          <a:effectLst/>
                        </a:rPr>
                        <a:t>5</a:t>
                      </a:r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片</a:t>
                      </a:r>
                      <a:r>
                        <a:rPr lang="en-US" altLang="zh-TW" sz="1200" b="1">
                          <a:solidFill>
                            <a:srgbClr val="172B4D"/>
                          </a:solidFill>
                          <a:effectLst/>
                        </a:rPr>
                        <a:t>48</a:t>
                      </a:r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Hours</a:t>
                      </a:r>
                    </a:p>
                    <a:p>
                      <a:pPr algn="l" fontAlgn="t"/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三温</a:t>
                      </a:r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Pass</a:t>
                      </a:r>
                      <a:r>
                        <a:rPr lang="zh-TW" altLang="en-US" sz="1200" b="1">
                          <a:solidFill>
                            <a:srgbClr val="172B4D"/>
                          </a:solidFill>
                          <a:effectLst/>
                        </a:rPr>
                        <a:t>参数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172B4D"/>
                          </a:solidFill>
                          <a:effectLst/>
                        </a:rPr>
                        <a:t>Note</a:t>
                      </a:r>
                    </a:p>
                  </a:txBody>
                  <a:tcPr marL="70410" marR="105615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</a:tr>
              <a:tr h="14537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1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DDR4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Micron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MT40A256M16LY-062E AIT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3200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支持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-40 ~ 95℃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solidFill>
                            <a:srgbClr val="0052CC"/>
                          </a:solidFill>
                          <a:effectLst/>
                          <a:hlinkClick r:id="rId4"/>
                        </a:rPr>
                        <a:t>4gb_ddr4_dram.pdf</a:t>
                      </a:r>
                      <a:endParaRPr lang="en-US" sz="1200">
                        <a:effectLst/>
                      </a:endParaRP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XY</a:t>
                      </a:r>
                    </a:p>
                    <a:p>
                      <a:pPr algn="l" fontAlgn="t"/>
                      <a:r>
                        <a:rPr lang="en-US" sz="1200">
                          <a:effectLst/>
                        </a:rPr>
                        <a:t>(X3-DV-SM-V02)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3200: </a:t>
                      </a:r>
                      <a:r>
                        <a:rPr lang="en-US" sz="1200" dirty="0" smtClean="0">
                          <a:effectLst/>
                        </a:rPr>
                        <a:t>3200_A2</a:t>
                      </a:r>
                      <a:endParaRPr lang="en-US" sz="1200" dirty="0">
                        <a:effectLst/>
                      </a:endParaRP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/>
                      </a:r>
                      <a:br>
                        <a:rPr lang="zh-TW" altLang="en-US" sz="1200">
                          <a:effectLst/>
                        </a:rPr>
                      </a:br>
                      <a:endParaRPr lang="zh-TW" altLang="en-US" sz="1200">
                        <a:effectLst/>
                      </a:endParaRP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84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2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DDR4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Samsung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K4A8G165WC-BCTD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2666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200">
                          <a:effectLst/>
                        </a:rPr>
                        <a:t>支持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200">
                          <a:effectLst/>
                        </a:rPr>
                        <a:t>0 ~ 95℃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solidFill>
                            <a:srgbClr val="0052CC"/>
                          </a:solidFill>
                          <a:effectLst/>
                          <a:hlinkClick r:id="rId5"/>
                        </a:rPr>
                        <a:t>x16 only_8G_C_DDR4_Samsung_Spec_Rev1.5_Apr.17.pdf</a:t>
                      </a:r>
                      <a:endParaRPr lang="en-US" sz="1200" dirty="0">
                        <a:effectLst/>
                      </a:endParaRP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X</a:t>
                      </a:r>
                      <a:r>
                        <a:rPr lang="en-US" altLang="zh-TW" sz="1200" dirty="0" smtClean="0">
                          <a:effectLst/>
                        </a:rPr>
                        <a:t>S</a:t>
                      </a:r>
                      <a:endParaRPr lang="en-US" sz="1200" dirty="0">
                        <a:effectLst/>
                      </a:endParaRPr>
                    </a:p>
                    <a:p>
                      <a:pPr algn="l" fontAlgn="t"/>
                      <a:r>
                        <a:rPr lang="en-US" sz="1200" dirty="0">
                          <a:effectLst/>
                        </a:rPr>
                        <a:t>(X3-DV-SM-V02)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2666: S26-A3</a:t>
                      </a:r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/>
                      </a:r>
                      <a:br>
                        <a:rPr lang="zh-TW" altLang="en-US" sz="1200" dirty="0">
                          <a:effectLst/>
                        </a:rPr>
                      </a:br>
                      <a:endParaRPr lang="zh-TW" altLang="en-US" sz="1200" dirty="0"/>
                    </a:p>
                  </a:txBody>
                  <a:tcPr marL="70410" marR="70410" marT="49287" marB="492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93962" y="5576207"/>
            <a:ext cx="650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Please also ref wiki:</a:t>
            </a:r>
          </a:p>
          <a:p>
            <a:r>
              <a:rPr lang="en-US" altLang="zh-TW" dirty="0"/>
              <a:t>http://wiki.hobot.cc/pages/viewpage.action?pageId=138227558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62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01. SPL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中對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DDR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的任務與功能</a:t>
            </a:r>
            <a:r>
              <a:rPr kumimoji="1" lang="zh-CN" altLang="en-US" dirty="0" smtClean="0">
                <a:sym typeface="+mn-ea"/>
              </a:rPr>
              <a:t/>
            </a:r>
            <a:br>
              <a:rPr kumimoji="1" lang="zh-CN" altLang="en-US" dirty="0" smtClean="0">
                <a:sym typeface="+mn-ea"/>
              </a:rPr>
            </a:br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02.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SPL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DDR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Code Flow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說明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03. DDR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Bring up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trouble shooting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04. DDR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顆粒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Supporting List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ym typeface="+mn-ea"/>
              </a:rPr>
              <a:t>05. </a:t>
            </a:r>
            <a:r>
              <a:rPr kumimoji="1" lang="en-US" altLang="zh-CN" dirty="0">
                <a:sym typeface="+mn-ea"/>
              </a:rPr>
              <a:t>DDR </a:t>
            </a:r>
            <a:r>
              <a:rPr kumimoji="1" lang="zh-TW" altLang="en-US" dirty="0" smtClean="0">
                <a:sym typeface="+mn-ea"/>
              </a:rPr>
              <a:t>顆粒壓測</a:t>
            </a:r>
            <a:r>
              <a:rPr kumimoji="1" lang="en-US" altLang="zh-TW" dirty="0" smtClean="0">
                <a:sym typeface="+mn-ea"/>
              </a:rPr>
              <a:t>Flow &amp; Criteria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06.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阻抗匹配參數調校簡介</a:t>
            </a:r>
            <a:endParaRPr kumimoji="1" lang="zh-CN" altLang="en-US" dirty="0" smtClean="0">
              <a:solidFill>
                <a:schemeClr val="accent3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996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05. DDR </a:t>
            </a:r>
            <a:r>
              <a:rPr kumimoji="1" lang="zh-TW" altLang="en-US" dirty="0">
                <a:sym typeface="+mn-ea"/>
              </a:rPr>
              <a:t>顆粒壓測</a:t>
            </a:r>
            <a:r>
              <a:rPr kumimoji="1" lang="en-US" altLang="zh-TW" dirty="0">
                <a:sym typeface="+mn-ea"/>
              </a:rPr>
              <a:t>Flow &amp; Criteria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AutoShape 2" descr="image2020-7-2_15-13-1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539" y="0"/>
            <a:ext cx="4358747" cy="61655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1197" y="1110957"/>
            <a:ext cx="5466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Flow:</a:t>
            </a:r>
          </a:p>
          <a:p>
            <a:r>
              <a:rPr lang="en-US" altLang="zh-TW" dirty="0" smtClean="0"/>
              <a:t>1. </a:t>
            </a:r>
            <a:r>
              <a:rPr lang="zh-TW" altLang="en-US" dirty="0" smtClean="0"/>
              <a:t>壓測流程如右圖</a:t>
            </a:r>
            <a:endParaRPr lang="en-US" altLang="zh-TW" dirty="0" smtClean="0"/>
          </a:p>
          <a:p>
            <a:r>
              <a:rPr lang="en-US" altLang="zh-TW" dirty="0" smtClean="0"/>
              <a:t>2. Test Team</a:t>
            </a:r>
            <a:r>
              <a:rPr lang="zh-TW" altLang="en-US" dirty="0" smtClean="0"/>
              <a:t>取</a:t>
            </a:r>
            <a:r>
              <a:rPr lang="en-US" altLang="zh-TW" dirty="0" smtClean="0"/>
              <a:t>5</a:t>
            </a:r>
            <a:r>
              <a:rPr lang="zh-TW" altLang="en-US" dirty="0" smtClean="0"/>
              <a:t>片，依序在常溫、高溫、低溫環境下</a:t>
            </a:r>
            <a:endParaRPr lang="en-US" altLang="zh-TW" dirty="0" smtClean="0"/>
          </a:p>
          <a:p>
            <a:r>
              <a:rPr lang="zh-TW" altLang="en-US" dirty="0"/>
              <a:t>壓測</a:t>
            </a:r>
            <a:r>
              <a:rPr lang="en-US" altLang="zh-TW" dirty="0" err="1"/>
              <a:t>stressapptest</a:t>
            </a:r>
            <a:r>
              <a:rPr lang="en-US" altLang="zh-TW" dirty="0"/>
              <a:t> &amp; </a:t>
            </a:r>
            <a:r>
              <a:rPr lang="en-US" altLang="zh-TW" dirty="0" err="1"/>
              <a:t>bpu</a:t>
            </a:r>
            <a:r>
              <a:rPr lang="en-US" altLang="zh-TW" dirty="0"/>
              <a:t> test 48</a:t>
            </a:r>
            <a:r>
              <a:rPr lang="zh-TW" altLang="en-US" dirty="0" smtClean="0"/>
              <a:t>小時</a:t>
            </a:r>
            <a:r>
              <a:rPr lang="zh-TW" altLang="en-US" dirty="0"/>
              <a:t>無錯誤訊息</a:t>
            </a:r>
            <a:r>
              <a:rPr lang="zh-TW" altLang="en-US" dirty="0" smtClean="0"/>
              <a:t>，即確認該參數</a:t>
            </a:r>
            <a:r>
              <a:rPr lang="en-US" altLang="zh-TW" dirty="0" smtClean="0"/>
              <a:t>Pass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 若壓測過程有錯誤，需</a:t>
            </a:r>
            <a:r>
              <a:rPr lang="en-US" altLang="zh-TW" dirty="0" smtClean="0"/>
              <a:t>release SPL</a:t>
            </a:r>
            <a:r>
              <a:rPr lang="zh-TW" altLang="en-US" dirty="0" smtClean="0"/>
              <a:t>請硬件同學協助量測眼圖，微調參數</a:t>
            </a:r>
            <a:r>
              <a:rPr lang="en-US" altLang="zh-TW" dirty="0" smtClean="0"/>
              <a:t>(</a:t>
            </a:r>
            <a:r>
              <a:rPr lang="zh-TW" altLang="en-US" dirty="0" smtClean="0"/>
              <a:t>橘框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----------------------------------------------</a:t>
            </a:r>
          </a:p>
          <a:p>
            <a:r>
              <a:rPr lang="en-US" altLang="zh-TW" dirty="0" smtClean="0"/>
              <a:t>4. </a:t>
            </a:r>
            <a:r>
              <a:rPr lang="zh-TW" altLang="en-US" dirty="0"/>
              <a:t>經過</a:t>
            </a:r>
            <a:r>
              <a:rPr lang="en-US" altLang="zh-TW" dirty="0"/>
              <a:t>TT</a:t>
            </a:r>
            <a:r>
              <a:rPr lang="zh-TW" altLang="en-US" dirty="0"/>
              <a:t>三溫壓測</a:t>
            </a:r>
            <a:r>
              <a:rPr lang="en-US" altLang="zh-TW" dirty="0"/>
              <a:t>Pass</a:t>
            </a:r>
            <a:r>
              <a:rPr lang="zh-TW" altLang="en-US" dirty="0"/>
              <a:t>的參數，可以拿來驗證</a:t>
            </a:r>
            <a:r>
              <a:rPr lang="en-US" altLang="zh-TW" dirty="0" smtClean="0"/>
              <a:t>Corner</a:t>
            </a:r>
            <a:r>
              <a:rPr lang="zh-TW" altLang="en-US" dirty="0" smtClean="0"/>
              <a:t> </a:t>
            </a:r>
            <a:r>
              <a:rPr lang="en-US" altLang="zh-TW" dirty="0" smtClean="0"/>
              <a:t>IC</a:t>
            </a:r>
            <a:r>
              <a:rPr lang="zh-TW" altLang="en-US" dirty="0" smtClean="0"/>
              <a:t>的高低溫壓測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/>
              <a:t>若壓測過程有錯誤，需</a:t>
            </a:r>
            <a:r>
              <a:rPr lang="en-US" altLang="zh-TW" dirty="0"/>
              <a:t>release SPL</a:t>
            </a:r>
            <a:r>
              <a:rPr lang="zh-TW" altLang="en-US" dirty="0"/>
              <a:t>請硬件同學協助量測眼圖，微調參數</a:t>
            </a:r>
            <a:r>
              <a:rPr lang="en-US" altLang="zh-TW" dirty="0"/>
              <a:t>(</a:t>
            </a:r>
            <a:r>
              <a:rPr lang="zh-TW" altLang="en-US" dirty="0"/>
              <a:t>橘框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10" name="文本框 9"/>
          <p:cNvSpPr txBox="1"/>
          <p:nvPr/>
        </p:nvSpPr>
        <p:spPr>
          <a:xfrm>
            <a:off x="501197" y="5017490"/>
            <a:ext cx="546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Criteria:</a:t>
            </a:r>
          </a:p>
          <a:p>
            <a:r>
              <a:rPr lang="en-US" altLang="zh-TW" dirty="0" smtClean="0"/>
              <a:t>TT: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片常高低溫壓測</a:t>
            </a:r>
            <a:r>
              <a:rPr lang="en-US" altLang="zh-TW" dirty="0" smtClean="0"/>
              <a:t>48</a:t>
            </a:r>
            <a:r>
              <a:rPr lang="zh-TW" altLang="en-US" dirty="0" smtClean="0"/>
              <a:t>小時</a:t>
            </a:r>
            <a:r>
              <a:rPr lang="en-US" altLang="zh-TW" dirty="0" smtClean="0"/>
              <a:t>Pass</a:t>
            </a:r>
          </a:p>
          <a:p>
            <a:r>
              <a:rPr lang="en-US" altLang="zh-TW" dirty="0" smtClean="0"/>
              <a:t>Corner: SS/SF/FS/FF </a:t>
            </a:r>
            <a:r>
              <a:rPr lang="zh-TW" altLang="en-US" dirty="0" smtClean="0"/>
              <a:t>高低溫壓測</a:t>
            </a:r>
            <a:r>
              <a:rPr lang="en-US" altLang="zh-TW" dirty="0"/>
              <a:t>48</a:t>
            </a:r>
            <a:r>
              <a:rPr lang="zh-TW" altLang="en-US" dirty="0"/>
              <a:t>小時</a:t>
            </a:r>
            <a:r>
              <a:rPr lang="en-US" altLang="zh-TW" dirty="0" smtClean="0"/>
              <a:t>Pass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89192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01. SPL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中對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DDR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的任務與功能</a:t>
            </a:r>
            <a:r>
              <a:rPr kumimoji="1" lang="zh-CN" altLang="en-US" dirty="0" smtClean="0">
                <a:sym typeface="+mn-ea"/>
              </a:rPr>
              <a:t/>
            </a:r>
            <a:br>
              <a:rPr kumimoji="1" lang="zh-CN" altLang="en-US" dirty="0" smtClean="0">
                <a:sym typeface="+mn-ea"/>
              </a:rPr>
            </a:br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02.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SPL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DDR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Code Flow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說明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03. DDR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Bring up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trouble shooting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04. DDR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顆粒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Supporting List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05. </a:t>
            </a:r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DDR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顆粒壓測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Flow &amp; Criteria</a:t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TW" dirty="0" smtClean="0">
                <a:sym typeface="+mn-ea"/>
              </a:rPr>
              <a:t>06. </a:t>
            </a:r>
            <a:r>
              <a:rPr kumimoji="1" lang="zh-TW" altLang="en-US" dirty="0" smtClean="0">
                <a:sym typeface="+mn-ea"/>
              </a:rPr>
              <a:t>阻抗匹配參數調校簡介</a:t>
            </a:r>
            <a:endParaRPr kumimoji="1" lang="zh-CN" altLang="en-US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4002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79" y="449279"/>
            <a:ext cx="9660471" cy="374040"/>
          </a:xfrm>
        </p:spPr>
        <p:txBody>
          <a:bodyPr/>
          <a:lstStyle/>
          <a:p>
            <a:r>
              <a:rPr kumimoji="1" lang="en-US" altLang="zh-CN" dirty="0" smtClean="0"/>
              <a:t>06.</a:t>
            </a:r>
            <a:r>
              <a:rPr kumimoji="1" lang="zh-TW" altLang="en-US" dirty="0" smtClean="0"/>
              <a:t> </a:t>
            </a:r>
            <a:r>
              <a:rPr kumimoji="1" lang="zh-TW" altLang="en-US" dirty="0" smtClean="0">
                <a:sym typeface="+mn-ea"/>
              </a:rPr>
              <a:t>阻抗</a:t>
            </a:r>
            <a:r>
              <a:rPr kumimoji="1" lang="zh-TW" altLang="en-US" dirty="0">
                <a:sym typeface="+mn-ea"/>
              </a:rPr>
              <a:t>匹配參數調校簡介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4200" y="1312333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請參考</a:t>
            </a:r>
            <a:r>
              <a:rPr lang="zh-TW" altLang="en-US" dirty="0" smtClean="0"/>
              <a:t>附件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endParaRPr lang="zh-TW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237267"/>
              </p:ext>
            </p:extLst>
          </p:nvPr>
        </p:nvGraphicFramePr>
        <p:xfrm>
          <a:off x="2099358" y="131233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文档" showAsIcon="1" r:id="rId4" imgW="914400" imgH="771480" progId="Word.Document.12">
                  <p:embed/>
                </p:oleObj>
              </mc:Choice>
              <mc:Fallback>
                <p:oleObj name="文档" showAsIcon="1" r:id="rId4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9358" y="131233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5109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79" y="449279"/>
            <a:ext cx="9660471" cy="374040"/>
          </a:xfrm>
        </p:spPr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4200" y="1312333"/>
            <a:ext cx="114361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Q1. </a:t>
            </a:r>
            <a:r>
              <a:rPr lang="zh-TW" altLang="en-US" dirty="0" smtClean="0"/>
              <a:t>是否有可能</a:t>
            </a:r>
            <a:r>
              <a:rPr lang="en-US" altLang="zh-TW" dirty="0" err="1" smtClean="0"/>
              <a:t>suspen</a:t>
            </a:r>
            <a:r>
              <a:rPr lang="zh-TW" altLang="en-US" dirty="0" smtClean="0"/>
              <a:t>時的溫度與</a:t>
            </a:r>
            <a:r>
              <a:rPr lang="en-US" altLang="zh-TW" dirty="0" err="1" smtClean="0"/>
              <a:t>resum</a:t>
            </a:r>
            <a:r>
              <a:rPr lang="zh-TW" altLang="en-US" dirty="0" smtClean="0"/>
              <a:t>的溫度不同，但</a:t>
            </a:r>
            <a:r>
              <a:rPr lang="en-US" altLang="zh-TW" dirty="0" err="1" smtClean="0"/>
              <a:t>resum</a:t>
            </a:r>
            <a:r>
              <a:rPr lang="zh-TW" altLang="en-US" dirty="0" smtClean="0"/>
              <a:t>因為沒有重新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造成不穩的問題。</a:t>
            </a:r>
            <a:endParaRPr lang="en-US" altLang="zh-TW" dirty="0" smtClean="0"/>
          </a:p>
          <a:p>
            <a:r>
              <a:rPr lang="en-US" altLang="zh-TW" dirty="0" smtClean="0"/>
              <a:t>A1: </a:t>
            </a:r>
            <a:r>
              <a:rPr lang="zh-TW" altLang="en-US" dirty="0" smtClean="0"/>
              <a:t>目前尚未針對</a:t>
            </a:r>
            <a:r>
              <a:rPr lang="en-US" altLang="zh-TW" dirty="0" err="1" smtClean="0"/>
              <a:t>resum</a:t>
            </a:r>
            <a:r>
              <a:rPr lang="zh-TW" altLang="en-US" dirty="0" smtClean="0"/>
              <a:t>作穩定性壓測，若</a:t>
            </a:r>
            <a:r>
              <a:rPr lang="en-US" altLang="zh-TW" dirty="0" err="1" smtClean="0"/>
              <a:t>resum</a:t>
            </a:r>
            <a:r>
              <a:rPr lang="zh-TW" altLang="en-US" dirty="0" smtClean="0"/>
              <a:t>回來不穩，還可以加上顆粒提供的</a:t>
            </a:r>
            <a:r>
              <a:rPr lang="en-US" altLang="zh-TW" dirty="0" err="1" smtClean="0"/>
              <a:t>calibratio</a:t>
            </a:r>
            <a:r>
              <a:rPr lang="zh-TW" altLang="en-US" dirty="0" smtClean="0"/>
              <a:t>功能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 smtClean="0"/>
              <a:t>Q2</a:t>
            </a:r>
            <a:r>
              <a:rPr lang="en-US" altLang="zh-TW" dirty="0"/>
              <a:t>. MSG BLOCK</a:t>
            </a:r>
            <a:r>
              <a:rPr lang="zh-TW" altLang="en-US" dirty="0"/>
              <a:t>的資訊可否進一步</a:t>
            </a:r>
            <a:r>
              <a:rPr lang="zh-TW" altLang="en-US" dirty="0" smtClean="0"/>
              <a:t>使用來判斷</a:t>
            </a:r>
            <a:r>
              <a:rPr lang="en-US" altLang="zh-TW" dirty="0" smtClean="0"/>
              <a:t>train</a:t>
            </a:r>
            <a:r>
              <a:rPr lang="zh-TW" altLang="en-US" dirty="0" smtClean="0"/>
              <a:t>結果的好壞</a:t>
            </a:r>
            <a:endParaRPr lang="en-US" altLang="zh-TW" dirty="0" smtClean="0"/>
          </a:p>
          <a:p>
            <a:r>
              <a:rPr lang="en-US" altLang="zh-TW" dirty="0" smtClean="0"/>
              <a:t>A2: </a:t>
            </a:r>
            <a:r>
              <a:rPr lang="zh-TW" altLang="en-US" dirty="0" smtClean="0"/>
              <a:t>目前查</a:t>
            </a:r>
            <a:r>
              <a:rPr lang="en-US" altLang="zh-TW" dirty="0" smtClean="0"/>
              <a:t>code</a:t>
            </a:r>
            <a:r>
              <a:rPr lang="zh-TW" altLang="en-US" dirty="0" smtClean="0"/>
              <a:t>，只有</a:t>
            </a:r>
            <a:r>
              <a:rPr lang="en-US" altLang="zh-TW" dirty="0" smtClean="0"/>
              <a:t>pass/fail</a:t>
            </a:r>
            <a:r>
              <a:rPr lang="zh-TW" altLang="en-US" dirty="0" smtClean="0"/>
              <a:t>的資訊，是否還有其他資訊待</a:t>
            </a:r>
            <a:r>
              <a:rPr lang="en-US" altLang="zh-TW" dirty="0" smtClean="0"/>
              <a:t>survey</a:t>
            </a:r>
            <a:r>
              <a:rPr lang="zh-TW" altLang="en-US" dirty="0" smtClean="0"/>
              <a:t> </a:t>
            </a:r>
            <a:r>
              <a:rPr lang="en-US" altLang="zh-TW" dirty="0" smtClean="0"/>
              <a:t>[Jeff to do]</a:t>
            </a:r>
          </a:p>
          <a:p>
            <a:endParaRPr lang="zh-TW" altLang="en-US" dirty="0"/>
          </a:p>
          <a:p>
            <a:r>
              <a:rPr lang="en-US" altLang="zh-TW" dirty="0" smtClean="0"/>
              <a:t>Q3</a:t>
            </a:r>
            <a:r>
              <a:rPr lang="en-US" altLang="zh-TW" dirty="0"/>
              <a:t>. </a:t>
            </a:r>
            <a:r>
              <a:rPr lang="en-US" altLang="zh-TW" dirty="0" smtClean="0"/>
              <a:t>IPU</a:t>
            </a:r>
            <a:r>
              <a:rPr lang="zh-TW" altLang="en-US" dirty="0" smtClean="0"/>
              <a:t>曾經發生跨</a:t>
            </a:r>
            <a:r>
              <a:rPr lang="en-US" altLang="zh-TW" dirty="0"/>
              <a:t>BANK</a:t>
            </a:r>
            <a:r>
              <a:rPr lang="zh-TW" altLang="en-US" dirty="0"/>
              <a:t>的</a:t>
            </a:r>
            <a:r>
              <a:rPr lang="en-US" altLang="zh-TW" dirty="0" smtClean="0"/>
              <a:t>ACCESS</a:t>
            </a:r>
            <a:r>
              <a:rPr lang="zh-TW" altLang="en-US" dirty="0" smtClean="0"/>
              <a:t>，</a:t>
            </a:r>
            <a:r>
              <a:rPr lang="en-US" altLang="zh-TW" dirty="0" err="1" smtClean="0"/>
              <a:t>performanc</a:t>
            </a:r>
            <a:r>
              <a:rPr lang="zh-TW" altLang="en-US" dirty="0" smtClean="0"/>
              <a:t>低的問題，原因為何</a:t>
            </a:r>
            <a:r>
              <a:rPr lang="en-US" altLang="zh-TW" dirty="0" smtClean="0"/>
              <a:t>?</a:t>
            </a:r>
          </a:p>
          <a:p>
            <a:r>
              <a:rPr lang="en-US" altLang="zh-TW" dirty="0" smtClean="0"/>
              <a:t>A3: </a:t>
            </a:r>
            <a:r>
              <a:rPr lang="zh-TW" altLang="en-US" dirty="0"/>
              <a:t>待云</a:t>
            </a:r>
            <a:r>
              <a:rPr lang="zh-TW" altLang="en-US" dirty="0" smtClean="0"/>
              <a:t>乾提供更多資訊，確認原因後再回覆 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Yunqian</a:t>
            </a:r>
            <a:r>
              <a:rPr lang="en-US" altLang="zh-TW" dirty="0" smtClean="0"/>
              <a:t>/Jeff to do]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en-US" altLang="zh-TW" dirty="0"/>
              <a:t>Q</a:t>
            </a:r>
            <a:r>
              <a:rPr lang="en-US" altLang="zh-TW" dirty="0" smtClean="0"/>
              <a:t>4</a:t>
            </a:r>
            <a:r>
              <a:rPr lang="en-US" altLang="zh-TW" dirty="0"/>
              <a:t>. </a:t>
            </a:r>
            <a:r>
              <a:rPr lang="zh-TW" altLang="en-US" dirty="0"/>
              <a:t>無法</a:t>
            </a:r>
            <a:r>
              <a:rPr lang="zh-TW" altLang="en-US" dirty="0" smtClean="0"/>
              <a:t>進入內</a:t>
            </a:r>
            <a:r>
              <a:rPr lang="zh-TW" altLang="en-US" dirty="0"/>
              <a:t>核</a:t>
            </a:r>
            <a:r>
              <a:rPr lang="zh-TW" altLang="en-US" dirty="0" smtClean="0"/>
              <a:t>的問題也常發生，是否也加入</a:t>
            </a:r>
            <a:r>
              <a:rPr lang="en-US" altLang="zh-TW" dirty="0" smtClean="0"/>
              <a:t>trouble shooting</a:t>
            </a:r>
            <a:r>
              <a:rPr lang="zh-TW" altLang="en-US" dirty="0"/>
              <a:t>並統計各客戶的發生</a:t>
            </a:r>
            <a:r>
              <a:rPr lang="zh-TW" altLang="en-US" dirty="0" smtClean="0"/>
              <a:t>案例</a:t>
            </a:r>
            <a:endParaRPr lang="en-US" altLang="zh-TW" dirty="0" smtClean="0"/>
          </a:p>
          <a:p>
            <a:r>
              <a:rPr lang="en-US" altLang="zh-TW" dirty="0" smtClean="0"/>
              <a:t>A4: </a:t>
            </a:r>
            <a:r>
              <a:rPr lang="zh-TW" altLang="en-US" dirty="0" smtClean="0"/>
              <a:t>已加入</a:t>
            </a:r>
            <a:r>
              <a:rPr lang="en-US" altLang="zh-TW" dirty="0" smtClean="0"/>
              <a:t>trouble shooting list</a:t>
            </a:r>
            <a:r>
              <a:rPr lang="zh-TW" altLang="en-US" dirty="0" smtClean="0"/>
              <a:t>，案例記錄於</a:t>
            </a:r>
            <a:r>
              <a:rPr lang="en-US" altLang="zh-TW" dirty="0" smtClean="0"/>
              <a:t>wiki</a:t>
            </a:r>
            <a:r>
              <a:rPr lang="en-US" altLang="zh-TW" dirty="0"/>
              <a:t>: http://wiki.hobot.cc/pages/viewpage.action?pageId=138223882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25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ym typeface="+mn-ea"/>
              </a:rPr>
              <a:t>01. SPL</a:t>
            </a:r>
            <a:r>
              <a:rPr kumimoji="1" lang="zh-TW" altLang="en-US" dirty="0" smtClean="0">
                <a:sym typeface="+mn-ea"/>
              </a:rPr>
              <a:t>中對</a:t>
            </a:r>
            <a:r>
              <a:rPr kumimoji="1" lang="en-US" altLang="zh-TW" dirty="0" smtClean="0">
                <a:sym typeface="+mn-ea"/>
              </a:rPr>
              <a:t>DDR</a:t>
            </a:r>
            <a:r>
              <a:rPr kumimoji="1" lang="zh-TW" altLang="en-US" dirty="0" smtClean="0">
                <a:sym typeface="+mn-ea"/>
              </a:rPr>
              <a:t>的任務與功能</a:t>
            </a:r>
            <a:r>
              <a:rPr kumimoji="1" lang="zh-CN" altLang="en-US" dirty="0" smtClean="0">
                <a:sym typeface="+mn-ea"/>
              </a:rPr>
              <a:t/>
            </a:r>
            <a:br>
              <a:rPr kumimoji="1" lang="zh-CN" altLang="en-US" dirty="0" smtClean="0"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02.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SPL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DDR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Code Flow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說明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03. DDR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Bring up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trouble shooting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04. DDR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顆粒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Supporting List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05. </a:t>
            </a:r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DDR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顆粒壓測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Flow &amp; Criteria</a:t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06.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阻抗匹配參數調校簡介</a:t>
            </a:r>
            <a:endParaRPr kumimoji="1" lang="zh-CN" altLang="en-US" dirty="0" smtClean="0">
              <a:solidFill>
                <a:schemeClr val="accent3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79" y="449279"/>
            <a:ext cx="9660471" cy="374040"/>
          </a:xfrm>
        </p:spPr>
        <p:txBody>
          <a:bodyPr/>
          <a:lstStyle/>
          <a:p>
            <a:r>
              <a:rPr kumimoji="1" lang="en-US" altLang="zh-TW" dirty="0"/>
              <a:t>01. SPL</a:t>
            </a:r>
            <a:r>
              <a:rPr kumimoji="1" lang="zh-TW" altLang="en-US" dirty="0"/>
              <a:t>中對</a:t>
            </a:r>
            <a:r>
              <a:rPr kumimoji="1" lang="en-US" altLang="zh-TW" dirty="0"/>
              <a:t>DDR</a:t>
            </a:r>
            <a:r>
              <a:rPr kumimoji="1" lang="zh-TW" altLang="en-US" dirty="0"/>
              <a:t>的任務與功能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22416" y="1122817"/>
            <a:ext cx="111471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b="1" dirty="0" smtClean="0"/>
              <a:t>SPL</a:t>
            </a:r>
            <a:r>
              <a:rPr lang="zh-TW" altLang="en-US" b="1" dirty="0" smtClean="0"/>
              <a:t>任務</a:t>
            </a:r>
            <a:r>
              <a:rPr lang="zh-TW" altLang="en-US" dirty="0" smtClean="0"/>
              <a:t>：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 and Train</a:t>
            </a:r>
            <a:r>
              <a:rPr lang="zh-TW" altLang="en-US" dirty="0" smtClean="0"/>
              <a:t>，</a:t>
            </a:r>
            <a:r>
              <a:rPr lang="en-US" altLang="zh-TW" dirty="0" smtClean="0"/>
              <a:t>flow</a:t>
            </a:r>
            <a:r>
              <a:rPr lang="zh-TW" altLang="en-US" dirty="0" smtClean="0"/>
              <a:t>如下</a:t>
            </a:r>
            <a:endParaRPr lang="en-US" altLang="zh-TW" dirty="0" smtClean="0"/>
          </a:p>
          <a:p>
            <a:pPr marL="800100" lvl="1" indent="-342900">
              <a:buAutoNum type="alphaLcPeriod"/>
            </a:pPr>
            <a:r>
              <a:rPr lang="en-US" altLang="zh-CN" dirty="0"/>
              <a:t>Set DDR PLL</a:t>
            </a:r>
          </a:p>
          <a:p>
            <a:pPr marL="800100" lvl="1" indent="-342900">
              <a:buAutoNum type="alphaLcPeriod"/>
            </a:pPr>
            <a:r>
              <a:rPr lang="en-US" altLang="zh-CN" dirty="0" err="1"/>
              <a:t>Init</a:t>
            </a:r>
            <a:r>
              <a:rPr lang="en-US" altLang="zh-CN" dirty="0"/>
              <a:t> DDR Controller</a:t>
            </a:r>
            <a:r>
              <a:rPr lang="zh-TW" altLang="en-US" dirty="0"/>
              <a:t> </a:t>
            </a:r>
            <a:r>
              <a:rPr lang="en-US" altLang="zh-TW" dirty="0"/>
              <a:t>Registers (P0/P1/P2)</a:t>
            </a:r>
          </a:p>
          <a:p>
            <a:pPr marL="800100" lvl="1" indent="-342900">
              <a:buAutoNum type="alphaLcPeriod"/>
            </a:pPr>
            <a:r>
              <a:rPr lang="en-US" altLang="zh-CN" dirty="0" err="1"/>
              <a:t>Init</a:t>
            </a:r>
            <a:r>
              <a:rPr lang="en-US" altLang="zh-CN" dirty="0"/>
              <a:t> DDR PHY Registers </a:t>
            </a:r>
            <a:r>
              <a:rPr lang="en-US" altLang="zh-TW" dirty="0"/>
              <a:t>(P0/P1/P2)</a:t>
            </a:r>
            <a:endParaRPr lang="en-US" altLang="zh-CN" dirty="0"/>
          </a:p>
          <a:p>
            <a:pPr marL="800100" lvl="1" indent="-342900">
              <a:buAutoNum type="alphaLcPeriod"/>
            </a:pPr>
            <a:r>
              <a:rPr lang="en-US" altLang="zh-CN" dirty="0"/>
              <a:t>Load </a:t>
            </a:r>
            <a:r>
              <a:rPr lang="en-US" altLang="zh-CN" dirty="0" smtClean="0"/>
              <a:t>1D </a:t>
            </a:r>
            <a:r>
              <a:rPr lang="en-US" altLang="zh-TW" dirty="0" smtClean="0"/>
              <a:t>IMEM</a:t>
            </a:r>
            <a:r>
              <a:rPr lang="zh-TW" altLang="en-US" dirty="0" smtClean="0"/>
              <a:t> </a:t>
            </a:r>
            <a:r>
              <a:rPr lang="en-US" altLang="zh-TW" dirty="0"/>
              <a:t>and DMEM for training </a:t>
            </a:r>
            <a:r>
              <a:rPr lang="en-US" altLang="zh-TW" dirty="0" smtClean="0"/>
              <a:t>firmware</a:t>
            </a:r>
            <a:endParaRPr lang="en-US" altLang="zh-TW" dirty="0"/>
          </a:p>
          <a:p>
            <a:pPr marL="800100" lvl="1" indent="-342900">
              <a:buAutoNum type="alphaLcPeriod"/>
            </a:pPr>
            <a:r>
              <a:rPr lang="en-US" altLang="zh-CN" dirty="0"/>
              <a:t>Execute 1D Training</a:t>
            </a:r>
          </a:p>
          <a:p>
            <a:pPr marL="800100" lvl="1" indent="-342900">
              <a:buAutoNum type="alphaLcPeriod"/>
            </a:pPr>
            <a:r>
              <a:rPr lang="en-US" altLang="zh-CN" dirty="0"/>
              <a:t>Train P1 or P2?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Yes: Set PLL to P1 or P2 and Go back to </a:t>
            </a:r>
            <a:r>
              <a:rPr lang="en-US" altLang="zh-CN" dirty="0" smtClean="0"/>
              <a:t>step d</a:t>
            </a:r>
            <a:r>
              <a:rPr lang="en-US" altLang="zh-CN" dirty="0"/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No: Set PLL back to P0 and continue</a:t>
            </a:r>
          </a:p>
          <a:p>
            <a:pPr marL="800100" lvl="1" indent="-342900">
              <a:buFontTx/>
              <a:buAutoNum type="alphaLcPeriod"/>
            </a:pPr>
            <a:r>
              <a:rPr lang="en-US" altLang="zh-CN" dirty="0"/>
              <a:t>Load </a:t>
            </a:r>
            <a:r>
              <a:rPr lang="en-US" altLang="zh-CN" dirty="0" smtClean="0"/>
              <a:t>2D </a:t>
            </a:r>
            <a:r>
              <a:rPr lang="en-US" altLang="zh-TW" dirty="0" smtClean="0"/>
              <a:t>IMEM</a:t>
            </a:r>
            <a:r>
              <a:rPr lang="zh-TW" altLang="en-US" dirty="0" smtClean="0"/>
              <a:t> </a:t>
            </a:r>
            <a:r>
              <a:rPr lang="en-US" altLang="zh-TW" dirty="0"/>
              <a:t>and DMEM for training </a:t>
            </a:r>
            <a:r>
              <a:rPr lang="en-US" altLang="zh-TW" dirty="0" smtClean="0"/>
              <a:t>firmware</a:t>
            </a:r>
            <a:endParaRPr lang="en-US" altLang="zh-TW" dirty="0"/>
          </a:p>
          <a:p>
            <a:pPr marL="800100" lvl="1" indent="-342900">
              <a:buAutoNum type="alphaLcPeriod"/>
            </a:pPr>
            <a:r>
              <a:rPr lang="en-US" altLang="zh-CN" dirty="0" smtClean="0"/>
              <a:t>Execute </a:t>
            </a:r>
            <a:r>
              <a:rPr lang="en-US" altLang="zh-CN" dirty="0"/>
              <a:t>2D Training</a:t>
            </a:r>
          </a:p>
          <a:p>
            <a:pPr marL="800100" lvl="1" indent="-342900">
              <a:buFontTx/>
              <a:buAutoNum type="alphaLcPeriod"/>
            </a:pPr>
            <a:r>
              <a:rPr lang="en-US" altLang="zh-CN" dirty="0" err="1"/>
              <a:t>Init</a:t>
            </a:r>
            <a:r>
              <a:rPr lang="en-US" altLang="zh-CN" dirty="0"/>
              <a:t> DDR PIE(PHY </a:t>
            </a:r>
            <a:r>
              <a:rPr lang="en-US" altLang="zh-CN" dirty="0" err="1"/>
              <a:t>Init</a:t>
            </a:r>
            <a:r>
              <a:rPr lang="en-US" altLang="zh-CN" dirty="0"/>
              <a:t> Engine) Register </a:t>
            </a:r>
            <a:r>
              <a:rPr lang="en-US" altLang="zh-TW" dirty="0"/>
              <a:t>(P0/P1/P2)</a:t>
            </a:r>
            <a:endParaRPr lang="en-US" altLang="zh-CN" dirty="0"/>
          </a:p>
          <a:p>
            <a:pPr marL="800100" lvl="1" indent="-342900">
              <a:buAutoNum type="alphaLcPeriod"/>
            </a:pPr>
            <a:r>
              <a:rPr lang="en-US" altLang="zh-CN" dirty="0"/>
              <a:t>Ready to Mission Mode and Start to enable AXI </a:t>
            </a:r>
            <a:r>
              <a:rPr lang="en-US" altLang="zh-CN" dirty="0" smtClean="0"/>
              <a:t>ports</a:t>
            </a:r>
          </a:p>
          <a:p>
            <a:pPr marL="800100" lvl="1" indent="-342900">
              <a:buAutoNum type="alphaL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  <a:p>
            <a:pPr lvl="1"/>
            <a:endParaRPr lang="en-US" altLang="zh-CN" dirty="0" smtClean="0"/>
          </a:p>
          <a:p>
            <a:pPr marL="800100" lvl="1" indent="-342900">
              <a:buAutoNum type="alphaL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79" y="449279"/>
            <a:ext cx="9660471" cy="374040"/>
          </a:xfrm>
        </p:spPr>
        <p:txBody>
          <a:bodyPr/>
          <a:lstStyle/>
          <a:p>
            <a:r>
              <a:rPr kumimoji="1" lang="en-US" altLang="zh-TW" dirty="0"/>
              <a:t>01. SPL</a:t>
            </a:r>
            <a:r>
              <a:rPr kumimoji="1" lang="zh-TW" altLang="en-US" dirty="0"/>
              <a:t>中對</a:t>
            </a:r>
            <a:r>
              <a:rPr kumimoji="1" lang="en-US" altLang="zh-TW" dirty="0"/>
              <a:t>DDR</a:t>
            </a:r>
            <a:r>
              <a:rPr kumimoji="1" lang="zh-TW" altLang="en-US" dirty="0"/>
              <a:t>的任務與功能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22416" y="1122817"/>
            <a:ext cx="111471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zh-TW" b="1" dirty="0"/>
              <a:t>SNPS</a:t>
            </a:r>
            <a:r>
              <a:rPr lang="zh-TW" altLang="en-US" b="1" dirty="0"/>
              <a:t> </a:t>
            </a:r>
            <a:r>
              <a:rPr lang="en-US" altLang="zh-TW" b="1" dirty="0"/>
              <a:t>IP</a:t>
            </a:r>
            <a:r>
              <a:rPr lang="zh-TW" altLang="en-US" b="1" dirty="0"/>
              <a:t>功能： </a:t>
            </a:r>
            <a:r>
              <a:rPr lang="zh-TW" altLang="en-US" dirty="0"/>
              <a:t>在</a:t>
            </a:r>
            <a:r>
              <a:rPr lang="en-US" altLang="zh-TW" dirty="0"/>
              <a:t>x3_ddr.h</a:t>
            </a:r>
            <a:r>
              <a:rPr lang="zh-TW" altLang="en-US" dirty="0"/>
              <a:t>的</a:t>
            </a:r>
            <a:r>
              <a:rPr lang="en-US" altLang="zh-TW" dirty="0"/>
              <a:t>define</a:t>
            </a:r>
            <a:r>
              <a:rPr lang="zh-TW" altLang="en-US" dirty="0"/>
              <a:t>作為</a:t>
            </a:r>
            <a:r>
              <a:rPr lang="zh-TW" altLang="en-US" dirty="0" smtClean="0"/>
              <a:t>開關</a:t>
            </a:r>
            <a:endParaRPr lang="en-US" altLang="zh-TW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smtClean="0"/>
              <a:t>DDR_PHY_EYE_TEST	:</a:t>
            </a:r>
            <a:r>
              <a:rPr lang="zh-TW" altLang="en-US" dirty="0" smtClean="0"/>
              <a:t> </a:t>
            </a:r>
            <a:r>
              <a:rPr lang="zh-TW" altLang="en-US" dirty="0"/>
              <a:t>使用</a:t>
            </a:r>
            <a:r>
              <a:rPr lang="en-US" altLang="zh-TW" dirty="0"/>
              <a:t>SNPS diagnostic</a:t>
            </a:r>
            <a:r>
              <a:rPr lang="zh-TW" altLang="en-US" dirty="0"/>
              <a:t> </a:t>
            </a:r>
            <a:r>
              <a:rPr lang="en-US" altLang="zh-TW" dirty="0"/>
              <a:t>FW</a:t>
            </a:r>
            <a:r>
              <a:rPr lang="zh-TW" altLang="en-US" dirty="0"/>
              <a:t>開啟眼圖</a:t>
            </a:r>
            <a:endParaRPr lang="en-US" altLang="zh-TW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smtClean="0"/>
              <a:t>DDRPHY_DBG		:</a:t>
            </a:r>
            <a:r>
              <a:rPr lang="zh-TW" altLang="en-US" dirty="0" smtClean="0"/>
              <a:t> </a:t>
            </a:r>
            <a:r>
              <a:rPr lang="zh-TW" altLang="en-US" dirty="0"/>
              <a:t>開啟</a:t>
            </a:r>
            <a:r>
              <a:rPr lang="en-US" altLang="zh-TW" dirty="0"/>
              <a:t>Training</a:t>
            </a:r>
            <a:r>
              <a:rPr lang="zh-TW" altLang="en-US" dirty="0"/>
              <a:t>的</a:t>
            </a:r>
            <a:r>
              <a:rPr lang="en-US" altLang="zh-TW" dirty="0"/>
              <a:t>FW</a:t>
            </a:r>
            <a:r>
              <a:rPr lang="zh-TW" altLang="en-US" dirty="0"/>
              <a:t>執行</a:t>
            </a:r>
            <a:r>
              <a:rPr lang="en-US" altLang="zh-TW" dirty="0"/>
              <a:t>log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smtClean="0"/>
              <a:t>ECC_EN			: </a:t>
            </a:r>
            <a:r>
              <a:rPr lang="zh-TW" altLang="en-US" dirty="0"/>
              <a:t>開啟</a:t>
            </a:r>
            <a:r>
              <a:rPr lang="en-US" altLang="zh-TW" dirty="0"/>
              <a:t>Error Correction Code</a:t>
            </a:r>
            <a:r>
              <a:rPr lang="zh-TW" altLang="en-US" dirty="0"/>
              <a:t>，可允許</a:t>
            </a:r>
            <a:r>
              <a:rPr lang="en-US" altLang="zh-TW" dirty="0"/>
              <a:t>1 bit error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/>
              <a:t>RD_DBI_EN / </a:t>
            </a:r>
            <a:r>
              <a:rPr lang="en-US" altLang="zh-TW" dirty="0" smtClean="0"/>
              <a:t>WR_DBI_EN	: </a:t>
            </a:r>
            <a:r>
              <a:rPr lang="zh-TW" altLang="en-US" dirty="0"/>
              <a:t>開啟</a:t>
            </a:r>
            <a:r>
              <a:rPr lang="en-US" altLang="zh-TW" dirty="0"/>
              <a:t>DBI</a:t>
            </a:r>
            <a:r>
              <a:rPr lang="zh-TW" altLang="en-US" dirty="0"/>
              <a:t>功能，可減少</a:t>
            </a:r>
            <a:r>
              <a:rPr lang="en-US" altLang="zh-TW" dirty="0"/>
              <a:t>bit</a:t>
            </a:r>
            <a:r>
              <a:rPr lang="zh-TW" altLang="en-US" dirty="0"/>
              <a:t>翻轉，降低</a:t>
            </a:r>
            <a:r>
              <a:rPr lang="en-US" altLang="zh-TW" dirty="0"/>
              <a:t>power loading</a:t>
            </a:r>
            <a:r>
              <a:rPr lang="zh-TW" altLang="en-US" dirty="0"/>
              <a:t>，但升高</a:t>
            </a:r>
            <a:r>
              <a:rPr lang="en-US" altLang="zh-TW" dirty="0"/>
              <a:t>Latency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smtClean="0"/>
              <a:t>DDR_DFS			:</a:t>
            </a:r>
            <a:r>
              <a:rPr lang="zh-TW" altLang="en-US" dirty="0" smtClean="0"/>
              <a:t> </a:t>
            </a:r>
            <a:r>
              <a:rPr lang="zh-TW" altLang="en-US" dirty="0"/>
              <a:t>開啟</a:t>
            </a:r>
            <a:r>
              <a:rPr lang="en-US" altLang="zh-TW" dirty="0"/>
              <a:t>P1/P2</a:t>
            </a:r>
            <a:r>
              <a:rPr lang="zh-TW" altLang="en-US" dirty="0"/>
              <a:t>設定，提供切換</a:t>
            </a:r>
            <a:r>
              <a:rPr lang="en-US" altLang="zh-TW" dirty="0" err="1"/>
              <a:t>Datarate</a:t>
            </a:r>
            <a:r>
              <a:rPr lang="zh-TW" altLang="en-US" dirty="0" smtClean="0"/>
              <a:t>功能</a:t>
            </a:r>
            <a:endParaRPr lang="en-US" altLang="zh-TW" dirty="0" smtClean="0"/>
          </a:p>
          <a:p>
            <a:pPr marL="800100" lvl="1" indent="-342900">
              <a:buFont typeface="+mj-lt"/>
              <a:buAutoNum type="alphaLcPeriod"/>
            </a:pPr>
            <a:endParaRPr lang="en-US" altLang="zh-TW" dirty="0"/>
          </a:p>
          <a:p>
            <a:pPr marL="342900" indent="-342900">
              <a:buFont typeface="+mj-lt"/>
              <a:buAutoNum type="arabicPeriod" startAt="3"/>
            </a:pPr>
            <a:r>
              <a:rPr lang="zh-TW" altLang="en-US" b="1" dirty="0" smtClean="0"/>
              <a:t>自</a:t>
            </a:r>
            <a:r>
              <a:rPr lang="zh-TW" altLang="en-US" b="1" dirty="0"/>
              <a:t>研測試</a:t>
            </a:r>
            <a:r>
              <a:rPr lang="zh-TW" altLang="en-US" b="1" dirty="0" smtClean="0"/>
              <a:t>功能</a:t>
            </a:r>
            <a:r>
              <a:rPr lang="zh-TW" altLang="en-US" dirty="0"/>
              <a:t>：</a:t>
            </a:r>
            <a:r>
              <a:rPr lang="zh-TW" altLang="en-US" dirty="0" smtClean="0"/>
              <a:t> 在</a:t>
            </a:r>
            <a:r>
              <a:rPr lang="en-US" altLang="zh-TW" dirty="0" smtClean="0"/>
              <a:t>x3_ddr_init.c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ddr_init</a:t>
            </a:r>
            <a:r>
              <a:rPr lang="zh-TW" altLang="en-US" dirty="0" smtClean="0"/>
              <a:t> 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最後</a:t>
            </a:r>
            <a:endParaRPr lang="en-US" altLang="zh-TW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err="1"/>
              <a:t>ddr_dfs_manual_test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	</a:t>
            </a:r>
            <a:r>
              <a:rPr lang="zh-TW" altLang="en-US" dirty="0" smtClean="0"/>
              <a:t>透過串口作切頻及基本</a:t>
            </a:r>
            <a:r>
              <a:rPr lang="en-US" altLang="zh-TW" dirty="0" smtClean="0"/>
              <a:t>pattern r/w</a:t>
            </a:r>
            <a:r>
              <a:rPr lang="zh-TW" altLang="en-US" dirty="0" smtClean="0"/>
              <a:t>正確性確認</a:t>
            </a:r>
            <a:endParaRPr lang="en-US" altLang="zh-TW" dirty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err="1" smtClean="0"/>
              <a:t>ddr_dfs_auto_test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 </a:t>
            </a:r>
            <a:r>
              <a:rPr lang="en-US" altLang="zh-TW" dirty="0" smtClean="0"/>
              <a:t>	</a:t>
            </a:r>
            <a:r>
              <a:rPr lang="zh-TW" altLang="en-US" dirty="0" smtClean="0"/>
              <a:t>自動</a:t>
            </a:r>
            <a:r>
              <a:rPr lang="zh-TW" altLang="en-US" dirty="0"/>
              <a:t>作切頻及基本</a:t>
            </a:r>
            <a:r>
              <a:rPr lang="en-US" altLang="zh-TW" dirty="0"/>
              <a:t>pattern r/w</a:t>
            </a:r>
            <a:r>
              <a:rPr lang="zh-TW" altLang="en-US" dirty="0"/>
              <a:t>正確性確認</a:t>
            </a:r>
            <a:endParaRPr lang="en-US" altLang="zh-TW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err="1" smtClean="0"/>
              <a:t>inline_ecc_test</a:t>
            </a:r>
            <a:r>
              <a:rPr lang="en-US" altLang="zh-TW" dirty="0" smtClean="0"/>
              <a:t>(…); 		ECC</a:t>
            </a:r>
            <a:r>
              <a:rPr lang="zh-TW" altLang="en-US" dirty="0" smtClean="0"/>
              <a:t>功能測試</a:t>
            </a:r>
            <a:endParaRPr lang="en-US" altLang="zh-TW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err="1"/>
              <a:t>test_entry_t</a:t>
            </a:r>
            <a:r>
              <a:rPr lang="en-US" altLang="zh-TW" dirty="0"/>
              <a:t>(); </a:t>
            </a:r>
            <a:r>
              <a:rPr lang="en-US" altLang="zh-TW" dirty="0" smtClean="0"/>
              <a:t>		DDR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memtest</a:t>
            </a:r>
            <a:r>
              <a:rPr lang="zh-TW" altLang="en-US" dirty="0" smtClean="0"/>
              <a:t>多</a:t>
            </a:r>
            <a:r>
              <a:rPr lang="en-US" altLang="zh-TW" dirty="0" smtClean="0"/>
              <a:t>pattern</a:t>
            </a:r>
            <a:r>
              <a:rPr lang="zh-TW" altLang="en-US" dirty="0" smtClean="0"/>
              <a:t>讀寫比對測試</a:t>
            </a:r>
            <a:endParaRPr lang="en-US" altLang="zh-TW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err="1"/>
              <a:t>ddr_acdc_test</a:t>
            </a:r>
            <a:r>
              <a:rPr lang="en-US" altLang="zh-TW" dirty="0" smtClean="0"/>
              <a:t>(); 		</a:t>
            </a:r>
            <a:r>
              <a:rPr lang="zh-TW" altLang="en-US" dirty="0" smtClean="0"/>
              <a:t>持續讀取</a:t>
            </a:r>
            <a:r>
              <a:rPr lang="zh-TW" altLang="en-US" dirty="0"/>
              <a:t>或</a:t>
            </a:r>
            <a:r>
              <a:rPr lang="zh-TW" altLang="en-US" dirty="0" smtClean="0"/>
              <a:t>寫入某一固定</a:t>
            </a:r>
            <a:r>
              <a:rPr lang="en-US" altLang="zh-TW" dirty="0" smtClean="0"/>
              <a:t>pattern(</a:t>
            </a:r>
            <a:r>
              <a:rPr lang="zh-TW" altLang="en-US" dirty="0" smtClean="0"/>
              <a:t>並翻轉寫入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，硬件用為高速示波器量測</a:t>
            </a:r>
            <a:endParaRPr lang="en-US" altLang="zh-TW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err="1"/>
              <a:t>dma_write_test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DMA</a:t>
            </a:r>
            <a:r>
              <a:rPr lang="zh-TW" altLang="en-US" dirty="0" smtClean="0"/>
              <a:t>作高速連續寫入，提供給硬件作</a:t>
            </a:r>
            <a:r>
              <a:rPr lang="en-US" altLang="zh-TW" dirty="0" smtClean="0"/>
              <a:t>Power</a:t>
            </a:r>
            <a:r>
              <a:rPr lang="zh-TW" altLang="en-US" dirty="0" smtClean="0"/>
              <a:t>量測</a:t>
            </a:r>
            <a:endParaRPr lang="en-US" altLang="zh-TW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err="1"/>
              <a:t>auto_detect_test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</a:t>
            </a:r>
            <a:r>
              <a:rPr lang="en-US" altLang="zh-TW" dirty="0" smtClean="0"/>
              <a:t>		</a:t>
            </a:r>
            <a:r>
              <a:rPr lang="zh-TW" altLang="en-US" dirty="0" smtClean="0"/>
              <a:t>顆粒自偵測功能測試</a:t>
            </a:r>
            <a:endParaRPr lang="en-US" altLang="zh-TW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/>
              <a:t>ddr_umctl2_reg_dump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</a:t>
            </a:r>
            <a:r>
              <a:rPr lang="en-US" altLang="zh-TW" dirty="0" smtClean="0"/>
              <a:t>	dump controller register, </a:t>
            </a:r>
            <a:r>
              <a:rPr lang="zh-TW" altLang="en-US" dirty="0" smtClean="0"/>
              <a:t>用於比對</a:t>
            </a:r>
            <a:r>
              <a:rPr lang="en-US" altLang="zh-TW" dirty="0" smtClean="0"/>
              <a:t>DDR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marL="800100" lvl="1" indent="-342900">
              <a:buFont typeface="+mj-lt"/>
              <a:buAutoNum type="alphaLcPeriod"/>
            </a:pPr>
            <a:r>
              <a:rPr lang="en-US" altLang="zh-TW" dirty="0" err="1"/>
              <a:t>ddr_phy_reg_dump</a:t>
            </a:r>
            <a:r>
              <a:rPr lang="en-US" altLang="zh-TW" dirty="0" smtClean="0"/>
              <a:t>();</a:t>
            </a:r>
            <a:r>
              <a:rPr lang="zh-TW" altLang="en-US" dirty="0" smtClean="0"/>
              <a:t> </a:t>
            </a:r>
            <a:r>
              <a:rPr lang="en-US" altLang="zh-TW" dirty="0" smtClean="0"/>
              <a:t>	dump </a:t>
            </a:r>
            <a:r>
              <a:rPr lang="en-US" altLang="zh-TW" dirty="0" err="1" smtClean="0"/>
              <a:t>phy</a:t>
            </a:r>
            <a:r>
              <a:rPr lang="en-US" altLang="zh-TW" dirty="0" smtClean="0"/>
              <a:t> </a:t>
            </a:r>
            <a:r>
              <a:rPr lang="en-US" altLang="zh-TW" dirty="0"/>
              <a:t>register, </a:t>
            </a:r>
            <a:r>
              <a:rPr lang="zh-TW" altLang="en-US" dirty="0"/>
              <a:t>用於比對</a:t>
            </a:r>
            <a:r>
              <a:rPr lang="en-US" altLang="zh-TW" dirty="0"/>
              <a:t>DDR</a:t>
            </a:r>
            <a:r>
              <a:rPr lang="zh-TW" altLang="en-US" dirty="0" smtClean="0"/>
              <a:t>參數</a:t>
            </a:r>
            <a:endParaRPr lang="en-US" altLang="zh-CN" dirty="0" smtClean="0"/>
          </a:p>
          <a:p>
            <a:pPr marL="800100" lvl="1" indent="-342900">
              <a:buAutoNum type="alphaLcPeriod"/>
            </a:pPr>
            <a:endParaRPr lang="en-US" altLang="zh-CN" dirty="0" smtClean="0"/>
          </a:p>
          <a:p>
            <a:pPr marL="342900" indent="-342900">
              <a:buAutoNum type="arabicPeriod" startAt="3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58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01. SPL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中對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DDR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的任務與功能</a:t>
            </a:r>
            <a:r>
              <a:rPr kumimoji="1" lang="zh-CN" altLang="en-US" dirty="0" smtClean="0">
                <a:sym typeface="+mn-ea"/>
              </a:rPr>
              <a:t/>
            </a:r>
            <a:br>
              <a:rPr kumimoji="1" lang="zh-CN" altLang="en-US" dirty="0" smtClean="0">
                <a:sym typeface="+mn-ea"/>
              </a:rPr>
            </a:br>
            <a:r>
              <a:rPr kumimoji="1" lang="en-US" altLang="zh-CN" dirty="0">
                <a:sym typeface="+mn-ea"/>
              </a:rPr>
              <a:t>02. </a:t>
            </a:r>
            <a:r>
              <a:rPr kumimoji="1" lang="en-US" altLang="zh-TW" dirty="0">
                <a:sym typeface="+mn-ea"/>
              </a:rPr>
              <a:t>SPL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DDR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Code Flow</a:t>
            </a:r>
            <a:r>
              <a:rPr kumimoji="1" lang="zh-TW" altLang="en-US" dirty="0">
                <a:sym typeface="+mn-ea"/>
              </a:rPr>
              <a:t>說明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03. DDR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Bring up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trouble shooting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04. DDR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顆粒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Supporting List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05. </a:t>
            </a:r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DDR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顆粒壓測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Flow &amp; Criteria</a:t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06.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阻抗匹配參數調校簡介</a:t>
            </a:r>
            <a:endParaRPr kumimoji="1" lang="zh-CN" altLang="en-US" dirty="0" smtClean="0">
              <a:solidFill>
                <a:schemeClr val="accent3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352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79" y="449279"/>
            <a:ext cx="9660471" cy="374040"/>
          </a:xfrm>
        </p:spPr>
        <p:txBody>
          <a:bodyPr/>
          <a:lstStyle/>
          <a:p>
            <a:r>
              <a:rPr kumimoji="1" lang="en-US" altLang="zh-CN" dirty="0" smtClean="0"/>
              <a:t>02.</a:t>
            </a:r>
            <a:r>
              <a:rPr kumimoji="1" lang="en-US" altLang="zh-CN" dirty="0" smtClean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SPL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DDR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Code </a:t>
            </a:r>
            <a:r>
              <a:rPr kumimoji="1" lang="en-US" altLang="zh-TW" dirty="0" smtClean="0">
                <a:sym typeface="+mn-ea"/>
              </a:rPr>
              <a:t>Flow</a:t>
            </a:r>
            <a:r>
              <a:rPr kumimoji="1" lang="zh-TW" altLang="en-US" dirty="0">
                <a:sym typeface="+mn-ea"/>
              </a:rPr>
              <a:t>說明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8079" y="1026607"/>
            <a:ext cx="1073820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A. </a:t>
            </a:r>
            <a:r>
              <a:rPr lang="zh-TW" altLang="en-US" sz="1400" b="1" dirty="0"/>
              <a:t>設定欲修改的</a:t>
            </a:r>
            <a:r>
              <a:rPr lang="en-US" altLang="zh-CN" sz="1400" b="1" dirty="0"/>
              <a:t>data </a:t>
            </a:r>
            <a:r>
              <a:rPr lang="en-US" altLang="zh-CN" sz="1400" b="1" dirty="0" smtClean="0"/>
              <a:t>array</a:t>
            </a:r>
            <a:r>
              <a:rPr lang="zh-TW" altLang="en-US" sz="1400" b="1" dirty="0" smtClean="0"/>
              <a:t> </a:t>
            </a:r>
            <a:r>
              <a:rPr lang="en-US" altLang="zh-CN" sz="1400" dirty="0" smtClean="0"/>
              <a:t>(</a:t>
            </a:r>
            <a:r>
              <a:rPr lang="zh-TW" altLang="en-US" sz="1400" dirty="0"/>
              <a:t>以下</a:t>
            </a:r>
            <a:r>
              <a:rPr lang="zh-TW" altLang="en-US" sz="1400" dirty="0" smtClean="0"/>
              <a:t>以</a:t>
            </a:r>
            <a:r>
              <a:rPr lang="en-US" altLang="zh-CN" sz="1400" dirty="0"/>
              <a:t>LPDDR4 3200</a:t>
            </a:r>
            <a:r>
              <a:rPr lang="zh-TW" altLang="en-US" sz="1400" dirty="0"/>
              <a:t>為例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</a:t>
            </a:r>
            <a:r>
              <a:rPr lang="en-US" altLang="zh-CN" sz="1400" dirty="0" err="1"/>
              <a:t>ddr_type_related_info_modify</a:t>
            </a:r>
            <a:endParaRPr lang="en-US" altLang="zh-CN" sz="1400" dirty="0"/>
          </a:p>
          <a:p>
            <a:r>
              <a:rPr lang="en-US" altLang="zh-CN" sz="1400" dirty="0"/>
              <a:t>		p_dmem_lpddr4_16b		= phyinit_dmem_lpddr4</a:t>
            </a:r>
          </a:p>
          <a:p>
            <a:r>
              <a:rPr lang="en-US" altLang="zh-CN" sz="1400" dirty="0"/>
              <a:t>		p_dmem_lpddr4_2d_16b	</a:t>
            </a:r>
            <a:r>
              <a:rPr lang="en-US" altLang="zh-CN" sz="1400" dirty="0" smtClean="0"/>
              <a:t>= </a:t>
            </a:r>
            <a:r>
              <a:rPr lang="en-US" altLang="zh-CN" sz="1400" dirty="0"/>
              <a:t>phyinit_dmem_lpddr4_2D</a:t>
            </a:r>
          </a:p>
          <a:p>
            <a:r>
              <a:rPr lang="en-US" altLang="zh-CN" sz="1400" dirty="0"/>
              <a:t>		lpddr4_dram_timing		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ddrc_cfg</a:t>
            </a:r>
            <a:r>
              <a:rPr lang="en-US" altLang="zh-CN" sz="1400" dirty="0"/>
              <a:t> 		</a:t>
            </a:r>
            <a:r>
              <a:rPr lang="en-US" altLang="zh-CN" sz="1400" dirty="0" smtClean="0"/>
              <a:t>= </a:t>
            </a:r>
            <a:r>
              <a:rPr lang="en-US" altLang="zh-CN" sz="1400" dirty="0"/>
              <a:t>lpddr4_ddrc_cfg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ddrphy_cfg</a:t>
            </a:r>
            <a:r>
              <a:rPr lang="en-US" altLang="zh-CN" sz="1400" dirty="0"/>
              <a:t> 		</a:t>
            </a:r>
            <a:r>
              <a:rPr lang="en-US" altLang="zh-CN" sz="1400" dirty="0" smtClean="0"/>
              <a:t>= </a:t>
            </a:r>
            <a:r>
              <a:rPr lang="en-US" altLang="zh-CN" sz="1400" dirty="0"/>
              <a:t>lpddr4_ddrphy_cfg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ddrphy_pie</a:t>
            </a:r>
            <a:r>
              <a:rPr lang="en-US" altLang="zh-CN" sz="1400" dirty="0"/>
              <a:t> 		</a:t>
            </a:r>
            <a:r>
              <a:rPr lang="en-US" altLang="zh-CN" sz="1400" dirty="0" smtClean="0"/>
              <a:t>= </a:t>
            </a:r>
            <a:r>
              <a:rPr lang="en-US" altLang="zh-CN" sz="1400" dirty="0"/>
              <a:t>lpddr4_phy_pie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err="1"/>
              <a:t>ddrc_freqs_cfg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= </a:t>
            </a:r>
            <a:r>
              <a:rPr lang="en-US" altLang="zh-CN" sz="1400" dirty="0"/>
              <a:t>lpddr4_ddrc_freqs_cfg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err="1" smtClean="0"/>
              <a:t>ddrphy_freqs_cfg</a:t>
            </a:r>
            <a:r>
              <a:rPr lang="en-US" altLang="zh-CN" sz="1400" dirty="0"/>
              <a:t>	= lpddr4_ddrphy_freqs_cfg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err="1" smtClean="0"/>
              <a:t>ddrphy_pie_freqs</a:t>
            </a:r>
            <a:r>
              <a:rPr lang="en-US" altLang="zh-CN" sz="1400" dirty="0"/>
              <a:t>	= lpddr4_phy_pie_freqs</a:t>
            </a:r>
          </a:p>
          <a:p>
            <a:r>
              <a:rPr lang="en-US" altLang="zh-CN" sz="1400" dirty="0"/>
              <a:t>		lpddr4_dram_mdf_timing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lpddr_freq_related_info_modify</a:t>
            </a:r>
            <a:endParaRPr lang="en-US" altLang="zh-CN" sz="1400" dirty="0"/>
          </a:p>
          <a:p>
            <a:r>
              <a:rPr lang="en-US" altLang="zh-CN" sz="1400" dirty="0"/>
              <a:t>			</a:t>
            </a:r>
            <a:r>
              <a:rPr lang="en-US" altLang="zh-CN" sz="1400" dirty="0" err="1" smtClean="0"/>
              <a:t>p_ddrc_mdf_param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	= &amp;lpddr4_3200_ddrc_cfg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 smtClean="0"/>
              <a:t>p_ddrphy_mdf_param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	= &amp;lpddr4_3200_ddrphy_cfg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 smtClean="0"/>
              <a:t>p_pie_mdf_param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= </a:t>
            </a:r>
            <a:r>
              <a:rPr lang="en-US" altLang="zh-CN" sz="1400" dirty="0"/>
              <a:t>&amp;lpddr4_3200_phy_pie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 smtClean="0"/>
              <a:t>p_ddrphy_mdf_io_param</a:t>
            </a:r>
            <a:r>
              <a:rPr lang="en-US" altLang="zh-CN" sz="1400" dirty="0" smtClean="0"/>
              <a:t>= </a:t>
            </a:r>
            <a:r>
              <a:rPr lang="en-US" altLang="zh-CN" sz="1400" dirty="0"/>
              <a:t>&amp;lpddr4x_phy_diff (LPDDR4X only</a:t>
            </a:r>
            <a:r>
              <a:rPr lang="en-US" altLang="zh-CN" sz="1400" dirty="0" smtClean="0"/>
              <a:t>)</a:t>
            </a:r>
          </a:p>
          <a:p>
            <a:endParaRPr lang="en-US" altLang="zh-CN" sz="1400" dirty="0" smtClean="0"/>
          </a:p>
          <a:p>
            <a:r>
              <a:rPr lang="en-US" altLang="zh-CN" sz="1400" b="1" dirty="0"/>
              <a:t>B. </a:t>
            </a:r>
            <a:r>
              <a:rPr lang="zh-TW" altLang="en-US" sz="1400" b="1" dirty="0"/>
              <a:t>於</a:t>
            </a:r>
            <a:r>
              <a:rPr lang="en-US" altLang="zh-CN" sz="1400" b="1" dirty="0" err="1"/>
              <a:t>ddr_init</a:t>
            </a:r>
            <a:r>
              <a:rPr lang="en-US" altLang="zh-CN" sz="1400" b="1" dirty="0"/>
              <a:t> API</a:t>
            </a:r>
            <a:r>
              <a:rPr lang="zh-TW" altLang="en-US" sz="1400" b="1" dirty="0"/>
              <a:t>下，按照以下順序「依序」填入寄存器 </a:t>
            </a:r>
            <a:r>
              <a:rPr lang="en-US" altLang="zh-TW" sz="1400" dirty="0"/>
              <a:t>(</a:t>
            </a:r>
            <a:r>
              <a:rPr lang="zh-TW" altLang="en-US" sz="1400" dirty="0"/>
              <a:t>若有前後重複寄存器，後面的值將蓋掉前面的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</a:t>
            </a:r>
            <a:r>
              <a:rPr lang="en-US" altLang="zh-CN" sz="1400" dirty="0" err="1"/>
              <a:t>ddr_controller_cfg</a:t>
            </a:r>
            <a:r>
              <a:rPr lang="en-US" altLang="zh-CN" sz="1400" dirty="0"/>
              <a:t> ==&gt;(</a:t>
            </a:r>
            <a:r>
              <a:rPr lang="zh-TW" altLang="en-US" sz="1400" dirty="0"/>
              <a:t>依照</a:t>
            </a:r>
            <a:r>
              <a:rPr lang="en-US" altLang="zh-CN" sz="1400" dirty="0" err="1"/>
              <a:t>xxx_tuning.h</a:t>
            </a:r>
            <a:r>
              <a:rPr lang="zh-TW" altLang="en-US" sz="1400" dirty="0"/>
              <a:t>中的</a:t>
            </a:r>
            <a:r>
              <a:rPr lang="en-US" altLang="zh-CN" sz="1400" dirty="0"/>
              <a:t>controller</a:t>
            </a:r>
            <a:r>
              <a:rPr lang="zh-TW" altLang="en-US" sz="1400" dirty="0"/>
              <a:t>定義</a:t>
            </a:r>
            <a:r>
              <a:rPr lang="en-US" altLang="zh-CN" sz="1400" dirty="0"/>
              <a:t>apply</a:t>
            </a:r>
            <a:r>
              <a:rPr lang="zh-TW" altLang="en-US" sz="1400" dirty="0"/>
              <a:t>不同組設定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	1. </a:t>
            </a:r>
            <a:r>
              <a:rPr lang="en-US" altLang="zh-CN" sz="1400" dirty="0"/>
              <a:t>lpddr4_ddrc_cfg</a:t>
            </a:r>
          </a:p>
          <a:p>
            <a:r>
              <a:rPr lang="en-US" altLang="zh-CN" sz="1400" dirty="0"/>
              <a:t>		2. lpddr4_ddrc_cfg_hynix (Hynix only)</a:t>
            </a:r>
          </a:p>
          <a:p>
            <a:r>
              <a:rPr lang="en-US" altLang="zh-CN" sz="1400" dirty="0"/>
              <a:t>		3. lpddr4_3200_ddrc_cfg_hynix (Hynix 3200 only)</a:t>
            </a:r>
          </a:p>
          <a:p>
            <a:r>
              <a:rPr lang="en-US" altLang="zh-CN" sz="1400" dirty="0"/>
              <a:t>		4. lpddr4_3200_ddrc_cfg            </a:t>
            </a:r>
          </a:p>
          <a:p>
            <a:r>
              <a:rPr lang="en-US" altLang="zh-TW" sz="1400" dirty="0"/>
              <a:t>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err="1" smtClean="0"/>
              <a:t>ddr_controller_freqs_cfg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==&gt;(</a:t>
            </a:r>
            <a:r>
              <a:rPr lang="zh-TW" altLang="en-US" sz="1400" dirty="0"/>
              <a:t>在此設定</a:t>
            </a:r>
            <a:r>
              <a:rPr lang="en-US" altLang="zh-CN" sz="1400" dirty="0"/>
              <a:t>lpddr4_ddrc_freqs_cfg FREQ1/FREQ2 ctrl setting</a:t>
            </a:r>
            <a:r>
              <a:rPr lang="en-US" altLang="zh-CN" sz="1400" dirty="0" smtClean="0"/>
              <a:t>)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84402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79" y="449279"/>
            <a:ext cx="9660471" cy="374040"/>
          </a:xfrm>
        </p:spPr>
        <p:txBody>
          <a:bodyPr/>
          <a:lstStyle/>
          <a:p>
            <a:r>
              <a:rPr kumimoji="1" lang="en-US" altLang="zh-CN" dirty="0" smtClean="0"/>
              <a:t>02.</a:t>
            </a:r>
            <a:r>
              <a:rPr kumimoji="1" lang="en-US" altLang="zh-CN" dirty="0" smtClean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SPL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DDR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Code </a:t>
            </a:r>
            <a:r>
              <a:rPr kumimoji="1" lang="en-US" altLang="zh-TW" dirty="0" smtClean="0">
                <a:sym typeface="+mn-ea"/>
              </a:rPr>
              <a:t>Flow</a:t>
            </a:r>
            <a:r>
              <a:rPr kumimoji="1" lang="zh-TW" altLang="en-US" dirty="0">
                <a:sym typeface="+mn-ea"/>
              </a:rPr>
              <a:t>說明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8079" y="948690"/>
            <a:ext cx="107382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ddrc_qos_cfg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read_dbi_cfg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ddr_inline_ecc_cfg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write_dbi_cfg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dwc_ddrphy_phyinit_C_initPhyConfig</a:t>
            </a:r>
            <a:r>
              <a:rPr lang="en-US" altLang="zh-CN" sz="1400" dirty="0"/>
              <a:t> ==&gt;(</a:t>
            </a:r>
            <a:r>
              <a:rPr lang="zh-TW" altLang="en-US" sz="1400" dirty="0"/>
              <a:t>依照</a:t>
            </a:r>
            <a:r>
              <a:rPr lang="en-US" altLang="zh-CN" sz="1400" dirty="0" err="1"/>
              <a:t>xxx_tuning.h</a:t>
            </a:r>
            <a:r>
              <a:rPr lang="zh-TW" altLang="en-US" sz="1400" dirty="0"/>
              <a:t>中的</a:t>
            </a:r>
            <a:r>
              <a:rPr lang="en-US" altLang="zh-CN" sz="1400" dirty="0"/>
              <a:t>MR</a:t>
            </a:r>
            <a:r>
              <a:rPr lang="zh-TW" altLang="en-US" sz="1400" dirty="0"/>
              <a:t>定義</a:t>
            </a:r>
            <a:r>
              <a:rPr lang="en-US" altLang="zh-CN" sz="1400" dirty="0"/>
              <a:t>apply</a:t>
            </a:r>
            <a:r>
              <a:rPr lang="zh-TW" altLang="en-US" sz="1400" dirty="0"/>
              <a:t>不同設定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	1. </a:t>
            </a:r>
            <a:r>
              <a:rPr lang="en-US" altLang="zh-CN" sz="1400" dirty="0"/>
              <a:t>lpddr4_ddrphy_cfg</a:t>
            </a:r>
          </a:p>
          <a:p>
            <a:r>
              <a:rPr lang="en-US" altLang="zh-CN" sz="1400" dirty="0"/>
              <a:t>		2. if Hynix LPDDR4</a:t>
            </a:r>
          </a:p>
          <a:p>
            <a:r>
              <a:rPr lang="en-US" altLang="zh-CN" sz="1400" dirty="0"/>
              <a:t>			lpddr4_ddrphy_hynix_cfg_xh (XH only)</a:t>
            </a:r>
          </a:p>
          <a:p>
            <a:r>
              <a:rPr lang="en-US" altLang="zh-CN" sz="1400" dirty="0"/>
              <a:t>			lpddr4_ddrphy_hynix_cfg_jh (JH only)</a:t>
            </a:r>
          </a:p>
          <a:p>
            <a:r>
              <a:rPr lang="en-US" altLang="zh-CN" sz="1400" dirty="0"/>
              <a:t>			lpddr4_ddrphy_hynix_cfg (other Hynix)</a:t>
            </a:r>
          </a:p>
          <a:p>
            <a:r>
              <a:rPr lang="en-US" altLang="zh-CN" sz="1400" dirty="0"/>
              <a:t>		3. if Samsung DDR4</a:t>
            </a:r>
          </a:p>
          <a:p>
            <a:r>
              <a:rPr lang="en-US" altLang="zh-CN" sz="1400" dirty="0"/>
              <a:t>			ddr4_ddrphy_samsung_cfg</a:t>
            </a:r>
          </a:p>
          <a:p>
            <a:r>
              <a:rPr lang="en-US" altLang="zh-CN" sz="1400" dirty="0"/>
              <a:t>		4. lpddr4_3200_ddrphy_cfg</a:t>
            </a:r>
          </a:p>
          <a:p>
            <a:r>
              <a:rPr lang="en-US" altLang="zh-CN" sz="1400" dirty="0"/>
              <a:t>		5. lpddr4x_phy_diff (LPDDR4X only)</a:t>
            </a:r>
          </a:p>
          <a:p>
            <a:r>
              <a:rPr lang="en-US" altLang="zh-CN" sz="1400" dirty="0"/>
              <a:t>		6. read </a:t>
            </a:r>
            <a:r>
              <a:rPr lang="en-US" altLang="zh-CN" sz="1400" dirty="0" err="1"/>
              <a:t>dbi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phy</a:t>
            </a:r>
            <a:r>
              <a:rPr lang="en-US" altLang="zh-CN" sz="1400" dirty="0"/>
              <a:t> setting</a:t>
            </a:r>
          </a:p>
          <a:p>
            <a:r>
              <a:rPr lang="en-US" altLang="zh-CN" sz="1400" dirty="0"/>
              <a:t>		7. if LPDDR4/LPDDR4X</a:t>
            </a:r>
          </a:p>
          <a:p>
            <a:r>
              <a:rPr lang="en-US" altLang="zh-CN" sz="1400" dirty="0"/>
              <a:t>			</a:t>
            </a:r>
            <a:r>
              <a:rPr lang="en-US" altLang="zh-CN" sz="1400" dirty="0" err="1"/>
              <a:t>ddr_dq_map_reg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err="1" smtClean="0"/>
              <a:t>dwc_ddrphy_phyinit_C_initPhyFreqsConfig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==&gt;(</a:t>
            </a:r>
            <a:r>
              <a:rPr lang="zh-TW" altLang="en-US" sz="1400" dirty="0"/>
              <a:t>在此設定</a:t>
            </a:r>
            <a:r>
              <a:rPr lang="en-US" altLang="zh-CN" sz="1400" dirty="0"/>
              <a:t>lpddr4_ddrphy_freqs_cfg P1/P2 </a:t>
            </a:r>
            <a:r>
              <a:rPr lang="en-US" altLang="zh-CN" sz="1400" dirty="0" err="1"/>
              <a:t>phy</a:t>
            </a:r>
            <a:r>
              <a:rPr lang="en-US" altLang="zh-CN" sz="1400" dirty="0"/>
              <a:t> setting)</a:t>
            </a:r>
          </a:p>
          <a:p>
            <a:r>
              <a:rPr lang="en-US" altLang="zh-CN" sz="1400" dirty="0"/>
              <a:t>			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dmem_reconfig_silicon</a:t>
            </a:r>
            <a:r>
              <a:rPr lang="en-US" altLang="zh-CN" sz="1400" dirty="0"/>
              <a:t> ==&gt;(</a:t>
            </a:r>
            <a:r>
              <a:rPr lang="zh-TW" altLang="en-US" sz="1400" dirty="0"/>
              <a:t>依照</a:t>
            </a:r>
            <a:r>
              <a:rPr lang="en-US" altLang="zh-CN" sz="1400" dirty="0" err="1"/>
              <a:t>xxx_tuning.h</a:t>
            </a:r>
            <a:r>
              <a:rPr lang="zh-TW" altLang="en-US" sz="1400" dirty="0"/>
              <a:t>中的</a:t>
            </a:r>
            <a:r>
              <a:rPr lang="en-US" altLang="zh-CN" sz="1400" dirty="0"/>
              <a:t>MR</a:t>
            </a:r>
            <a:r>
              <a:rPr lang="zh-TW" altLang="en-US" sz="1400" dirty="0"/>
              <a:t>定義</a:t>
            </a:r>
            <a:r>
              <a:rPr lang="en-US" altLang="zh-CN" sz="1400" dirty="0"/>
              <a:t>apply</a:t>
            </a:r>
            <a:r>
              <a:rPr lang="zh-TW" altLang="en-US" sz="1400" dirty="0"/>
              <a:t>不同設定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	1. </a:t>
            </a:r>
            <a:r>
              <a:rPr lang="en-US" altLang="zh-CN" sz="1400" dirty="0"/>
              <a:t>LPDDR4 Hynix or Samsung (Samsung</a:t>
            </a:r>
            <a:r>
              <a:rPr lang="zh-TW" altLang="en-US" sz="1400" dirty="0"/>
              <a:t>寄生在</a:t>
            </a:r>
            <a:r>
              <a:rPr lang="en-US" altLang="zh-CN" sz="1400" dirty="0"/>
              <a:t>Hynix API</a:t>
            </a:r>
            <a:r>
              <a:rPr lang="zh-TW" altLang="en-US" sz="1400" dirty="0"/>
              <a:t>待分開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			</a:t>
            </a:r>
            <a:r>
              <a:rPr lang="en-US" altLang="zh-CN" sz="1400" dirty="0"/>
              <a:t>lpddr4_hynix_dmem_reconfig_silicon</a:t>
            </a:r>
          </a:p>
          <a:p>
            <a:r>
              <a:rPr lang="en-US" altLang="zh-CN" sz="1400" dirty="0"/>
              <a:t>		2. LPDDR4/LPDDR4X Micron</a:t>
            </a:r>
          </a:p>
          <a:p>
            <a:r>
              <a:rPr lang="en-US" altLang="zh-CN" sz="1400" dirty="0"/>
              <a:t>			lpddr4_micron_dmem_reconfig_silicon</a:t>
            </a:r>
          </a:p>
          <a:p>
            <a:r>
              <a:rPr lang="en-US" altLang="zh-CN" sz="1400" dirty="0"/>
              <a:t>		3. DDR4</a:t>
            </a:r>
          </a:p>
          <a:p>
            <a:r>
              <a:rPr lang="en-US" altLang="zh-CN" sz="1400" dirty="0"/>
              <a:t>			ddr4_dmem_reconfig_silicon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95696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79" y="449279"/>
            <a:ext cx="9660471" cy="374040"/>
          </a:xfrm>
        </p:spPr>
        <p:txBody>
          <a:bodyPr/>
          <a:lstStyle/>
          <a:p>
            <a:r>
              <a:rPr kumimoji="1" lang="en-US" altLang="zh-CN" dirty="0" smtClean="0"/>
              <a:t>02.</a:t>
            </a:r>
            <a:r>
              <a:rPr kumimoji="1" lang="en-US" altLang="zh-CN" dirty="0" smtClean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SPL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DDR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>
                <a:sym typeface="+mn-ea"/>
              </a:rPr>
              <a:t>Code </a:t>
            </a:r>
            <a:r>
              <a:rPr kumimoji="1" lang="en-US" altLang="zh-TW" dirty="0" smtClean="0">
                <a:sym typeface="+mn-ea"/>
              </a:rPr>
              <a:t>Flow</a:t>
            </a:r>
            <a:r>
              <a:rPr kumimoji="1" lang="zh-TW" altLang="en-US" dirty="0" smtClean="0">
                <a:sym typeface="+mn-ea"/>
              </a:rPr>
              <a:t>說明</a:t>
            </a:r>
            <a:endParaRPr kumimoji="1" lang="zh-CN" altLang="en-US" dirty="0"/>
          </a:p>
        </p:txBody>
      </p:sp>
      <p:sp>
        <p:nvSpPr>
          <p:cNvPr id="4" name="灯片编号占位符 1"/>
          <p:cNvSpPr>
            <a:spLocks noGrp="1"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7F589E-0FDF-664B-831F-8ECB6D08D80E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8079" y="948690"/>
            <a:ext cx="1073820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C. </a:t>
            </a:r>
            <a:r>
              <a:rPr lang="zh-TW" altLang="en-US" sz="1400" b="1" dirty="0"/>
              <a:t>開始</a:t>
            </a:r>
            <a:r>
              <a:rPr lang="en-US" altLang="zh-CN" sz="1400" b="1" dirty="0"/>
              <a:t>training</a:t>
            </a:r>
          </a:p>
          <a:p>
            <a:r>
              <a:rPr lang="en-US" altLang="zh-CN" sz="1400" dirty="0"/>
              <a:t>	dwc_ddrphy_1D_train (P0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err="1" smtClean="0"/>
              <a:t>dwc_ddrphy_phyinit_D_loadIMEM</a:t>
            </a:r>
            <a:endParaRPr lang="en-US" altLang="zh-CN" sz="1400" dirty="0" smtClean="0"/>
          </a:p>
          <a:p>
            <a:r>
              <a:rPr lang="en-US" altLang="zh-CN" sz="1400" dirty="0"/>
              <a:t>		</a:t>
            </a:r>
            <a:r>
              <a:rPr lang="en-US" altLang="zh-CN" sz="1400" dirty="0" smtClean="0"/>
              <a:t>dwc_ddrphy_phyinit_F_loadDMEM_pstate012</a:t>
            </a:r>
            <a:endParaRPr lang="en-US" altLang="zh-CN" sz="1400" dirty="0"/>
          </a:p>
          <a:p>
            <a:r>
              <a:rPr lang="en-US" altLang="zh-CN" sz="1400" dirty="0"/>
              <a:t>	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lpddr4_dmem_reconfig_p1p2</a:t>
            </a:r>
          </a:p>
          <a:p>
            <a:r>
              <a:rPr lang="en-US" altLang="zh-CN" sz="1400" dirty="0"/>
              <a:t>		</a:t>
            </a:r>
            <a:r>
              <a:rPr lang="en-US" altLang="zh-CN" sz="1400" dirty="0" smtClean="0"/>
              <a:t>	</a:t>
            </a:r>
            <a:r>
              <a:rPr lang="en-US" altLang="zh-CN" sz="1400" dirty="0" smtClean="0">
                <a:solidFill>
                  <a:srgbClr val="FF0000"/>
                </a:solidFill>
              </a:rPr>
              <a:t>lpddr4_dmem_reconfig_3200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		</a:t>
            </a:r>
            <a:r>
              <a:rPr lang="en-US" altLang="zh-CN" sz="1400" dirty="0" err="1"/>
              <a:t>dwc_ddrphy_phyinit_G_execFW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err="1" smtClean="0"/>
              <a:t>ddr_dfs_set_freq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(</a:t>
            </a:r>
            <a:r>
              <a:rPr lang="zh-TW" altLang="en-US" sz="1400" dirty="0"/>
              <a:t>切頻至</a:t>
            </a:r>
            <a:r>
              <a:rPr lang="en-US" altLang="zh-CN" sz="1400" dirty="0"/>
              <a:t>P1)</a:t>
            </a:r>
          </a:p>
          <a:p>
            <a:r>
              <a:rPr lang="en-US" altLang="zh-CN" sz="1400" dirty="0"/>
              <a:t>	</a:t>
            </a:r>
            <a:r>
              <a:rPr lang="en-US" altLang="zh-CN" sz="1400" strike="sngStrike" dirty="0">
                <a:solidFill>
                  <a:schemeClr val="bg1">
                    <a:lumMod val="75000"/>
                  </a:schemeClr>
                </a:solidFill>
              </a:rPr>
              <a:t>[DFS]</a:t>
            </a:r>
            <a:r>
              <a:rPr lang="en-US" altLang="zh-CN" sz="1400" strike="sngStrike" dirty="0" smtClean="0">
                <a:solidFill>
                  <a:schemeClr val="bg1">
                    <a:lumMod val="75000"/>
                  </a:schemeClr>
                </a:solidFill>
              </a:rPr>
              <a:t>lpddr4_dmem_reconfig_p1p2 </a:t>
            </a:r>
            <a:r>
              <a:rPr lang="en-US" altLang="zh-CN" sz="1400" strike="sngStrike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zh-TW" altLang="en-US" sz="1400" strike="sngStrike" dirty="0">
                <a:solidFill>
                  <a:schemeClr val="bg1">
                    <a:lumMod val="75000"/>
                  </a:schemeClr>
                </a:solidFill>
              </a:rPr>
              <a:t>設定</a:t>
            </a:r>
            <a:r>
              <a:rPr lang="en-US" altLang="zh-CN" sz="1400" strike="sngStrike" dirty="0">
                <a:solidFill>
                  <a:schemeClr val="bg1">
                    <a:lumMod val="75000"/>
                  </a:schemeClr>
                </a:solidFill>
              </a:rPr>
              <a:t>P1</a:t>
            </a:r>
            <a:r>
              <a:rPr lang="zh-TW" altLang="en-US" sz="1400" strike="sngStrike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en-US" altLang="zh-CN" sz="1400" strike="sngStrike" dirty="0" err="1">
                <a:solidFill>
                  <a:schemeClr val="bg1">
                    <a:lumMod val="75000"/>
                  </a:schemeClr>
                </a:solidFill>
              </a:rPr>
              <a:t>dmem</a:t>
            </a:r>
            <a:r>
              <a:rPr lang="en-US" altLang="zh-CN" sz="1400" strike="sngStrike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smtClean="0"/>
              <a:t>dwc_ddrphy_1D_train </a:t>
            </a:r>
            <a:r>
              <a:rPr lang="en-US" altLang="zh-CN" sz="1400" dirty="0"/>
              <a:t>(P1)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err="1" smtClean="0"/>
              <a:t>ddr_dfs_set_freq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(</a:t>
            </a:r>
            <a:r>
              <a:rPr lang="zh-TW" altLang="en-US" sz="1400" dirty="0"/>
              <a:t>切頻至</a:t>
            </a:r>
            <a:r>
              <a:rPr lang="en-US" altLang="zh-CN" sz="1400" dirty="0"/>
              <a:t>P2)</a:t>
            </a:r>
          </a:p>
          <a:p>
            <a:r>
              <a:rPr lang="en-US" altLang="zh-CN" sz="1400" dirty="0"/>
              <a:t>	</a:t>
            </a:r>
            <a:r>
              <a:rPr lang="en-US" altLang="zh-CN" sz="1400" strike="sngStrike" dirty="0">
                <a:solidFill>
                  <a:schemeClr val="bg1">
                    <a:lumMod val="75000"/>
                  </a:schemeClr>
                </a:solidFill>
              </a:rPr>
              <a:t>[DFS]lpddr4_dmem_reconfig_p1p2 (</a:t>
            </a:r>
            <a:r>
              <a:rPr lang="zh-TW" altLang="en-US" sz="1400" strike="sngStrike" dirty="0">
                <a:solidFill>
                  <a:schemeClr val="bg1">
                    <a:lumMod val="75000"/>
                  </a:schemeClr>
                </a:solidFill>
              </a:rPr>
              <a:t>設定</a:t>
            </a:r>
            <a:r>
              <a:rPr lang="en-US" altLang="zh-CN" sz="1400" strike="sngStrike" dirty="0">
                <a:solidFill>
                  <a:schemeClr val="bg1">
                    <a:lumMod val="75000"/>
                  </a:schemeClr>
                </a:solidFill>
              </a:rPr>
              <a:t>P2</a:t>
            </a:r>
            <a:r>
              <a:rPr lang="zh-TW" altLang="en-US" sz="1400" strike="sngStrike" dirty="0">
                <a:solidFill>
                  <a:schemeClr val="bg1">
                    <a:lumMod val="75000"/>
                  </a:schemeClr>
                </a:solidFill>
              </a:rPr>
              <a:t>的</a:t>
            </a:r>
            <a:r>
              <a:rPr lang="en-US" altLang="zh-CN" sz="1400" strike="sngStrike" dirty="0" err="1">
                <a:solidFill>
                  <a:schemeClr val="bg1">
                    <a:lumMod val="75000"/>
                  </a:schemeClr>
                </a:solidFill>
              </a:rPr>
              <a:t>dmem</a:t>
            </a:r>
            <a:r>
              <a:rPr lang="en-US" altLang="zh-CN" sz="1400" strike="sngStrike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smtClean="0"/>
              <a:t>dwc_ddrphy_1D_train </a:t>
            </a:r>
            <a:r>
              <a:rPr lang="en-US" altLang="zh-CN" sz="1400" dirty="0"/>
              <a:t>(P2)</a:t>
            </a:r>
          </a:p>
          <a:p>
            <a:r>
              <a:rPr lang="en-US" altLang="zh-CN" sz="1400" dirty="0"/>
              <a:t>	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err="1" smtClean="0"/>
              <a:t>ddr_dfs_set_freq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(</a:t>
            </a:r>
            <a:r>
              <a:rPr lang="zh-TW" altLang="en-US" sz="1400" dirty="0"/>
              <a:t>切頻至</a:t>
            </a:r>
            <a:r>
              <a:rPr lang="en-US" altLang="zh-CN" sz="1400" dirty="0"/>
              <a:t>P0)</a:t>
            </a:r>
          </a:p>
          <a:p>
            <a:r>
              <a:rPr lang="en-US" altLang="zh-CN" sz="1400" dirty="0"/>
              <a:t>	dwc_ddrphy_2D_train (P0)</a:t>
            </a:r>
          </a:p>
          <a:p>
            <a:endParaRPr lang="en-US" altLang="zh-CN" sz="1400" dirty="0"/>
          </a:p>
          <a:p>
            <a:r>
              <a:rPr lang="en-US" altLang="zh-CN" sz="1400" b="1" dirty="0"/>
              <a:t>D. Training</a:t>
            </a:r>
            <a:r>
              <a:rPr lang="zh-TW" altLang="en-US" sz="1400" b="1" dirty="0"/>
              <a:t>後</a:t>
            </a:r>
          </a:p>
          <a:p>
            <a:r>
              <a:rPr lang="zh-TW" altLang="en-US" sz="1400" dirty="0"/>
              <a:t>	</a:t>
            </a:r>
            <a:r>
              <a:rPr lang="en-US" altLang="zh-CN" sz="1400" dirty="0" err="1"/>
              <a:t>dwc_ddrphy_phyinit_H_readMsgBlock</a:t>
            </a:r>
            <a:r>
              <a:rPr lang="en-US" altLang="zh-CN" sz="1400" dirty="0"/>
              <a:t> (</a:t>
            </a:r>
            <a:r>
              <a:rPr lang="zh-TW" altLang="en-US" sz="1400" dirty="0"/>
              <a:t>確認</a:t>
            </a:r>
            <a:r>
              <a:rPr lang="en-US" altLang="zh-CN" sz="1400" dirty="0" err="1"/>
              <a:t>trainig</a:t>
            </a:r>
            <a:r>
              <a:rPr lang="en-US" altLang="zh-CN" sz="1400" dirty="0"/>
              <a:t> pass or fail)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dwc_ddrphy_phyinit_I_loadPIEImage</a:t>
            </a:r>
            <a:endParaRPr lang="en-US" altLang="zh-CN" sz="1400" dirty="0"/>
          </a:p>
          <a:p>
            <a:r>
              <a:rPr lang="en-US" altLang="zh-CN" sz="1400" dirty="0"/>
              <a:t>		1. lpddr4_phy_pie</a:t>
            </a:r>
          </a:p>
          <a:p>
            <a:r>
              <a:rPr lang="en-US" altLang="zh-CN" sz="1400" dirty="0"/>
              <a:t>		2. lpddr4_3200_phy_pie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2B67F5"/>
                </a:solidFill>
              </a:rPr>
              <a:t>[DFS]</a:t>
            </a:r>
            <a:r>
              <a:rPr lang="en-US" altLang="zh-CN" sz="1400" dirty="0" err="1" smtClean="0"/>
              <a:t>dwc_ddrphy_phyinit_I_loadPIEFreqsImage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==&gt;(</a:t>
            </a:r>
            <a:r>
              <a:rPr lang="zh-TW" altLang="en-US" sz="1400" dirty="0"/>
              <a:t>在此設定</a:t>
            </a:r>
            <a:r>
              <a:rPr lang="en-US" altLang="zh-CN" sz="1400" dirty="0"/>
              <a:t>lpddr4_phy_pie_freqs P1/P2 pie setting</a:t>
            </a:r>
            <a:r>
              <a:rPr lang="en-US" altLang="zh-CN" sz="1400" dirty="0" smtClean="0"/>
              <a:t>)</a:t>
            </a:r>
          </a:p>
          <a:p>
            <a:r>
              <a:rPr lang="en-US" altLang="zh-CN" sz="1400" dirty="0"/>
              <a:t>	</a:t>
            </a:r>
            <a:r>
              <a:rPr lang="en-US" altLang="zh-CN" sz="1400" dirty="0" err="1" smtClean="0"/>
              <a:t>dwc_ddrphy_phyinit_J_enterMissionMode</a:t>
            </a:r>
            <a:endParaRPr lang="en-US" altLang="zh-CN" sz="1400" dirty="0" smtClean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766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01. SPL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中對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DDR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的任務與功能</a:t>
            </a:r>
            <a:r>
              <a:rPr kumimoji="1" lang="zh-CN" altLang="en-US" dirty="0" smtClean="0">
                <a:sym typeface="+mn-ea"/>
              </a:rPr>
              <a:t/>
            </a:r>
            <a:br>
              <a:rPr kumimoji="1" lang="zh-CN" altLang="en-US" dirty="0" smtClean="0">
                <a:sym typeface="+mn-ea"/>
              </a:rPr>
            </a:br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02.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SPL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DDR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 </a:t>
            </a:r>
            <a:r>
              <a:rPr kumimoji="1" lang="en-US" altLang="zh-TW" dirty="0">
                <a:solidFill>
                  <a:schemeClr val="accent3"/>
                </a:solidFill>
                <a:sym typeface="+mn-ea"/>
              </a:rPr>
              <a:t>Code Flow</a:t>
            </a:r>
            <a:r>
              <a:rPr kumimoji="1" lang="zh-TW" altLang="en-US" dirty="0">
                <a:solidFill>
                  <a:schemeClr val="accent3"/>
                </a:solidFill>
                <a:sym typeface="+mn-ea"/>
              </a:rPr>
              <a:t>說明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ym typeface="+mn-ea"/>
              </a:rPr>
              <a:t>03. DDR </a:t>
            </a:r>
            <a:r>
              <a:rPr kumimoji="1" lang="en-US" altLang="zh-TW" dirty="0" smtClean="0">
                <a:sym typeface="+mn-ea"/>
              </a:rPr>
              <a:t>Bring up</a:t>
            </a:r>
            <a:r>
              <a:rPr kumimoji="1" lang="zh-TW" altLang="en-US" dirty="0">
                <a:sym typeface="+mn-ea"/>
              </a:rPr>
              <a:t> </a:t>
            </a:r>
            <a:r>
              <a:rPr kumimoji="1" lang="en-US" altLang="zh-TW" dirty="0" smtClean="0">
                <a:sym typeface="+mn-ea"/>
              </a:rPr>
              <a:t>trouble shooting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04. DDR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顆粒 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Supporting List</a:t>
            </a: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/>
            </a:r>
            <a:br>
              <a:rPr kumimoji="1" lang="en-US" altLang="zh-CN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CN" dirty="0" smtClean="0">
                <a:solidFill>
                  <a:schemeClr val="accent3"/>
                </a:solidFill>
                <a:sym typeface="+mn-ea"/>
              </a:rPr>
              <a:t>05. </a:t>
            </a:r>
            <a:r>
              <a:rPr kumimoji="1" lang="en-US" altLang="zh-CN" dirty="0">
                <a:solidFill>
                  <a:schemeClr val="accent3"/>
                </a:solidFill>
                <a:sym typeface="+mn-ea"/>
              </a:rPr>
              <a:t>DDR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顆粒壓測</a:t>
            </a: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Flow &amp; Criteria</a:t>
            </a:r>
            <a:br>
              <a:rPr kumimoji="1" lang="en-US" altLang="zh-TW" dirty="0" smtClean="0">
                <a:solidFill>
                  <a:schemeClr val="accent3"/>
                </a:solidFill>
                <a:sym typeface="+mn-ea"/>
              </a:rPr>
            </a:br>
            <a:r>
              <a:rPr kumimoji="1" lang="en-US" altLang="zh-TW" dirty="0" smtClean="0">
                <a:solidFill>
                  <a:schemeClr val="accent3"/>
                </a:solidFill>
                <a:sym typeface="+mn-ea"/>
              </a:rPr>
              <a:t>06. </a:t>
            </a:r>
            <a:r>
              <a:rPr kumimoji="1" lang="zh-TW" altLang="en-US" dirty="0" smtClean="0">
                <a:solidFill>
                  <a:schemeClr val="accent3"/>
                </a:solidFill>
                <a:sym typeface="+mn-ea"/>
              </a:rPr>
              <a:t>阻抗匹配參數調校簡介</a:t>
            </a:r>
            <a:endParaRPr kumimoji="1" lang="zh-CN" altLang="en-US" dirty="0" smtClean="0">
              <a:solidFill>
                <a:schemeClr val="accent3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743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3MTM3MTEwNDg0OSIsCiAgICJHcm91cElkIiA6ICIzNjM1MDM2MDUiLAogICAiSW1hZ2UiIDogImlWQk9SdzBLR2dvQUFBQU5TVWhFVWdBQUJBWUFBQUczQ0FZQUFBQW45RmV1QUFBQUNYQklXWE1BQUFzVEFBQUxFd0VBbXB3WUFBQWdBRWxFUVZSNG5PemRlVnhVMWY4LzhOY2RHRlErZ0x1a3B1WlNwR1orSENRenpZWFN4RjFVU24rSWF3WXFxV21hbW1MdUtXNmdwcGdyaW9rTDdsaTQ0TWNGRlJGeHdWekxEQVUzdG1GWVpybS9QMmp1bDJFR1JCTUdtZGZ6OGVqaHpMbm4zbnRtT25jNDkzM1BBaEF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iMjJCSE1YZ0Y1ZWl4WXR6Z21DOElHNXkwR2xpeWlLa2JHeHNSM05YWTdpd0RyL2VpbkxkVEUvMXMyeWhYV1hMSkVsMWZ1OGVBMVFmcFo2TGNqTVhRQjZlZndSSTFNRVFlaGc3aklVRjliNTEwdFpyb3Y1c1c2V0xheTdaSWtzcWQ3bnhXdUE4clBVYThIYTNBV2dmeThtSnNiY1JhQlN3dG5aMmR4RktCR3M4NldmcGRURi9GZzNYMytzdTJTSkxMWGU1OFZyZ0FETHZoYllZNENJaUlpSWlJaklnakV3UUVSRVJFUkVSR1RCR0JnZ0lpSWlJaUlpc21BTURCQVJFUkVSRVJGWk1BWUdpSWlJaUlpSWlDd1lBd05FUkVSRVJFUkVGb3lCQVNJaUlpSWlJaUlMeHNBQUVSRVJFUkVSa1FWallJQ0lpSWlJaUlqSWdqRXdRRVJFUkVSRVJHVEJHQmdnSXZvWDB0UFRvZFBwWG1pZkY4MVBSRVJFUkZTY0dCZ2dJdnJITDcvOEFwVks5VUw3ZE9qUUFZbUppWVhtY1hOek0zamZyVnUzQXJlOWlLdFhyNzcwdmtSRVJFUkVlZ3dNRUJIOVkvSGl4VWhMU3l1MjQwK1lNQUVUSmt4QVNrcUt5ZGYzN3QxRFlHQWczTjNkNGVMaUFuZDNkNFBYQU5DcFV5ZnBlRjkvL1hXQjU3cHk1UXFjbloyUms1T0RwS1FrOU83ZDI2Q253b0VEQjlDelowKzR1TGhnMDZaTkJhWVJFUkVSVWRsbmJlNENFQkdWRnFJb1FpWXJQRjZxMFdpUW5KeU02dFdyRzIxTFRrNUc1Y3FWQzl4MzVNaVJBSURMbHkrYmZPM282QWhmWDEvNCt2ckMxZFVWdTNmdkJnQ0QxeS9EMGRFUmUvYnNrZDRuSmliaWh4OSt3THg1ODlDaFF3ZG90VnFUYVVSRVJFUmtHZGhqZ0lnSXVlUCtSVkdFdFhYaDhkSlRwMDdCMjl2YktQM1BQLzlFMzc1OW9WUXFwVFIzZDNmMDdOa1RUNTgraGJ1N081UktKWnljbkxCLy8zNDRPVGtadlM1ZnZyeTByeUFJcis3RDVmUGt5UlBvZERxMGI5OGVjcmtjNWN1WE41bEdSRVJFUkphQlBRYUl5T0xFeDhkajBLQkJKcmZsN2FxZlYweE1EQUJnMzc1OTZObXpwOUgydDk1NkM4MmFOY1BtelpzeGF0UW9BTUR1M2J1eFo4OGVyRm16Um5yaTcrTGlna2FOR2hudG41U1VoR1BIanNIRHd3TWFqUVlaR1JudzhQQUFrRHZCb1llSEI3cDA2VkxnWjBwTFM4UHMyYk54K3ZScFZLbFNCYjE3OTVhMlhibHlCVU9HRE1ISmt5ZGhhMnVMd1lNSEF3QmF0MjR0ZlRaVGFVUkVSRVJrR1JnWUlDS0wwNlJKRTZNYjM0Y1BINko3OSs0SUNRbUJrNU9UeWYwU0V4TVJGUldGNzcvLzN1VDJFU05Hd01mSEIxOTg4UVdxVktrQ0FJaU1qRVJXVmhZV0xseUlTWk1tUVJBRVdGbFpGVmkyME5CUW5EdDNEbHUzYmtWQVFBQ0EzS0VFb2FHaEFJQmF0V3FaM00vUHp3OFpHUm5ZdDI4ZkFHRHk1TWtGbm1QanhvMFlNbVFJb3FLaVlHTmpVMkFhRVJFUkVWa0dCZ2FJaUFCY3UzWU5NcGtNcDA2ZEtqQXc4TXN2djZCZHUzYlNUWDkrelpvMVE5T21UYkY1ODJhTUd6Y085Ky9maDdXMU5jcVhMdzlyYTJ0RVJFVEF6czRPVzdac01kclgxZFVWQUpDVGs0T2Zmdm9KdnI2K0pzL1J1WE5uQU1Eang0K2xBTU96Wjgvd3YvLzlEOEhCd2FoV3JScUEzQ0RGbURGalh1eExJQ0lpSWlLTHhEa0dpSWdBSEQ1OEdFT0dERUZZV0JoeWNuS010cWVscFdIWHJsMFlPblJvb2NmeDh2TEN6cDA3a1pLU2dnMGJOcUJQbno0QUFCOGZIM1RzMkJIcDZla1lNR0FBQmd3WUFGZFhWK20xWG1ob0tQcjI3UXRuWjJjcHJWR2pSbEl3d2QvZkg2MWF0VUtmUG4ya3BRNlRrcElBQUhYcjFwWDJzYk96ZThsdmdvaUlpSWdzRFhzTUVKSEZ1M0xsQ2k1ZHVvVFpzMmZqL3YzN1dMMTZ0ZEZTZ092V3JVT0xGaTN3N3J2dkZucXNObTNhb0diTm10aThlVFArL3Z0dnRHblRCZ0JRb1VJRkFFRC8vdjB4YWRJa0tKVktEQnMyRE51MmJRTUFMRnk0RUFEZzZlbHBkTXlnb0NDNHVMakEwOU1Ua3laTndxUkprd3kyNjRNQWp4NDlrbDdyZ3dWRVJFUkVSTS9Ed0FBUldiUW5UNTVnNnRTcDhQWDFSWVVLRlRCKy9IZ01HREFBTld2V1JQLysvYVY4N2R1M1I5ZXVYWXQwekZtelpxRm16WnBHTS92ckp4UDA4UERBdzRjUG9WS3AwTGR2WDJsSVFFaElDQVlPSElqdTNic2JIVk9uMHhtbHIxeTVFdlhxMVVPZE9uWFFvRUVEQkFZRzRvY2Zma0I2ZWpvMmI5NzhRdDhERVJFUkVWa3VCZ2FJeUdMZHVYTUg0OGVQUjVzMmJkQ3JWeThBZ0tPakk1WXNXUUpmWDEvRXg4ZGo3Tml4cUZTcEVoUUtoYlJmUmtZR3lwY3ZqNGNQSHdLQTBXUjlqUnMzTm5tKzBOQlFpS0tJOFBCd0JBUUVZT3JVcVlpTWpNUTMzM3dEUjBkSEtkK0JBd2VNOW5WeGNUR1pycmRnd1FMTW5Ea1RuVHAxd3R0dnY0MSsvZnJoMnJWclJmOHlpSWlJaU1oaU1UQkFSQlluSXlNRG16ZHZ4dWJObStIcDZTa3RMNmozMy8vK0Z4czJiTUMwYWRQUW8wY1BkTzNhRmVQR2paT0dBOHliTncrSER4OEdrSHZEWHJWcTFlZWVNekV4RVR0MzdzU0pFeWZRb0VFRHJGdTNEclZyMThZNzc3eURLVk9tb0dMRmloZzRjQ0IrK09FSGsvdWI2akVBQU43ZTN1amV2VHNhTm15STRPQmdnMjM2SlF1Yk5XdG1zQXBEL3ZjRnBSRVJFUkdSWldCZ2dJZ3NqbEtweElVTEY3QjgrWEo4OE1FSEp2TTBhdFFJMjdadHc4R0RCNUdkblMwRkJRQmcyclJwR0Q5K1BLeXNyRkM1Y3VYbm5tL0VpQkd3dDdmSFcyKzloWUVEQnhxc2F0Q3dZVU9zVzdjT3NiR3hxRisvZnFHOUFvaUlpSWlJaWdNREEwUmtjUndkSGJGdTNicm41cFBKWk9qUm80ZFJ1cTJ0TFd4dGJZdDh2cjU5K3dLQXlTZitBQ0FJZ3NGUUJTSWlJaUtpa3NUbENvbUlpSWlJaUlnc0dBTUQ5TnJKeXNveWR4R0lpRjZabkp3Y296U3RWZ3UxV2wzZ1BseU9rdWpsS0pWSzZIUTZjeGVEQ0k4ZVBUSjNFVW9FMisydkR3WUd6T2o5OTk5L3MzLy8vbGJtTGdjQTNMdDNEenQzN2l5V1kydTFXdmo1K1JuOUlWYXBWSmc1Y3lheXM3TU4wcE9Ta3BDUWtBQWdkNGs0SUhmMitDZFBua0NsVXFGRGh3NG1HOUlBY09yVXFYOVYxcFNVRkt4WnMrWmZIY09VMzM3N3plaHo1cDFrcnFBSjU4cVNSbzBhbFhOeGNYbkQzT1VnTXNXYzliTkxseTVHYVpzMmJjTFdyVnNMM01mVDA3TTRpeVFKRFEzRnp6Ly9iSkRtN2UxdEVMUjQ5dXlad2Zha3BDUjA3ZG9WS3BWS1N2dnp6ejh4Yk5nd2srZkl6TXdzTkFoU0VLNjZrYXMwdFNVQVlQSGl4VkFxbGEvOHVHNXVia1hPcTlQcE1INzhlRnkvZnQxbzI5U3BVL0hUVHorWjNLOGs2MkprWktSQmdLOTE2OVlHMnc4ZE9pUzFoVjdFMWF0WFgzaWYxMTFwdXdhS1FoVEZGNnJUZVdWbFpXSHo1czBHdjdFRjBlbDBSdTN2MU5SVW8zejVmOGRQblRxRnRMUTBnN1FiTjI3ZzNMbHpSdnVhczkxT3J4Ym5HREFqYTJ2cjcyL2Z2dDNiMmRrNVRLZlQ3YXBZc1dKa1pHU2t4aHhsQ1FzTFEwSkNBdnIxNjFkb1BxMVdpdzgrK0FCMmRuWUc2U3FWQ3RiVzFrYkx0dTNmdngvcDZlazRkKzRjWkRMRE9OU1dMVnVRbloyTmN1WEtHYVNmUEhrU0VSRVIwZzI2S0lxWU8zY3VSbzhlRFkxR2c3cDE2eHFkUjIvYXRHazRjZUlFM04zZG9kUHBqTTRKNU43OEh6dDJ6T1QrS1NrcENBb0t3bGRmZldWeWUwNU9EbHEzYm0zMCtVMVJLcFdJakl5RW5aMGRvcU9qRVJ3Y2pIbno1bUhLbENrQWNuODBiOTI2WmZRYXlQMXV5cHJLbFN0WDFtcTFEeFFLeGY5RVVkeWwwK2wyeDhYRnZYaXJwNHp5OWZXRmk0c0x2THk4ekYwVWkxVGE2bWV2WHIyd1pNbVNJdVg5NElNUDBMQmhRNlAwMjdkdkl6bzZHb0dCZ1FnSkNYbWg4MGRGUlNFaElRR2JOMi9HK3ZYcmNmRGdRYmk0dUtCR2pScUlpNHVES0lxNGRPa1MxcXhaZzh6TVRHellzQUdDSUFESS9kMXYzcnk1d1R3Y2taR1JlUC85OTAyZWEvUG16WWlOamNXU0pVdGdhMnVMbGkxYm9tN2R1a2I1SGo1OGlLaW9LT245aUJFanBQZk96czZvVWFPRzBUNVBuanhCZEhUMEMzMzIxMDFwYWt1SW9vanQyN2RqOU9qUkJlWnhkbll1MHJIZWVlY2RiTnUyemVTMnlaTW40L0xseXlhM2hZZUhReWFUb1YrL2Z2RDE5Y1djT1hQdzRZY2ZTdHUvKys0N2VIdDdZOUNnUVhCd2NERFl0NlRyNHBkZmZva0ZDeGFnU1pNbVVwcEtwY0xDaFFzUkh4K1BCUXNXQUFBQ0F3TngvUGh4M0w5L0gzWHExQUVBNmZYdTNidlJxVk1uUkVSRUFBQysvdnJyQXRzNFpWVnB1Z2FLU2hSRmsyM1VvcERMNWJoLy96NG1UWnFFZ0lDQVFvOXo4dVJKYk4yNkZYUG56a1gxNnRVQkFOMjZkY09wVTZmUXVuVnJxZDUyNjlaTmV2M2d3UVBNbnovZjZQcGJ2MzQ5M25yckxiUnExY3JvSE9acXQ5T3J4Y0NBbVFtQzRDaUtvcmNnQ042cHFhblBGQXJGWGtFUWRxV21waDY1ZmZ0Mjl2T1A4SEt1WExtQ01XUEdTTytWU2lYczdPeWtTSjhwSjA2Y01QbGFxVlRDemMwTlM1Y3VSY3VXTFkzMmk0K1BSNE1HRFF6U0hqeDRnRjkrK1FWYnRteUJUcWZEaUJFanNIRGhRbFNyVmczdTd1NklqSXlVMW9pUGo0OUgvZnIxNGV6c2pNV0xGeGZZdU14djQ4YU5xRlNwa2xHNnE2dHJrZll2VEVSRVJJRS9jbnI2eG84Z0NKZzJiUm9DQXdOeDZ0UXA2YVovL1BqeFdMcDBxZEhyTWs0QTBGNFFoUFpXVmxZQkNvWGlyQ0FJdTlScTlhN0xseS8vWWU3Q21jdGZmLzJGMk5oWXpKMDcxOXhGc1hSbXJaL2R1M2VIVnFzMVNOTS9VVklxbFRoNThxVEovU3BXckdqeUJrci9XK2ZyNnd0Zlg5OUN6NTJlbm80T0hUcElTMVptWkdUZ3UrKyt3NVFwVTFDalJnMklvb2c1YytZZ0lDQUFBREJreUJDSW9vaEJnd2FoVFpzMkVBUUJPcDBPbjM3NktUSXlNaUNYeTZYekh6dDJET0hoNGZqcnI3OE1lcVp0M2JvVjllclZ3OGlSSStIdjc0LzkrL2ZqODg4L2gxd3V4KzdkdTQzS21QK0phbDR5bVF6aDRlRUdhYytlUFlPN3UzdWhuN3VzTUZkYklyL2s1R1RZMmRtaGZQbnlCZVk1Zi82OHdmdUhEeCtpVjY5ZVJ1bjZRSk1wUC83NDQzUEwwcVpOR3l4Y3VCRDI5dlpHZFVjVVJYejIyV2ZTKzYrKytncERoZ3dwMGJyWW9VTUhWS3BVQ2ZIeDhRYUJnZGpZV05qYjIyUExsaTFTTzBOL0RidTZ1a3JseWZ1YVNzODFVQlN6WjgvR29VT0hvTlBwRE9yU2dRTUgwTGx6WjRPSFQwcWwwbWdwWVNzcksweVpNZ1hlM3Q3WXNXTUhQdi84OHdMUDFiNTllNlNucDJQMjdOblM3L2Z6TEZteUJOOSsreTNzN093d2YvNThuRDE3Rm1xMUdvOGZQMGF0V3JXazVab0JZTy9ldmE5RnU1Mktob0dCVWtRUWhDb0Fob3FpT05UQndTR3RSWXNXQndSQjJDVUl3dUdZbUpqbjl4ZDZBYzJhTlpOdTdrK2ZQbzJ3c0RENCsvc0R5TzEyRkIwZGJSUVJ6Ry9nd0lISXlNaEFWbFlXVkNvVlpzK2ViYkI5Nzk2OUdEcDBLT0xqNHlFSUF0cTJiWXZNekV4RVIwZGoxcXhaOFBUMFJLMWF0UURrUGgzejkvZkhnZ1VMcEY0TG8wZVBoa3Fsd3ZUcDB3RUFaODZjd2FGRGgyQmpZNFB1M2Jzakl5TURhclVhRXlaTVFIQndNRkpTVXBDUmtRRlhWMWRVcWxRSnc0Y1BoNVdWK1h1VzZYUTZxRlFxcVdFK2VQQmcyTnZiUzY4M2JkcUVDeGN1d01mSEIxZXZYaTJ3OFY5R2ZTaUs0b2ZXMXRhTEZBcEZMSUJkZ2lEc2lvbUorZDNjQlN0SjI3ZHZoNXVibTlIVEt6SzdZcTJmRXlkT3hMVnIxNUNlbmc0M056ZGtaMmZqMkxGalNFNU9obzJORGY3em4vOGdJU0VCdFd2WFJxZE9uUURrUHRIY3RtMGJVbEpTNE9ibWhvMGJOeUkxTlJVREJnd3dPbjU2ZXZwTGx5MG9LQWozN3QzRHVuWHJzSFRwVXVUazVDQWxKUVZIamh3QkFJd2RPMWI2R3pGaHdnVDA3ZHNYclZxMVFtcHFxdlRVU2F2Vm9tM2J0cmg0OFNKc2JXME5uckIyN05nUjF0YTVUUkJCRVBEdHQ5OUsyOVJxTlhyMTZsVmcyZlNyZStUazVLQjc5KzVZdVhLbHRPM09uVHZ3OXZhV3RuZnIxdTJsdjRQWFZVbTJKZks3ZWZNbU1qTXpUZllHMU12L2Qxbi9oTENndjljYk4yNUVXRmdZSGoxNkpOV0x2WHYzRmxxT3UzZnY0czZkTzlKMWs3ZnVwYVNrNEpOUFBqRzYyUUpLcmk0T0h6NGN5Y25KMHZ1UWtCQ28xV3FENE1IcDA2Y0JBRTVPVHBnL2Y3NVVQbm8rYzE0RFJURjkrblI4OTkxM2FOKytQYzZjT1FNQStQVFRUNlZySU8vRHQ0SjYyTWhrTW5UdDJoWExsaTE3YnZ1aGUvZnU2TnExYTVIS2R2andZZGpiMitQamp6L0dtREZqWUd0cmk3MTc5K0tubjM3Q28wZVA0T2ZuWjdSUFdXdTNXeklHQmtvdkIwRVFCZ0lZS0lxaVNxRlFoSXVpdU12R3h1Ymd1WFBuMHA2N2R4RnBOQnBzMkxBQjgrYk5rOUt5c3JJd2F0UW9rMzgwODBwSVNERDQ4Y3BMMy9OZ3c0WU44UFB6UTZ0V3JkQ3BVeWQwN3R3WkN4Y3VSSFIwTkxSYUxZNGZQNDcwOUhSa1pHUWdMUzBOY1hGeDJMMTdOKzdkdTRlNWMrZml3WU1INk5LbEN6dzlQUkVXRm9hVWxCUWNQbndZMWF0WHg5cTFhNkZVS3RHblR4LzA2ZE5IT3UreFk4Zmc3dTZPZGV2V1NaSEgrZlBuUzEzNFo4eVk4ZHp2eGRRUDhjYU5HK0hrNUdTVUwyK1h3VWVQSGhsOWJ3OGVQTUMzMzM2THp6Ly9ITDE3OXpaNElwai82YUNGYXdHZ2hTaUtjeFFLUmJ3b2lyc0E3SXFOamIwTVFEUnoyWXFOU3FYQy92MzdzV0hEQm5NWGhRcjN5dXVuUGhqcjZ1cUs4UEJ3WEwxNkZURXhNVmkyYkJrbVQ1Nk14bzBiNDhjZmYwVDkrdldsTWRGZVhsN3c4dkpDcDA2ZHBLZVMrWHNNVEowNkZmUG16Y1B4NDhjTnp1ZnE2bXB3czZZUFJKamk1ZVdGeno3N0RGV3JWa1hseXBWaFkyT0QrL2Z2NCtyVnE1REw1YWhYcng2QTNCdWV1M2Z2U2wxVUFVaFBPZlcvYndjUEhqU2FYMENqMFVBdWw1czh0MXd1TjNuanAzK3lkdURBQWVtOS9yVmV3NFlORVJFUlVXQ1hWQXRVSW0wSnZiaTRPT1RrNU9EczJiT0Y5a0I4RVVPR0RFSG56cDNSbzBlUDV3WUU5R1F5R1ZhdFdvVUxGeTVnNHNTSkJkYTE1eW11dXFoZkxsZW4weUVrSkFUeDhmRjQ4T0FCV3JkdURXZG5aM3o4OGNjR1pmYnc4SUJHbzBGR1JnWThQRHdBNUFiK1BEdzhUTTVSUWdaSzlCb29LclZhTFFWSGdkemZ5eGU5S1k2S2lvSmNMc2VXTFZzd2F0UW9vKzAvLy93elFrSkNVSzVjT2FOZUxBVlpzV0tGdEZUenMyZlBzR25USmd3WU1BQjM3OTVGMWFwVjBhdFhMMWhaV1JuMFZpa043WFo2TlY3cndFQ0xGaTNPQ1lMd2dibkxVUUpzQWZRVkJLR3ZXcTJHUXFFNEFHRFhxemp3MnJWck1YandZSlBqNFlwQy93Y3F2N3dUb3R5NGNRUERoZzFEVWxJU2F0V3FoVTgvL1JSdnYvMDIzbnp6VFZTclZnMVZxbFJCeFlvVnNXL2ZQcXhkdXhaT1RrNjRkT2tTL1B6OE1HalFJTHo5OXR2dzl2Wkc4K2JOMGJKbFM5eTVjd2ZWcTFmSG5UdDM4TkZISHhXcG5CRVJFZElQekt4WnM1NmJQMytYUmlEM2FVYit5VlB5ZHhsMGNYRXgydS9OTjkvRXNtWExNRzNhTkxSdDJ4WU5HalRBMEtGRFlXdHJpMlhMbG1ISGpoMzQ1Sk5QTUhQbVRNeWNPYk5JbitkNUZBcEZxYnVSZnNFZ1NCTkJFSm9BbUs1UUtPNEEyQ1dUeVhhVnhabWs5KzNiaHlaTm1wZ2NJMTRXbE1hNmFNcS9yWi8vOXZ3Nm5RNFJFUkZJU2twQ1lHQ2cxRGhhdG13WmxpeFpnamx6NWlBb0tFaTY2ZGJwZE5pK2ZUdjY5ZXNIUVJEZzV1WW0vUmJGeHNZQ3lKMEVybVBIanRJNVVsTlREUUtYaFkzMTFqY0E5ZU9aQWVEdnYvL0d5Wk1ua1pDUWdDKy8vQktpS0VySGFkU29VWUV6dlUrYk5nMUxsaXlCVnF0Rmh3NGRBT1IrM3pZMk50aXdZUU9DZzRPUm1aa3BQZFV0YUNMYy9PbWlLR0xQbmoxbzE2NGRkRHBkZ1JONWhZU0VvSExseWdWKzFvSzhMblgzQlJSYlcwTHZ4SWtUNk5XckZ3NGVQUGpLQWdNQXBKNTBWNjVjUWRPbVRRMmV2ajkrL05nZ01PWGc0SUR0MjdkajA2Wk5DQWdJUUU1T1RwRUNBeVZkRjgrY09ZUFZxMWVqV2JObW1EMTdObzRmUHc1M2QzZnMzcjBieTVjdlI5dTJiZEc3ZDIrOC9mYmJDQTBOeGJsejU3QjE2MWFwTzdpcnF5dENRME1CUU9wOStTcVV3WHFmVjdGZkEwV1ZsWlZsTU9SR285RVlCQXFlSnkwdERhZE9uVUpnWUNBbVRKZ0FMeTh2by9tdlJvd1lnUkVqUmhnTmZTbXM1OG1XTFZ1a29KT1Bqdytjbkp6UXJWczNYTGh3QWN1V0xRTUFnMnM3SnljSGE5YXNNWHU3blY2TjF6b3dZQ0ZCQVZORVFSQkVmYVBzWlowN2R3N3IxNjlIZEhRMFpzeVlZVFF6YU40eFBmcW5TdmtqbXZvL1N2bnBmelJVS2hXZVBuMkt1blhyNHVqUm8zam5uWGZRc21WTGszTVJ1TG01d2RYVkZlZlBuOGZvMGFPeGVQRmlUSjgrSFIwN2RrVExsaTFoYjIrUDdkdTM0K1RKazNCeGNjR0ZDeGVrN3ZrYWpRYTNidDFDZG5ZMkJnOGVqTVRFUkhoNWVVay9mdW5wNlFiZEFXZk9uSWtXTFZvVStOMjg2cTVNam82TzBzemVFeWRPbElZVDJOall3Ti9mSDgyYk44ZklrU01CQUNOSGpzU3NXYlB3eGh1Y3dQOGZvaUFJb2thakVjdmFFMEJSRkJFYUdvcXZ2LzdhM0VXaGwvZlN2OGM2blE3WHIxK0hTcVdDcDZjbi9QejhNRzdjT0dsWWdDaUtlUHo0TVRadTNJaE9uVHJCeHNZR0tTa3AyTDE3TjlMUzBuRDU4bVYwN2RvVjF0YlcrTGQvRDB6SnpNdzA2SW1nRDN5R2hJUVk5RFM0Y3VXS1FVTXovM2hRbVV3R2QzZDMrUGo0b0hIanhuQjBkSVJHbzRHTmpRMkdEaDJLb1VPSFNnM1hlL2Z1U2QydmdkeGVXSGtEMTZJb1l2RGd3WWlLaW9KYXJjYng0OGZoNnVvS21VeUdkZXZXWWNxVUtkaTBhUk9BM0hIZC9mcjFROFdLRlYvaHQxS212SksyaE42MWE5Znc0TUVEckZtekJ2MzY5Wk9Hd2J3S2taR1JxRktsQ280Y09ZS2dvQ0FjT0hCQStqdmR0bTFiaEllSFF4UkZnM3JvNE9DQTc3Ly9Ia0J1Y0NwLzc1aThOMHRSVVZFbFZoZlQwdEtrOXNuRWlSUFJwazBiQUxsLyt4czJiSWh2di8wV1k4YU13WUVEQnpCeDRrVFVxRkVEZ1lHQitPbW5ud3FjSzZSejU4NEFjb01rN0lyOVFsN3BOZkFpa3BPVERjYlR2MmhnSURRMEZNN096bEFvRlBqb280OFFIQndNSHgrZjUrNm4wV2dLclNPVktsWENnZ1VMMEtwVkszaDVlVUdqMFNBa0pLVEFwL1p5dVJ5Tkd6YzJlN3VkWG8zWE9qQ2dkL0hpeGRkeTBKVkNvVmdOd1BUMDk0WlVnaUFjMHVsMHUyeHRiUStlUG4wNi9aLzlONzdzdVcvZXZJbWZmdnBKZXNLVE54cW5VcW53OGNjZm0reGltcE9UWTlBVnRhQ0puZlE5Qm03ZHVnVjdlM3NvbFVwRVJVVkpUNmhNemRxYmtwS0NxS2dvckZxMUNpdFdyTUQ5Ky9lbDkwRHViS2dkTzNiRWdBRURVS2RPSGRTcVZRdTFhOWVHUnFPQnU3czduSnljWUcxdGpUbHo1bURreUpFSUN3dVRmdnhjWFYyTDNBV3hPT2gwT3ZqNStjSFgxeGNUSjA1RVZsWVd3c0xDQU9RR1JJS0NnbDdwK1Vyak5lSGk0dktHVnF0OVdKUzhnaUJjMCtsMHV3UkIySFh4NHNVcitLZXJ0a0toS05ZeWxqUjlnN0pkdTNibUxrcXhLWTExMFpSL1d6OFZDc1hrRnozbjJMRmpZV1ZsQlJzYkc2eGV2Um9PRGc3U1UzOTl0OHllUFh2Q3ljbEo2aW13YmRzMlBIejRFSlVxVmNMY3VYUHgrUEZqMk52YlE2MVdTejI0bmo1OUNnOFBEengrL1BoRmkyUWs3N0tJK3I4WCtya0xidDY4aVJVclZ1RENoUXZZdm4yNzlOUXlieUQ1Z3c5eTQvY05HalJBLy83OXNYRGhRaXhhdEFoYXJkYmtVOXg2OWVwSjMwRjJkalk2ZHV4bzBDdnI2ZE9uR0RkdUhGeGRYUkVkSFkzbHk1ZEwyMnJWcWdXVlNvV2twQ1E0T2pvaUlpSUM3ZHExZStraEJhOUwzVFZuV3lLdnRXdlhvbGV2WHJDM3QwZnYzcjJ4WXNVS2FXejh2M0h5NUVrMGFOQUFmLzc1SjhhUEg0OTc5KzVoeDQ0ZFNFcEt3dGl4WXdIazNtUjgvdm5ubURkdm5qVGtUNmZUNFlzdnZrQlFVSkRCeEs3Nk9RYnl6anRnU25IVlJRY0hCOHlkT3hlTkd6ZVc2bVp5Y2pLMmJ0MktvVU9IQWdBcVZLaUEvdjM3bzIvZnZyaCsvVHAyN3R5SnZuMzdHdlR5YWRTb0ViWnMyUUpQVDAvNCsvdGoxNjVka012bC8zckN6ZGVsM3VkVldxNkJGM0gvL24yRHdGbGh3NnZ5ZS9ic0dZS0RnNlhlSTE5OTlSVThQVDNSczJmUDV3YmpWQ3BWb1pPRG5qaHhBakV4TVpnMWF4WU9IanlJeXBVclF5NlhHMXpMS3BWS3VtbmZ2bjE3bVd5M1c2b3lFUmdvbzlJQTdFZnVaRmUvdnVySlVoNDhlSURSbzBjYlJNT0xJalUxVlpyZ3hNL1BEdzBiTmtTOWV2V2tCbUJNVEF3ZVBYb2tyYVBidkhsemRPM2FGWU1IRDRaU3FjUzRjZU1BNUk1QnpUL2VTUitsMzdoeEl3WU9ISWpkdTNlalhyMTZ1SDc5T3Z6OC9PRGc0QUNaVElhMmJkdGkwYUpGMGl6KzF0YlcyTGR2SDREY25ncHZ2dmttY25KeVlHVmxaVFFXRHdCcTE2Nzl5bFlBeU45bHNLQ3V0SC84OFFmT256K1B4WXNYbzI3ZHVyaDU4NmJVUXlBNU9WbDZEUURWcTFlMzFObnBMK0tmSVFNWExseTRZZTdDbElSZmZ2a0ZIaDRlSEF2OWVuamw5VE1nSUFDQ0lNRFYxZFZnNHFqRGh3OWowNlpOOFBQenc3dnZ2Z3NnZDNoQTA2Wk40ZTN0RFVFUXBFblY3dHk1ZzFxMWFobjhwcm01dVNFME5GU2FLREF2L1g1RmxYZnAxTHhEcFh4OWZYSDE2bFc0dTd0ajVzeVpxRktseW5PSFkzaDVlZUh4NDhmSXljbUJUQ1l6YWdUbjVPUVlQQ0hLeXNwQ2RuWTJQdm5rRTROVllNTEN3bEMrZkhtVEFkVnUzYm9oT0RnWXZyNitDQTRPeHNLRkMxL284NVpCeGRxVzBJdUlpRUJzYkt6MFZOSFQweE85ZS9mR2tTTkg4T21ubi82cll5Y2tKTURMeTBzS09OV3VYUnRidG15UjV1Z0FjdHNCdlhyMXd2VHAwNlhaL0s5ZXZRcWxVbWx5bHZQbktlNjZPSEhpUklPOEtwVUtTcVVTSFRwMFFJVUtGUXkyT1RvNll1UEdqVWJIRHdvS2dvdUxDenc5UFRGcDBpUk1talRwaFQrbmhTaVJhK0JGeGNYRm9YSGp4Z0J5NjF0UmV3dUlvb2paczJlamJkdTJhTjY4T1FDZ2J0MjY2Tk9uRDM3NDRRZXNYcjNhWkpzaUlTRUJOMjdjUUowNmRWQ2xTcFVDajMvbzBDRmtaR1JnNWNxVmFOQ2dBVWFPSEltOWUvZmkyclZyYU5DZ0FTcFVxSUQyN2Rzak9EaFlDaks4VHUxMktod0RBNlhMVXdCN1pUTFpycFNVbEtQRnVieUtmcHpuaThvYjRiU3hzWUducHljT0hqeUkvL3puUHdCeWY5eUdEQmxpc0VMQmlCRWpjUEhpUmNUSHg3MENJeHdBQUNBQVNVUkJWT09QUC81NDdySWxTcVVTNzczM0h2ejgvTkM3ZDIrcGdTeVR5YURUNmFCVUtxVnptWktZbUNpTk4zenk1SWxCejRlVWxCU2pTYkQramNHREJ4dDBBeTlvS1ppNHVEaTBiTmtTdnI2K2NIUjBSRXhNak5TUUtJNGVBNitScUgrV2c5dHRhY3NWM3I5L24wc1VsbjdGV2o5TmpmUGN1WE1uZnZ2dE53UUZCVW1ybHdDNXkxc0ZCZ1lhUFEwNmYvNDhtalp0aXU3ZHV4dE5maFljSEl4bXpackIwZEVSUUc2WGZ2MWE1MFZscXNjQWtOdDEyZC9mSCtYS2xjUG16WnZScWxVck5HclVxTkJqMmRqWW9IYnQybmoyN0puSkdlczFHZzJXTFZzbVBmRWRPM1lzMUdvMTNuampqU0pQUHRXL2YzLzA2OWNQZCsvZVJZc1dMUXlXZ2JNZ0pkYVdBSExuRVpvMWF4WW1UWm9rM1hEWTI5dGo4dVRKVXREbzMvVDIrdUtMTHd6ZTc5eTVFL1hyMTVlQ1pub0RCZ3hBYUdnbzFxeFpBMTlmWDV3NWM2Ykk0NW56Sys2Nm1QL0JpSStQRDZwV3JZcWJOMjlpOWVyVkptL2M5Q3NnNUtYVDZZelNWNjVjS1UwT2FzRks5QnA0VWFJbzR0aXhZOUxmLzZ5c3JDTDNGbGl4WWdWdTNicUZrSkFRZzNRZkh4OE1IRGdRL3Y3K0JrRWlyVllMalVZRGIyOXZUSjQ4R2RldVhVUDkrdlVMUFA3MDZkTmhhMnRyRUZ4UXFWVDQrdXV2RVJBUWdLWk5td0xJRFZZZk9IQUFpeFl0ZXEzYTdWUTRCZ2JNVEJURkpBQzdBZXlxV0xIaWljaklTSTI1eTFTWXFLZ29OR3ZXREdxMUdrdVdMTUdvVWFQZzRPQWdQU215c2JIQjlPblQ4ZTIzMzJMRGhnMm9WNjhlOXV6Wmc1U1VGSGg3ZThQSHh3ZkJ3Y0dGbnFOV3JWcVlOV3NXbGk5ZmpzV0xGNk44K2ZLNGNlTUczbnZ2UGN5ZVBSc3BLU2xZdkhneHZ2LytlNlNscFJsMW00dUxpeXZTUkc2aUtCbzk0ZGQvanFKT1JKWi9iSGhCWThXam82UGg0dUlpelJ1UXQ1ZUFoZlVZMEFFNENXQ25WcXNOaTR1TFN6QjNnY3hGdjBSaDNwcy9NcnNTcjU5NXgwV0xvb2pseTVkajU4NmRCdlVpSVNFQlQ1OCtsVzd3TlJvTlpESVpNak16c1dmUEhnUUZCV0hQbmozUFBWZDBkTFRCKzV5Y0hPbnA1OTI3ZHcyZWhPcnBld3lJb2lnTkM3QzJ0a2JuenAybG0vdWpSNDhhM0tTMWJkdTIwSExjdW5YTDRNWW5LeXNMR28wR0F3Y094S2hSbzFDL2ZuMHNXclFJYVdscFdMdDJMWHg5ZlJFWUdBZ2ZINS9uUGxXclVLRUNtalJwZ3NqSVNDeFlzS0RRdkdXSnVkb1MwZEhSbURoeElucjE2b1VlUFhvWWJPdmN1VE91WDcrTzBhTkhTMHRhdm9ybDl2NzQ0dytwdDJOR1JvYjA5MW91bDJQTW1ERTRjK1lNTkJvTlRwNDhpZUhEaDcvUXNVdTZMbVpuWjJQaHdvVVFCQUd6WnMzQ0w3Lzhna0dEQm1IQ2hBbm8yTEdqd2ZlVlAvQUg1UGJpTVpWdWlWNm45dlRSbzBkUnJsdzV2UGZlZXdCeXI2T3FWYXRLMjAzMTdOSnF0Vml5WkFrT0hUcUVuMy8rMldoNXd2TGx5MlBSb2tVWU5td1lsRW9sSmsrZWpQLzg1eis0ZE9rU3JLeXNNSEhpUkh6MDBVZnc4dklxY09Kdy9YRnUzTGlCeTVjdkl5NHVEdTd1N3JoMDZSSSsrdWdqS1NnQUFPM2F0Y1BLbFNzUkh4K1BKazJhbEVpN25Zb2ZBd05tcE5GbzVqZzVPWTNlc1dPSFdkZXNTMDVPeHNDQkF3M1NhdFNvWVRTcjdzNmRPN0YvLzM2c1hic1dxMWV2eGx0dnZRVTNOemZrNU9RZ0tTbEpHclBVdW5WcjlPL2ZIeE1tVEVDUEhqMndaODhlckZtekJqVnExTUQ3NzcrUEJnMGFGTGcyc0ZLcHhLSkZpeEFURTRQMjdkdGo3OTY5U0U1T3h1blRwekZxMUNoVXFGQUJnWUdCc0xXMWhiKy9QeVpQbml4MVUxS3IxYkN4c2NIaHc0ZWx5US96ZGtVQ0RHLzR3OFBEcGJWVzg5TTNnUFBUajBsOGtiV3hkVG9kenA0OVc2UkpZWURjeVlNdVg3NzgzSjRWcjV2azVPVGt5cFVyMTQ2T2prNDBkMW5NVGI5RTRmcjE2ODFkRlBxSE9lcG5ZR0Fnamg4L0xqV0lCRUZBNjlhdDBhOWZQNk9uUjE5OTlSV3NyYTBSRVJHQkgzLzhFVzNhdE1HQ0JRdlF1SEZqTkdyVUNJOGZQemFhWStEdnYvOHU5UHgrZm40NGN1UUliR3hza0pXVmhmNzkreGVZTHk0dVRucUMxS1ZMRjNUcjFnMXl1UnhhclJhT2pvNEd2MWY2aVd6enpqRVFGUlVGUHo4LzJOblpJVEV4RVY5KythV1VQejQrSGpWcjFzUjMzMzJIZS9mdW9WKy9mcWhidHk2V0wxOE9hMnRyTEZteUJMTm16WUtIaHdkNjl1eUpYcjE2UVJSRm94dXpwS1Frekp3NVV4cXp1bURCQWx5NmRBbERodzVGdFdyVm52di80M1ZscnJiRWpoMDdzSERoUWd3ZVBCaGp4b3d4bVdmczJMR29VS0VDZnZ6eFI2U21wa3BqajAweHRVcEdVRkNRVWZxVUtWUHc1NTkvNG9NUFBvQ1ZsWlhCWkpkZHVuUkJseTVka0ppWWlGdTNidUdERHo1QVNFZ0lBZ01ERFk1aFkyTmpORk43VkZSVWlkUkZlM3Q3WEw1OEdXZlBuc1hCZ3dmeDBVY2ZZY21TSlpESlpCZzRjQ0FhTjI2TXBVdVhZdG15WldqWHJoMmFOR2tpTFNHWG42a2VBd0RnN2UxdE1yMnNLaTN0NmFMNjZhZWZNSGJzV0t4WnN3WkJRVUdReStYNDl0dHZwZTE1ZTNicDYzOUFRQUFpSXlQeDg4OC9GM2dUM2JCaFE2eGF0UXJqeDQvSCt2WHI0ZXZyaTNmZmZSZkxseStIaTRzTC9QMzlrWmFXSmkxeFdiTm1UYU5qdUx1N28xeTVjbEFvRkdqZHVqWHM3ZTJ4ZS9kdXJGKy9IbXExR284ZVBVSzVjdVVnQ0lJMGZHRDc5dTBsMG00bktwUkNvUkRMK0xJcWhkSi8vbitqWjgrZVJjNTc4ZUpGY2RLa1NhSldxeFhuenAwclptUmtpTjkvLzcyb1VDakVWcTFhaVlHQmdWSmVqVVlqcmwyN1Z2emYvLzRuUG5ueXhPaFk0OGFOS3pEdHhJa1RZbVptcHRIMm1KZ1lVYWZUR2FRbEppYUsyZG5aNG9BQkE4VDI3ZHVMcTFhdEVnTUNBc1NVbEJSUkZFV3hZOGVPQnZtVGs1UEZQbjM2RlBrejU2ZFdxOFVaTTJhSWFyWDZ1WGxuekpnaFptWm1paHFOUm95SmlUSFlkdWJNbVpjdVEySEsralh4S3VvOGxZeXlYaGZ6ZTVtNm1acWFLajU4K0ZEVWFyVXY5UjMvOHNzdjR2Mzc5d3ZjN3Vmbkp6NTkrclRBN1VxbFVuejA2SkdZbUpnb0twVktvKzM2enpOLy9ueXhXN2R1NHNLRkM1OWJwc3VYTHh1OC8rdXZ2MFJSRk1XY25Ceng3dDI3NHZYcjE4V0hEeDhhN1plWm1TbG1aV1dKL3Y3KzR2SGp4MDBlKzlLbFMySkFRSURvNXVZbXRtelpVcHc3ZDY2MHJXZlBudUxNbVRQRi9mdjNTMzhua3BLU3hLbFRwNHJyMXExN2JybnpZdDB0bWtlUEhvbFJVVkZGeW52dDJqVXhKeWZuaGMrUlYzaDR1TUg3L08yQi9HWGJ0bTNiUzUybnVPdGlSa2FHNk9Qakk2NVlzVUw4NDQ4L0Npekg5ZXZYeGRXclY0dno1czE3NmQrSUYyRnA5VDZ2a201Yi9QMzMzOUpyclZaclVKYzFHbzFCWHYzNzFOUlVxVzM3UE1uSnlVYnQxQXNYTG9pZE9uVVNiOTI2WlhLZkR6LzhVQlJGMGFqOXJWS3B4RXVYTG9uWHJsMFRQLzMwVTdGcjE2N2lsaTFiUkZITS9WMVhxOVdsdXQzK01pejVXbmp0Wmg3TlMvOC83WFdjUWZWVjBILyt2T3RTRjdlOFhVLzF4SCtXZVhrVlhRUmZCVEhma2tXV1JCOVpMcXZYaERucVBMMmNzbDRYODJQZExEdFlkOGtTV1ZxOXo4dFNyb0dzckt4Q1Z5UXdsOUxXYnJma2E0RkRDZWlGbUJxRFdwb3VacUQwbFllSWlJaUl5SnhLWTFBQVlMdTlOT0VhV1VSazhWU3EvMXU5U0t2VlFxMVdGMm0vbUppWUFwZW9mRm42SGppbVBIanc0SldlaTRpSWlJZ0lZR0NBaUN6TTFxMWJjZlRvVWVsOWRuWTJObXpZSUwyUGlvcEN2Mzc5alBiVDZYUklTMHN6U0JzNWNpU3lzcklNMHBLVGsvOVYrVWFPSEluZmYvL2RLRjJyMVJyTitsMGNWQ29Wbmo1OUt2MzM3Tm16WWo4bkVSRVJFWmtYaHhJUWtVVnAwcVFKZkh4OGtKNmVqcDA3ZHlJN094dVptWm1JaW9yQ2xpMWJjUHYyYldrSm9ieE9uejZOb0tBZ3JGdTN6dVNRR2dBNGZQZ3dWcTFhaFYyN2RrRXVseU1oSVFIang0ODN5UFBISDMrWVhFTTRORFFVUU82TXdOOTk5eDIyYmR1R0NoVXFGT2t6bVpyTnV5RHIxcTNEM3IxN0VSY1hod2NQSHFCV3JWclN2L3J6SHo1OFdNci85OTkvSXpJeXNzakhKeUlpSXFMWER3TURSR1JSV3JSb2dURmp4cUJPblRwSVNVbVIxb0RXTDU5NStmSmxmUHp4eDBiN2Zmenh4emg4K0RCbXo1Nk4yYk5uRzIyL2ZQa3lmdnp4Unl4YnRneHl1Unc2bmM0b0tGQVlEdzhQaElhR3dzM05EVWVPSE1HdnYvNkszcjE3RjNuL1k4ZU93YzdPRG1xMUdtM2F0TUhaczJlUm5aMk45dTNiNC96NTgxSStLeXNyL1BlLy96VTRwLzVmUFU5UFQrbDEzcVhBaUlpSWlLaHNZbUNBaUN5S1ZxdVZibnlmUG4yS1ljT0dBUUFlUFhvRXRWcU51TGc0L1AzMzM5aTJiUnNTRWhKdyt2UnBhZDhwVTZiZ2l5KytRRnhjSEpvM2J5NmxxMVFxVEp3NEVYNStmbEs2S0lxNGMrZU8wU3pIN2R1M043Z0oxNWRKdjk0N0FNeWRPeGZseTVlWDF2WE52Ny9laUJFak1HalFJQUNBVENhRGxaVVZzck96SVpQSklKZkxwYmtTckt5c2pJN2o0ZUdCKy9mdkcvejd4aHR2SUNBZ29BamZJaEVSRVJHVkpRd01FSkhGU0U5UHgralJvekZzMkRCMDZOQUJWYXRXeGZyMTZ3SGs5aGpRQndGQ1EwT2gxV3JSdlh0M2cvM3Q3T3dRRWhJQ0J3Y0hnM1JiVzF1RWhJU2dXclZxVXBvZ0NIQjJkc2IxNjljeGQrNWNnL3hxdFJwRGh3NlYzcytZTWNNZzBLQ2ZPZmpFaVJOU1dsSlNFcjc0NGdzY1AzNjgwTStvVXFtS05QTndkblkyNnRTcFk5QmpRTjlyZ29pSWlJZ3NDd01EUkdReDdPM3Q0ZS92ajhXTEY2TjE2OWJJek16RTRNR0RvZFZxa1pHUmdkOSsrdzMyOXZaUUtwVklUVTJWYnZRaklpSXdaODRjazhkMGMzTXptWDdpeEFrRUJRWGh4bzBiSnVja3lKdG1iVzJOOWV2WFk5ZXVYVmk1Y2lWU1UxT05laHBjdlhvVk5XclVlTzVuZlBUb0VTcFhybXh5VzB4TURONS8vMzNJNVhMcHZJRHhTZ2lmZlBLSlZMNVh2ZW9DRVJFUkVaVStEQXdRa1VXcFVhTUdmdnp4UndEQTBhTkg4ZlRwVTRTSGg4UFQweE1xbFFvSERoekE1Y3VYb1ZRcTBhQkJBd0JBcDA2ZDBLbFRKd0M1TjhxdFdyWEMyYk5uWVdWbGhaeWNITFJ1M2Ryb1JsN1B5Y2xKNnBVQUFGNWVYcERMNVFacGVuMzc5a1hmdm4xTlRpWVlGaGFHcDArZjRzYU5HM0J5Y2lydzg1MDdkdzVObWpReHVXM0dqQmtJQ0FoQXc0WU5vZEZvWUd0ckN3Q29XclVxUER3OHBIeWlLQ0k4UEJ3QXNHWExsZ0xQUlVSRVJFUmxBd01EUkdSeFVsTlRNWDM2ZENRbUp1TFBQLy9FVzIrOWhYMzc5Z0VBcGsyYmhyQ3dNR1JrWk1ERnhjVm8zOGVQSDhQZTN0N2t1SDFUUHZ6d1E5U3RXMWQ2LytlZmZ4cmNoQU81d3dUeURodkk3OWRmZjhXRkN4Zmc3KytQNzcvL0hyNit2bWpYcnAxUnZoczNibUQ5K3ZWWXZudzVBRUF1bDBNUUJEeDc5Z3hhclJiSnljbW9VNmNPQUVDcFZLSnQyN1lBZ05XclZ3T0F5YUVFZVNjaUpDSWlJcUt5aVlFQklySW9UNTQ4d2FCQmd4QWVIZzYxV28zZXZYc2JUQWFZbloyTm8wZVBJaXNyQytQR2pUUGFQem82R28wYk55NzBIRmV1WEVIVHBrMGhrOGxRcmx3NWcrTjM2dFRKYVBKQlU1TU02a1ZFUk9DSEgzN0ExS2xUMGJadFc3ejk5dHNZTldvVVZDb1Z1blRwSXVVN2R1d1kvUDM5TVh6NGNDZ1VDZ0M1Z1lIdTNidkR6YzBOZ2lEZy8vMi8veWNORWFoVXFSSUdEaHhZNk9jQWNuc1BDSUx3M0h4RVJFUkU5UHBpWUlDSUxNckZpeGZ4M252dkFRQnUzcnlKOVBSMGZQSEZGMUNyMWRpMWF4Zmtjam1xVjY4T096czcxSzVkMjJEZnpNeE1yRisvSGlOR2pDajBITjk4OHcwMmJ0eUkyclZySXpzN0d3TUdESkMycGFhbUdyelBUeittUHlNakEzUG16RUYwZERRV0xGZ2c5UkJ3ZEhURWloVXI4T1dYWCtMdHQ5OUd3NFlOQVFBdFc3YUV2NzgvV3JWcVpYQzhtVE5uWXViTW1VYm5TVXBLd3VEQmd3djlIQUJ3NU1nUi9QSEhIeGc1Y3VSejh4SVJFUkhSNjRtQkFTS3lLT2ZPblVPclZxMmcxV3F4YXRVcURCczJERDE3OXNURWlST1JrNU9EMmJObm8yclZxa2hPVGtac2JDeGF0R2dCQUVoSVNNRDA2ZE5ScDA0ZGd5ZjExdGJXRUFRQlNxVVNkbloyU0V0TGcxS3BsQ1lLTEZldUhMWnQyeWJsNzlTcGs4Rjc0UDk2RER4NzlneFRwa3hCdzRZTnNYejVjcnozM251WVBuMjZOQmVBWHMyYU5ZMVdSM0J3Y0RBS0NoVEcwZEhScUJ6Nm9RUTZuUTRxbFFxMnRyYjQvZmZmVFU2ZVNFUkVSRVJsQndNRFJHUlJUcDgrRFE4UEQ0d2VQUnB5dVJ5OWV2WENvRUdEOE1rbm4yRDQ4T0dReStVSUNBakE0OGVQOGMwMzMyRGJ0bTA0ZCs0Y3BrNmRpdDY5ZTJQY3VIR1F5V1RTOFdReUdUNzc3RFAwNk5FRDVjdVhSMVpXRm5yMDZDSE4vSitkblcwd3AwQnFhcXJSSEFONjU4K2ZSNk5HalRCaHdnUnMyYklGWVdGaCtQbm5uNDN5YWJWYWFMVmFOR3pZRUpzM2J3WUFkT2pRb1VpZmY4S0VDUmc0Y0NDU2twSUtMTWRubjMyR3p6NzdESEs1SE9YTGw4ZUtGU3VLZEd3aUlpSWllajB4TUVCRUZtWFRwazJvVWFNR3hvd1pneVpObWtBbWsrSEFnUU1BZ0xpNE9EUnAwZ1J5dVJ4MmRuYjQrZWVmVWI1OGViUnUzUm83ZHV4QXJWcTFUQjV6N3R5NUJaNnZWYXRXMG1TQUJaazJiUm9Bb0hQbnp1amN1VE5rTWhtOHZMemc1ZVVsNVJGRlVScG1vQi96cnc5UW5EOS92b2lmL3YvMldiTm1EWm8zYjI2d0xTNHVEZ0F3WmNvVVRKa3lwY2pISkNJaUlxTFhHd01EUkdSUkhCMGRBVUNhWnlDdi9EZktWYXRXQlFEWTJOZ1VHQlI0bnVjRkJZRC9DeXprN1ltUW55QUlCYTZFVU5RVkV2TEsvMWtMU2lNaUlpS2lzcS9nVmlnUkVSRVJFUkVSbFhrTURCQVJFUkVSRVJGWk1BWUdpSWlJaUlpSWlDd1lBd05FUkVSRVJFUkVGb3lCQVNJaUlpSWlJaUlMeHNBQUVSRVJFUkVSa1FWallJQ0lpSWlJaUlqSWdqRXdRRVJFUkVSRVJHVEJHQmdnSWlJaUlpSWlzbUFNREJBUkVSRVJFUkZaTUd0ekY0RCtQV2RuWjNNWGdhaEVzYzVUYWNXNlNhOHIxbDJ5ZEx3R3lOS3h4OEJyVEJURlNIT1hnVXFmc2x3dnl2Sm5LNHRFVVR4djdqS1VGTmJOc29WMWx5eVJwZFlGUy8zY1ZERFdpZGVRUXFFUUZRcUZhTzV5RUJFUkVkSHJpZTFKSWtDaFVLeFdLQlJpaXhZdHZNMWRGaklQOWhnZ0lpSWlJaUlpc21BTURCQVJFUkVSRVJGWk1BWUdpSWlJaUlpSWlDd1lBd05FUkVSRVJFUkVGb3lCQVNJaUlpSWlJaUlMeHNBQUVSRVJFUkVSa1FWallJQ0lpSWlJaUlqSWdqRXdRRVJFUkVSRVJHVEJHQmdnSWlJaUlpSWlzbUFNREJBUkVSRVJFUkZaTUFZR2lJaUlpSWlJaUN3WUF3TkVSRVJFUkVSRUZveUJBU0lpSWlJaUlpSUx4c0FBRVJFUkVSRVJrUVZqWUlDSWlJaUlpSWpJZ2pFd1FFUkVSRVJFUkdUQkdCZ2dJaUlpSWlJaXNtQU1EQkFSRVJFUkVSRlpNQVlHaUlpSWlJaUlpQ3lZZFhFZFdCUkZzYmlPYmVwMEpYVWlRUkNFa2pvWEVSRVJFUkVSVVhGamp3RWlJaUlpSWlJaUMyYld3RUJXVnBZNVQwOUVSRVJFUkVSazhZbzFNSkNVbElTRWhBUUFRUHYyN1FFQWQrN2N3Wk1uVDZCU3FkQ2hRd2ZrNU9TWTNQZlVxVk12ZEs2Y25Cem9kRHFUMitMaTRncmNUeFJGZlAvOTkzanc0QUVBUUtsVXdzZkhCenFkRGdrSkNWQ3BWQzlVRGlJaUlpSWlJcUxYU2JITk1RQUFKMCtlUkVSRUJOYXNXUU1nOXlaODd0eTVHRDE2TkRRYURlcldyUXNiR3h1VCswNmJOZzBuVHB5QXU3czdkRG9kWkRMakdFWktTZ3FPSFRzR0FBZ09Ea1o4ZkR6bXo1OFBHeHNiN055NUUybHBhUmcyYkJpKyt1b3JuRGx6eHVReG9xT2pjZUhDQmRTb1VRTUFJSlBKY1A3OGVXZzBHdnoyMjI4SUR3L0gwcVZMVWJ0MjdWZjF0UkFSRVJFUkVSR1ZHc1VhR0hCM2QwZGtaQ1FlUG53SUFJaVBqMGY5K3ZYaDdPeU14WXNYNC8zMzN5L1NjVFp1M0loS2xTb1pwYnU2dWtxdmh3MGJodkhqeDJQTm1qWHc5ZlZGWkdRazR1UGpzV1BIRHFqVmFuVHIxazNLTzJQR0RMUnUzUm9BRUJJU0FrOVBUMWhiNTM0VjVjdVhoeUFJeU1uSndkQ2hReUdYeS9IMTExOWp4NDRkSmdNTFJFUkVSRVJFUksrellnME05T3ZYRHdBd2V2Um9xRlFxVEo4K0hRQnc1c3daSERwMENEWTJOdWpldlRzeU1qS2dWcXN4WWNJRUJBY0hJeVVsQlJrWkdYQjFkVVdsU3BVd2ZQaHdXRmxaRlhvdVFSQXdiOTQ4bEN0WFRob0NjT3pZTWVoME9yUnUzUnJoNGVGRys5eTRjUU9uVHAzQ3JGbXpwRFNaVEFaYlcxdWtwYVhCenM0T1BYcjB3RHZ2dklPNHVEaTBhTkhpRlg0N1JFUkVSRVJFUk9aWHJJR0IzYnQzNDk2OWU1ZzdkeTRlUEhpQUxsMjZ3TlBURTJGaFlVaEpTY0hodzRkUnZYcDFyRjI3RmtxbEVuMzY5RUdmUG4wQTVNNUpjT3pZTWJpN3UyUGR1blZTajRINTgrZGp5cFFwQUhLZi9PZGxhMnNMQU5pMWF4YzZkT2dBQUFVT1F3Q0FKVXVXUUJSRjVPVGtJQ1FrQkk4ZlA4YVRKMCtnVnFzeGZQaHdLSlZLT0RnNHdOSFJFUTBiTm1SZ2dJaUlpSWlJaU1xY1lnME1CQVlHNHRLbFMvRHo4OE9nUVlQdzl0dHZ3OXZiRzgyYk4wZkxsaTF4NTg0ZFZLOWVIWGZ1M01GSEgzMVVwR05HUkVSSWdRSDlrLzVkdTNaaDVjcVZTRTFOUlV4TURFYU9IQ2xOYXBpVmxZWHk1Y3NiSFdmUG5qMUlUVTBGQU1qbGNxU21wcUpXclZwbzNydzUvdnJyTC9UczJSTjkrdlRoOEFFaUlpSWlJaUlxMDRvMU1OQzRjV09NSGowYWl4Y3Z4dlRwMDlHeFkwZTBiTmtTOXZiMjJMNTlPMDZlUEFrWEZ4ZGN1SEFCdnI2K0FBQ05Sb05idDI0aE96c2Jnd2NQUm1KaUlyeTh2Q0FJQWdBZ1BUMGR2WHIxa3M0eGMrWk05TzNiRjMzNzlvV3pzek1BU0wwT0FFQ3RWaU16TXhOdWJtNVNXclZxMVNDWHl6Rmp4Z3dNR2pRSWNya2NQajQrMHZibzZHZzhldlNJUVFFaUlpSWlJaUlxODRvMU1MQnExU3FzV0xFQzkrL2ZSMVJVRkZhdFdnVUFXTDkrUFRwMjdJZ0JBd2FnVHAwNnFGV3JGbXJYcmcyTlJnTjNkM2M0T1RuQjJ0b2FjK2JNd2NpUkl4RVdGaWJOTWVEcTZvcTllL2NXZXQ2ODh3a0VCUVhod0lFRFdMUm9FWnljbktUMEowK2VvRnExYWliM2I5S2tDUTRlUFBodlB6NFJFUkVSRVJGUnFWZXNnWUdOR3pkaTRNQ0IyTDE3TityVnE0ZnIxNi9Eejg4UERnNE9rTWxrYU51MkxSWXRXb1NsUzVmbUZzYmFHdnYyN1FPUU84ZkFtMisraVp5Y0hGaFpXY0hEd3dOQWJvOEIvZXZhdFd0TCs1b1NGaGFHMzM3N0RSTW5Uc1RNbVRQUnJGa3pqQmt6Qmc0T0RnVUdCUURBeGNVRmMrYk1nVXFsa3VZdElDSWlJaUlpSWlxTGlyV3Z2RktweEh2dnZRYy9Qei9zMmJNSFU2ZE94ZFNwVXlHVHlhRFQ2YUJVS2dGQW1nOGd2OFRFUkZTdlhoMUE3aFArME5CUVJFZEhJelEwRkVGQlFiaDM3NTZVVnhSRjZmWE5temZ4MVZkZjRlalJvd2dLQ2tLN2R1MFFIQnlNR2pWcTRQUFBQMGQ4Zkh5aDVhNVJvd2FhTm0yS0F3Y09TR25EaHc5LzZlK0JpSWlJaUlpSXFMUXExc0JBclZxMU1HdldMRFJ0MmhTTEZ5K0dVcW5FalJzM29ORm84TU1QUHlBbEpRV0xGeS9HekprenNYdjNicVA5NCtMaTBMQmh3K2VlSnprNUdXUEhqa1hkdW5XeGRPbFNpS0tJd1lNSFk4V0tGYWhTcFFxQTNONElJMGFNd0twVnF3eUdGQlJrNk5DaENBb0t3cU5Iai9EbzBTUDgvdnZ2TC80RkVCRVJFUkVSRVpWeXhUcVV3TS9QRHpFeE1XamZ2ajMyN3QyTDVPUmtuRDU5R3FOR2pVS0ZDaFVRR0JnSVcxdGIrUHY3WS9Ma3lkTHdBclZhRFJzYkd4dytmQmp0MjdjSFlEaUVBQUMwV3EzMCt0eTVjNmhac3lhV0xsMks0T0JnVEpzMkRVK2ZQb1ZNSnBNbUxSUkZFVHFkRGhxTkJ2YjI5dGk3ZHkva2NubUJaVy9UcGcwKysrd3pEQjA2RkU1T1R0TEVoa1JFUkVSRVJFUlVCS0lvaWlkT25CQXpNelBGL0dKaVlrU2RUbWVRbHBpWUtHWm5aNHNEQmd3UTI3ZHZMNjVhdFVvTUNBZ1FVMUpTUkZFVXhZNGRPeHJrVDA1T0Z2djA2U09Lb2locXRWcFJxOVVhblVjVVJWR24wMG5iVGVYNyt1dXZ4ZXpzYkpQN2lxSW83dHUzVDV3elo0NzQ1NTkvaW1MZThRcEVSRVJFOU5wVEtCU2lRcUZnRzQ4c21rS2hXSzFRS01RV0xWcDRtN3NzWkI1Q2NSMzRWZHhFaTZJb1BmRXZMWVRTVmlBaUlpSWllbW42b01ERml4Zlp4aU9McFZBb1ZnUDRTaFJGbjlqWTJOWG1MZytWdkdLZFkrRGY0ajA0RVJFUkVSRVJVZkVxdGprR1N1TEpPaU84UkVSRVJFUkVSUDlPc1U0K1NFUkVSRVJVV3J6Ly92dHZXbHRiZjI5cTJ6OWRxU1VhaldiTzVjdVgveTZaa2hFUm1SY0RBMFJFUkVSa0VaeWNuQjdldm4yN3R5QUlqaVkyZjZWL0lZcGlrcE9UMCtqTGx5K1hZT21JaU15blZNOHhRRVJFUkVUMHF1ellzVU1yazhuQ2lwQjE5NDRkTzdUUHowWkVWRFl3TUVCRVJFUkVGa09uMCswcVFyYWk1Q0VpS2pNWUdDQWlJaUlpaXlHVHlVNklvdmlza0N4UEsxYXNlS0xFQ2tSRVZBb3dNRUJFUkVSRUZpTW1Ka1l0Q01MZVFyTHNqWXlNMUpSWWdZaUlTZ0VHQm9pSWlJaklvZ2lDVU9CUUFabE14bUVFUkdSeEdCZ2dJaUlpSW91U21wcDZCRUNhaVUxcEtTa3BSMHU2UEVSRTVzYkFBQkVSRVJGWmxOdTNiMmVMb25qQXhLYjl0Mi9memk3eEFoRVJtUmtEQTBSRVJFUmtjUW9ZVHNCaEJFUmtrUmdZSUNJaUlpS0xJd2pDWVFDcVBFa3FRUkIrTlZkNWlJak1pWUVCSWlJaUlySTRNVEV4S2dEaCt2ZUNJQno2SjQySXlPSXdNRUJFUkVSRUZra1VSV25vZ0U2bjR6QUNJckpZREF3UUVSRVJrVVd5c2JFNXFIOXRhMnQ3c0xDOFJFUmxHUU1EUkVSRVJHU1J6cDA3bHdiZ0FJRDlwMCtmVGpkM2VZaUl6TVhhM0FVZ0lpSWlJaktqWFlJZ2lPWXVCQkdST1RFdzhCcHIwYUxGT1VFUVBqQjNPYWhFYUVSUmRJdU5qVDFpN29JUW1STi85MG9mVVJRalkyTmpPNXE3SFBUcVdPSjFKb29pRkFyRlJuT1hveVR4MmlXaXZEaVU0RFZtYVgrMExadzFnSm5tTGdTUnVmRjNyL1FSQktHRHVjdEFyeGF2TTh2QWE1ZUk4bUtQZ1RJZ0ppYkczRVdnWXJSbXpSb0VCUVZCRUFUMkZpRDZCMy8zU2dkbloyZHpGNEdLRWErenNvdlhMaEhseHg0RFJFUkVSRVJFUkJhTWdRRWlJaUlpSWlJaUM4YkFBQkVSRVJFUkVaRUZZMkNBaUlpSWlJaUl5SUl4TUVCRVJFUkVSRVJrd1JnWUlDSWlJaUlpSXJKZ0RBd1FFUkVSRVJFUldUQUdCb2lJaUlpSWlJZ3NHQU1EUkVSRVJFUkVSQmFNZ1FFaUlpSWlJaUlpQzhiQUFCRVJFUkVSRVpFRlkyQ0FpSWlJaUlpSXlJSXhNRUJFUkVSRVJFUmt3UmdZSUNJaUlpSWlJckpnREF3UUVSRVJFUkVSV1RBR0JvaUlpSWlJaUlnc0dBTURSRVJFUkVSRVJCYU1nUUVpSWlJaUlpSWlDOGJBQUJFUkVSRVJFWkVGWTJDQWlJaUlpSWlJeUlJeE1FQkVSRVJFUkVSa3dSZ1lJQ0lpSWlJaUlySmdEQXdRRVJFUkVSRVJXVEFHQm9pSWlJaUlpSWdzR0FNRFJFUkVSRVJFUkJhTWdRRWlJaUlpSWlJaUM4YkFBQkVSRVJFUkVaRUZZMkNBaXV6U3BVdTRlUEhpYy9PdFhyM2FaUHFhTld1ZzArbGUyWG4ramRqWVdLalZhZ0RBaGcwYm9GS3BDc3pyNnVwYTREYWxVb2tiTjI3ZzhPSEQrUDMzMzE5NU9WK1ZGaTFhMUROM0dZak1KVE16VTdyZVg4UzFhOWVLb1RTbTZYUTZ1TG01RlNudjRjT0hrWjJkWGVSaloyZG5GK20zRndDaW82T0xmTnhYZ2I5TmxtZmt5SkZGenB1VWxJVFRwMDhYbXFla3J1K1N2TzV5Y25MdzY2Ky9RaFJGQU1EMjdkdWhWQ3FMWGxnaW9wZGdiZTRDQlpNSCtBQUFJQUJKUkVGVTBPdmo3dDI3V0xseUpjTEN3dURnNEZCZ3ZuWHIxc0hiMnhzQWNPUEdEWnc5ZXhhREJ3OUdVRkFRUm93WThjck84OWxubjZGZVBkTnRTbzFHQTYxV2kwMmJOaGx0dTMzN05yNzU1aHVFaElTZ1pzMmF1SDM3TmtKQ1FvcFVOZ0J3ZDNkSFZsWVdNak16VWE1Y09WU3RXaFZ2dlBFR3VuVHBnbmZmZmJkSXh5Z0pDb1dpa1NpS2ZRRzRDNEx3QVFEQjNHVWlNb2ZObXpjak5qWVdTNVlzZ2EydExWcTJiSW02ZGVzYTVYdjQ4Q0dpb3FLazl5TkdqSkRlT3pzN28wYU5Ha2I3UEhueUJOSFIwY2pKeVVIcjFxMWhaMmYzM1BJb2xVcEVSa2JDM3Q0ZU4yL2V4RHZ2dkFOUkZQSGt5Uk1zWHJ3WUJ3OGVOTG5mc1dQSElJb2l3c1BEY2VqUUlTeGR1aFI5K3ZUQnMyZlBwRHpaMmRrb1Y2NmM5UDdVcVZQWXQyOGZqaHc1Z3ZuejUrUHp6eitIdGZYLy9lblhhRFNJaUlqQS92MzcwZVAvdDNmbmNUYlcvLy9IbitlWWtTVmpyUW1GRUY4K241WnpaaEFWV2JNbVl5bEx5ZkJWK0pEbFIxbXlmVWhaSW4wSGlmUkJsbUVreTBjWmFaUlBrbWFHU3ZGTkZNbStqT1hNZnQ2L1B6VFhkNDVaREdibU1PZHh2OTNjblBmN2VsL1g5VG96YzEzbk9xL3IvWDVmN2RycDFWZGYxZGF0VzYvNUhtNEc1NmFDYi9Ma3lmcjU1NSt0OHRLbFN6VjY5R2o5L3Z2djJyOS92M3IwNk9HeExDc25UcHpRYTYrOXBoVXJWcWhpeFlxWnRzbVA0enUvajd2Smt5Y3JNVEZSVHozMWxDUXBPVGxaWDM3NXBWcTNicDNsendvQWJoYUpBV1FxS0NoSVJZc1d6WFRaMVI5TThmSHhpbzZPOXFqNy9QUFAxYlJwVTMzNTVaZEtTVW5Kcy8xY3I0U0VCSTBlUFZwOSsvWlYrZkxsSlVuOSsvZlg4ODgvcjRZTkc2cEdqUnJYM01heFk4ZTBiZHMyRlM1YytLWml5UXNPaDZPMjNXN3Y5TmRGOTBNMkc5ZmJRTisrZlRWOStuU3RYNzlleno3N3JQejkvYlZtelpvTTdlclhyNS9sTnV4MnV6WnQydVJSZC9ic1dZV0VoSGpVUlVaR1h2UGNFQlFVWkwzdTNyMjd4OTNDWWNPR2FkaXdZVm11WTdQWk5HWEtGSFh2M2wyTEZ5L1d1blhyckRacHlZbnQyN2Q3ck51NWMyZGR2SGhSaXhjdmxpUnQyclJKYnJkYmRydGR6WnMzbHlUTm1UTkg3ZHExeXpidW04RzV5YmYwNzk5ZlNVbEpXclpzbVE0ZlBpenB5cGRkU1dyVXFKR1ZERWo3Kzh2S1F3ODlwSkNRRUIwNGNDREx4RUIrSE4vNWRkeTUzVzVObXpaTm4zNzZxYXBXcmFxdVhidEt1bkxEcEdyVnFscXlaSW5IUHNMQ3dsU21USmtzM3hjQVhBOFNBOGpTMVI5eW1VbE5UVlhkdW5VbFNULzg4SU5pWTJNbFhlazFjTTg5OTJqejVzMDZmLzY4OVNIYXRtMWJhOTJYWG5ycGh2WnpvOXh1dDE1Ly9YWGRlKys5MW9ldEpGV3NXRkZEaGd6Uks2Kzhvbm56NWxtOUVKWXVYYW9WSzFib3dvVUxWdHdiTm15UXBGc3BLV0FMQ2dweXBOMTlrL1JmYVYwUEFWeGhzOWswZlBod3E1eWNuS3oyN2R0bjJUN3RlRTlLU2xMYnRtMFZGaFptTGZ2MTExK3RIbEZKU1VscTA2Wk5Ia1dkdFdMRmltbldyRmtLREF6VWxDbFRkT2VkZDJyZ3dJRWViVnd1bHdZUEhxdzVjK1lvTlRWVm9hR2hNc1pZdlJHYU5XdVcxejBET0RmNXNOS2xTMnZQbmozYXRtMmJGaTllN1BHWjYzSzVySEpjWEp5NmR1MnFEaDA2cUV1WExsbCtlUThQRDg5UTE3eDVjMDJjT0RIZmp1KzhQdTVjTHBkR2pScWxoSVFFMld3MmordU1xOHVTMUtwVks1SUNBSElWaVFGa2F1VElrVGxxWjdmYk5XTEVDRWxYeHV1bDNRVjY1WlZYdEc3ZE9oVXRXbFNyVnEyU2RPV08xNFlORzFTb1VDRnIvZXg2RTJTMW42RkRoK3I4K2ZNNmZmcDBsbmNRTGwrK3JBTUhEaWcwTkZRaElTRnEwYUtGeG8wYnB4TW5UbVE2QjBLN2R1MTArdlJwdmZqaWl4b3pab3lhTm0ycUhqMTZxR25UcG1yYnRxM1dyRmx6S3lVRDdFNm5zNjR4cHBQZGJnOHh4dHp2N1lDQTI0bS92NzgrK2VTVERQVnBYMHJTRW9EMTY5ZTNYcWVwVnEyYUlpTWpyVHQvV2JtNmEvTEpreWR2dXNkVGVta0p6Sll0VzZwLy8vNXEyN2F0eC9sd3pabzFxbENoZ2x3dWw3cDM3NjV4NDhZcE9EZzQxL2FmQmM1TmtDU2RPM2RPcjcvK3VxWk1tYUtBZ0FBdFg3N2NXdGFvVVNPcjNMeDVjNDlsTzNic1VIeDh2UDc0NHc4OThNQURHYmFibkp5c0xWdTJxR25UcGxsK0p1Zmw4WjJYeDEyUklrVlVyVm8xOWVuVFJ5RWhJUjVESVZ1MWFwWHAwRWdBeUUwRklqSGdkRHE1RFpITFpzMmFwVm16Wm1Xb2o0K1B6N1RyZjVzMmJmVEREei9vbVdlZWtTVFZxMWRQSzFldTlMaExrRnY3ZWZ2dHQzUDZOaXhweVlULytaLy9VYkZpeFRKdDA2dFhMd1VHQm1yOCtQRTZkT2lRK3ZUcG84OC8vMXlTMUtsVEowMllNRUVPaDBOSlNVbHExS2lSdGQ2bFM1ZXNjY1VmZnZpaDdyOC96NjZGS3djRkJjMDJ4b1JJcW1pejJYUTlkK0E0VG5DN004YjB1OTUxRmkxYXBDVkxsaWcrUHQ0YVQ3eDY5ZXBNMjE1ZGI0elIyclZyMWJCaHcyd25CMXkyYkptS0Z5L3VVWGQxMStRNmRlcGNNOWIwU2RPc3pKdzVVK3ZYcjdmZWo4UGgwTFBQUHF0WnMyWnAyclJwa3E3Y2VRd1BEOWNISDN5Z2dJQUFqUnMzVHNPSEQ4OTJMUGZOdXBsems4UGhlRGsyTm5hZUpEbWR6bm1TWGpMRzlLUE9lM1U1L3VWbElTSWlRaGN2WHRRNzc3d2pTWm8vZjc0MXg0REw1YkxtR0lpTGk4dXc3dmZmZjY4SkV5Wm8vZnIxR1k2SnI3NzZTdE9tVFZQVHBrMGw1ZC94L2VHSEgrYjVjV2UzMjYwZUNPZk9uVlBQbmoydFpWZVhwU3ZKZ3VlZWV5NUgyd2FBbkxpdEV3UEdtQ2liemZha3QrTW9pTFp2M3k2WHk2VzR1RGhyTEw3TDVkSVRUenlSWmRmL3h4NTdUSC83MjkrczhwZ3hZMVNxVktsYzMwK2ErdlhyNjhFSEg3VEtQL3p3ZzBmNXp6Ly90TzRHREJvMFNNZU9IYlBHOHJsY0xoVXBVc1RqanNEbHk1Y1ZFUkdoVmF0V0tTQWdRRzYzVzF1MmJGSHg0c1UxZXZSb0RSMDZWSFBuemxXUklrVzBiZHMyanpqU2wvT1FjYnZkeG02M0c3cmtBam5UcTFjdjllclZ5N3BiK1B2dnYxdGRoYVVyZC9MVDM5azN4cWhuejU3YXNXT0hrcE9UOWNVWFg2aEpreWF5MisxYXVIQ2hSbzRjYWQyNU8zdjJyRHAxNnFTU0pVdm11UGRUVmhJVEUxVzRjR0h0MkxGREV5ZE96TExka0NGRE5HVElFSTh1MS8zNzk5Zng0OGV0Y3RHaVJUVno1a3lWSzFkT2toUWNIS3pWcTFlcmJObXlWcHZjSHVQUHVRbnB0Vy9mWG8wYk4xYWhRb1VVR2hvcUtmTTVCcjc2NnFzTTY5YXJWMDlGaXhiVmxpMWJyTW4zMG16Y3VGRnQyN2ExZWd2azEvR2QzOGRkNmRLbDZURUFJTi9kMW9tQjJOall4dDZPd1p2eStnN3c5dTNiTld2V0xQMzczLy9PVWZ1ckp3dThlUEdpdW5mdjdsR1hmbzZCc0xBd1ZhMWE5YnIzY3lPcVZLbWlLbFdxV0YvZ1c3WnNxZm56NTN2TVhQelVVMCtwU0pFaUNnd01sSFRsQXFSV3JWbzZmUGl3NnRXcnB6ZmZmRlBGaXhmUGNHY3dIeDJPalkwZEwybElVRkJRSFdOTUo1dk4xakduM1hWalltS1k3UXUzUGFmVE9mZG0xcTljdWJKMUp6OHhNVkdOR3pmMnVMTi81c3daRFI0OFdFMmFOTkd1WGJ1c081NlNyQzdDSjA2Y1VHQmdvQ0lqSTlXd1ljTnNoeFRrMUtsVHAxU21UQm5WcjE4L3d5Um9rdWVFaFduMjdObmo4U1VvVFlNR0RUeksyN1p0MDhHREI2MVowNDB4dVo0WWlJMk5mVVUzZUc1S3UyTXRTVEV4TVM5TDhuaFQxT1YvM2MwZVp4OTg4SUhxMUttanlwVXJxMHFWS3BKazlSSkkzMk5BdW5MWC80TVBQdkJZdjFPblRscStmTGxIWXVEVXFWUGF2bjE3bGowQ3BQdzV2dlBqdUR0NzlxeEhqOHRTcFVwbDJnTXpiYzREQU1nTnQzVmlBSGxyNzk2OWNqcWRHZXJUZDZPWHBNR0RCNnREaHc0WjJxWC9nSll5bjJQZ1p2Wno5OTEzYS83OCtWYTViZHUyR2NxWk9YYnNtRnd1bCs2OTkxNlBlcGZMNWZHbC84aVJJK3JSbzRjKysrd3pTVmZ1WW56OTlkZVpQZ1lwbjdtam82TjNTdG9wYVVSd2NQQWpicmU3bzZTT2ttNmQ1eVVDdDVpa3BDU1BTY2tTRWhLVW1KaVlZYnp5eHg5L3JDSkZpbmljVDlLMGFkTkdTNVlzMGNDQkE3Vmt5UkpOblRvMTAzMWQzVFg1V3M4ejM3dDNyL1VGS3FjZWZ2aGhqOGV2cGMyT25yNHV6ZlRwMHpWMDZGQkpWKzZpM25YWFhkZTFyeHppM0FSSlZ5YlorK2lqaitSME9xMWhOR205Qk5MM0dNaEs2OWF0OWM0Nzcyai8vdjJxV2JPbUpHblZxbFdxWDcrKzdydnZ2a3pYeWEvak96K091L2ZmZjE4UFBmU1FWVzdidG0yRytSQUFJTGVSR0VDbTBwNnhXN1pzV2JsY0xvOXgrYm5aYmY1bTluUDI3Rm4xN2R2WEtwODVjOGFqbk5WNDNRVUxGcWg1OCtZZWR3R1NrNU9Wa0pEZ3NmKytmZnRtdUZPd2VmTm1QZnJvb3psN2MvbkRmUGZkZDdHU1lpV04rZXVSWUIzL21nbjhZUy9IQnR4U1VsSlNOR3ZXTE91THhpdXZ2S0xrNUdUZGM4ODlHanQyYkk2MjBibHpaM1hxMUVrSER4NlV3K0ZRN2RxMU0yM1hzMmRQRFJvMHlDclBuajA3MisxdTNydzUwMTRCMlVsTlRkVlhYMzJsSjU5OE10dDJMcGRMaHc4ZjFrTVBQYVRQUHZ0TTY5YXRVMkppb3M2ZE8yY2xQdk1BNXlZZkZoUVVwTEN3TUMxZXZGanZ2LysrUWtORGxaU1VKQ2xqandGSkdSSUZKVXVXMUJOUFBLRi8vL3ZmcWxtenB1TGo0N1Y2OVdwTm56NDl5MzNtMS9HZGw4ZmRzR0hEZE9USUVhdWNtSmlvUC83NFE1TDB4Qk5QV0VNdTAyVDJ0QVlBdUZFMzMvOFJCZEpISDMya1dyVnE2ZEZISDlWenp6Mm5OV3ZXNk04Ly84eTBiWEp5OGpYdmh1WG1maTVkdXFTK2ZmdXFWcTFhMlc0N01ERFFJMUdRbEpTa1diTm1hY2VPSFJvd1lJQmNMcGNWOStiTm0xV2hRZ1dQUk1EVlNZSDkrL2RyNjlhdDJUNEd5ZHRpWTJOL2lvNk8vbWRNVE13ak5wdXR1cVJYalRIZmVqc3V3SnNTRWhLVWtwS2lidDI2NmZmZmYxZFNVcEltVDU2c0N4Y3VhUGJzMlRwMjdKamVmZmZkSE0wVFVMUm9VZFd1WFZzN2QrNVV3NFlOczJ5WFBpbVFXVG5OcmwyN0ZCMGRyWjA3ZDZwWnMyWnExYXBWcHYvU1MwNU9WbXBxcW5yMTZxVzllL2RlTStZOWUvYW9SbzBhS2xxMHFDNWZ2cXlGQ3hlcVZxMWE2dFdybDNXK3pXejRRbTdpM09SN0huamdBVjIrZkZrYk5telFpQkVqOU1FSEgyanAwcVVxVnF5WWxpNWQ2dkV2TXlOSGp0UXJyN3dpU1ZxNWNxV3FWcTJhYWUvQy9EcSs4K080bXpGamhzTER3N1ZpeFFyMTZkTkhkOTU1cHlaTW1LREF3RUIxNjlaTmp6enlpR2JQbnEzdzhIQ1NBZ0J5SFQwR2tNSGh3NGNWRVJHaFJZc1dxV3pac25yNDRZY1ZIaDZ1dVhQbnFuRGh3bGEzUUp2TnB0VFVWRW5TOHVYTFZhTkdEWS90WkRiRGIvcnUvWGZmZmJmT25UdDMzZnQ1ODgwM3M0dzlzdy8rMWF0WHEzTGx5cG93WVlMdXZmZGVMVnEwU0dYS2xOR0NCUXMwYjk0ODJlMTJsU3haVXErLy9ucVcyMDFPVHRidzRjUFZ2My8vdk9xQ20rdWlvNk4vbFRSVjBsU0h3MUhaMi9FQTN2TFRUeitwZlBueWV1MjExL1Q3NzcrclU2ZE9xbFNwa3Q1NTV4MzUrZm5wN2JmZjFzU0pFOVdsU3hjOS9mVFRhdCsrdll3eDh2UHovSWc4Y2VLRXhvOGZMejgvUDAyYU5FbHZ2dm1tZHUvZXJWNjllaWtnSUVDU1BKNTduaE5uejU3VnE2KytxaDQ5ZXFoOCtmSlpma0ZQMzV2ZysrKy9WNGtTSmRTM2IxODkvdmpqMTl6SGYvN3pIem1kVHAwOWUxWkRodzVWa3laTk5HVElFSVdIaDZ0Mzc5NmFQWHUycWxTcG9vc1hMMlo0ejNtQmMxUEJOM1hxVkIwNmRFanIxcTNUdW5Yck5IWHFWQjA1Y2tTcHFha3FYTGl3V3JSb0lXT01VbEpTbEpLU29nRURCcWg2OWVyV3JQeFpTVC81bjNUbDhZYjVjWHlYSzFjdXo0ODd0OXV0ZmZ2MjZjc3Z2MVJVVkpUcTFhdW5PWFBtcUdUSmtwbzNiNTc2OWV1bmZmdjJhZkxreVNwVXFKQ2VmUEpKTld6WVVHWEtsTG4rWHhBQW9HQnhPcDNHNlhTYTNKYVltR2lPSGoyYWJadlUxRlNUa3BKaVVsTlRUV3BxcXNleTRPRGdmTm5QOVVoSVNEQ3hzYkZaN2lNN1c3ZHVOY1lZYytEQWdVeVhSMFpHM25CY09URnYzanp6MSs5NnZMZi81Z0J2dTlIelhueDh2RWxJU0REVHAwODNYM3p4UmFadGR1L2ViV2JQbm0xYXRXcGxnb09EemVUSms2MWxUei85dEJrL2ZyeFp2MzY5Y2J2ZHhoaGpUcHc0WVVhTkdtVVdMbHhva3BPVHpkaXhZMDF5Y3ZJMVl4azdkcXlKajQrM3lwR1JrZGM4RHlVbUpucVV6NXc1azZGTldneFhtekJoZ3RtNmRhdnAwS0dEQ1FzTHMrSTN4cGhQUC8zVUhEeDQwRFJvME1BOCt1aWo1dTIzMzc1bS9PbWwvVDY4L1hlQjNIV3oxeGMvL2ZSVGpvNkZtLzFzVDVQWHgzZWF2RHp1WEM2WEdUZHVuUG40NDQvTnBVdVhQTGJWcTFjdmovTCsvZnZOekprenpTKy8vSEx0SDA0V09IWnhOYWZUT2MvcGRCcUh3NUZ4ZGszNEJHWXB2NDJsbmRDam82TzlIUXJ5MEh2dnZaYzJTZEtFbUppWThWNE9CL0Fxem5zMzdzS0ZDMWJQaHR5UzFwT0JwNTRVTEJ4bnVTY3ZqcnZjd0xHTHF6bWR6bm1TWGpMRzlFdi90Qmo0RHVZWUFBREFCOXlLWDA2QWdvN2pEc0R0Z3NRQUFBQUFBQUErak1RQUFBQUFBQUErak1RQUFBQUFBQUErak1RQUFBQUFBQUErak1RQUFBQUFBQUErak1RQUFBQUFBQUErak1RQUFBQUFBQUErak1RQUFBQUFBQUErak1RQUFBQUFBQUErak1RQUFBQUFBQUErak1RQUFBQUFBQUErak1RQUFBQUFBQUErak1RQUFBQUFBQUErak1RQUFBQUFBQUErak1RQUFBQUFBQUErak1RQUFBQUFBQUErak1RQUFBQUFBQUErak1RQUFBQUFBQUErak1RQUFBQUFBQUErak1RQUFBQUFBQUErak1RQUFBQUFBQUErak1RQUFBQUFBQUErak1RQUFBQUFBQUErak1RQUFBQUFBQUErak1RQUFBQUFBQUErek0vYkFlRG1CUVVGZVRzRUFNaFhuUGVBdk1keEJnQytneDREdHpGalRKUzNZMEMrU1hHNzNiSGVEZ0x3TnM1N3R4NWp6TGZlamdHNWkrUE1OM0RzQWtpUEhnTzNzZGpZMk1iZWppRy9PWjFPSTBreE1URTJiOGNDSVA4VmxQT2V3K0ZvYUxQWlRFeE16RmZlamdXNFdrRTV6Z0FBT1VkaUFBQ0FmR2EzMnp1NTNXNGppY1FBQUFEd09vWVNBQUNRdit6R21CQzczUjRpUG9jQkFNQXRnQXNTQUFEeWtkUHByQ3Vwb2pIbTNxQ2dvRHJlamdjQUFJREVBQUFBK2F0ajJndGpUTWZzR2dJQUFPUUhFZ01BQU9RZm04MW1TNThNNkNpSnlWUUJBSUJYa1JnQUFDQ2ZCQWNIUDJLTXVUOWRWZFZISG5ua1lhOEZCQUFBSUJJREFBRGtHN2ZibldIb1FLRkNoUmhPQUFBQXZJckVBQUFBK1NkREVvQjVCZ0FBZ0xlUkdBQUFJQjg0SEk3YWt2NHJrMFcxbkU1bnJmeU9Cd0FBSUEySkFRQUE4b0hkYnMreVp3QzlCZ0FBZ0RlUkdBQUFJQjlrOStVL3U2UUJBQUJBWGlNeEFBQkFIZ3NLQ3FvbUtjdW5EeGhqSHFsVHAwN1ZmQXdKQUFEQVFtSUFBSUE4bHBPaEFxbXBxZlFhQUFBQVhrRmlBQUNBUEphVHhJQXhwbE4reEFJQUFIQTFFZ01BQU9RaGg4TlIyV2F6MWIxV081dk5WdGZoY0ZUT2o1Z0FBQURTOC9OMkFBQUFGR1N4c2JHL1M3S2xyM002blVhU1ltSmliSm11QkFBQWtJL29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OGpNUUFBQUFBQWdBL3o4M1lBQUFDa2NUZ2NPMjAyVzExdng1RmZuRTZuOFhZTWVja1lFeFViRzl2WTIzRUFBSURzMFdNQUFIREw4S1drZ0MrdzJXeFBlanNHQUFCd2JmUVlBQURjY3FLam83MGRBbTVTVUZDUXQwTUFBQUE1Ukk4QkFBQUFBQUI4R0lrQkFBQUFBQUI4R0lrQkFBQUFBQUI4R0lrQkFBQUFBQUI4R0lrQkFBQUFBQUI4R0lrQkFBQUFBQUI4R0lrQkFBQUFBQUI4R0lrQkFBQUFBQUI4R0lrQkFBQUFBQUI4R0lrQkFBQUFBQUI4R0lrQkFBQnVZMjYzMjlzaEFBQ0EyeHlKQVFBQXJuTHExQ21OSERreTAyWEdHSjA0Y1VMZmZQT05VbEpTcnJtdGhRc1h5dTEyYS9ueTVYSzVYRmI5Z1FNSHRILy8vdXVPclZXclZoN2xObTNhWkxuc2V2ejQ0NDgzdkM0QUFMaTkrWGs3QUFBQThrcG1YNVJQbmp5cHUrKytPME45bzBhTjlOcHJyMG1TN3Jyckx1M2Z2MStuVHAzU1hYZmRKVWw2NFlVWGRQVG9VYmxjTHFXa3BNZ1lvOFdMRjZ0Mjdkclp4ckJvMFNLRmhvYktaclBwd3c4L1ZQLysvU1ZKWVdGaGV1eXh4MVN6WnMwYmVtL0RoZzJUSkowL2Z6N1QxNE1HRGRLNmRldjB4UmRmNk1pUkk3cnZ2dnNreVhxOVpzMGFOVy9lWEpHUmtWYjdyVnUzM2xBc0FBRGc5a1ppQUFCUVlHM2F0Q2xEM2FPUFBxcU5HemZLYnMrODA5d0xMN3lnK1BoNCtmbjVhY0NBQVhLNzNiTGI3VHAzN3B3MmJkcWt3b1VMWjdwZW5UcDFkUC85OTJlb1QwNU9WcWRPblZTb1VDRkpVbFJVbEdiT25LbHZ2dmxHZS9iczBaUXBVMVN5WkVuZGYvLzlXcmh3b1lLQ2duVG5uWGRhNjErNmRFblIwZEVadHR1M2IxOUowdmZmZjUvcDY4REFRQTBjT0ZBREJ3NVVreVpOdEdiTkdrbnllQTBBQUNDUkdBQUFGSERCd2NHcVdMR2lWVTVPVGxhSERoMDgycHc4ZVZJN2R1eVFKSTBmUDE2clZxM1NxNisrcXFpb0tDMWN1RkRUcGszVDg4OC9uMlZTUUpKS2xDaWhGaTFhS0NvcXlxTytTcFVxbWpGamhpcFVxS0NSSTBkcTNMaHhtamR2bmpwMDZLQVJJMFlvT0RoWW16ZHZscC9mLzMwa2I5dTJ6WG9kRkJRa1NRb0pDVkZLU29yT25EbWprSkFRalI0OVdrRkJRVnEvZnIyS0ZDa2lTUjZ2MDdQWmJEbjhhUUVBQUY5RVlnQUFVS0Q1Ky92cmswOCtzY3AxNnRUeEtFdFMvZnIxSlVuVHBrM1RybDI3RkI4ZnIrKysrMDZIRGgxU2hRb1ZOR2pRb0d6MzRYYTc1ZWZucHo1OStxaFBuejRleTE1OTlWWHQyN2RQUC83NG8xSlNVbFM0Y0dIdDM3OWZZOGFNa2R2dGxqSEc2azJRblRWcjFtanQyclY2NzczM3JEditkZXJVVWZYcTFUTzBQWEhpaExadTNhb3VYYm9vSlNWRmx5OWZWcGN1WFNSSkZ5OWVWSmN1WGRTeVpjdHI3aE1BQVBnR0VnTUFnQUl0T1RsWklTRWhWdG50ZG51VTB4cytmTGoxK3AvLy9LZFdyVnBsbFpzM2I2NzI3ZHRiMi9UMzkxZlRwazAxYU5BZ25UOS9YcVZLbFpJa3RXM2IxbnA5eHgxM3FHWExsdHE0Y2FNT0hqeW8yYk5ueTI2MzY3MzMzcE1rdVZ3dStmdjc1L2lPZmxSVWxCSVNFalIxNmxTTkdERkNOcHN0MjZSQ2VIaTRkdTdjcVk4KytraXpaOCtXZEdVb1FYaDR1Q1NwUW9VS09kb3ZBQUFvMkVnTUFBQUtOSDkvZitzT3U4dmxVcnQyN1RLTXNVL3JNWkRlbDE5KzZWRTJ4bGc5RFJvMWF1VFIzZi9ISDMvVTMvLytkMGxTb1VLRnRIVHBVa2xTKy9idDFiaHhZNzMxMWx0NitlV1hWYmx5WlhYdDJsWEhqaDJUM1c2WDIrMVdhbXFxbWpScElrbmF1SEZqbHUvanlKRWo4dlB6VTVFaVJlVG41NmZJeUVqZGVlZWQxcjdTUzl0ZVVsS1M1czZkcTRFREIyYTZ6Ull0V2tpNjhoU0duUFJhQUFBQUJST0pBUUJBZ1phY25HemQ2WGU3M2JwMDZaSlZ6a3hhbC91NHVEanJkZHE2V1ZteFlvVTE2ZC9Ka3lmVm8wY1BTVkxac21VMWQrNWMzWHZ2dmRxNmRhdXFWNjl1ZGZPMzIrM2FzV09IeG80ZHF3MGJOdWlPTys3STluMHNXclJJSFRwMDBONjllOVd2WHovNSsvdHIxS2hSNnRxMXE2UXJ3d2NDQXdNOTFna1BEMWZIamgydGVRb2txWHIxNmxxNmRLbDY5T2loNmRPbkt5SWlRdjcrL2xuMm9nQUFBQUJ1S1U2bjB6aWRUdVB0T0FEa2piUmpQRGV0WHIzYXJGMjcxaGhqek5xMWE4Mk1HVE15dEduV3JKbjErdHR2dnpYNzl1MHp6Wm8xTTRjT0hUSnIxNjQxNTgrZk55MWF0TERhTkd6WTBIb2RGeGRuM24vL2ZYUGd3QUhqZHJ2TitQSGpqVEhHYk55NDBmenl5eTlteXBRcEpqazUyY3lZTWNNNG5VNnpiTmt5YTkwWk0yYVlaczJhbVJFalJoaTMyMjJNTVJuZXY5UHBOUEh4OGVhLy8vdS9qVEhHdEd6WjBscjIxbHR2R1dPTXVYanhvdW5jdVhPRytxd0VCd2RudXp3M2NMNEdnTnVIMCttYzUzUTZqY1BoZU5uYnNjQTc2REVBQUNqUUdqUm9vQUVEQnFobzBhS0tpSWpRNk5Hak03U0pqSXlVZEdXb3dhUkprelIzN2x4SlVwa3laYlIwNlZKOS92bm5IazgyU0M4Z0lFQlBQdm1rSmt5WW9NV0xGeXN5TWxManhvM1RIWGZjb1NsVHB1amRkOS9WODg4L3J5bFRwbWpMbGkxcTFLaVJwQ3VUQUs1ZnYxNWhZV0dhTW1XSzVzMmJwMzc5K21XNmp5SkZpbGh6QktSSjY4M1FwVXNYSFR0MlRDNlhTeDA3ZHJTR0JDeGJ0a3pkdW5WVDI3WnRNMnpQN1habnFBOExDMVBseXBXei9Ea0NBSUNDaThRQUFLQkFDd3dNVk8vZXZUVjI3RmlWS0ZGQzI3WnQwN0ZqeDNUZmZmZXBiTm15Q2dnSWtOMXVseVJ0Mzc1ZERSczJWSVVLRlpTYW1xcUFnQURObmoxYi8vem5QMVdyVnEwczl6Rno1a3k5OE1JTFZqa3BLVWxObXpiVlk0ODlwcGlZR0YyK2ZGbFZxbFJSOSs3ZE5XellNSDM0NFlkNjQ0MDM5TWdqajZoMjdkcWFOR21TZXZUb1lYMVpUNXNqSUwyckgwTVlIaDR1WTR3MmJkcWsyYk5uYTlTb1VZcUtpdExRb1VNOWhoUnMyTEFodzdicTFLbVRhVDBBQVBCTkpBWUFBQVhTb1VPSDlPNjc3MnJmdm4wS0NnclNzbVhMVktwVUtYMzk5ZGZhc1dPSGxpMWJwdVBIait2czJiTktTVWxSK2ZMbHRYTGxTcFV0VzFiTm1qV3pIZ05Zdm54NS9mYmJiK3JaczJlbSswbEtTbEs5ZXZYVXJGa3pTZEpUVHoybDFxMWJ5OS9mWDlLVk9RNkdEQmtpU2VyV3Jac3FWS2lnYWRPbTZadHZ2dEd5WmNza1NaVXJWOWFhTld0MDExMTNTWksyYnQxcWJULzkvQUJwamg4L3J0V3JWMnZidG0ycVdyV3FGaTVjcUlvVks2cEdqUm9hT1hLa1NwWXNxVzdkdW1uQ2hBbVp4cHhaandGSmV2bmxsek90QndBQUFHNFpqRmtGQ3JiY25HTWdOVFhWN05peHc3aGNybXUyVFVsSk1ZbUppVmt1MzcxN3R6VUhnREhHdlBIR0d6Y2NWMkppb25ueHhSZE5iR3hzcHN1ZmUrNjViTXVyVjY4Mmx5NWRNdXZYcnpkbnpwekpzTDdiN1RiUjBkSG03Tm16Tnh4amJ1QjhEUUMzRCtZWVFNNGVuQXpjSXRJdU1tTmlZdmpiQlFxZ3RHTThPanJhMjZIa0tiZmJiUTFmS0tqU2VqcHd2Z2FBVzUvVDZad242U1ZqVEwvWTJOaDUzbzRIK1kraEJJQ1hHR01LNUowMG04M0dsd0RnR2dwNlVnQUFiZ1RYUm9EM2NHVUNBQUFBQUlBUEl6RUFBTWcxUVVGQmxid2RBd29PaDhQQjh4TUJBTWdISkFhQVc4RFVxVk9WbXBycVViZC8vMzYxYmR0V3g0NGQ4NmgzdTkyYVAzKytUcDQ4bVdFN2JyZGJJU0VobWU0aktTbHpnMlBiQUFBU05rbEVRVlJKYnJjNzAyVjc5dXpKTWpaampNYU1HYU0vLy94VGtuVHAwaVgxNjlkUGJyZGJSNDhlbGN2bHl2YTl3YmNZWXpZN25jNjlEb2Rqb3NQaGVGak1aWk9sZ1FNSGF2SGl4ZDRPNDViamREcXJPeHlPVngwT3gwNmJ6ZmFidCtNQjRCMWNHd0g1aXprR0FDOWJzV0tGVnExYXBiMTc5MXAxclZxMTBxcFZxeFFYRjZmWFhudk5xaDg0Y0tDQ2c0TlZxVklsOWV6WlUyUEdqTkZqanoxbUxUZkc2UGZmZjg5MFAwdVdMTkZQUC8ya0tWT21xSERod2xxOWVyVXVYTGlnME5CUXZmVFNTL3I2NjY4ekhmZThhOWN1ZmZmZGQ3cjc3cnNsWFJrYi9lMjMzeW9sSlVXYk4yL1dwazJiTkhQbVRGV3NXREczZmlTNHZSV1ZWTWxtczlXVzlMclQ2ZnhWVW9UZGJvLzQ3cnZ2ZGtrcWtPTkhyOWZodzRjVkd4dXJ5Wk1uZXp1VVc0TEQ0YWh0dDlzN0dXTTZTbnFJNGJpQWIrUGFDTWgvSkFZQUx3b0xDMU5rWktSV3IxNnR4WXNYYTh5WU1iTFpiQm8wYUpCcTFhcWxWYXRXYWRhc1dYcmlpU2RVcDA0ZGE3MldMVnZxdnZ2dVUvSGl4ZFd0V3plZE9uWEtZN3ZObXplM1hrZEdSa3FTUWtORE5XVElFTDMzM25zYU9IQ2dvcUtpOU5OUFAyblZxbFZLVGs1V216WnRySFhHamgycit2WHJTNUtXTFZ1bUhqMTZ5TS92eXVtaVNKRWlzdGxzU2twS1VxOWV2ZVR2NzY5Qmd3WnAxYXBWVEtnR1NVcTZxbHhOMGdpMzJ6M0M2WFFla2JSR1VrUzFhdFcrWHJWcVZXckcxWDNEeXBVcjFhcFZLd1VFQkhnN0ZHK3hCUVVGT2Y1S0JJUkkrcThDT3VjWWdPdkV0UkhnSFNRR0FDKzYvLzc3dFhUcFVnMFlNRUJ4Y1hGNjhjVVhKVW1KaVlrNmYvNjhldlhxcGVUa1pCMDhlTkQ2OFB2bGwxLzB2Ly83djlhSDFiSmx5Nnp0cGFhbXFtN2R1dFlIWG5vMm0wMXZ2UEdHN3JqakRxdWIyOWF0VytWMnUxVy9mbjF0MnJRcHd6cjc5Ky9YOXUzYk5YSGlSS3ZPYnJlcldMRml1bkRoZ3U2ODgwNjFhOWRPTldyVTBKNDllK1J3T0hMeng0UGJVM1pmOXUrVDlJcWtWdzRjT0hBaUtDam9ZN2ZiSFZHeVpNbW9xS2lvbEh5S3ordGNMcGZXcjErdlJZc1dlVHVVL0daM09wMTFqVEdkN0haN2lESG1mbThIQk9EV3c3VVI0QjBrQm5CYlNudlcrZTJ1ZGV2V2txU1RKMDltK3VHVHBsV3JWdGJycEtRa1RaOCtYY2VQSDFmdjNyMnZhMy9GaWhXVEpFVkVST2pKSjUrVWxQM3oxTjkrKzIwWlk1U1VsS1JseTVicDFLbFRPbjM2dEpLVGs5VzdkMjlkdW5SSkFRRUJDZ3dNVkxWcTFlUndPQXJNN3daNXkyYXpCUnBqWHJiWmJDOWZ1SEFod2VsMExyZlpiQkcrY05kNDNicDFxbDI3dHFwVnErYnRVUEtGdytGbytOY3dnUkJKRlcwMm02N245OHc1QmZBdFhCc0Iza0ZpQUxjVlkweVV6V1o3MHR0eDVMWno1ODZwYjkrK09Xcjd0Ny85VGZQbXpkUHc0Y1BWb1VNSGxTbFQ1cHJyUkVSRUtDd3NUSEZ4Y1lxT2psYmZ2bjJWbEhTbHgzZENRb0tLRkNtU1laMjFhOWNxTGk1T2t1VHY3Nis0dURoVnFGQkJEei84c0E0ZlBxeW5uMzVhSFRwMG9Jc2Njb3V4Mld3RjlSSFdGbU9Nd3NQRE5XalFJRytIa205c05wdHh1OTNHYnJjWCtOOHZnTnpEdFpGWHhCdGp2dmQyRVBBT0VnTzRyY1RHeGpiMmRneTU2SWF2a0d2V3JLbUlpQWpGeGNWNWpKbExjM1ZkWkdTa09uYnNxS0NnSUVsU2h3NGRyR1hKeWNtS2o0LzN5THlYSzFkTy92NytHanQycko1Ly9ubjUrL3VyWDc5KzF2SmR1M2JwNU1tVG1YN3d4Y1RFTUd1WUQzTTZuZnNrMWN4QjArUEdtSThsUlpRc1dYSmIybEFDcDlPWnAvRjUyNDRkTzVTY25LeUdEUnQ2TzVSOEV4TVQ4NVdrcnlRTkNRb0txbU9NNldTejJUcm1kQ2dCNXhUQXAzQnRCSGdKaVFIZ0ZsQzZkR25Obno4L3krWHBQNWpTTEZpd1FGMjZkTEhHekowNGNVS2RPblhTM0xselZiZHUzV3ozbDc1cjN2ejU4N1Zod3daTm16Wk5OV3YrMy9lNTA2ZFBxMXk1Y3BtdVg3dDJiVzNjdURIYmZjQm5GY3BtMldGSmEydzJXMFRWcWxWMytPTGtneXRXckZDWExsMXU1N3RKTjhNZEhSMjlVOUpPU1NPQ2c0TWZjYnZkSFNWMWxQUmYzZzBOd0syR2F5TWdmNUVZQUc0QjU4NmRVMmhvYUk3Ym56aHhRa3VXTEZIUG5qMnR1cmZlZWt1ZE8zZFczYnAxOWUyMzM4cmYzLythRTk1OC9QSEgycng1cy83Zi8vdC9HajkrdkI1ODhFSDk0eC8vVUVCQVFKWWZmSkpVcDA0ZFRabzBTUzZYeXhxYkIveWw4RlhsQXphYkxTSTFOVFZpOSs3ZDMrbXZ1MEhSMGRINUg1bVhIVGx5aEVjVS9oL3ozWGZmeFVxS2xUVG1yOGNWZHZ6cktRVVBlemsyQUxjQXJvMEFBRDdCcExOdjN6N1RyRmt6azVtR0RSdWFmZnYyZWRRdFg3N2NEQjA2MUNwLy9QSEhwbmZ2M2lZbEpjVVlZOHp1M2J0TnUzYnR6T1hMbDYwMmJyZmJPSjFPWTR3eCsvZnZOMzM3OWpVREJnd3daODZjTWNZWWs1eWNiTjUvLzMzVHNtVkxzM2Z2WG1zOXA5UHBzWjAwdlh2M05pdFhyclRLb2FHaGhnSEVjRHFkKzV4TzUxNkh3ekhCNlhRK0pPbTZ1azg2blU3cjc3U2dtVFp0bXBrOGViSzN3OGczYWIvTDYvMGJDZ29LcXVaME9rYzRISTZkVE5nRitKYjA1eEN1allEOFJZOEJ3SXU2ZHUwcTZjcUVaQzZYeXlxbjUzSzVOSDc4ZUVuU3M4OCtxMmVlZVVhZmZmYVpPblhxSk9uS0dMbkZpeGRyN3R5NWlvdUwwNFVMRjJTTVVaRWlSVFJ6NWt5TkhqMWE1ODZkMDdoeDQxU3BVaVhObkRsVHJWdTNWcytlUGRXZ1FRTnJQMzUrZnVyVHA0K2FObTJxU3BVcVhUUDJYcjE2YWR5NGNkWU12dnYyN2J2Sm53WUtBcHZOMWlJNk92cXd0K080MWFROW92Q0REejd3ZGlpM3ZPam82RjhsVFpVMDFlRndWUFoyUEFEeUY5ZEdnSGN3RVFiZ0pXa1o1Tk9uVDJ2Ky9Qa3FWNjVjcHJQdk5tclVTTnUyYmJQS1I0OGVWVWhJaUxaczJhSVNKVXFvY2VQR2lvK1BWOG1TSlZXbVRCbVZMbDFhcFV1WFZzbVNKYTBaZDArZlBxM1kyRmlOR0RGQ1M1WXMwWVlORzNUbXpCblo3WGJaYkxhMGVPUjJ1NVdTa3FJU0pVcm9rMDgra2IrL3Y0S0NndlRWVjE5bDJpMXUyclJwaW9xS1VzMmFOWldTa3FMWnMyZkxsclpCNEFhazNTSDJ4YUVHQlUzYWhGNU11Z1VncDdnMkFnRDRIR09NU1VsSk1XUEdqREhMbHk4M3FhbXBtWGFYR3o1OHVFZjV6Smt6WnNPR0RWYjU0c1dMeHUxMlo3cHVSRVNFT1hUb2tFbE5UYzF5KzI2MzIxcWVXYnRCZ3dhWnhNVEVUTmMxeHBoMTY5YVpTWk1tbWQ5Kys0M3VjcmhwQlhrb2dhKzUwYUVFQUh5WE1Wd2JBZDVDOWdyd2tvTDZRVUZXSERlREhnTUZCejBHQUZ3dnJvMEE3L0hKNXlVQkFPQkxUcDA2NWUwUUFBREFMWXpFQU9BbHRnTEsyejlYNEVhNDNXNWR2SGhSUjQ4ZTFjOC8vNnovL09jL1dyOSt2UllzV0tBMzNuaERMcGZMYXZ2enp6L3IxMTkvOVZnL05UVlY2OWV2ejlXWTl1M2JweGRmZk5HakxqRXhVUzFhdE1pdy8rekV4c1pxeXBRcHVSb2JBT1FGYjEvRDVCVnYvMXlCbk9DcEJBQUFuNVNVbEtTbm5ucEtDUWtKU2s1T1ZwRWlSVlNpUkFrRkJBU29WS2xTS2wyNnRNcVVLYVBBd0VDZFBYdldtbVJxd1lJRmF0Q2dnYXBWcTJadEt6RXhVZVBIajFlN2R1MDg5ckZseXhiTm1ESERvODdsY3FsVXFWS1Nya3lZVmJGaVJVblNuMy8rcVYyN2RsbnRacytlclQvLy9OT2FrYnRtelpxcVdMR2lMbDY4cURGanhuaHNNeXdzVE8zYXRWTmdZS0NPSHordWUrNjVSMzUrZmdvUEQ5ZktsU3UxZS9kdXRXL2YzbXJmcFVzWGRlL2UvV1ovaEFBQUFBQUE1Szc4bkh3d01USFJPSjFPYytuU3BTd25vTHBhYW1xcWFkeTRzVGx5NUloSC9lWExsN09OdTJIRGhwbStmdXl4eHpLdC8raWpqOHliYjc1cHRtM2JaZzRkT21TTU1XYnYzcjJtV2JObTV2VHAwMmJhdEdrWm5xSGR1WE5uWTR3eEhUcDBzUDcvN2JmZlROMjZkYzNwMDZlTk1jYWNPSEhDMUsxYjEremF0U3RINy9kbU1Qa2dBQUMzRDRZU0FBQjhXdkhpeFdXMzUremo4UHZ2djlmRml4ZjEzSFBQNmZISEgxZmR1blcxZHUzYTY5NW5seTVkMUtWTEZ5VW1KbHF2MDRZckhEMTZWRHQzN3RUUW9VTlZzV0pGelprelI1SzBjK2RPRFJzMlRHWExsbFdwVXFVVUZoWjJ6ZjNNbWpWTGp6NzZxSll0V3licFNtK0hldlhxS1RnNCtMcGpCZ0FBQlJkRENRQUFQdTN4eHgvUFVidkl5RWg5K3VtbkNnME5WYjkrL1NSSkF3Y09WTm15WmEwMkV5Wk1VTWVPSGZYM3YvODkyMjJGaDRkYiswNTczYWhSSTBsU3hZb1ZkZkxrU2Izd3dndVNyc3hmMExWclZ4MDRjRURWcTFmWHYvNzFMNDk2ZjM5L0xWNjhPTU0rakRHNjc3Nzc5STkvL0VOZHUzWlY1Y3FWdFdYTEZpMWZ2anhIN3hjQUFQZ09FZ01BQUo5bHM5bTBmZnYySExWMXVWemF0R21UT25Ub1lOVWRQSGpRWTY2Qit2WHJhK0RBZ2VyVnE1ZGVlT0VGZmYvOTkzcjExVmQxK2ZKbHRXclZTdVhLbGN2UnZqTDc4dDZvVWFQcitsSnZzOWswZE9oUVNWTFhybDAxWWNJRXZmNzY2d29NRE16eE5nQUFnRzhnTVFBQThFa3BLU255ODh2NXgyQjRlTGdxVnF5b3I3LytXb01IRDlZZmYvd2htODJtQ2hVcVdNTUFXclJvb1JvMWFtanc0TUdLaTR2VHdJRUR0V25USmpWcTFFaWJObTJTZE9VTGZ0cEVnQWtKQ2RicjlFOCtrS1NRa0JEZGNjY2RWdG5sY2xrVEVhWTVmZnEwSWlNakpVbUhEeDlXKy9idGRmejRjYlZ2MzE2RkNoVlNRa0tDbGk5ZnJ0V3JWK3ZGRjEvVW5EbHo5UFBQUDZ0ZHUzYXFYYnQyam9kUUFBQ0FnbzNFQUFEQUoxMitmRmxGaXhhVkpBVUZCYWxreVpLWnRvdUxpMU4wZExTS0Z5K3VVYU5HYWVMRWlkcS9mNytpb3FMVXRHblRETzJyVkttaXhZc1g2K0xGaTVsdTc3bm5uck9HSWp6KytPUDY1Sk5QSkVsejU4NzFhSGYrL0hsdDNicFZrblRod2dXMWJObFNzMmJOOHJqajM3aHhZK3QxcFVxVkZCNGVycENRRUsxWnMwYlBQUE9NUWtORDllQ0REMnJwMHFVcVhicTBldmJzcVlpSUNJMGZQMTV2dnZtbXFsZXZudE1mRndBQUtNQklEQUFBZk5MSmt5ZFZ1blJwcXh3WkdhbENoUXA1dEVsTlRWWGR1blVsU1owN2Q3YitEd3NMMDg4Ly82eUZDeGRtdXUyQWdBQUZCQVJrdWl3dEtaRFQrb3NYTDJya3lKRnl1OTBhTldxVVJvOGVyVFZyMXVqcnI3OVdoUW9Wc254L2RydGQvL3JYdjFTL2ZuMTkrZVdYVnIzTDVkSzJiZHV5WEE4QUFQZ2VFZ01BQUorMGQrL2VHN3BqM3I1OWU4MmJOMDhQUC95d0tsV3FsT1AxM0c2M1RwdzRvZERRVUtzdUlTRkJyVnExc3NyOSsvZFh1M2J0SkVsYnQyN1YwYU5ITlhMa1NBMGJOa3lEQmczU2hBa1ROSFRvVUxWcDAwWUxGaXhRcVZLbHN0Mm52NysvaWhjdmJnMWprUDV2a2tNQUFJQTBKQVlBQUQ1cHc0WU42dGF0MjNXdGs1eWNyQmt6WnFoRWlSTGF0MitmaGcwYnBsYXRXcWxpeFlxU3BLU2tKRWxYa2dCSlNVbjY0NDgvOU1rbm55Z3BLVW1ob2FGNjRJRUhQTDZrUC83NDR4N2xOTVlZclZ1M1Rnc1hMdFNrU1pQMDBFTVBTWkx1dmZkZUxWaXdRT1BIajllR0RSdlV1M2R2TlduU1JJVUxGOWJodzRjVkVoSWlTZGIvQUFBQU9VRmlBQURnYzdadDI2YTR1RGcxYTliTXFtdmJ0bTIyNit6YnQwOWp4NDdWWFhmZHBjV0xGOHZmMzE4Yk4yN1VoZzBiZE9qUUlSVXJWa3dOR2pTUU1VWTJtMDExNjliVjJMRmoxYUpGQ3cwZVBGaEZpeGJWeElrVFBmYVRrSkNRWWI4TEZ5N1UwS0ZEVmFoUUliMzMzbnNxWDc2OHgvS0FnQUM5L2ZiYit2enp6L1h1dSs5cSt2VHBXck5tamViTW1TT24wK214YlVuV0V4RUFBQUFBQUxqbE9aMU80M1E2VFY3NzQ0OC96TTZkTzYzeWdBRURUR3BxYW9aMnFhbXBac0NBQWNZWVl5NWR1bVMyYk5seXpXMjczZTZiaXMzdGRwdE5telpsaUtkaHc0YVp4dmZUVHo5bHU3M1dyVnRuVzg0cmFiOUxiLzlOQVFDQWE3TjVPd0FBQU5La2ZaR01qbzcyZGlpNFNVRkJRWktrbUpnWXJqVUFBTGpGOFFCakFBQUFBQUI4R0lrQkFBQUFBQUI4R0lrQkFBQUFBQUI4R0lrQkFBQUFBQUI4R0lrQkFBQUFBQUI4R0lrQkFBQUFBQUI4R0lrQkFBQUFBQUI4R0lrQkFBQUFBQUI4R0lrQkFBQUFBQUI4R0lrQkFBQUFBQUI4bUorM0F3QUE0R3BCUVVIZURnRUFBTUJuMEdNQUFIRExNTVpFZVRzRzVCNWp6TGZlamdF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NEVYL0h3dW0yRzdjUlJRL0FBQUFBRWxGVGtTdVFtQ0MiLAogICAiVHlwZSIgOiAiZmxvdyIKfQo="/>
    </extobj>
  </extobjs>
</s:customData>
</file>

<file path=customXml/itemProps1.xml><?xml version="1.0" encoding="utf-8"?>
<ds:datastoreItem xmlns:ds="http://schemas.openxmlformats.org/officeDocument/2006/customXml" ds:itemID="{1433402F-A572-4821-B029-40CF8FA9A68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1332</Words>
  <Application>Microsoft Office PowerPoint</Application>
  <PresentationFormat>宽屏</PresentationFormat>
  <Paragraphs>385</Paragraphs>
  <Slides>20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等线</vt:lpstr>
      <vt:lpstr>新細明體</vt:lpstr>
      <vt:lpstr>Arial</vt:lpstr>
      <vt:lpstr>Office 主题​​</vt:lpstr>
      <vt:lpstr>文档</vt:lpstr>
      <vt:lpstr>DDR SW Introduction</vt:lpstr>
      <vt:lpstr>01. SPL中對DDR的任務與功能 02. SPL DDR Code Flow說明 03. DDR Bring up trouble shooting 04. DDR 顆粒 Supporting List 05. DDR 顆粒壓測Flow &amp; Criteria 06. 阻抗匹配參數調校簡介</vt:lpstr>
      <vt:lpstr>01. SPL中對DDR的任務與功能</vt:lpstr>
      <vt:lpstr>01. SPL中對DDR的任務與功能</vt:lpstr>
      <vt:lpstr>01. SPL中對DDR的任務與功能 02. SPL DDR Code Flow說明 03. DDR Bring up trouble shooting 04. DDR 顆粒 Supporting List 05. DDR 顆粒壓測Flow &amp; Criteria 06. 阻抗匹配參數調校簡介</vt:lpstr>
      <vt:lpstr>02. SPL DDR Code Flow說明</vt:lpstr>
      <vt:lpstr>02. SPL DDR Code Flow說明</vt:lpstr>
      <vt:lpstr>02. SPL DDR Code Flow說明</vt:lpstr>
      <vt:lpstr>01. SPL中對DDR的任務與功能 02. SPL DDR Code Flow說明 03. DDR Bring up trouble shooting 04. DDR 顆粒 Supporting List 05. DDR 顆粒壓測Flow &amp; Criteria 06. 阻抗匹配參數調校簡介</vt:lpstr>
      <vt:lpstr>03. DDR Bring up trouble shooting</vt:lpstr>
      <vt:lpstr>03. DDR Bring up trouble shooting</vt:lpstr>
      <vt:lpstr>01. SPL中對DDR的任務與功能 02. SPL DDR Code Flow說明 03. DDR Bring up trouble shooting 04. DDR 顆粒 Supporting List 05. DDR 顆粒壓測Flow &amp; Criteria 06. 阻抗匹配參數調校簡介</vt:lpstr>
      <vt:lpstr>04. DDR 顆粒 Supporting List</vt:lpstr>
      <vt:lpstr>04. DDR 顆粒 Supporting List</vt:lpstr>
      <vt:lpstr>01. SPL中對DDR的任務與功能 02. SPL DDR Code Flow說明 03. DDR Bring up trouble shooting 04. DDR 顆粒 Supporting List 05. DDR 顆粒壓測Flow &amp; Criteria 06. 阻抗匹配參數調校簡介</vt:lpstr>
      <vt:lpstr>05. DDR 顆粒壓測Flow &amp; Criteria</vt:lpstr>
      <vt:lpstr>01. SPL中對DDR的任務與功能 02. SPL DDR Code Flow說明 03. DDR Bring up trouble shooting 04. DDR 顆粒 Supporting List 05. DDR 顆粒壓測Flow &amp; Criteria 06. 阻抗匹配參數調校簡介</vt:lpstr>
      <vt:lpstr>06. 阻抗匹配參數調校簡介</vt:lpstr>
      <vt:lpstr>Q &amp; A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IMS_07</cp:lastModifiedBy>
  <cp:revision>170</cp:revision>
  <dcterms:created xsi:type="dcterms:W3CDTF">2020-05-29T15:47:53Z</dcterms:created>
  <dcterms:modified xsi:type="dcterms:W3CDTF">2020-10-30T10:18:37Z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2052-1.0.1.1354</vt:lpwstr>
  </property>
</Properties>
</file>