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3.xml" ContentType="application/vnd.openxmlformats-officedocument.presentationml.tags+xml"/>
  <Override PartName="/ppt/tags/tag7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46" autoAdjust="0"/>
  </p:normalViewPr>
  <p:slideViewPr>
    <p:cSldViewPr snapToGrid="0">
      <p:cViewPr varScale="1">
        <p:scale>
          <a:sx n="112" d="100"/>
          <a:sy n="112" d="100"/>
        </p:scale>
        <p:origin x="91" y="379"/>
      </p:cViewPr>
      <p:guideLst>
        <p:guide orient="horz" pos="2160"/>
        <p:guide pos="3840"/>
      </p:guideLst>
    </p:cSldViewPr>
  </p:slideViewPr>
  <p:notesTextViewPr>
    <p:cViewPr>
      <p:scale>
        <a:sx n="1" d="1"/>
        <a:sy n="1" d="1"/>
      </p:scale>
      <p:origin x="0" y="0"/>
    </p:cViewPr>
  </p:notesTextViewPr>
  <p:notesViewPr>
    <p:cSldViewPr snapToGrid="0">
      <p:cViewPr varScale="1">
        <p:scale>
          <a:sx n="51" d="100"/>
          <a:sy n="51" d="100"/>
        </p:scale>
        <p:origin x="241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4/1/2020</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4/1/2020</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1.xml"/><Relationship Id="rId7"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image" Target="../media/image3.svg"/><Relationship Id="rId4" Type="http://schemas.openxmlformats.org/officeDocument/2006/relationships/tags" Target="../tags/tag12.xml"/><Relationship Id="rId9"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4.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5.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slideMaster" Target="../slideMasters/slideMaster1.xml"/><Relationship Id="rId5" Type="http://schemas.openxmlformats.org/officeDocument/2006/relationships/tags" Target="../tags/tag57.xml"/><Relationship Id="rId4" Type="http://schemas.openxmlformats.org/officeDocument/2006/relationships/tags" Target="../tags/tag56.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3.svg"/></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slideMaster" Target="../slideMasters/slideMaster1.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0.xml"/><Relationship Id="rId7"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slideMaster" Target="../slideMasters/slideMaster1.xml"/><Relationship Id="rId5" Type="http://schemas.openxmlformats.org/officeDocument/2006/relationships/tags" Target="../tags/tag72.xml"/><Relationship Id="rId4" Type="http://schemas.openxmlformats.org/officeDocument/2006/relationships/tags" Target="../tags/tag71.xml"/><Relationship Id="rId9"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slideMaster" Target="../slideMasters/slideMaster1.xml"/><Relationship Id="rId4" Type="http://schemas.openxmlformats.org/officeDocument/2006/relationships/tags" Target="../tags/tag22.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Master" Target="../slideMasters/slideMaster1.xml"/><Relationship Id="rId5" Type="http://schemas.openxmlformats.org/officeDocument/2006/relationships/tags" Target="../tags/tag38.xml"/><Relationship Id="rId4" Type="http://schemas.openxmlformats.org/officeDocument/2006/relationships/tags" Target="../tags/tag37.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46.xml"/><Relationship Id="rId3" Type="http://schemas.openxmlformats.org/officeDocument/2006/relationships/tags" Target="../tags/tag41.xml"/><Relationship Id="rId7" Type="http://schemas.openxmlformats.org/officeDocument/2006/relationships/tags" Target="../tags/tag4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ynopsys Title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E8F61E-8F8D-404F-9D1D-7C47EA2E81A2}"/>
              </a:ext>
            </a:extLst>
          </p:cNvPr>
          <p:cNvPicPr>
            <a:picLocks noChangeAspect="1"/>
          </p:cNvPicPr>
          <p:nvPr>
            <p:custDataLst>
              <p:tags r:id="rId1"/>
            </p:custDataLst>
          </p:nvPr>
        </p:nvPicPr>
        <p:blipFill>
          <a:blip r:embed="rId8"/>
          <a:stretch>
            <a:fillRect/>
          </a:stretch>
        </p:blipFill>
        <p:spPr>
          <a:xfrm>
            <a:off x="0" y="3909847"/>
            <a:ext cx="12192000" cy="2948153"/>
          </a:xfrm>
          <a:prstGeom prst="rect">
            <a:avLst/>
          </a:prstGeom>
        </p:spPr>
      </p:pic>
      <p:sp>
        <p:nvSpPr>
          <p:cNvPr id="8" name="Text Placeholder 15"/>
          <p:cNvSpPr>
            <a:spLocks noGrp="1"/>
          </p:cNvSpPr>
          <p:nvPr>
            <p:ph type="body" sz="quarter" idx="10" hasCustomPrompt="1"/>
            <p:custDataLst>
              <p:tags r:id="rId2"/>
            </p:custDataLst>
          </p:nvPr>
        </p:nvSpPr>
        <p:spPr>
          <a:xfrm>
            <a:off x="456698" y="3970142"/>
            <a:ext cx="5524972" cy="731520"/>
          </a:xfrm>
        </p:spPr>
        <p:txBody>
          <a:bodyPr anchor="b">
            <a:normAutofit/>
          </a:bodyPr>
          <a:lstStyle>
            <a:lvl1pPr marL="0" indent="0" algn="l">
              <a:buNone/>
              <a:defRPr sz="2400" baseline="0">
                <a:solidFill>
                  <a:schemeClr val="tx1"/>
                </a:solidFill>
                <a:effectLs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t>Click to Add Name and Title</a:t>
            </a:r>
          </a:p>
        </p:txBody>
      </p:sp>
      <p:sp>
        <p:nvSpPr>
          <p:cNvPr id="9" name="Text Placeholder 18"/>
          <p:cNvSpPr>
            <a:spLocks noGrp="1"/>
          </p:cNvSpPr>
          <p:nvPr>
            <p:ph type="body" sz="quarter" idx="11" hasCustomPrompt="1"/>
            <p:custDataLst>
              <p:tags r:id="rId3"/>
            </p:custDataLst>
          </p:nvPr>
        </p:nvSpPr>
        <p:spPr>
          <a:xfrm>
            <a:off x="456555" y="4701662"/>
            <a:ext cx="5525117" cy="396815"/>
          </a:xfrm>
        </p:spPr>
        <p:txBody>
          <a:bodyPr anchor="b">
            <a:normAutofit/>
          </a:bodyPr>
          <a:lstStyle>
            <a:lvl1pPr algn="l">
              <a:buNone/>
              <a:defRPr sz="2000">
                <a:solidFill>
                  <a:schemeClr val="tx1"/>
                </a:solidFill>
                <a:effectLst/>
              </a:defRPr>
            </a:lvl1pPr>
          </a:lstStyle>
          <a:p>
            <a:pPr lvl="0"/>
            <a:r>
              <a:t>Click to Add Date</a:t>
            </a:r>
          </a:p>
        </p:txBody>
      </p:sp>
      <p:sp>
        <p:nvSpPr>
          <p:cNvPr id="21" name="Subtitle 2"/>
          <p:cNvSpPr>
            <a:spLocks noGrp="1"/>
          </p:cNvSpPr>
          <p:nvPr>
            <p:ph type="subTitle" idx="1" hasCustomPrompt="1"/>
            <p:custDataLst>
              <p:tags r:id="rId4"/>
            </p:custDataLst>
          </p:nvPr>
        </p:nvSpPr>
        <p:spPr>
          <a:xfrm>
            <a:off x="456556" y="2982484"/>
            <a:ext cx="11278565" cy="990600"/>
          </a:xfrm>
        </p:spPr>
        <p:txBody>
          <a:bodyPr/>
          <a:lstStyle>
            <a:lvl1pPr marL="0" indent="0" algn="l">
              <a:buNone/>
              <a:defRPr sz="2800" b="0">
                <a:solidFill>
                  <a:schemeClr val="tx1"/>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Click to Add a Subtitle</a:t>
            </a:r>
          </a:p>
        </p:txBody>
      </p:sp>
      <p:sp>
        <p:nvSpPr>
          <p:cNvPr id="22" name="Title 1"/>
          <p:cNvSpPr>
            <a:spLocks noGrp="1"/>
          </p:cNvSpPr>
          <p:nvPr>
            <p:ph type="ctrTitle" hasCustomPrompt="1"/>
            <p:custDataLst>
              <p:tags r:id="rId5"/>
            </p:custDataLst>
          </p:nvPr>
        </p:nvSpPr>
        <p:spPr>
          <a:xfrm>
            <a:off x="456555" y="1147394"/>
            <a:ext cx="11278567" cy="1828800"/>
          </a:xfrm>
        </p:spPr>
        <p:txBody>
          <a:bodyPr anchor="b">
            <a:noAutofit/>
          </a:bodyPr>
          <a:lstStyle>
            <a:lvl1pPr algn="l">
              <a:defRPr sz="3600">
                <a:solidFill>
                  <a:schemeClr val="accent1"/>
                </a:solidFill>
                <a:effectLst/>
              </a:defRPr>
            </a:lvl1pPr>
          </a:lstStyle>
          <a:p>
            <a:r>
              <a:t>Click to Add a Title</a:t>
            </a:r>
          </a:p>
        </p:txBody>
      </p:sp>
      <p:pic>
        <p:nvPicPr>
          <p:cNvPr id="10" name="Graphic 9">
            <a:extLst>
              <a:ext uri="{FF2B5EF4-FFF2-40B4-BE49-F238E27FC236}">
                <a16:creationId xmlns:a16="http://schemas.microsoft.com/office/drawing/2014/main" id="{9889C713-0D9F-4617-8B3E-E5631E10483A}"/>
              </a:ext>
            </a:extLst>
          </p:cNvPr>
          <p:cNvPicPr>
            <a:picLocks noChangeAspect="1"/>
          </p:cNvPicPr>
          <p:nvPr>
            <p:custDataLst>
              <p:tags r:id="rId6"/>
            </p:custDataLst>
          </p:nvPr>
        </p:nvPicPr>
        <p:blipFill>
          <a:blip r:embed="rId9">
            <a:extLst>
              <a:ext uri="{96DAC541-7B7A-43D3-8B79-37D633B846F1}">
                <asvg:svgBlip xmlns:asvg="http://schemas.microsoft.com/office/drawing/2016/SVG/main" r:embed="rId10"/>
              </a:ext>
            </a:extLst>
          </a:blip>
          <a:stretch>
            <a:fillRect/>
          </a:stretch>
        </p:blipFill>
        <p:spPr>
          <a:xfrm>
            <a:off x="9905927" y="453166"/>
            <a:ext cx="1829195" cy="584326"/>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ConStatement"/>
          <p:cNvSpPr txBox="1"/>
          <p:nvPr userDrawn="1">
            <p:custDataLst>
              <p:tags r:id="rId1"/>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4" orient="horz" pos="372">
          <p15:clr>
            <a:srgbClr val="5ACBF0"/>
          </p15:clr>
        </p15:guide>
        <p15:guide id="5" orient="horz" pos="3888">
          <p15:clr>
            <a:srgbClr val="5ACBF0"/>
          </p15:clr>
        </p15:guide>
        <p15:guide id="6" pos="288">
          <p15:clr>
            <a:srgbClr val="5ACBF0"/>
          </p15:clr>
        </p15:guide>
        <p15:guide id="7" pos="7392">
          <p15:clr>
            <a:srgbClr val="5ACBF0"/>
          </p15:clr>
        </p15:guide>
        <p15:guide id="8" orient="horz" pos="115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58714D-2663-4B45-8812-F81E64B5B065}"/>
              </a:ext>
            </a:extLst>
          </p:cNvPr>
          <p:cNvSpPr/>
          <p:nvPr>
            <p:custDataLst>
              <p:tags r:id="rId1"/>
            </p:custDataLst>
          </p:nvPr>
        </p:nvSpPr>
        <p:spPr>
          <a:xfrm>
            <a:off x="0" y="921262"/>
            <a:ext cx="12192000" cy="1368459"/>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hasCustomPrompt="1"/>
            <p:custDataLst>
              <p:tags r:id="rId2"/>
            </p:custDataLst>
          </p:nvPr>
        </p:nvSpPr>
        <p:spPr>
          <a:xfrm>
            <a:off x="456876" y="921262"/>
            <a:ext cx="10319341" cy="1368459"/>
          </a:xfrm>
        </p:spPr>
        <p:txBody>
          <a:bodyPr anchor="ctr">
            <a:normAutofit/>
          </a:bodyPr>
          <a:lstStyle>
            <a:lvl1pPr>
              <a:defRPr sz="3600">
                <a:solidFill>
                  <a:schemeClr val="accent1"/>
                </a:solidFill>
              </a:defRPr>
            </a:lvl1pPr>
          </a:lstStyle>
          <a:p>
            <a:r>
              <a:t>Click to add Agenda</a:t>
            </a:r>
          </a:p>
        </p:txBody>
      </p:sp>
      <p:sp>
        <p:nvSpPr>
          <p:cNvPr id="7" name="Text Placeholder 6"/>
          <p:cNvSpPr>
            <a:spLocks noGrp="1"/>
          </p:cNvSpPr>
          <p:nvPr>
            <p:ph type="body" sz="quarter" idx="10" hasCustomPrompt="1"/>
            <p:custDataLst>
              <p:tags r:id="rId3"/>
            </p:custDataLst>
          </p:nvPr>
        </p:nvSpPr>
        <p:spPr>
          <a:xfrm>
            <a:off x="456876" y="2409824"/>
            <a:ext cx="11278244" cy="3990976"/>
          </a:xfrm>
        </p:spPr>
        <p:txBody>
          <a:bodyPr>
            <a:normAutofit/>
          </a:bodyPr>
          <a:lstStyle>
            <a:lvl1pPr marL="228600" indent="-228600">
              <a:spcBef>
                <a:spcPts val="600"/>
              </a:spcBef>
              <a:spcAft>
                <a:spcPts val="0"/>
              </a:spcAft>
              <a:buClr>
                <a:schemeClr val="tx1"/>
              </a:buClr>
              <a:buFont typeface="Arial" panose="020B0604020202020204" pitchFamily="34" charset="0"/>
              <a:buChar char="•"/>
              <a:defRPr sz="2800" baseline="0">
                <a:solidFill>
                  <a:schemeClr val="tx1"/>
                </a:solidFill>
              </a:defRPr>
            </a:lvl1pPr>
            <a:lvl2pPr marL="512064" indent="-219456">
              <a:buClr>
                <a:schemeClr val="tx1"/>
              </a:buClr>
              <a:buFont typeface="Arial" panose="020B0604020202020204" pitchFamily="34" charset="0"/>
              <a:buChar char="•"/>
              <a:defRPr sz="2400">
                <a:solidFill>
                  <a:schemeClr val="tx1"/>
                </a:solidFill>
              </a:defRPr>
            </a:lvl2pPr>
            <a:lvl3pPr marL="804672" indent="-228600">
              <a:buClr>
                <a:schemeClr val="tx1"/>
              </a:buClr>
              <a:buFont typeface="Arial" panose="020B0604020202020204" pitchFamily="34" charset="0"/>
              <a:buChar char="•"/>
              <a:defRPr sz="2000">
                <a:solidFill>
                  <a:schemeClr val="tx1"/>
                </a:solidFill>
              </a:defRPr>
            </a:lvl3pPr>
            <a:lvl4pPr marL="1088136" indent="-219456">
              <a:buClr>
                <a:schemeClr val="tx1"/>
              </a:buClr>
              <a:buFont typeface="Arial" panose="020B0604020202020204" pitchFamily="34" charset="0"/>
              <a:buChar char="•"/>
              <a:defRPr sz="1800">
                <a:solidFill>
                  <a:schemeClr val="tx1"/>
                </a:solidFill>
              </a:defRPr>
            </a:lvl4pPr>
            <a:lvl5pPr marL="1088136" indent="-219456">
              <a:buClr>
                <a:schemeClr val="tx1"/>
              </a:buClr>
              <a:buFont typeface="Arial" panose="020B0604020202020204" pitchFamily="34" charset="0"/>
              <a:buChar char="•"/>
              <a:defRPr sz="1800">
                <a:solidFill>
                  <a:schemeClr val="tx1"/>
                </a:solidFill>
              </a:defRPr>
            </a:lvl5pPr>
            <a:lvl6pPr marL="1088136" indent="-219456">
              <a:buClr>
                <a:schemeClr val="tx1"/>
              </a:buClr>
              <a:buFont typeface="Arial" panose="020B0604020202020204" pitchFamily="34" charset="0"/>
              <a:buChar char="•"/>
              <a:defRPr sz="1800"/>
            </a:lvl6pPr>
            <a:lvl7pPr marL="1088136" indent="-219456">
              <a:buClr>
                <a:schemeClr val="tx1"/>
              </a:buClr>
              <a:buFont typeface="Arial" panose="020B0604020202020204" pitchFamily="34" charset="0"/>
              <a:buChar char="•"/>
              <a:defRPr sz="1800"/>
            </a:lvl7pPr>
            <a:lvl8pPr marL="1088136" indent="-219456">
              <a:buClr>
                <a:schemeClr val="tx1"/>
              </a:buClr>
              <a:buFont typeface="Arial" panose="020B0604020202020204" pitchFamily="34" charset="0"/>
              <a:buChar char="•"/>
              <a:defRPr sz="1800"/>
            </a:lvl8pPr>
            <a:lvl9pPr marL="1088136" indent="-219456">
              <a:buClr>
                <a:schemeClr val="tx1"/>
              </a:buClr>
              <a:buFont typeface="Arial" panose="020B0604020202020204" pitchFamily="34" charset="0"/>
              <a:buChar char="•"/>
              <a:defRPr sz="1800"/>
            </a:lvl9pPr>
          </a:lstStyle>
          <a:p>
            <a:pPr lvl="0"/>
            <a:r>
              <a:t>Agenda item</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pic>
        <p:nvPicPr>
          <p:cNvPr id="8" name="Picture 7">
            <a:extLst>
              <a:ext uri="{FF2B5EF4-FFF2-40B4-BE49-F238E27FC236}">
                <a16:creationId xmlns:a16="http://schemas.microsoft.com/office/drawing/2014/main" id="{A4B705BD-3A2D-4144-B3FF-F24403F80C12}"/>
              </a:ext>
            </a:extLst>
          </p:cNvPr>
          <p:cNvPicPr>
            <a:picLocks noChangeAspect="1"/>
          </p:cNvPicPr>
          <p:nvPr>
            <p:custDataLst>
              <p:tags r:id="rId4"/>
            </p:custDataLst>
          </p:nvPr>
        </p:nvPicPr>
        <p:blipFill>
          <a:blip r:embed="rId7"/>
          <a:stretch>
            <a:fillRect/>
          </a:stretch>
        </p:blipFill>
        <p:spPr>
          <a:xfrm>
            <a:off x="10829622" y="921262"/>
            <a:ext cx="1362376" cy="1368459"/>
          </a:xfrm>
          <a:prstGeom prst="rect">
            <a:avLst/>
          </a:prstGeom>
        </p:spPr>
      </p:pic>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orient="horz" pos="1512">
          <p15:clr>
            <a:srgbClr val="5ACBF0"/>
          </p15:clr>
        </p15:guide>
        <p15:guide id="2" pos="288">
          <p15:clr>
            <a:srgbClr val="5ACBF0"/>
          </p15:clr>
        </p15:guide>
        <p15:guide id="3" pos="7392">
          <p15:clr>
            <a:srgbClr val="5ACBF0"/>
          </p15:clr>
        </p15:guide>
        <p15:guide id="4" orient="horz" pos="38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D60E6F-7C19-4120-8794-819C5E8622E8}"/>
              </a:ext>
            </a:extLst>
          </p:cNvPr>
          <p:cNvSpPr/>
          <p:nvPr>
            <p:custDataLst>
              <p:tags r:id="rId1"/>
            </p:custDataLst>
          </p:nvPr>
        </p:nvSpPr>
        <p:spPr>
          <a:xfrm>
            <a:off x="0" y="921262"/>
            <a:ext cx="12192000" cy="32004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9" name="Picture 8">
            <a:extLst>
              <a:ext uri="{FF2B5EF4-FFF2-40B4-BE49-F238E27FC236}">
                <a16:creationId xmlns:a16="http://schemas.microsoft.com/office/drawing/2014/main" id="{F3389F0F-5D68-4BA4-BF3C-ED1CEFFE4174}"/>
              </a:ext>
            </a:extLst>
          </p:cNvPr>
          <p:cNvPicPr>
            <a:picLocks noChangeAspect="1"/>
          </p:cNvPicPr>
          <p:nvPr>
            <p:custDataLst>
              <p:tags r:id="rId2"/>
            </p:custDataLst>
          </p:nvPr>
        </p:nvPicPr>
        <p:blipFill>
          <a:blip r:embed="rId7"/>
          <a:stretch>
            <a:fillRect/>
          </a:stretch>
        </p:blipFill>
        <p:spPr>
          <a:xfrm>
            <a:off x="10856088" y="921262"/>
            <a:ext cx="1339461" cy="3200400"/>
          </a:xfrm>
          <a:prstGeom prst="rect">
            <a:avLst/>
          </a:prstGeom>
        </p:spPr>
      </p:pic>
      <p:sp>
        <p:nvSpPr>
          <p:cNvPr id="2" name="Title 1"/>
          <p:cNvSpPr>
            <a:spLocks noGrp="1"/>
          </p:cNvSpPr>
          <p:nvPr>
            <p:ph type="title" hasCustomPrompt="1"/>
            <p:custDataLst>
              <p:tags r:id="rId3"/>
            </p:custDataLst>
          </p:nvPr>
        </p:nvSpPr>
        <p:spPr>
          <a:xfrm>
            <a:off x="456877" y="921262"/>
            <a:ext cx="10319339" cy="1001323"/>
          </a:xfrm>
        </p:spPr>
        <p:txBody>
          <a:bodyPr anchor="b">
            <a:normAutofit/>
          </a:bodyPr>
          <a:lstStyle>
            <a:lvl1pPr>
              <a:defRPr sz="3600">
                <a:solidFill>
                  <a:schemeClr val="accent1"/>
                </a:solidFill>
              </a:defRPr>
            </a:lvl1pPr>
          </a:lstStyle>
          <a:p>
            <a:r>
              <a:t>Click to add Section Header</a:t>
            </a:r>
          </a:p>
        </p:txBody>
      </p:sp>
      <p:sp>
        <p:nvSpPr>
          <p:cNvPr id="3" name="Text Placeholder 2"/>
          <p:cNvSpPr>
            <a:spLocks noGrp="1"/>
          </p:cNvSpPr>
          <p:nvPr>
            <p:ph type="body" idx="1" hasCustomPrompt="1"/>
            <p:custDataLst>
              <p:tags r:id="rId4"/>
            </p:custDataLst>
          </p:nvPr>
        </p:nvSpPr>
        <p:spPr>
          <a:xfrm>
            <a:off x="456877" y="1922584"/>
            <a:ext cx="10319339" cy="2084775"/>
          </a:xfrm>
        </p:spPr>
        <p:txBody>
          <a:bodyPr>
            <a:normAutofit/>
          </a:bodyPr>
          <a:lstStyle>
            <a:lvl1pPr marL="0" indent="0">
              <a:spcBef>
                <a:spcPts val="600"/>
              </a:spcBef>
              <a:buNone/>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t>Click to Add a Subtitle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26D063-21E0-49F4-B710-4D6E39322D0C}"/>
              </a:ext>
            </a:extLst>
          </p:cNvPr>
          <p:cNvPicPr>
            <a:picLocks noChangeAspect="1"/>
          </p:cNvPicPr>
          <p:nvPr>
            <p:custDataLst>
              <p:tags r:id="rId1"/>
            </p:custDataLst>
          </p:nvPr>
        </p:nvPicPr>
        <p:blipFill>
          <a:blip r:embed="rId5"/>
          <a:stretch>
            <a:fillRect/>
          </a:stretch>
        </p:blipFill>
        <p:spPr>
          <a:xfrm>
            <a:off x="0" y="3909847"/>
            <a:ext cx="12192000" cy="2948153"/>
          </a:xfrm>
          <a:prstGeom prst="rect">
            <a:avLst/>
          </a:prstGeom>
        </p:spPr>
      </p:pic>
      <p:sp>
        <p:nvSpPr>
          <p:cNvPr id="8" name="TextBox 7"/>
          <p:cNvSpPr txBox="1"/>
          <p:nvPr>
            <p:custDataLst>
              <p:tags r:id="rId2"/>
            </p:custDataLst>
          </p:nvPr>
        </p:nvSpPr>
        <p:spPr>
          <a:xfrm>
            <a:off x="3333602" y="2619969"/>
            <a:ext cx="5524797" cy="923330"/>
          </a:xfrm>
          <a:prstGeom prst="rect">
            <a:avLst/>
          </a:prstGeom>
          <a:noFill/>
        </p:spPr>
        <p:txBody>
          <a:bodyPr wrap="square" rtlCol="0">
            <a:spAutoFit/>
          </a:bodyPr>
          <a:lstStyle/>
          <a:p>
            <a:pPr algn="ctr"/>
            <a:r>
              <a:rPr sz="5400" b="1">
                <a:solidFill>
                  <a:schemeClr val="accent1"/>
                </a:solidFill>
              </a:rPr>
              <a:t>Thank You</a:t>
            </a:r>
          </a:p>
        </p:txBody>
      </p:sp>
      <p:pic>
        <p:nvPicPr>
          <p:cNvPr id="5" name="Picture 4">
            <a:extLst>
              <a:ext uri="{FF2B5EF4-FFF2-40B4-BE49-F238E27FC236}">
                <a16:creationId xmlns:a16="http://schemas.microsoft.com/office/drawing/2014/main" id="{77AAF269-FAF3-4093-8469-8EC0980C0624}"/>
              </a:ext>
            </a:extLst>
          </p:cNvPr>
          <p:cNvPicPr>
            <a:picLocks noChangeAspect="1"/>
          </p:cNvPicPr>
          <p:nvPr>
            <p:custDataLst>
              <p:tags r:id="rId3"/>
            </p:custDataLst>
          </p:nvPr>
        </p:nvPicPr>
        <p:blipFill>
          <a:blip r:embed="rId6" cstate="screen">
            <a:extLst>
              <a:ext uri="{28A0092B-C50C-407E-A947-70E740481C1C}">
                <a14:useLocalDpi xmlns:a14="http://schemas.microsoft.com/office/drawing/2010/main"/>
              </a:ext>
            </a:extLst>
          </a:blip>
          <a:stretch>
            <a:fillRect/>
          </a:stretch>
        </p:blipFill>
        <p:spPr>
          <a:xfrm>
            <a:off x="10045587" y="453166"/>
            <a:ext cx="1689536" cy="540651"/>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AC622576-BD66-44E6-9B27-C224C1C8FB56}"/>
              </a:ext>
            </a:extLst>
          </p:cNvPr>
          <p:cNvPicPr>
            <a:picLocks noChangeAspect="1"/>
          </p:cNvPicPr>
          <p:nvPr>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4068674" y="2760785"/>
            <a:ext cx="4183610" cy="133643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10045964" y="457199"/>
            <a:ext cx="1689158" cy="5943601"/>
          </a:xfrm>
        </p:spPr>
        <p:txBody>
          <a:bodyPr vert="eaVert" anchor="ctr"/>
          <a:lstStyle/>
          <a:p>
            <a:r>
              <a:rPr lang="en-US"/>
              <a:t>Click to edit Master title style</a:t>
            </a:r>
            <a:endParaRPr/>
          </a:p>
        </p:txBody>
      </p:sp>
      <p:sp>
        <p:nvSpPr>
          <p:cNvPr id="3" name="Vertical Text Placeholder 2"/>
          <p:cNvSpPr>
            <a:spLocks noGrp="1"/>
          </p:cNvSpPr>
          <p:nvPr>
            <p:ph type="body" orient="vert" idx="1"/>
            <p:custDataLst>
              <p:tags r:id="rId2"/>
            </p:custDataLst>
          </p:nvPr>
        </p:nvSpPr>
        <p:spPr>
          <a:xfrm>
            <a:off x="456879" y="457200"/>
            <a:ext cx="9360429" cy="59436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Box 4">
            <a:extLst>
              <a:ext uri="{FF2B5EF4-FFF2-40B4-BE49-F238E27FC236}">
                <a16:creationId xmlns:a16="http://schemas.microsoft.com/office/drawing/2014/main" id="{F355DDA2-48E4-496F-AB6D-0DA3825552CB}"/>
              </a:ext>
            </a:extLst>
          </p:cNvPr>
          <p:cNvSpPr txBox="1"/>
          <p:nvPr>
            <p:custDataLst>
              <p:tags r:id="rId3"/>
            </p:custDataLst>
          </p:nvPr>
        </p:nvSpPr>
        <p:spPr>
          <a:xfrm rot="5400000">
            <a:off x="-518439" y="5515895"/>
            <a:ext cx="1353017" cy="230832"/>
          </a:xfrm>
          <a:prstGeom prst="rect">
            <a:avLst/>
          </a:prstGeom>
          <a:noFill/>
        </p:spPr>
        <p:txBody>
          <a:bodyPr wrap="square" rtlCol="0">
            <a:spAutoFit/>
          </a:bodyPr>
          <a:lstStyle/>
          <a:p>
            <a:r>
              <a:rPr sz="900">
                <a:solidFill>
                  <a:schemeClr val="tx1">
                    <a:lumMod val="50000"/>
                    <a:lumOff val="50000"/>
                  </a:schemeClr>
                </a:solidFill>
              </a:rPr>
              <a:t>© 2019 Synopsys, Inc. </a:t>
            </a:r>
          </a:p>
        </p:txBody>
      </p:sp>
      <p:sp>
        <p:nvSpPr>
          <p:cNvPr id="6" name="TextBox 5">
            <a:extLst>
              <a:ext uri="{FF2B5EF4-FFF2-40B4-BE49-F238E27FC236}">
                <a16:creationId xmlns:a16="http://schemas.microsoft.com/office/drawing/2014/main" id="{4DC5F678-53A4-4C2D-8E4A-3796CA282842}"/>
              </a:ext>
            </a:extLst>
          </p:cNvPr>
          <p:cNvSpPr txBox="1"/>
          <p:nvPr>
            <p:custDataLst>
              <p:tags r:id="rId4"/>
            </p:custDataLst>
          </p:nvPr>
        </p:nvSpPr>
        <p:spPr>
          <a:xfrm rot="5400000">
            <a:off x="-268651" y="6289177"/>
            <a:ext cx="853440" cy="215444"/>
          </a:xfrm>
          <a:prstGeom prst="rect">
            <a:avLst/>
          </a:prstGeom>
          <a:noFill/>
        </p:spPr>
        <p:txBody>
          <a:bodyPr wrap="square" rtlCol="0">
            <a:spAutoFit/>
          </a:bodyPr>
          <a:lstStyle/>
          <a:p>
            <a:pPr algn="ctr"/>
            <a:fld id="{CAE2347F-76BC-4690-80B5-B24BA0EA7B0A}" type="slidenum">
              <a:rPr sz="900">
                <a:solidFill>
                  <a:schemeClr val="tx1">
                    <a:lumMod val="50000"/>
                    <a:lumOff val="50000"/>
                  </a:schemeClr>
                </a:solidFill>
              </a:rPr>
              <a:pPr algn="ctr"/>
              <a:t>‹#›</a:t>
            </a:fld>
            <a:endParaRPr sz="900">
              <a:solidFill>
                <a:schemeClr val="tx1">
                  <a:lumMod val="50000"/>
                  <a:lumOff val="50000"/>
                </a:schemeClr>
              </a:solidFill>
            </a:endParaRPr>
          </a:p>
        </p:txBody>
      </p:sp>
      <p:grpSp>
        <p:nvGrpSpPr>
          <p:cNvPr id="21" name="Group 20">
            <a:extLst>
              <a:ext uri="{FF2B5EF4-FFF2-40B4-BE49-F238E27FC236}">
                <a16:creationId xmlns:a16="http://schemas.microsoft.com/office/drawing/2014/main" id="{1966C0AE-D4E4-4290-83DB-872570AA3B7E}"/>
              </a:ext>
            </a:extLst>
          </p:cNvPr>
          <p:cNvGrpSpPr/>
          <p:nvPr>
            <p:custDataLst>
              <p:tags r:id="rId5"/>
            </p:custDataLst>
          </p:nvPr>
        </p:nvGrpSpPr>
        <p:grpSpPr>
          <a:xfrm rot="5400000">
            <a:off x="-461816" y="461816"/>
            <a:ext cx="1152231" cy="228599"/>
            <a:chOff x="-1588" y="6629402"/>
            <a:chExt cx="1152231" cy="228599"/>
          </a:xfrm>
        </p:grpSpPr>
        <p:sp>
          <p:nvSpPr>
            <p:cNvPr id="22" name="Freeform: Shape 21">
              <a:extLst>
                <a:ext uri="{FF2B5EF4-FFF2-40B4-BE49-F238E27FC236}">
                  <a16:creationId xmlns:a16="http://schemas.microsoft.com/office/drawing/2014/main" id="{0668FA34-176E-4C0A-8878-391D136FA130}"/>
                </a:ext>
              </a:extLst>
            </p:cNvPr>
            <p:cNvSpPr/>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3" name="Group 22">
              <a:extLst>
                <a:ext uri="{FF2B5EF4-FFF2-40B4-BE49-F238E27FC236}">
                  <a16:creationId xmlns:a16="http://schemas.microsoft.com/office/drawing/2014/main" id="{C983A029-D5BE-4C5E-8B1B-E265A362764F}"/>
                </a:ext>
              </a:extLst>
            </p:cNvPr>
            <p:cNvGrpSpPr/>
            <p:nvPr/>
          </p:nvGrpSpPr>
          <p:grpSpPr>
            <a:xfrm>
              <a:off x="521037" y="6675438"/>
              <a:ext cx="629606" cy="136522"/>
              <a:chOff x="973138" y="5000626"/>
              <a:chExt cx="3506788" cy="760412"/>
            </a:xfrm>
            <a:solidFill>
              <a:schemeClr val="accent1"/>
            </a:solidFill>
          </p:grpSpPr>
          <p:sp>
            <p:nvSpPr>
              <p:cNvPr id="24" name="Freeform 6">
                <a:extLst>
                  <a:ext uri="{FF2B5EF4-FFF2-40B4-BE49-F238E27FC236}">
                    <a16:creationId xmlns:a16="http://schemas.microsoft.com/office/drawing/2014/main" id="{F9777C50-0973-4E32-87C2-CD7CDFF0DFA3}"/>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 name="Freeform 7">
                <a:extLst>
                  <a:ext uri="{FF2B5EF4-FFF2-40B4-BE49-F238E27FC236}">
                    <a16:creationId xmlns:a16="http://schemas.microsoft.com/office/drawing/2014/main" id="{BDE6EBEF-C061-4AAF-BFCE-8B08D8214DE6}"/>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 name="Freeform 8">
                <a:extLst>
                  <a:ext uri="{FF2B5EF4-FFF2-40B4-BE49-F238E27FC236}">
                    <a16:creationId xmlns:a16="http://schemas.microsoft.com/office/drawing/2014/main" id="{89D18DE9-FB38-44E3-9753-8DBB95A05D2A}"/>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 name="Freeform 9">
                <a:extLst>
                  <a:ext uri="{FF2B5EF4-FFF2-40B4-BE49-F238E27FC236}">
                    <a16:creationId xmlns:a16="http://schemas.microsoft.com/office/drawing/2014/main" id="{8D961941-D9DC-44B7-B4B1-7160F7B31104}"/>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 name="Freeform 10">
                <a:extLst>
                  <a:ext uri="{FF2B5EF4-FFF2-40B4-BE49-F238E27FC236}">
                    <a16:creationId xmlns:a16="http://schemas.microsoft.com/office/drawing/2014/main" id="{B9363D07-27BC-4F61-90A5-DF8C3FB43323}"/>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 name="Freeform 11">
                <a:extLst>
                  <a:ext uri="{FF2B5EF4-FFF2-40B4-BE49-F238E27FC236}">
                    <a16:creationId xmlns:a16="http://schemas.microsoft.com/office/drawing/2014/main" id="{EE9DFF42-AE36-4CB3-AA29-2528A741DA5F}"/>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 name="Freeform 12">
                <a:extLst>
                  <a:ext uri="{FF2B5EF4-FFF2-40B4-BE49-F238E27FC236}">
                    <a16:creationId xmlns:a16="http://schemas.microsoft.com/office/drawing/2014/main" id="{2DDF7598-C167-4733-90F9-E44E3AEF9F71}"/>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 name="Freeform 13">
                <a:extLst>
                  <a:ext uri="{FF2B5EF4-FFF2-40B4-BE49-F238E27FC236}">
                    <a16:creationId xmlns:a16="http://schemas.microsoft.com/office/drawing/2014/main" id="{17250C49-24A3-4E87-8762-0B40D1B72FB9}"/>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 name="Freeform 14">
                <a:extLst>
                  <a:ext uri="{FF2B5EF4-FFF2-40B4-BE49-F238E27FC236}">
                    <a16:creationId xmlns:a16="http://schemas.microsoft.com/office/drawing/2014/main" id="{11BB33A0-C3E9-4248-B1C8-1F04CA0972AA}"/>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 name="Freeform 15">
                <a:extLst>
                  <a:ext uri="{FF2B5EF4-FFF2-40B4-BE49-F238E27FC236}">
                    <a16:creationId xmlns:a16="http://schemas.microsoft.com/office/drawing/2014/main" id="{6F224309-A90E-4600-8714-4FF47A6FC856}"/>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 name="Freeform 16">
                <a:extLst>
                  <a:ext uri="{FF2B5EF4-FFF2-40B4-BE49-F238E27FC236}">
                    <a16:creationId xmlns:a16="http://schemas.microsoft.com/office/drawing/2014/main" id="{538F60B4-8611-4079-A797-E62E8B431E6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grpSp>
      <p:sp>
        <p:nvSpPr>
          <p:cNvPr id="20" name="ConStatement"/>
          <p:cNvSpPr txBox="1"/>
          <p:nvPr userDrawn="1">
            <p:custDataLst>
              <p:tags r:id="rId6"/>
            </p:custDataLst>
          </p:nvPr>
        </p:nvSpPr>
        <p:spPr>
          <a:xfrm>
            <a:off x="126373" y="0"/>
            <a:ext cx="254000" cy="6858000"/>
          </a:xfrm>
          <a:prstGeom prst="rect">
            <a:avLst/>
          </a:prstGeom>
          <a:noFill/>
        </p:spPr>
        <p:txBody>
          <a:bodyPr vert="mongolianVert" wrap="none" lIns="91440" tIns="45720" rIns="91440" bIns="45720" rtlCol="0" anchor="ctr">
            <a:noAutofit/>
          </a:bodyPr>
          <a:lstStyle/>
          <a:p>
            <a:pPr algn="ctr"/>
            <a:r>
              <a:rPr lang="en-US" sz="9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6192">
          <p15:clr>
            <a:srgbClr val="5ACBF0"/>
          </p15:clr>
        </p15:guide>
        <p15:guide id="3" pos="6312">
          <p15:clr>
            <a:srgbClr val="5ACBF0"/>
          </p15:clr>
        </p15:guide>
        <p15:guide id="4" orient="horz" pos="288">
          <p15:clr>
            <a:srgbClr val="5ACBF0"/>
          </p15:clr>
        </p15:guide>
        <p15:guide id="5" orient="horz" pos="4032">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22EAE53-1844-44B8-8350-B79CBC217C34}"/>
              </a:ext>
            </a:extLst>
          </p:cNvPr>
          <p:cNvPicPr>
            <a:picLocks noChangeAspect="1"/>
          </p:cNvPicPr>
          <p:nvPr userDrawn="1">
            <p:custDataLst>
              <p:tags r:id="rId1"/>
            </p:custDataLst>
          </p:nvPr>
        </p:nvPicPr>
        <p:blipFill>
          <a:blip r:embed="rId7"/>
          <a:stretch>
            <a:fillRect/>
          </a:stretch>
        </p:blipFill>
        <p:spPr>
          <a:xfrm>
            <a:off x="0" y="3909847"/>
            <a:ext cx="12192000" cy="2948153"/>
          </a:xfrm>
          <a:prstGeom prst="rect">
            <a:avLst/>
          </a:prstGeom>
        </p:spPr>
      </p:pic>
      <p:pic>
        <p:nvPicPr>
          <p:cNvPr id="9" name="Graphic 8">
            <a:extLst>
              <a:ext uri="{FF2B5EF4-FFF2-40B4-BE49-F238E27FC236}">
                <a16:creationId xmlns:a16="http://schemas.microsoft.com/office/drawing/2014/main" id="{8EA152CB-5E1A-4409-8D85-BFD2CBA0C46C}"/>
              </a:ext>
            </a:extLst>
          </p:cNvPr>
          <p:cNvPicPr>
            <a:picLocks noChangeAspect="1"/>
          </p:cNvPicPr>
          <p:nvPr userDrawn="1">
            <p:custDataLst>
              <p:tags r:id="rId2"/>
            </p:custDataLst>
          </p:nvPr>
        </p:nvPicPr>
        <p:blipFill>
          <a:blip r:embed="rId8">
            <a:extLst>
              <a:ext uri="{96DAC541-7B7A-43D3-8B79-37D633B846F1}">
                <asvg:svgBlip xmlns:asvg="http://schemas.microsoft.com/office/drawing/2016/SVG/main" r:embed="rId9"/>
              </a:ext>
            </a:extLst>
          </a:blip>
          <a:stretch>
            <a:fillRect/>
          </a:stretch>
        </p:blipFill>
        <p:spPr>
          <a:xfrm>
            <a:off x="9905927" y="453166"/>
            <a:ext cx="1829195" cy="584326"/>
          </a:xfrm>
          <a:prstGeom prst="rect">
            <a:avLst/>
          </a:prstGeom>
        </p:spPr>
      </p:pic>
      <p:sp>
        <p:nvSpPr>
          <p:cNvPr id="7" name="Do not remove" hidden="1">
            <a:extLst>
              <a:ext uri="{FF2B5EF4-FFF2-40B4-BE49-F238E27FC236}">
                <a16:creationId xmlns:a16="http://schemas.microsoft.com/office/drawing/2014/main" id="{FE90577B-ACE6-41C1-94CB-65E6AE88F932}"/>
              </a:ext>
            </a:extLst>
          </p:cNvPr>
          <p:cNvSpPr/>
          <p:nvPr userDrawn="1">
            <p:custDataLst>
              <p:tags r:id="rId3"/>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7EF15B-A1F6-44A1-A3E0-C93B50AECB67}"/>
              </a:ext>
            </a:extLst>
          </p:cNvPr>
          <p:cNvSpPr>
            <a:spLocks noGrp="1"/>
          </p:cNvSpPr>
          <p:nvPr>
            <p:ph type="ctrTitle"/>
            <p:custDataLst>
              <p:tags r:id="rId4"/>
            </p:custDataLst>
          </p:nvPr>
        </p:nvSpPr>
        <p:spPr>
          <a:xfrm>
            <a:off x="456555" y="1147394"/>
            <a:ext cx="11278567" cy="1828800"/>
          </a:xfrm>
        </p:spPr>
        <p:txBody>
          <a:bodyPr anchor="b">
            <a:normAutofit/>
          </a:bodyPr>
          <a:lstStyle>
            <a:lvl1pPr algn="l">
              <a:defRPr sz="3600">
                <a:solidFill>
                  <a:schemeClr val="accent1"/>
                </a:solidFill>
              </a:defRPr>
            </a:lvl1pPr>
          </a:lstStyle>
          <a:p>
            <a:r>
              <a:rPr lang="en-US"/>
              <a:t>Click to edit Master title style</a:t>
            </a:r>
          </a:p>
        </p:txBody>
      </p:sp>
      <p:sp>
        <p:nvSpPr>
          <p:cNvPr id="3" name="Subtitle 2">
            <a:extLst>
              <a:ext uri="{FF2B5EF4-FFF2-40B4-BE49-F238E27FC236}">
                <a16:creationId xmlns:a16="http://schemas.microsoft.com/office/drawing/2014/main" id="{676E843E-996E-455B-A990-1D2E9F65C74B}"/>
              </a:ext>
            </a:extLst>
          </p:cNvPr>
          <p:cNvSpPr>
            <a:spLocks noGrp="1"/>
          </p:cNvSpPr>
          <p:nvPr>
            <p:ph type="subTitle" idx="1"/>
            <p:custDataLst>
              <p:tags r:id="rId5"/>
            </p:custDataLst>
          </p:nvPr>
        </p:nvSpPr>
        <p:spPr>
          <a:xfrm>
            <a:off x="456556" y="2982484"/>
            <a:ext cx="11278565" cy="990600"/>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0691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70CAF9-E820-418F-A14D-F56F01578AF6}"/>
              </a:ext>
            </a:extLst>
          </p:cNvPr>
          <p:cNvSpPr>
            <a:spLocks noGrp="1"/>
          </p:cNvSpPr>
          <p:nvPr>
            <p:ph type="title" hasCustomPrompt="1"/>
            <p:custDataLst>
              <p:tags r:id="rId1"/>
            </p:custDataLst>
          </p:nvPr>
        </p:nvSpPr>
        <p:spPr>
          <a:xfrm>
            <a:off x="457200" y="-1"/>
            <a:ext cx="11277922" cy="1005840"/>
          </a:xfrm>
        </p:spPr>
        <p:txBody>
          <a:bodyPr/>
          <a:lstStyle>
            <a:lvl1pPr>
              <a:defRPr/>
            </a:lvl1pPr>
          </a:lstStyle>
          <a:p>
            <a:r>
              <a:t>Click to Add a Title</a:t>
            </a:r>
          </a:p>
        </p:txBody>
      </p:sp>
      <p:sp>
        <p:nvSpPr>
          <p:cNvPr id="4"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3888">
          <p15:clr>
            <a:srgbClr val="5ACBF0"/>
          </p15:clr>
        </p15:guide>
        <p15:guide id="4" orient="horz" pos="720">
          <p15:clr>
            <a:srgbClr val="5ACBF0"/>
          </p15:clr>
        </p15:guide>
        <p15:guide id="5" orient="horz" pos="115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gal Disclosure NDA">
    <p:spTree>
      <p:nvGrpSpPr>
        <p:cNvPr id="1" name=""/>
        <p:cNvGrpSpPr/>
        <p:nvPr/>
      </p:nvGrpSpPr>
      <p:grpSpPr>
        <a:xfrm>
          <a:off x="0" y="0"/>
          <a:ext cx="0" cy="0"/>
          <a:chOff x="0" y="0"/>
          <a:chExt cx="0" cy="0"/>
        </a:xfrm>
      </p:grpSpPr>
      <p:sp>
        <p:nvSpPr>
          <p:cNvPr id="2" name="Content Placeholder 2"/>
          <p:cNvSpPr>
            <a:spLocks noGrp="1"/>
          </p:cNvSpPr>
          <p:nvPr>
            <p:custDataLst>
              <p:tags r:id="rId1"/>
            </p:custDataLst>
          </p:nvPr>
        </p:nvSpPr>
        <p:spPr>
          <a:xfrm>
            <a:off x="438150" y="463062"/>
            <a:ext cx="11315700" cy="5340349"/>
          </a:xfrm>
          <a:prstGeom prst="rect">
            <a:avLst/>
          </a:prstGeom>
        </p:spPr>
        <p:txBody>
          <a:bodyPr vert="horz" lIns="121920" tIns="60960" rIns="121920" bIns="60960" rtlCol="0">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a:buNone/>
            </a:pPr>
            <a:r>
              <a:rPr sz="3200" b="1">
                <a:solidFill>
                  <a:schemeClr val="tx1"/>
                </a:solidFill>
              </a:rPr>
              <a:t>CONFIDENTIAL INFORMATION</a:t>
            </a:r>
          </a:p>
          <a:p>
            <a:pPr marL="0" indent="0">
              <a:buNone/>
            </a:pPr>
            <a:r>
              <a:rPr sz="2200">
                <a:solidFill>
                  <a:schemeClr val="tx1"/>
                </a:solidFill>
              </a:rPr>
              <a:t>The information contained in this presentation is the confidential and proprietary information of Synopsys. You are not permitted to disseminate or use any of </a:t>
            </a:r>
            <a:br>
              <a:rPr sz="2200">
                <a:solidFill>
                  <a:schemeClr val="tx1"/>
                </a:solidFill>
              </a:rPr>
            </a:br>
            <a:r>
              <a:rPr sz="2200">
                <a:solidFill>
                  <a:schemeClr val="tx1"/>
                </a:solidFill>
              </a:rPr>
              <a:t>the information provided to you in this presentation outside of Synopsys </a:t>
            </a:r>
            <a:br>
              <a:rPr sz="2200">
                <a:solidFill>
                  <a:schemeClr val="tx1"/>
                </a:solidFill>
              </a:rPr>
            </a:br>
            <a:r>
              <a:rPr sz="2200">
                <a:solidFill>
                  <a:schemeClr val="tx1"/>
                </a:solidFill>
              </a:rPr>
              <a:t>without prior written authorization. </a:t>
            </a:r>
          </a:p>
          <a:p>
            <a:pPr>
              <a:buNone/>
            </a:pPr>
            <a:r>
              <a:rPr>
                <a:solidFill>
                  <a:schemeClr val="tx1"/>
                </a:solidFill>
              </a:rPr>
              <a:t> </a:t>
            </a:r>
          </a:p>
          <a:p>
            <a:pPr>
              <a:buNone/>
            </a:pPr>
            <a:r>
              <a:rPr sz="3200" b="1">
                <a:solidFill>
                  <a:schemeClr val="tx1"/>
                </a:solidFill>
              </a:rPr>
              <a:t>IMPORTANT NOTICE</a:t>
            </a:r>
          </a:p>
          <a:p>
            <a:pPr marL="0" indent="0">
              <a:buNone/>
            </a:pPr>
            <a:r>
              <a:rPr sz="2200">
                <a:solidFill>
                  <a:schemeClr val="tx1"/>
                </a:solidFill>
              </a:rPr>
              <a:t>In the event information in this presentation reflects Synopsys’ future plans, such plans are as of the date of this presentation and are subject to change. Synopsys is not obligated to update this presentation or develop the products with the features and functionality discussed in this presentation. Additionally, Synopsys’ services and products may only be offered and purchased pursuant to an authorized quote and purchase order or a mutually agreed upon written contract with Synopsys.</a:t>
            </a:r>
          </a:p>
        </p:txBody>
      </p:sp>
      <p:sp>
        <p:nvSpPr>
          <p:cNvPr id="3" name="ConStatement"/>
          <p:cNvSpPr txBox="1"/>
          <p:nvPr userDrawn="1">
            <p:custDataLst>
              <p:tags r:id="rId2"/>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7392">
          <p15:clr>
            <a:srgbClr val="5ACBF0"/>
          </p15:clr>
        </p15:guide>
        <p15:guide id="3" orient="horz" pos="3888">
          <p15:clr>
            <a:srgbClr val="5ACBF0"/>
          </p15:clr>
        </p15:guide>
        <p15:guide id="4" orient="horz" pos="372">
          <p15:clr>
            <a:srgbClr val="5ACBF0"/>
          </p15:clr>
        </p15:guide>
        <p15:guide id="5"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3"/>
            </p:custDataLst>
          </p:nvPr>
        </p:nvSpPr>
        <p:spPr/>
        <p:txBody>
          <a:bodyPr/>
          <a:lstStyle>
            <a:lvl1pPr>
              <a:defRPr/>
            </a:lvl1pPr>
          </a:lstStyle>
          <a:p>
            <a:r>
              <a:t>Click to Add a Title</a:t>
            </a:r>
          </a:p>
        </p:txBody>
      </p:sp>
      <p:sp>
        <p:nvSpPr>
          <p:cNvPr id="6" name="ConStatement"/>
          <p:cNvSpPr txBox="1"/>
          <p:nvPr userDrawn="1">
            <p:custDataLst>
              <p:tags r:id="rId4"/>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custDataLst>
              <p:tags r:id="rId1"/>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2"/>
            </p:custDataLst>
          </p:nvPr>
        </p:nvSpPr>
        <p:spPr/>
        <p:txBody>
          <a:bodyPr/>
          <a:lstStyle>
            <a:lvl1pPr>
              <a:defRPr/>
            </a:lvl1pPr>
          </a:lstStyle>
          <a:p>
            <a:r>
              <a:t>Click to Add a Title</a:t>
            </a:r>
          </a:p>
        </p:txBody>
      </p:sp>
      <p:sp>
        <p:nvSpPr>
          <p:cNvPr id="6" name="ConStatement"/>
          <p:cNvSpPr txBox="1"/>
          <p:nvPr>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628471069"/>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p:txBody>
          <a:bodyPr/>
          <a:lstStyle>
            <a:lvl1pPr>
              <a:defRPr/>
            </a:lvl1pPr>
          </a:lstStyle>
          <a:p>
            <a:r>
              <a:t>Click to Add a Title</a:t>
            </a:r>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4" name="ConStatement"/>
          <p:cNvSpPr txBox="1"/>
          <p:nvPr userDrawn="1">
            <p:custDataLst>
              <p:tags r:id="rId3"/>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extLst>
      <p:ext uri="{BB962C8B-B14F-4D97-AF65-F5344CB8AC3E}">
        <p14:creationId xmlns:p14="http://schemas.microsoft.com/office/powerpoint/2010/main" val="3041685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2F5014-87B6-4C5E-A265-0DB64F3D815D}"/>
              </a:ext>
            </a:extLst>
          </p:cNvPr>
          <p:cNvSpPr/>
          <p:nvPr>
            <p:custDataLst>
              <p:tags r:id="rId1"/>
            </p:custDataLst>
          </p:nvPr>
        </p:nvSpPr>
        <p:spPr bwMode="ltGray">
          <a:xfrm>
            <a:off x="0" y="1465385"/>
            <a:ext cx="12192645" cy="5035062"/>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2"/>
            </p:custDataLst>
          </p:nvPr>
        </p:nvSpPr>
        <p:spPr>
          <a:xfrm>
            <a:off x="456555" y="1554480"/>
            <a:ext cx="11278244" cy="4846320"/>
          </a:xfrm>
        </p:spPr>
        <p:txBody>
          <a:bodyPr vert="horz" lIns="91440" tIns="45720" rIns="91440" bIns="45720" rtlCol="0">
            <a:normAutofit/>
          </a:bodyPr>
          <a:lstStyle>
            <a:lvl1pPr>
              <a:defRPr baseline="0"/>
            </a:lvl1pPr>
            <a:lvl2pPr>
              <a:defRPr/>
            </a:lvl2pPr>
            <a:lvl3pPr>
              <a:defRPr/>
            </a:lvl3pPr>
            <a:lvl4pPr>
              <a:defRPr/>
            </a:lvl4pPr>
            <a:lvl5pPr>
              <a:defRPr/>
            </a:lvl5pPr>
            <a:lvl6pPr>
              <a:defRPr/>
            </a:lvl6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Text Placeholder 6"/>
          <p:cNvSpPr>
            <a:spLocks noGrp="1"/>
          </p:cNvSpPr>
          <p:nvPr>
            <p:ph type="body" sz="quarter" idx="12" hasCustomPrompt="1"/>
            <p:custDataLst>
              <p:tags r:id="rId3"/>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4"/>
            </p:custDataLst>
          </p:nvPr>
        </p:nvSpPr>
        <p:spPr/>
        <p:txBody>
          <a:bodyPr/>
          <a:lstStyle>
            <a:lvl1pPr>
              <a:defRPr/>
            </a:lvl1pPr>
          </a:lstStyle>
          <a:p>
            <a:r>
              <a:t>Click to Add a Title</a:t>
            </a:r>
          </a:p>
        </p:txBody>
      </p:sp>
      <p:sp>
        <p:nvSpPr>
          <p:cNvPr id="6" name="ConStatement"/>
          <p:cNvSpPr txBox="1"/>
          <p:nvPr>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sz="800">
                <a:solidFill>
                  <a:srgbClr val="7F7F7F"/>
                </a:solidFill>
                <a:latin typeface="Arial"/>
              </a:rPr>
              <a:t>Synopsys Confidential Information</a:t>
            </a:r>
          </a:p>
        </p:txBody>
      </p:sp>
    </p:spTree>
    <p:extLst>
      <p:ext uri="{BB962C8B-B14F-4D97-AF65-F5344CB8AC3E}">
        <p14:creationId xmlns:p14="http://schemas.microsoft.com/office/powerpoint/2010/main" val="2916389331"/>
      </p:ext>
    </p:extLst>
  </p:cSld>
  <p:clrMapOvr>
    <a:masterClrMapping/>
  </p:clrMapOvr>
  <p:extLst>
    <p:ext uri="{DCECCB84-F9BA-43D5-87BE-67443E8EF086}">
      <p15:sldGuideLst xmlns:p15="http://schemas.microsoft.com/office/powerpoint/2012/main">
        <p15:guide id="1" pos="288">
          <p15:clr>
            <a:srgbClr val="5ACBF0"/>
          </p15:clr>
        </p15:guide>
        <p15:guide id="2" pos="7392">
          <p15:clr>
            <a:srgbClr val="5ACBF0"/>
          </p15:clr>
        </p15:guide>
        <p15:guide id="3" orient="horz" pos="1152">
          <p15:clr>
            <a:srgbClr val="5ACBF0"/>
          </p15:clr>
        </p15:guide>
        <p15:guide id="4" orient="horz" pos="3888">
          <p15:clr>
            <a:srgbClr val="5ACBF0"/>
          </p15:clr>
        </p15:guide>
        <p15:guide id="5" orient="horz" pos="72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p:txBody>
          <a:bodyPr/>
          <a:lstStyle/>
          <a:p>
            <a:r>
              <a:t>Click to Add a Title</a:t>
            </a:r>
          </a:p>
        </p:txBody>
      </p:sp>
      <p:sp>
        <p:nvSpPr>
          <p:cNvPr id="3" name="Content Placeholder 2"/>
          <p:cNvSpPr>
            <a:spLocks noGrp="1"/>
          </p:cNvSpPr>
          <p:nvPr>
            <p:ph sz="half" idx="1" hasCustomPrompt="1"/>
            <p:custDataLst>
              <p:tags r:id="rId2"/>
            </p:custDataLst>
          </p:nvPr>
        </p:nvSpPr>
        <p:spPr>
          <a:xfrm>
            <a:off x="456555" y="1554480"/>
            <a:ext cx="5525117" cy="4846320"/>
          </a:xfrm>
        </p:spPr>
        <p:txBody>
          <a:bodyPr vert="horz" lIns="91440" tIns="45720" rIns="91440" bIns="45720" rtlCol="0">
            <a:normAutofit/>
          </a:bodyPr>
          <a:lstStyle>
            <a:lvl1pPr>
              <a:defRPr/>
            </a:lvl1pPr>
            <a:lvl2pPr>
              <a:defRPr/>
            </a:lvl2pPr>
            <a:lvl3pPr>
              <a:defRPr/>
            </a:lvl3pPr>
            <a:lvl4pPr>
              <a:defRPr/>
            </a:lvl4pPr>
            <a:lvl5pPr>
              <a:defRPr/>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4" name="Content Placeholder 3"/>
          <p:cNvSpPr>
            <a:spLocks noGrp="1"/>
          </p:cNvSpPr>
          <p:nvPr>
            <p:ph sz="half" idx="2" hasCustomPrompt="1"/>
            <p:custDataLst>
              <p:tags r:id="rId3"/>
            </p:custDataLst>
          </p:nvPr>
        </p:nvSpPr>
        <p:spPr>
          <a:xfrm>
            <a:off x="6209681" y="1554480"/>
            <a:ext cx="5525117" cy="4846320"/>
          </a:xfrm>
        </p:spPr>
        <p:txBody>
          <a:bodyPr vert="horz" lIns="91440" tIns="45720" rIns="91440" bIns="45720" rtlCol="0">
            <a:normAutofit/>
          </a:bodyPr>
          <a:lstStyle>
            <a:lvl1pPr>
              <a:defRPr/>
            </a:lvl1pPr>
            <a:lvl2pPr>
              <a:defRPr/>
            </a:lvl2pPr>
            <a:lvl3pPr>
              <a:defRPr/>
            </a:lvl3pPr>
            <a:lvl4pPr>
              <a:defRPr baseline="0"/>
            </a:lvl4pPr>
            <a:lvl5pPr>
              <a:defRPr baseline="0"/>
            </a:lvl5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5" name="Text Placeholder 6"/>
          <p:cNvSpPr>
            <a:spLocks noGrp="1"/>
          </p:cNvSpPr>
          <p:nvPr>
            <p:ph type="body" sz="quarter" idx="12" hasCustomPrompt="1"/>
            <p:custDataLst>
              <p:tags r:id="rId4"/>
            </p:custDataLst>
          </p:nvPr>
        </p:nvSpPr>
        <p:spPr>
          <a:xfrm>
            <a:off x="456555" y="1005839"/>
            <a:ext cx="11278244" cy="365760"/>
          </a:xfrm>
        </p:spPr>
        <p:txBody>
          <a:bodyPr>
            <a:noAutofit/>
          </a:bodyPr>
          <a:lstStyle>
            <a:lvl1pPr marL="0" indent="0">
              <a:spcBef>
                <a:spcPts val="0"/>
              </a:spcBef>
              <a:buFont typeface="Arial" panose="020B0604020202020204" pitchFamily="34" charset="0"/>
              <a:buNone/>
              <a:defRPr sz="2200" i="0">
                <a:solidFill>
                  <a:schemeClr val="tx1"/>
                </a:solidFill>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t>Click to Add a Subtitle</a:t>
            </a:r>
          </a:p>
        </p:txBody>
      </p:sp>
      <p:sp>
        <p:nvSpPr>
          <p:cNvPr id="6" name="ConStatement"/>
          <p:cNvSpPr txBox="1"/>
          <p:nvPr userDrawn="1">
            <p:custDataLst>
              <p:tags r:id="rId5"/>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1152">
          <p15:clr>
            <a:srgbClr val="5ACBF0"/>
          </p15:clr>
        </p15:guide>
        <p15:guide id="4" orient="horz" pos="720">
          <p15:clr>
            <a:srgbClr val="5ACBF0"/>
          </p15:clr>
        </p15:guide>
        <p15:guide id="5" orient="horz" pos="3888">
          <p15:clr>
            <a:srgbClr val="5ACBF0"/>
          </p15:clr>
        </p15:guide>
        <p15:guide id="6" pos="7392">
          <p15:clr>
            <a:srgbClr val="5ACBF0"/>
          </p15:clr>
        </p15:guide>
        <p15:guide id="7"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ubtitle Content Gray Bar">
    <p:spTree>
      <p:nvGrpSpPr>
        <p:cNvPr id="1" name=""/>
        <p:cNvGrpSpPr/>
        <p:nvPr/>
      </p:nvGrpSpPr>
      <p:grpSpPr>
        <a:xfrm>
          <a:off x="0" y="0"/>
          <a:ext cx="0" cy="0"/>
          <a:chOff x="0" y="0"/>
          <a:chExt cx="0" cy="0"/>
        </a:xfrm>
      </p:grpSpPr>
      <p:sp>
        <p:nvSpPr>
          <p:cNvPr id="3" name="Rectangle 2"/>
          <p:cNvSpPr/>
          <p:nvPr>
            <p:custDataLst>
              <p:tags r:id="rId1"/>
            </p:custDataLst>
          </p:nvPr>
        </p:nvSpPr>
        <p:spPr bwMode="ltGray">
          <a:xfrm>
            <a:off x="8534400" y="0"/>
            <a:ext cx="3658245"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5"/>
          <p:cNvSpPr>
            <a:spLocks noGrp="1"/>
          </p:cNvSpPr>
          <p:nvPr>
            <p:ph sz="quarter" idx="10" hasCustomPrompt="1"/>
            <p:custDataLst>
              <p:tags r:id="rId2"/>
            </p:custDataLst>
          </p:nvPr>
        </p:nvSpPr>
        <p:spPr>
          <a:xfrm>
            <a:off x="456555" y="1554480"/>
            <a:ext cx="7772400" cy="4846320"/>
          </a:xfrm>
        </p:spPr>
        <p:txBody>
          <a:bodyPr vert="horz" lIns="91440" tIns="45720" rIns="91440" bIns="45720" rtlCol="0">
            <a:normAutofit/>
          </a:bodyPr>
          <a:lstStyle>
            <a:lvl1pPr>
              <a:defRPr/>
            </a:lvl1pPr>
            <a:lvl2pPr>
              <a:defRPr/>
            </a:lvl2pPr>
            <a:lvl3pPr>
              <a:defRPr/>
            </a:lvl3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6" name="Content Placeholder 7"/>
          <p:cNvSpPr>
            <a:spLocks noGrp="1"/>
          </p:cNvSpPr>
          <p:nvPr>
            <p:ph sz="quarter" idx="11" hasCustomPrompt="1"/>
            <p:custDataLst>
              <p:tags r:id="rId3"/>
            </p:custDataLst>
          </p:nvPr>
        </p:nvSpPr>
        <p:spPr>
          <a:xfrm>
            <a:off x="8763322" y="686390"/>
            <a:ext cx="3200400" cy="5700328"/>
          </a:xfrm>
        </p:spPr>
        <p:txBody>
          <a:bodyPr anchor="ctr"/>
          <a:lstStyle>
            <a:lvl1pPr marL="173736" indent="-173736">
              <a:spcBef>
                <a:spcPts val="600"/>
              </a:spcBef>
              <a:buFont typeface="Arial" panose="020B0604020202020204" pitchFamily="34" charset="0"/>
              <a:buChar char="•"/>
              <a:defRPr sz="2000"/>
            </a:lvl1pPr>
            <a:lvl2pPr marL="512064" indent="-219456">
              <a:spcBef>
                <a:spcPts val="600"/>
              </a:spcBef>
              <a:buFont typeface="Arial" panose="020B0604020202020204" pitchFamily="34" charset="0"/>
              <a:buChar char="–"/>
              <a:defRPr/>
            </a:lvl2pPr>
            <a:lvl3pPr marL="804672" indent="-228600">
              <a:spcBef>
                <a:spcPts val="600"/>
              </a:spcBef>
              <a:buFont typeface="Arial" panose="020B0604020202020204" pitchFamily="34" charset="0"/>
              <a:buChar char="–"/>
              <a:defRPr/>
            </a:lvl3pPr>
            <a:lvl4pPr marL="1088136" indent="-219456">
              <a:spcBef>
                <a:spcPts val="336"/>
              </a:spcBef>
              <a:buFont typeface="Arial" panose="020B0604020202020204" pitchFamily="34" charset="0"/>
              <a:buChar char="–"/>
              <a:defRPr/>
            </a:lvl4pPr>
            <a:lvl5pPr marL="1088136" indent="-219456">
              <a:spcBef>
                <a:spcPts val="336"/>
              </a:spcBef>
              <a:buFont typeface="Arial" panose="020B0604020202020204" pitchFamily="34" charset="0"/>
              <a:buChar char="–"/>
              <a:defRPr/>
            </a:lvl5pPr>
            <a:lvl6pPr marL="1088136" indent="-219456">
              <a:spcBef>
                <a:spcPts val="336"/>
              </a:spcBef>
              <a:buFont typeface="Arial" panose="020B0604020202020204" pitchFamily="34" charset="0"/>
              <a:buChar char="–"/>
              <a:defRPr/>
            </a:lvl6pPr>
            <a:lvl7pPr marL="1088136" indent="-219456">
              <a:spcBef>
                <a:spcPts val="336"/>
              </a:spcBef>
              <a:buFont typeface="Arial" panose="020B0604020202020204" pitchFamily="34" charset="0"/>
              <a:buChar char="–"/>
              <a:defRPr/>
            </a:lvl7pPr>
            <a:lvl8pPr marL="1088136" indent="-219456">
              <a:spcBef>
                <a:spcPts val="336"/>
              </a:spcBef>
              <a:buFont typeface="Arial" panose="020B0604020202020204" pitchFamily="34" charset="0"/>
              <a:buChar char="–"/>
              <a:defRPr/>
            </a:lvl8pPr>
            <a:lvl9pPr marL="1088136" indent="-219456">
              <a:spcBef>
                <a:spcPts val="336"/>
              </a:spcBef>
              <a:buFont typeface="Arial" panose="020B0604020202020204" pitchFamily="34" charset="0"/>
              <a:buChar char="–"/>
              <a:defRPr/>
            </a:lvl9pPr>
          </a:lstStyle>
          <a:p>
            <a:pPr lvl="0"/>
            <a:r>
              <a:t>Click to add text or choose an icon below to insert other content</a:t>
            </a:r>
          </a:p>
          <a:p>
            <a:pPr lvl="1"/>
            <a:r>
              <a:t>Second level</a:t>
            </a:r>
          </a:p>
          <a:p>
            <a:pPr lvl="2"/>
            <a:r>
              <a:t>Third level</a:t>
            </a:r>
          </a:p>
          <a:p>
            <a:pPr lvl="3"/>
            <a:r>
              <a:t>Fourth level</a:t>
            </a:r>
          </a:p>
          <a:p>
            <a:pPr lvl="4"/>
            <a:r>
              <a:t>Fifth level</a:t>
            </a:r>
          </a:p>
          <a:p>
            <a:pPr lvl="5"/>
            <a:r>
              <a:t>Sixth level</a:t>
            </a:r>
          </a:p>
          <a:p>
            <a:pPr lvl="6"/>
            <a:r>
              <a:t>Seventh level</a:t>
            </a:r>
          </a:p>
          <a:p>
            <a:pPr lvl="7"/>
            <a:r>
              <a:t>Eighth level</a:t>
            </a:r>
          </a:p>
          <a:p>
            <a:pPr lvl="8"/>
            <a:r>
              <a:t>Ninth level</a:t>
            </a:r>
          </a:p>
        </p:txBody>
      </p:sp>
      <p:sp>
        <p:nvSpPr>
          <p:cNvPr id="7" name="Text Placeholder 6"/>
          <p:cNvSpPr>
            <a:spLocks noGrp="1"/>
          </p:cNvSpPr>
          <p:nvPr>
            <p:ph type="body" sz="quarter" idx="12" hasCustomPrompt="1"/>
            <p:custDataLst>
              <p:tags r:id="rId4"/>
            </p:custDataLst>
          </p:nvPr>
        </p:nvSpPr>
        <p:spPr>
          <a:xfrm>
            <a:off x="456555" y="1005839"/>
            <a:ext cx="7772400" cy="365760"/>
          </a:xfrm>
        </p:spPr>
        <p:txBody>
          <a:bodyPr>
            <a:noAutofit/>
          </a:bodyPr>
          <a:lstStyle>
            <a:lvl1pPr marL="0" indent="0">
              <a:spcBef>
                <a:spcPts val="0"/>
              </a:spcBef>
              <a:buFontTx/>
              <a:buNone/>
              <a:defRPr sz="2200" i="0">
                <a:solidFill>
                  <a:schemeClr val="tx1"/>
                </a:solidFill>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t>Click to Add a Subtitle</a:t>
            </a:r>
          </a:p>
        </p:txBody>
      </p:sp>
      <p:sp>
        <p:nvSpPr>
          <p:cNvPr id="8" name="TextBox 7">
            <a:extLst>
              <a:ext uri="{FF2B5EF4-FFF2-40B4-BE49-F238E27FC236}">
                <a16:creationId xmlns:a16="http://schemas.microsoft.com/office/drawing/2014/main" id="{CC02078C-B5C2-413D-869E-7A1B5863A89B}"/>
              </a:ext>
            </a:extLst>
          </p:cNvPr>
          <p:cNvSpPr txBox="1"/>
          <p:nvPr>
            <p:custDataLst>
              <p:tags r:id="rId5"/>
            </p:custDataLst>
          </p:nvPr>
        </p:nvSpPr>
        <p:spPr>
          <a:xfrm>
            <a:off x="10293026" y="6605399"/>
            <a:ext cx="1353017" cy="215444"/>
          </a:xfrm>
          <a:prstGeom prst="rect">
            <a:avLst/>
          </a:prstGeom>
          <a:noFill/>
        </p:spPr>
        <p:txBody>
          <a:bodyPr wrap="square" rtlCol="0">
            <a:spAutoFit/>
          </a:bodyPr>
          <a:lstStyle/>
          <a:p>
            <a:r>
              <a:rPr sz="800">
                <a:solidFill>
                  <a:schemeClr val="tx1">
                    <a:lumMod val="50000"/>
                    <a:lumOff val="50000"/>
                  </a:schemeClr>
                </a:solidFill>
              </a:rPr>
              <a:t>© 2019 Synopsys, Inc. </a:t>
            </a:r>
          </a:p>
        </p:txBody>
      </p:sp>
      <p:sp>
        <p:nvSpPr>
          <p:cNvPr id="9" name="TextBox 8">
            <a:extLst>
              <a:ext uri="{FF2B5EF4-FFF2-40B4-BE49-F238E27FC236}">
                <a16:creationId xmlns:a16="http://schemas.microsoft.com/office/drawing/2014/main" id="{1C9E5331-3F34-4E1E-9A9D-9DBBF61D981B}"/>
              </a:ext>
            </a:extLst>
          </p:cNvPr>
          <p:cNvSpPr txBox="1"/>
          <p:nvPr>
            <p:custDataLst>
              <p:tags r:id="rId6"/>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 name="Title 1">
            <a:extLst>
              <a:ext uri="{FF2B5EF4-FFF2-40B4-BE49-F238E27FC236}">
                <a16:creationId xmlns:a16="http://schemas.microsoft.com/office/drawing/2014/main" id="{9A2A9805-62BE-4C31-8A35-16B53C254CAC}"/>
              </a:ext>
            </a:extLst>
          </p:cNvPr>
          <p:cNvSpPr>
            <a:spLocks noGrp="1"/>
          </p:cNvSpPr>
          <p:nvPr>
            <p:ph type="title" hasCustomPrompt="1"/>
            <p:custDataLst>
              <p:tags r:id="rId7"/>
            </p:custDataLst>
          </p:nvPr>
        </p:nvSpPr>
        <p:spPr>
          <a:xfrm>
            <a:off x="457200" y="0"/>
            <a:ext cx="7772400" cy="1005840"/>
          </a:xfrm>
        </p:spPr>
        <p:txBody>
          <a:bodyPr/>
          <a:lstStyle>
            <a:lvl1pPr>
              <a:defRPr/>
            </a:lvl1pPr>
          </a:lstStyle>
          <a:p>
            <a:r>
              <a:t>Click to Add a Title</a:t>
            </a:r>
          </a:p>
        </p:txBody>
      </p:sp>
      <p:sp>
        <p:nvSpPr>
          <p:cNvPr id="10" name="ConStatement"/>
          <p:cNvSpPr txBox="1"/>
          <p:nvPr userDrawn="1">
            <p:custDataLst>
              <p:tags r:id="rId8"/>
            </p:custDataLst>
          </p:nvPr>
        </p:nvSpPr>
        <p:spPr>
          <a:xfrm>
            <a:off x="2921000" y="6590224"/>
            <a:ext cx="6350000" cy="245794"/>
          </a:xfrm>
          <a:prstGeom prst="rect">
            <a:avLst/>
          </a:prstGeom>
          <a:noFill/>
        </p:spPr>
        <p:txBody>
          <a:bodyPr vert="horz" wrap="none" lIns="91440" tIns="45720" rIns="91440" bIns="45720" rtlCol="0" anchor="ctr">
            <a:noAutofit/>
          </a:bodyPr>
          <a:lstStyle/>
          <a:p>
            <a:pPr algn="ctr"/>
            <a:r>
              <a:rPr lang="en-US" sz="800" dirty="0">
                <a:solidFill>
                  <a:srgbClr val="7F7F7F"/>
                </a:solidFill>
                <a:latin typeface="Arial"/>
              </a:rPr>
              <a:t>Synopsys Confidential Information</a:t>
            </a:r>
          </a:p>
        </p:txBody>
      </p:sp>
    </p:spTree>
  </p:cSld>
  <p:clrMapOvr>
    <a:masterClrMapping/>
  </p:clrMapOvr>
  <p:extLst>
    <p:ext uri="{DCECCB84-F9BA-43D5-87BE-67443E8EF086}">
      <p15:sldGuideLst xmlns:p15="http://schemas.microsoft.com/office/powerpoint/2012/main">
        <p15:guide id="2" pos="5256">
          <p15:clr>
            <a:srgbClr val="5ACBF0"/>
          </p15:clr>
        </p15:guide>
        <p15:guide id="5" orient="horz" pos="1152">
          <p15:clr>
            <a:srgbClr val="5ACBF0"/>
          </p15:clr>
        </p15:guide>
        <p15:guide id="6" orient="horz" pos="720">
          <p15:clr>
            <a:srgbClr val="5ACBF0"/>
          </p15:clr>
        </p15:guide>
        <p15:guide id="8" pos="7536">
          <p15:clr>
            <a:srgbClr val="5ACBF0"/>
          </p15:clr>
        </p15:guide>
        <p15:guide id="9" pos="288">
          <p15:clr>
            <a:srgbClr val="5ACBF0"/>
          </p15:clr>
        </p15:guide>
        <p15:guide id="10" orient="horz" pos="38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8"/>
            </p:custDataLst>
          </p:nvPr>
        </p:nvSpPr>
        <p:spPr>
          <a:xfrm>
            <a:off x="457200" y="0"/>
            <a:ext cx="11277922" cy="100584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custDataLst>
              <p:tags r:id="rId19"/>
            </p:custDataLst>
          </p:nvPr>
        </p:nvSpPr>
        <p:spPr>
          <a:xfrm>
            <a:off x="456555" y="1554480"/>
            <a:ext cx="11278244" cy="4846320"/>
          </a:xfrm>
          <a:prstGeom prst="rect">
            <a:avLst/>
          </a:prstGeom>
        </p:spPr>
        <p:txBody>
          <a:bodyPr vert="horz" lIns="91440" tIns="45720" rIns="91440" bIns="45720" rtlCol="0">
            <a:normAutofit/>
          </a:bodyPr>
          <a:lstStyle/>
          <a:p>
            <a:pPr lvl="0"/>
            <a:r>
              <a:t>Edit Master text styles</a:t>
            </a:r>
          </a:p>
          <a:p>
            <a:pPr lvl="1"/>
            <a:r>
              <a:t>Second level</a:t>
            </a:r>
          </a:p>
          <a:p>
            <a:pPr lvl="2"/>
            <a:r>
              <a:t>Third level</a:t>
            </a:r>
          </a:p>
          <a:p>
            <a:pPr lvl="3"/>
            <a:r>
              <a:t>Fourth level</a:t>
            </a:r>
          </a:p>
          <a:p>
            <a:pPr lvl="4"/>
            <a:r>
              <a:t>Fifth level</a:t>
            </a:r>
          </a:p>
          <a:p>
            <a:pPr lvl="5"/>
            <a:r>
              <a:t>Six</a:t>
            </a:r>
          </a:p>
          <a:p>
            <a:pPr lvl="6"/>
            <a:r>
              <a:t>Seven</a:t>
            </a:r>
          </a:p>
          <a:p>
            <a:pPr lvl="7"/>
            <a:r>
              <a:t>Eight</a:t>
            </a:r>
          </a:p>
          <a:p>
            <a:pPr lvl="8"/>
            <a:r>
              <a:t>Nine</a:t>
            </a:r>
          </a:p>
        </p:txBody>
      </p:sp>
      <p:sp>
        <p:nvSpPr>
          <p:cNvPr id="8" name="TextBox 7"/>
          <p:cNvSpPr txBox="1"/>
          <p:nvPr>
            <p:custDataLst>
              <p:tags r:id="rId20"/>
            </p:custDataLst>
          </p:nvPr>
        </p:nvSpPr>
        <p:spPr>
          <a:xfrm>
            <a:off x="10293026" y="6605399"/>
            <a:ext cx="1353017" cy="215444"/>
          </a:xfrm>
          <a:prstGeom prst="rect">
            <a:avLst/>
          </a:prstGeom>
          <a:noFill/>
        </p:spPr>
        <p:txBody>
          <a:bodyPr wrap="square" rtlCol="0">
            <a:spAutoFit/>
          </a:bodyPr>
          <a:lstStyle/>
          <a:p>
            <a:r>
              <a:rPr sz="800" dirty="0">
                <a:solidFill>
                  <a:schemeClr val="tx1">
                    <a:lumMod val="50000"/>
                    <a:lumOff val="50000"/>
                  </a:schemeClr>
                </a:solidFill>
              </a:rPr>
              <a:t>© 20</a:t>
            </a:r>
            <a:r>
              <a:rPr lang="en-US" sz="800" dirty="0">
                <a:solidFill>
                  <a:schemeClr val="tx1">
                    <a:lumMod val="50000"/>
                    <a:lumOff val="50000"/>
                  </a:schemeClr>
                </a:solidFill>
              </a:rPr>
              <a:t>20</a:t>
            </a:r>
            <a:r>
              <a:rPr sz="800" dirty="0">
                <a:solidFill>
                  <a:schemeClr val="tx1">
                    <a:lumMod val="50000"/>
                    <a:lumOff val="50000"/>
                  </a:schemeClr>
                </a:solidFill>
              </a:rPr>
              <a:t> Synopsys, Inc. </a:t>
            </a:r>
          </a:p>
        </p:txBody>
      </p:sp>
      <p:sp>
        <p:nvSpPr>
          <p:cNvPr id="9" name="TextBox 8"/>
          <p:cNvSpPr txBox="1"/>
          <p:nvPr>
            <p:custDataLst>
              <p:tags r:id="rId21"/>
            </p:custDataLst>
          </p:nvPr>
        </p:nvSpPr>
        <p:spPr>
          <a:xfrm>
            <a:off x="11308403" y="6605399"/>
            <a:ext cx="853440" cy="215444"/>
          </a:xfrm>
          <a:prstGeom prst="rect">
            <a:avLst/>
          </a:prstGeom>
          <a:noFill/>
        </p:spPr>
        <p:txBody>
          <a:bodyPr wrap="square" rtlCol="0">
            <a:spAutoFit/>
          </a:bodyPr>
          <a:lstStyle/>
          <a:p>
            <a:pPr algn="ctr"/>
            <a:fld id="{CAE2347F-76BC-4690-80B5-B24BA0EA7B0A}" type="slidenum">
              <a:rPr sz="800">
                <a:solidFill>
                  <a:schemeClr val="tx1">
                    <a:lumMod val="50000"/>
                    <a:lumOff val="50000"/>
                  </a:schemeClr>
                </a:solidFill>
              </a:rPr>
              <a:pPr algn="ctr"/>
              <a:t>‹#›</a:t>
            </a:fld>
            <a:endParaRPr sz="800">
              <a:solidFill>
                <a:schemeClr val="tx1">
                  <a:lumMod val="50000"/>
                  <a:lumOff val="50000"/>
                </a:schemeClr>
              </a:solidFill>
            </a:endParaRPr>
          </a:p>
        </p:txBody>
      </p:sp>
      <p:sp>
        <p:nvSpPr>
          <p:cNvPr id="26" name="TaggedShape" hidden="1"/>
          <p:cNvSpPr/>
          <p:nvPr>
            <p:custDataLst>
              <p:tags r:id="rId22"/>
            </p:custDataLst>
          </p:nvPr>
        </p:nvSpPr>
        <p:spPr>
          <a:xfrm>
            <a:off x="0" y="0"/>
            <a:ext cx="12700" cy="12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4" name="Freeform: Shape 23">
            <a:extLst>
              <a:ext uri="{FF2B5EF4-FFF2-40B4-BE49-F238E27FC236}">
                <a16:creationId xmlns:a16="http://schemas.microsoft.com/office/drawing/2014/main" id="{82E1CD3D-0785-471B-BAE5-08555AEDFFE1}"/>
              </a:ext>
            </a:extLst>
          </p:cNvPr>
          <p:cNvSpPr/>
          <p:nvPr>
            <p:custDataLst>
              <p:tags r:id="rId23"/>
            </p:custDataLst>
          </p:nvPr>
        </p:nvSpPr>
        <p:spPr>
          <a:xfrm>
            <a:off x="-1588" y="6629402"/>
            <a:ext cx="458788" cy="228599"/>
          </a:xfrm>
          <a:custGeom>
            <a:avLst/>
            <a:gdLst>
              <a:gd name="connsiteX0" fmla="*/ 0 w 458788"/>
              <a:gd name="connsiteY0" fmla="*/ 0 h 228599"/>
              <a:gd name="connsiteX1" fmla="*/ 458788 w 458788"/>
              <a:gd name="connsiteY1" fmla="*/ 0 h 228599"/>
              <a:gd name="connsiteX2" fmla="*/ 375500 w 458788"/>
              <a:gd name="connsiteY2" fmla="*/ 228599 h 228599"/>
              <a:gd name="connsiteX3" fmla="*/ 0 w 458788"/>
              <a:gd name="connsiteY3" fmla="*/ 228599 h 228599"/>
              <a:gd name="connsiteX4" fmla="*/ 0 w 458788"/>
              <a:gd name="connsiteY4" fmla="*/ 0 h 228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788" h="228599">
                <a:moveTo>
                  <a:pt x="0" y="0"/>
                </a:moveTo>
                <a:lnTo>
                  <a:pt x="458788" y="0"/>
                </a:lnTo>
                <a:lnTo>
                  <a:pt x="375500" y="228599"/>
                </a:lnTo>
                <a:lnTo>
                  <a:pt x="0" y="228599"/>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20" name="Group 19">
            <a:extLst>
              <a:ext uri="{FF2B5EF4-FFF2-40B4-BE49-F238E27FC236}">
                <a16:creationId xmlns:a16="http://schemas.microsoft.com/office/drawing/2014/main" id="{F76697F3-762D-46B7-99A9-FC99BACEA1D9}"/>
              </a:ext>
            </a:extLst>
          </p:cNvPr>
          <p:cNvGrpSpPr/>
          <p:nvPr>
            <p:custDataLst>
              <p:tags r:id="rId24"/>
            </p:custDataLst>
          </p:nvPr>
        </p:nvGrpSpPr>
        <p:grpSpPr>
          <a:xfrm>
            <a:off x="521037" y="6675438"/>
            <a:ext cx="629606" cy="136522"/>
            <a:chOff x="973138" y="5000626"/>
            <a:chExt cx="3506788" cy="760412"/>
          </a:xfrm>
          <a:solidFill>
            <a:schemeClr val="accent1"/>
          </a:solidFill>
        </p:grpSpPr>
        <p:sp>
          <p:nvSpPr>
            <p:cNvPr id="21" name="Freeform 6">
              <a:extLst>
                <a:ext uri="{FF2B5EF4-FFF2-40B4-BE49-F238E27FC236}">
                  <a16:creationId xmlns:a16="http://schemas.microsoft.com/office/drawing/2014/main" id="{A7F995B9-BF5C-4B9E-8420-8A2435F1761F}"/>
                </a:ext>
              </a:extLst>
            </p:cNvPr>
            <p:cNvSpPr>
              <a:spLocks/>
            </p:cNvSpPr>
            <p:nvPr/>
          </p:nvSpPr>
          <p:spPr bwMode="auto">
            <a:xfrm>
              <a:off x="973138" y="5000626"/>
              <a:ext cx="357188" cy="612775"/>
            </a:xfrm>
            <a:custGeom>
              <a:avLst/>
              <a:gdLst>
                <a:gd name="T0" fmla="*/ 276 w 451"/>
                <a:gd name="T1" fmla="*/ 1 h 771"/>
                <a:gd name="T2" fmla="*/ 354 w 451"/>
                <a:gd name="T3" fmla="*/ 12 h 771"/>
                <a:gd name="T4" fmla="*/ 407 w 451"/>
                <a:gd name="T5" fmla="*/ 33 h 771"/>
                <a:gd name="T6" fmla="*/ 437 w 451"/>
                <a:gd name="T7" fmla="*/ 65 h 771"/>
                <a:gd name="T8" fmla="*/ 447 w 451"/>
                <a:gd name="T9" fmla="*/ 107 h 771"/>
                <a:gd name="T10" fmla="*/ 307 w 451"/>
                <a:gd name="T11" fmla="*/ 203 h 771"/>
                <a:gd name="T12" fmla="*/ 307 w 451"/>
                <a:gd name="T13" fmla="*/ 99 h 771"/>
                <a:gd name="T14" fmla="*/ 297 w 451"/>
                <a:gd name="T15" fmla="*/ 77 h 771"/>
                <a:gd name="T16" fmla="*/ 272 w 451"/>
                <a:gd name="T17" fmla="*/ 64 h 771"/>
                <a:gd name="T18" fmla="*/ 228 w 451"/>
                <a:gd name="T19" fmla="*/ 59 h 771"/>
                <a:gd name="T20" fmla="*/ 182 w 451"/>
                <a:gd name="T21" fmla="*/ 64 h 771"/>
                <a:gd name="T22" fmla="*/ 158 w 451"/>
                <a:gd name="T23" fmla="*/ 77 h 771"/>
                <a:gd name="T24" fmla="*/ 149 w 451"/>
                <a:gd name="T25" fmla="*/ 99 h 771"/>
                <a:gd name="T26" fmla="*/ 148 w 451"/>
                <a:gd name="T27" fmla="*/ 190 h 771"/>
                <a:gd name="T28" fmla="*/ 154 w 451"/>
                <a:gd name="T29" fmla="*/ 226 h 771"/>
                <a:gd name="T30" fmla="*/ 178 w 451"/>
                <a:gd name="T31" fmla="*/ 258 h 771"/>
                <a:gd name="T32" fmla="*/ 421 w 451"/>
                <a:gd name="T33" fmla="*/ 468 h 771"/>
                <a:gd name="T34" fmla="*/ 447 w 451"/>
                <a:gd name="T35" fmla="*/ 515 h 771"/>
                <a:gd name="T36" fmla="*/ 451 w 451"/>
                <a:gd name="T37" fmla="*/ 660 h 771"/>
                <a:gd name="T38" fmla="*/ 439 w 451"/>
                <a:gd name="T39" fmla="*/ 703 h 771"/>
                <a:gd name="T40" fmla="*/ 404 w 451"/>
                <a:gd name="T41" fmla="*/ 736 h 771"/>
                <a:gd name="T42" fmla="*/ 348 w 451"/>
                <a:gd name="T43" fmla="*/ 759 h 771"/>
                <a:gd name="T44" fmla="*/ 272 w 451"/>
                <a:gd name="T45" fmla="*/ 770 h 771"/>
                <a:gd name="T46" fmla="*/ 180 w 451"/>
                <a:gd name="T47" fmla="*/ 770 h 771"/>
                <a:gd name="T48" fmla="*/ 101 w 451"/>
                <a:gd name="T49" fmla="*/ 760 h 771"/>
                <a:gd name="T50" fmla="*/ 44 w 451"/>
                <a:gd name="T51" fmla="*/ 739 h 771"/>
                <a:gd name="T52" fmla="*/ 11 w 451"/>
                <a:gd name="T53" fmla="*/ 705 h 771"/>
                <a:gd name="T54" fmla="*/ 0 w 451"/>
                <a:gd name="T55" fmla="*/ 660 h 771"/>
                <a:gd name="T56" fmla="*/ 140 w 451"/>
                <a:gd name="T57" fmla="*/ 557 h 771"/>
                <a:gd name="T58" fmla="*/ 141 w 451"/>
                <a:gd name="T59" fmla="*/ 673 h 771"/>
                <a:gd name="T60" fmla="*/ 161 w 451"/>
                <a:gd name="T61" fmla="*/ 697 h 771"/>
                <a:gd name="T62" fmla="*/ 200 w 451"/>
                <a:gd name="T63" fmla="*/ 711 h 771"/>
                <a:gd name="T64" fmla="*/ 254 w 451"/>
                <a:gd name="T65" fmla="*/ 711 h 771"/>
                <a:gd name="T66" fmla="*/ 291 w 451"/>
                <a:gd name="T67" fmla="*/ 697 h 771"/>
                <a:gd name="T68" fmla="*/ 310 w 451"/>
                <a:gd name="T69" fmla="*/ 673 h 771"/>
                <a:gd name="T70" fmla="*/ 311 w 451"/>
                <a:gd name="T71" fmla="*/ 550 h 771"/>
                <a:gd name="T72" fmla="*/ 303 w 451"/>
                <a:gd name="T73" fmla="*/ 514 h 771"/>
                <a:gd name="T74" fmla="*/ 272 w 451"/>
                <a:gd name="T75" fmla="*/ 478 h 771"/>
                <a:gd name="T76" fmla="*/ 47 w 451"/>
                <a:gd name="T77" fmla="*/ 281 h 771"/>
                <a:gd name="T78" fmla="*/ 19 w 451"/>
                <a:gd name="T79" fmla="*/ 245 h 771"/>
                <a:gd name="T80" fmla="*/ 8 w 451"/>
                <a:gd name="T81" fmla="*/ 203 h 771"/>
                <a:gd name="T82" fmla="*/ 11 w 451"/>
                <a:gd name="T83" fmla="*/ 88 h 771"/>
                <a:gd name="T84" fmla="*/ 34 w 451"/>
                <a:gd name="T85" fmla="*/ 49 h 771"/>
                <a:gd name="T86" fmla="*/ 78 w 451"/>
                <a:gd name="T87" fmla="*/ 22 h 771"/>
                <a:gd name="T88" fmla="*/ 144 w 451"/>
                <a:gd name="T89" fmla="*/ 5 h 771"/>
                <a:gd name="T90" fmla="*/ 228 w 451"/>
                <a:gd name="T91" fmla="*/ 0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1">
                  <a:moveTo>
                    <a:pt x="228" y="0"/>
                  </a:moveTo>
                  <a:lnTo>
                    <a:pt x="276" y="1"/>
                  </a:lnTo>
                  <a:lnTo>
                    <a:pt x="318" y="5"/>
                  </a:lnTo>
                  <a:lnTo>
                    <a:pt x="354" y="12"/>
                  </a:lnTo>
                  <a:lnTo>
                    <a:pt x="382" y="21"/>
                  </a:lnTo>
                  <a:lnTo>
                    <a:pt x="407" y="33"/>
                  </a:lnTo>
                  <a:lnTo>
                    <a:pt x="424" y="48"/>
                  </a:lnTo>
                  <a:lnTo>
                    <a:pt x="437" y="65"/>
                  </a:lnTo>
                  <a:lnTo>
                    <a:pt x="444" y="84"/>
                  </a:lnTo>
                  <a:lnTo>
                    <a:pt x="447" y="107"/>
                  </a:lnTo>
                  <a:lnTo>
                    <a:pt x="447" y="203"/>
                  </a:lnTo>
                  <a:lnTo>
                    <a:pt x="307" y="203"/>
                  </a:lnTo>
                  <a:lnTo>
                    <a:pt x="307" y="111"/>
                  </a:lnTo>
                  <a:lnTo>
                    <a:pt x="307" y="99"/>
                  </a:lnTo>
                  <a:lnTo>
                    <a:pt x="303" y="87"/>
                  </a:lnTo>
                  <a:lnTo>
                    <a:pt x="297" y="77"/>
                  </a:lnTo>
                  <a:lnTo>
                    <a:pt x="287" y="69"/>
                  </a:lnTo>
                  <a:lnTo>
                    <a:pt x="272" y="64"/>
                  </a:lnTo>
                  <a:lnTo>
                    <a:pt x="252" y="60"/>
                  </a:lnTo>
                  <a:lnTo>
                    <a:pt x="228" y="59"/>
                  </a:lnTo>
                  <a:lnTo>
                    <a:pt x="203" y="60"/>
                  </a:lnTo>
                  <a:lnTo>
                    <a:pt x="182" y="64"/>
                  </a:lnTo>
                  <a:lnTo>
                    <a:pt x="169" y="69"/>
                  </a:lnTo>
                  <a:lnTo>
                    <a:pt x="158" y="77"/>
                  </a:lnTo>
                  <a:lnTo>
                    <a:pt x="152" y="87"/>
                  </a:lnTo>
                  <a:lnTo>
                    <a:pt x="149" y="99"/>
                  </a:lnTo>
                  <a:lnTo>
                    <a:pt x="148" y="111"/>
                  </a:lnTo>
                  <a:lnTo>
                    <a:pt x="148" y="190"/>
                  </a:lnTo>
                  <a:lnTo>
                    <a:pt x="149" y="209"/>
                  </a:lnTo>
                  <a:lnTo>
                    <a:pt x="154" y="226"/>
                  </a:lnTo>
                  <a:lnTo>
                    <a:pt x="165" y="243"/>
                  </a:lnTo>
                  <a:lnTo>
                    <a:pt x="178" y="258"/>
                  </a:lnTo>
                  <a:lnTo>
                    <a:pt x="400" y="448"/>
                  </a:lnTo>
                  <a:lnTo>
                    <a:pt x="421" y="468"/>
                  </a:lnTo>
                  <a:lnTo>
                    <a:pt x="437" y="491"/>
                  </a:lnTo>
                  <a:lnTo>
                    <a:pt x="447" y="515"/>
                  </a:lnTo>
                  <a:lnTo>
                    <a:pt x="451" y="541"/>
                  </a:lnTo>
                  <a:lnTo>
                    <a:pt x="451" y="660"/>
                  </a:lnTo>
                  <a:lnTo>
                    <a:pt x="448" y="683"/>
                  </a:lnTo>
                  <a:lnTo>
                    <a:pt x="439" y="703"/>
                  </a:lnTo>
                  <a:lnTo>
                    <a:pt x="424" y="721"/>
                  </a:lnTo>
                  <a:lnTo>
                    <a:pt x="404" y="736"/>
                  </a:lnTo>
                  <a:lnTo>
                    <a:pt x="378" y="748"/>
                  </a:lnTo>
                  <a:lnTo>
                    <a:pt x="348" y="759"/>
                  </a:lnTo>
                  <a:lnTo>
                    <a:pt x="311" y="766"/>
                  </a:lnTo>
                  <a:lnTo>
                    <a:pt x="272" y="770"/>
                  </a:lnTo>
                  <a:lnTo>
                    <a:pt x="228" y="771"/>
                  </a:lnTo>
                  <a:lnTo>
                    <a:pt x="180" y="770"/>
                  </a:lnTo>
                  <a:lnTo>
                    <a:pt x="137" y="767"/>
                  </a:lnTo>
                  <a:lnTo>
                    <a:pt x="101" y="760"/>
                  </a:lnTo>
                  <a:lnTo>
                    <a:pt x="70" y="751"/>
                  </a:lnTo>
                  <a:lnTo>
                    <a:pt x="44" y="739"/>
                  </a:lnTo>
                  <a:lnTo>
                    <a:pt x="24" y="723"/>
                  </a:lnTo>
                  <a:lnTo>
                    <a:pt x="11" y="705"/>
                  </a:lnTo>
                  <a:lnTo>
                    <a:pt x="3" y="684"/>
                  </a:lnTo>
                  <a:lnTo>
                    <a:pt x="0" y="660"/>
                  </a:lnTo>
                  <a:lnTo>
                    <a:pt x="0" y="557"/>
                  </a:lnTo>
                  <a:lnTo>
                    <a:pt x="140" y="557"/>
                  </a:lnTo>
                  <a:lnTo>
                    <a:pt x="140" y="656"/>
                  </a:lnTo>
                  <a:lnTo>
                    <a:pt x="141" y="673"/>
                  </a:lnTo>
                  <a:lnTo>
                    <a:pt x="149" y="687"/>
                  </a:lnTo>
                  <a:lnTo>
                    <a:pt x="161" y="697"/>
                  </a:lnTo>
                  <a:lnTo>
                    <a:pt x="177" y="705"/>
                  </a:lnTo>
                  <a:lnTo>
                    <a:pt x="200" y="711"/>
                  </a:lnTo>
                  <a:lnTo>
                    <a:pt x="228" y="712"/>
                  </a:lnTo>
                  <a:lnTo>
                    <a:pt x="254" y="711"/>
                  </a:lnTo>
                  <a:lnTo>
                    <a:pt x="275" y="705"/>
                  </a:lnTo>
                  <a:lnTo>
                    <a:pt x="291" y="697"/>
                  </a:lnTo>
                  <a:lnTo>
                    <a:pt x="303" y="687"/>
                  </a:lnTo>
                  <a:lnTo>
                    <a:pt x="310" y="673"/>
                  </a:lnTo>
                  <a:lnTo>
                    <a:pt x="311" y="656"/>
                  </a:lnTo>
                  <a:lnTo>
                    <a:pt x="311" y="550"/>
                  </a:lnTo>
                  <a:lnTo>
                    <a:pt x="310" y="531"/>
                  </a:lnTo>
                  <a:lnTo>
                    <a:pt x="303" y="514"/>
                  </a:lnTo>
                  <a:lnTo>
                    <a:pt x="290" y="496"/>
                  </a:lnTo>
                  <a:lnTo>
                    <a:pt x="272" y="478"/>
                  </a:lnTo>
                  <a:lnTo>
                    <a:pt x="67" y="300"/>
                  </a:lnTo>
                  <a:lnTo>
                    <a:pt x="47" y="281"/>
                  </a:lnTo>
                  <a:lnTo>
                    <a:pt x="31" y="262"/>
                  </a:lnTo>
                  <a:lnTo>
                    <a:pt x="19" y="245"/>
                  </a:lnTo>
                  <a:lnTo>
                    <a:pt x="11" y="225"/>
                  </a:lnTo>
                  <a:lnTo>
                    <a:pt x="8" y="203"/>
                  </a:lnTo>
                  <a:lnTo>
                    <a:pt x="8" y="111"/>
                  </a:lnTo>
                  <a:lnTo>
                    <a:pt x="11" y="88"/>
                  </a:lnTo>
                  <a:lnTo>
                    <a:pt x="20" y="67"/>
                  </a:lnTo>
                  <a:lnTo>
                    <a:pt x="34" y="49"/>
                  </a:lnTo>
                  <a:lnTo>
                    <a:pt x="54" y="35"/>
                  </a:lnTo>
                  <a:lnTo>
                    <a:pt x="78" y="22"/>
                  </a:lnTo>
                  <a:lnTo>
                    <a:pt x="109" y="12"/>
                  </a:lnTo>
                  <a:lnTo>
                    <a:pt x="144" y="5"/>
                  </a:lnTo>
                  <a:lnTo>
                    <a:pt x="182" y="1"/>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2" name="Freeform 7">
              <a:extLst>
                <a:ext uri="{FF2B5EF4-FFF2-40B4-BE49-F238E27FC236}">
                  <a16:creationId xmlns:a16="http://schemas.microsoft.com/office/drawing/2014/main" id="{8EB0E47A-89A6-4FD7-8F51-FE17837B73CD}"/>
                </a:ext>
              </a:extLst>
            </p:cNvPr>
            <p:cNvSpPr>
              <a:spLocks noEditPoints="1"/>
            </p:cNvSpPr>
            <p:nvPr/>
          </p:nvSpPr>
          <p:spPr bwMode="auto">
            <a:xfrm>
              <a:off x="2282826" y="5000626"/>
              <a:ext cx="387350" cy="611188"/>
            </a:xfrm>
            <a:custGeom>
              <a:avLst/>
              <a:gdLst>
                <a:gd name="T0" fmla="*/ 213 w 489"/>
                <a:gd name="T1" fmla="*/ 61 h 772"/>
                <a:gd name="T2" fmla="*/ 172 w 489"/>
                <a:gd name="T3" fmla="*/ 71 h 772"/>
                <a:gd name="T4" fmla="*/ 149 w 489"/>
                <a:gd name="T5" fmla="*/ 90 h 772"/>
                <a:gd name="T6" fmla="*/ 140 w 489"/>
                <a:gd name="T7" fmla="*/ 116 h 772"/>
                <a:gd name="T8" fmla="*/ 138 w 489"/>
                <a:gd name="T9" fmla="*/ 642 h 772"/>
                <a:gd name="T10" fmla="*/ 142 w 489"/>
                <a:gd name="T11" fmla="*/ 670 h 772"/>
                <a:gd name="T12" fmla="*/ 158 w 489"/>
                <a:gd name="T13" fmla="*/ 693 h 772"/>
                <a:gd name="T14" fmla="*/ 191 w 489"/>
                <a:gd name="T15" fmla="*/ 707 h 772"/>
                <a:gd name="T16" fmla="*/ 244 w 489"/>
                <a:gd name="T17" fmla="*/ 713 h 772"/>
                <a:gd name="T18" fmla="*/ 298 w 489"/>
                <a:gd name="T19" fmla="*/ 707 h 772"/>
                <a:gd name="T20" fmla="*/ 330 w 489"/>
                <a:gd name="T21" fmla="*/ 693 h 772"/>
                <a:gd name="T22" fmla="*/ 345 w 489"/>
                <a:gd name="T23" fmla="*/ 670 h 772"/>
                <a:gd name="T24" fmla="*/ 349 w 489"/>
                <a:gd name="T25" fmla="*/ 642 h 772"/>
                <a:gd name="T26" fmla="*/ 349 w 489"/>
                <a:gd name="T27" fmla="*/ 116 h 772"/>
                <a:gd name="T28" fmla="*/ 340 w 489"/>
                <a:gd name="T29" fmla="*/ 90 h 772"/>
                <a:gd name="T30" fmla="*/ 317 w 489"/>
                <a:gd name="T31" fmla="*/ 71 h 772"/>
                <a:gd name="T32" fmla="*/ 274 w 489"/>
                <a:gd name="T33" fmla="*/ 61 h 772"/>
                <a:gd name="T34" fmla="*/ 244 w 489"/>
                <a:gd name="T35" fmla="*/ 0 h 772"/>
                <a:gd name="T36" fmla="*/ 334 w 489"/>
                <a:gd name="T37" fmla="*/ 6 h 772"/>
                <a:gd name="T38" fmla="*/ 400 w 489"/>
                <a:gd name="T39" fmla="*/ 20 h 772"/>
                <a:gd name="T40" fmla="*/ 446 w 489"/>
                <a:gd name="T41" fmla="*/ 43 h 772"/>
                <a:gd name="T42" fmla="*/ 474 w 489"/>
                <a:gd name="T43" fmla="*/ 73 h 772"/>
                <a:gd name="T44" fmla="*/ 487 w 489"/>
                <a:gd name="T45" fmla="*/ 109 h 772"/>
                <a:gd name="T46" fmla="*/ 489 w 489"/>
                <a:gd name="T47" fmla="*/ 643 h 772"/>
                <a:gd name="T48" fmla="*/ 482 w 489"/>
                <a:gd name="T49" fmla="*/ 682 h 772"/>
                <a:gd name="T50" fmla="*/ 462 w 489"/>
                <a:gd name="T51" fmla="*/ 715 h 772"/>
                <a:gd name="T52" fmla="*/ 425 w 489"/>
                <a:gd name="T53" fmla="*/ 742 h 772"/>
                <a:gd name="T54" fmla="*/ 369 w 489"/>
                <a:gd name="T55" fmla="*/ 761 h 772"/>
                <a:gd name="T56" fmla="*/ 291 w 489"/>
                <a:gd name="T57" fmla="*/ 770 h 772"/>
                <a:gd name="T58" fmla="*/ 196 w 489"/>
                <a:gd name="T59" fmla="*/ 770 h 772"/>
                <a:gd name="T60" fmla="*/ 118 w 489"/>
                <a:gd name="T61" fmla="*/ 761 h 772"/>
                <a:gd name="T62" fmla="*/ 62 w 489"/>
                <a:gd name="T63" fmla="*/ 742 h 772"/>
                <a:gd name="T64" fmla="*/ 26 w 489"/>
                <a:gd name="T65" fmla="*/ 715 h 772"/>
                <a:gd name="T66" fmla="*/ 5 w 489"/>
                <a:gd name="T67" fmla="*/ 682 h 772"/>
                <a:gd name="T68" fmla="*/ 0 w 489"/>
                <a:gd name="T69" fmla="*/ 643 h 772"/>
                <a:gd name="T70" fmla="*/ 1 w 489"/>
                <a:gd name="T71" fmla="*/ 109 h 772"/>
                <a:gd name="T72" fmla="*/ 14 w 489"/>
                <a:gd name="T73" fmla="*/ 73 h 772"/>
                <a:gd name="T74" fmla="*/ 42 w 489"/>
                <a:gd name="T75" fmla="*/ 43 h 772"/>
                <a:gd name="T76" fmla="*/ 87 w 489"/>
                <a:gd name="T77" fmla="*/ 20 h 772"/>
                <a:gd name="T78" fmla="*/ 154 w 489"/>
                <a:gd name="T79" fmla="*/ 6 h 772"/>
                <a:gd name="T80" fmla="*/ 244 w 489"/>
                <a:gd name="T8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89" h="772">
                  <a:moveTo>
                    <a:pt x="244" y="59"/>
                  </a:moveTo>
                  <a:lnTo>
                    <a:pt x="213" y="61"/>
                  </a:lnTo>
                  <a:lnTo>
                    <a:pt x="191" y="65"/>
                  </a:lnTo>
                  <a:lnTo>
                    <a:pt x="172" y="71"/>
                  </a:lnTo>
                  <a:lnTo>
                    <a:pt x="158" y="79"/>
                  </a:lnTo>
                  <a:lnTo>
                    <a:pt x="149" y="90"/>
                  </a:lnTo>
                  <a:lnTo>
                    <a:pt x="142" y="102"/>
                  </a:lnTo>
                  <a:lnTo>
                    <a:pt x="140" y="116"/>
                  </a:lnTo>
                  <a:lnTo>
                    <a:pt x="138" y="130"/>
                  </a:lnTo>
                  <a:lnTo>
                    <a:pt x="138" y="642"/>
                  </a:lnTo>
                  <a:lnTo>
                    <a:pt x="140" y="656"/>
                  </a:lnTo>
                  <a:lnTo>
                    <a:pt x="142" y="670"/>
                  </a:lnTo>
                  <a:lnTo>
                    <a:pt x="149" y="683"/>
                  </a:lnTo>
                  <a:lnTo>
                    <a:pt x="158" y="693"/>
                  </a:lnTo>
                  <a:lnTo>
                    <a:pt x="172" y="702"/>
                  </a:lnTo>
                  <a:lnTo>
                    <a:pt x="191" y="707"/>
                  </a:lnTo>
                  <a:lnTo>
                    <a:pt x="213" y="711"/>
                  </a:lnTo>
                  <a:lnTo>
                    <a:pt x="244" y="713"/>
                  </a:lnTo>
                  <a:lnTo>
                    <a:pt x="274" y="711"/>
                  </a:lnTo>
                  <a:lnTo>
                    <a:pt x="298" y="707"/>
                  </a:lnTo>
                  <a:lnTo>
                    <a:pt x="317" y="702"/>
                  </a:lnTo>
                  <a:lnTo>
                    <a:pt x="330" y="693"/>
                  </a:lnTo>
                  <a:lnTo>
                    <a:pt x="340" y="683"/>
                  </a:lnTo>
                  <a:lnTo>
                    <a:pt x="345" y="670"/>
                  </a:lnTo>
                  <a:lnTo>
                    <a:pt x="349" y="656"/>
                  </a:lnTo>
                  <a:lnTo>
                    <a:pt x="349" y="642"/>
                  </a:lnTo>
                  <a:lnTo>
                    <a:pt x="349" y="130"/>
                  </a:lnTo>
                  <a:lnTo>
                    <a:pt x="349" y="116"/>
                  </a:lnTo>
                  <a:lnTo>
                    <a:pt x="345" y="102"/>
                  </a:lnTo>
                  <a:lnTo>
                    <a:pt x="340" y="90"/>
                  </a:lnTo>
                  <a:lnTo>
                    <a:pt x="330" y="79"/>
                  </a:lnTo>
                  <a:lnTo>
                    <a:pt x="317" y="71"/>
                  </a:lnTo>
                  <a:lnTo>
                    <a:pt x="298" y="65"/>
                  </a:lnTo>
                  <a:lnTo>
                    <a:pt x="274" y="61"/>
                  </a:lnTo>
                  <a:lnTo>
                    <a:pt x="244" y="59"/>
                  </a:lnTo>
                  <a:close/>
                  <a:moveTo>
                    <a:pt x="244" y="0"/>
                  </a:moveTo>
                  <a:lnTo>
                    <a:pt x="291" y="2"/>
                  </a:lnTo>
                  <a:lnTo>
                    <a:pt x="334" y="6"/>
                  </a:lnTo>
                  <a:lnTo>
                    <a:pt x="369" y="11"/>
                  </a:lnTo>
                  <a:lnTo>
                    <a:pt x="400" y="20"/>
                  </a:lnTo>
                  <a:lnTo>
                    <a:pt x="425" y="31"/>
                  </a:lnTo>
                  <a:lnTo>
                    <a:pt x="446" y="43"/>
                  </a:lnTo>
                  <a:lnTo>
                    <a:pt x="462" y="57"/>
                  </a:lnTo>
                  <a:lnTo>
                    <a:pt x="474" y="73"/>
                  </a:lnTo>
                  <a:lnTo>
                    <a:pt x="482" y="90"/>
                  </a:lnTo>
                  <a:lnTo>
                    <a:pt x="487" y="109"/>
                  </a:lnTo>
                  <a:lnTo>
                    <a:pt x="489" y="129"/>
                  </a:lnTo>
                  <a:lnTo>
                    <a:pt x="489" y="643"/>
                  </a:lnTo>
                  <a:lnTo>
                    <a:pt x="487" y="663"/>
                  </a:lnTo>
                  <a:lnTo>
                    <a:pt x="482" y="682"/>
                  </a:lnTo>
                  <a:lnTo>
                    <a:pt x="474" y="699"/>
                  </a:lnTo>
                  <a:lnTo>
                    <a:pt x="462" y="715"/>
                  </a:lnTo>
                  <a:lnTo>
                    <a:pt x="446" y="729"/>
                  </a:lnTo>
                  <a:lnTo>
                    <a:pt x="425" y="742"/>
                  </a:lnTo>
                  <a:lnTo>
                    <a:pt x="400" y="753"/>
                  </a:lnTo>
                  <a:lnTo>
                    <a:pt x="369" y="761"/>
                  </a:lnTo>
                  <a:lnTo>
                    <a:pt x="334" y="766"/>
                  </a:lnTo>
                  <a:lnTo>
                    <a:pt x="291" y="770"/>
                  </a:lnTo>
                  <a:lnTo>
                    <a:pt x="244" y="772"/>
                  </a:lnTo>
                  <a:lnTo>
                    <a:pt x="196" y="770"/>
                  </a:lnTo>
                  <a:lnTo>
                    <a:pt x="154" y="766"/>
                  </a:lnTo>
                  <a:lnTo>
                    <a:pt x="118" y="761"/>
                  </a:lnTo>
                  <a:lnTo>
                    <a:pt x="87" y="753"/>
                  </a:lnTo>
                  <a:lnTo>
                    <a:pt x="62" y="742"/>
                  </a:lnTo>
                  <a:lnTo>
                    <a:pt x="42" y="729"/>
                  </a:lnTo>
                  <a:lnTo>
                    <a:pt x="26" y="715"/>
                  </a:lnTo>
                  <a:lnTo>
                    <a:pt x="14" y="699"/>
                  </a:lnTo>
                  <a:lnTo>
                    <a:pt x="5" y="682"/>
                  </a:lnTo>
                  <a:lnTo>
                    <a:pt x="1" y="663"/>
                  </a:lnTo>
                  <a:lnTo>
                    <a:pt x="0" y="643"/>
                  </a:lnTo>
                  <a:lnTo>
                    <a:pt x="0" y="129"/>
                  </a:lnTo>
                  <a:lnTo>
                    <a:pt x="1" y="109"/>
                  </a:lnTo>
                  <a:lnTo>
                    <a:pt x="5" y="90"/>
                  </a:lnTo>
                  <a:lnTo>
                    <a:pt x="14" y="73"/>
                  </a:lnTo>
                  <a:lnTo>
                    <a:pt x="26" y="57"/>
                  </a:lnTo>
                  <a:lnTo>
                    <a:pt x="42" y="43"/>
                  </a:lnTo>
                  <a:lnTo>
                    <a:pt x="62" y="31"/>
                  </a:lnTo>
                  <a:lnTo>
                    <a:pt x="87" y="20"/>
                  </a:lnTo>
                  <a:lnTo>
                    <a:pt x="118" y="11"/>
                  </a:lnTo>
                  <a:lnTo>
                    <a:pt x="154" y="6"/>
                  </a:lnTo>
                  <a:lnTo>
                    <a:pt x="196" y="2"/>
                  </a:lnTo>
                  <a:lnTo>
                    <a:pt x="2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3" name="Freeform 8">
              <a:extLst>
                <a:ext uri="{FF2B5EF4-FFF2-40B4-BE49-F238E27FC236}">
                  <a16:creationId xmlns:a16="http://schemas.microsoft.com/office/drawing/2014/main" id="{FBC1E66F-DD23-4685-940A-C2473B0B1F1D}"/>
                </a:ext>
              </a:extLst>
            </p:cNvPr>
            <p:cNvSpPr>
              <a:spLocks noEditPoints="1"/>
            </p:cNvSpPr>
            <p:nvPr/>
          </p:nvSpPr>
          <p:spPr bwMode="auto">
            <a:xfrm>
              <a:off x="2730501" y="5005388"/>
              <a:ext cx="360363" cy="603250"/>
            </a:xfrm>
            <a:custGeom>
              <a:avLst/>
              <a:gdLst>
                <a:gd name="T0" fmla="*/ 140 w 454"/>
                <a:gd name="T1" fmla="*/ 59 h 759"/>
                <a:gd name="T2" fmla="*/ 140 w 454"/>
                <a:gd name="T3" fmla="*/ 358 h 759"/>
                <a:gd name="T4" fmla="*/ 207 w 454"/>
                <a:gd name="T5" fmla="*/ 358 h 759"/>
                <a:gd name="T6" fmla="*/ 232 w 454"/>
                <a:gd name="T7" fmla="*/ 358 h 759"/>
                <a:gd name="T8" fmla="*/ 255 w 454"/>
                <a:gd name="T9" fmla="*/ 355 h 759"/>
                <a:gd name="T10" fmla="*/ 275 w 454"/>
                <a:gd name="T11" fmla="*/ 352 h 759"/>
                <a:gd name="T12" fmla="*/ 291 w 454"/>
                <a:gd name="T13" fmla="*/ 346 h 759"/>
                <a:gd name="T14" fmla="*/ 303 w 454"/>
                <a:gd name="T15" fmla="*/ 337 h 759"/>
                <a:gd name="T16" fmla="*/ 311 w 454"/>
                <a:gd name="T17" fmla="*/ 325 h 759"/>
                <a:gd name="T18" fmla="*/ 314 w 454"/>
                <a:gd name="T19" fmla="*/ 311 h 759"/>
                <a:gd name="T20" fmla="*/ 314 w 454"/>
                <a:gd name="T21" fmla="*/ 106 h 759"/>
                <a:gd name="T22" fmla="*/ 311 w 454"/>
                <a:gd name="T23" fmla="*/ 91 h 759"/>
                <a:gd name="T24" fmla="*/ 303 w 454"/>
                <a:gd name="T25" fmla="*/ 79 h 759"/>
                <a:gd name="T26" fmla="*/ 291 w 454"/>
                <a:gd name="T27" fmla="*/ 71 h 759"/>
                <a:gd name="T28" fmla="*/ 275 w 454"/>
                <a:gd name="T29" fmla="*/ 64 h 759"/>
                <a:gd name="T30" fmla="*/ 255 w 454"/>
                <a:gd name="T31" fmla="*/ 62 h 759"/>
                <a:gd name="T32" fmla="*/ 232 w 454"/>
                <a:gd name="T33" fmla="*/ 59 h 759"/>
                <a:gd name="T34" fmla="*/ 207 w 454"/>
                <a:gd name="T35" fmla="*/ 59 h 759"/>
                <a:gd name="T36" fmla="*/ 140 w 454"/>
                <a:gd name="T37" fmla="*/ 59 h 759"/>
                <a:gd name="T38" fmla="*/ 0 w 454"/>
                <a:gd name="T39" fmla="*/ 0 h 759"/>
                <a:gd name="T40" fmla="*/ 221 w 454"/>
                <a:gd name="T41" fmla="*/ 0 h 759"/>
                <a:gd name="T42" fmla="*/ 271 w 454"/>
                <a:gd name="T43" fmla="*/ 0 h 759"/>
                <a:gd name="T44" fmla="*/ 314 w 454"/>
                <a:gd name="T45" fmla="*/ 4 h 759"/>
                <a:gd name="T46" fmla="*/ 350 w 454"/>
                <a:gd name="T47" fmla="*/ 8 h 759"/>
                <a:gd name="T48" fmla="*/ 380 w 454"/>
                <a:gd name="T49" fmla="*/ 16 h 759"/>
                <a:gd name="T50" fmla="*/ 404 w 454"/>
                <a:gd name="T51" fmla="*/ 26 h 759"/>
                <a:gd name="T52" fmla="*/ 423 w 454"/>
                <a:gd name="T53" fmla="*/ 38 h 759"/>
                <a:gd name="T54" fmla="*/ 437 w 454"/>
                <a:gd name="T55" fmla="*/ 52 h 759"/>
                <a:gd name="T56" fmla="*/ 447 w 454"/>
                <a:gd name="T57" fmla="*/ 70 h 759"/>
                <a:gd name="T58" fmla="*/ 452 w 454"/>
                <a:gd name="T59" fmla="*/ 91 h 759"/>
                <a:gd name="T60" fmla="*/ 454 w 454"/>
                <a:gd name="T61" fmla="*/ 115 h 759"/>
                <a:gd name="T62" fmla="*/ 454 w 454"/>
                <a:gd name="T63" fmla="*/ 301 h 759"/>
                <a:gd name="T64" fmla="*/ 451 w 454"/>
                <a:gd name="T65" fmla="*/ 325 h 759"/>
                <a:gd name="T66" fmla="*/ 447 w 454"/>
                <a:gd name="T67" fmla="*/ 347 h 759"/>
                <a:gd name="T68" fmla="*/ 437 w 454"/>
                <a:gd name="T69" fmla="*/ 364 h 759"/>
                <a:gd name="T70" fmla="*/ 423 w 454"/>
                <a:gd name="T71" fmla="*/ 379 h 759"/>
                <a:gd name="T72" fmla="*/ 404 w 454"/>
                <a:gd name="T73" fmla="*/ 391 h 759"/>
                <a:gd name="T74" fmla="*/ 380 w 454"/>
                <a:gd name="T75" fmla="*/ 402 h 759"/>
                <a:gd name="T76" fmla="*/ 350 w 454"/>
                <a:gd name="T77" fmla="*/ 408 h 759"/>
                <a:gd name="T78" fmla="*/ 314 w 454"/>
                <a:gd name="T79" fmla="*/ 414 h 759"/>
                <a:gd name="T80" fmla="*/ 271 w 454"/>
                <a:gd name="T81" fmla="*/ 416 h 759"/>
                <a:gd name="T82" fmla="*/ 221 w 454"/>
                <a:gd name="T83" fmla="*/ 416 h 759"/>
                <a:gd name="T84" fmla="*/ 140 w 454"/>
                <a:gd name="T85" fmla="*/ 416 h 759"/>
                <a:gd name="T86" fmla="*/ 140 w 454"/>
                <a:gd name="T87" fmla="*/ 759 h 759"/>
                <a:gd name="T88" fmla="*/ 0 w 454"/>
                <a:gd name="T89" fmla="*/ 759 h 759"/>
                <a:gd name="T90" fmla="*/ 0 w 454"/>
                <a:gd name="T91"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59">
                  <a:moveTo>
                    <a:pt x="140" y="59"/>
                  </a:moveTo>
                  <a:lnTo>
                    <a:pt x="140" y="358"/>
                  </a:lnTo>
                  <a:lnTo>
                    <a:pt x="207" y="358"/>
                  </a:lnTo>
                  <a:lnTo>
                    <a:pt x="232" y="358"/>
                  </a:lnTo>
                  <a:lnTo>
                    <a:pt x="255" y="355"/>
                  </a:lnTo>
                  <a:lnTo>
                    <a:pt x="275" y="352"/>
                  </a:lnTo>
                  <a:lnTo>
                    <a:pt x="291" y="346"/>
                  </a:lnTo>
                  <a:lnTo>
                    <a:pt x="303" y="337"/>
                  </a:lnTo>
                  <a:lnTo>
                    <a:pt x="311" y="325"/>
                  </a:lnTo>
                  <a:lnTo>
                    <a:pt x="314" y="311"/>
                  </a:lnTo>
                  <a:lnTo>
                    <a:pt x="314" y="106"/>
                  </a:lnTo>
                  <a:lnTo>
                    <a:pt x="311" y="91"/>
                  </a:lnTo>
                  <a:lnTo>
                    <a:pt x="303" y="79"/>
                  </a:lnTo>
                  <a:lnTo>
                    <a:pt x="291" y="71"/>
                  </a:lnTo>
                  <a:lnTo>
                    <a:pt x="275" y="64"/>
                  </a:lnTo>
                  <a:lnTo>
                    <a:pt x="255" y="62"/>
                  </a:lnTo>
                  <a:lnTo>
                    <a:pt x="232" y="59"/>
                  </a:lnTo>
                  <a:lnTo>
                    <a:pt x="207" y="59"/>
                  </a:lnTo>
                  <a:lnTo>
                    <a:pt x="140" y="59"/>
                  </a:lnTo>
                  <a:close/>
                  <a:moveTo>
                    <a:pt x="0" y="0"/>
                  </a:moveTo>
                  <a:lnTo>
                    <a:pt x="221" y="0"/>
                  </a:lnTo>
                  <a:lnTo>
                    <a:pt x="271" y="0"/>
                  </a:lnTo>
                  <a:lnTo>
                    <a:pt x="314" y="4"/>
                  </a:lnTo>
                  <a:lnTo>
                    <a:pt x="350" y="8"/>
                  </a:lnTo>
                  <a:lnTo>
                    <a:pt x="380" y="16"/>
                  </a:lnTo>
                  <a:lnTo>
                    <a:pt x="404" y="26"/>
                  </a:lnTo>
                  <a:lnTo>
                    <a:pt x="423" y="38"/>
                  </a:lnTo>
                  <a:lnTo>
                    <a:pt x="437" y="52"/>
                  </a:lnTo>
                  <a:lnTo>
                    <a:pt x="447" y="70"/>
                  </a:lnTo>
                  <a:lnTo>
                    <a:pt x="452" y="91"/>
                  </a:lnTo>
                  <a:lnTo>
                    <a:pt x="454" y="115"/>
                  </a:lnTo>
                  <a:lnTo>
                    <a:pt x="454" y="301"/>
                  </a:lnTo>
                  <a:lnTo>
                    <a:pt x="451" y="325"/>
                  </a:lnTo>
                  <a:lnTo>
                    <a:pt x="447" y="347"/>
                  </a:lnTo>
                  <a:lnTo>
                    <a:pt x="437" y="364"/>
                  </a:lnTo>
                  <a:lnTo>
                    <a:pt x="423" y="379"/>
                  </a:lnTo>
                  <a:lnTo>
                    <a:pt x="404" y="391"/>
                  </a:lnTo>
                  <a:lnTo>
                    <a:pt x="380" y="402"/>
                  </a:lnTo>
                  <a:lnTo>
                    <a:pt x="350" y="408"/>
                  </a:lnTo>
                  <a:lnTo>
                    <a:pt x="314" y="414"/>
                  </a:lnTo>
                  <a:lnTo>
                    <a:pt x="271" y="416"/>
                  </a:lnTo>
                  <a:lnTo>
                    <a:pt x="221" y="416"/>
                  </a:lnTo>
                  <a:lnTo>
                    <a:pt x="140" y="416"/>
                  </a:lnTo>
                  <a:lnTo>
                    <a:pt x="140"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8" name="Freeform 9">
              <a:extLst>
                <a:ext uri="{FF2B5EF4-FFF2-40B4-BE49-F238E27FC236}">
                  <a16:creationId xmlns:a16="http://schemas.microsoft.com/office/drawing/2014/main" id="{BDAA7C14-604D-4CDA-93E7-DCA1491A8870}"/>
                </a:ext>
              </a:extLst>
            </p:cNvPr>
            <p:cNvSpPr>
              <a:spLocks/>
            </p:cNvSpPr>
            <p:nvPr/>
          </p:nvSpPr>
          <p:spPr bwMode="auto">
            <a:xfrm>
              <a:off x="3121026" y="5000626"/>
              <a:ext cx="358775" cy="611188"/>
            </a:xfrm>
            <a:custGeom>
              <a:avLst/>
              <a:gdLst>
                <a:gd name="T0" fmla="*/ 277 w 451"/>
                <a:gd name="T1" fmla="*/ 2 h 772"/>
                <a:gd name="T2" fmla="*/ 355 w 451"/>
                <a:gd name="T3" fmla="*/ 12 h 772"/>
                <a:gd name="T4" fmla="*/ 407 w 451"/>
                <a:gd name="T5" fmla="*/ 34 h 772"/>
                <a:gd name="T6" fmla="*/ 438 w 451"/>
                <a:gd name="T7" fmla="*/ 65 h 772"/>
                <a:gd name="T8" fmla="*/ 447 w 451"/>
                <a:gd name="T9" fmla="*/ 106 h 772"/>
                <a:gd name="T10" fmla="*/ 309 w 451"/>
                <a:gd name="T11" fmla="*/ 204 h 772"/>
                <a:gd name="T12" fmla="*/ 308 w 451"/>
                <a:gd name="T13" fmla="*/ 98 h 772"/>
                <a:gd name="T14" fmla="*/ 297 w 451"/>
                <a:gd name="T15" fmla="*/ 78 h 772"/>
                <a:gd name="T16" fmla="*/ 273 w 451"/>
                <a:gd name="T17" fmla="*/ 65 h 772"/>
                <a:gd name="T18" fmla="*/ 229 w 451"/>
                <a:gd name="T19" fmla="*/ 59 h 772"/>
                <a:gd name="T20" fmla="*/ 184 w 451"/>
                <a:gd name="T21" fmla="*/ 65 h 772"/>
                <a:gd name="T22" fmla="*/ 159 w 451"/>
                <a:gd name="T23" fmla="*/ 78 h 772"/>
                <a:gd name="T24" fmla="*/ 149 w 451"/>
                <a:gd name="T25" fmla="*/ 98 h 772"/>
                <a:gd name="T26" fmla="*/ 148 w 451"/>
                <a:gd name="T27" fmla="*/ 191 h 772"/>
                <a:gd name="T28" fmla="*/ 155 w 451"/>
                <a:gd name="T29" fmla="*/ 227 h 772"/>
                <a:gd name="T30" fmla="*/ 180 w 451"/>
                <a:gd name="T31" fmla="*/ 259 h 772"/>
                <a:gd name="T32" fmla="*/ 422 w 451"/>
                <a:gd name="T33" fmla="*/ 469 h 772"/>
                <a:gd name="T34" fmla="*/ 449 w 451"/>
                <a:gd name="T35" fmla="*/ 516 h 772"/>
                <a:gd name="T36" fmla="*/ 451 w 451"/>
                <a:gd name="T37" fmla="*/ 660 h 772"/>
                <a:gd name="T38" fmla="*/ 439 w 451"/>
                <a:gd name="T39" fmla="*/ 703 h 772"/>
                <a:gd name="T40" fmla="*/ 404 w 451"/>
                <a:gd name="T41" fmla="*/ 737 h 772"/>
                <a:gd name="T42" fmla="*/ 348 w 451"/>
                <a:gd name="T43" fmla="*/ 760 h 772"/>
                <a:gd name="T44" fmla="*/ 273 w 451"/>
                <a:gd name="T45" fmla="*/ 770 h 772"/>
                <a:gd name="T46" fmla="*/ 180 w 451"/>
                <a:gd name="T47" fmla="*/ 770 h 772"/>
                <a:gd name="T48" fmla="*/ 101 w 451"/>
                <a:gd name="T49" fmla="*/ 760 h 772"/>
                <a:gd name="T50" fmla="*/ 45 w 451"/>
                <a:gd name="T51" fmla="*/ 738 h 772"/>
                <a:gd name="T52" fmla="*/ 11 w 451"/>
                <a:gd name="T53" fmla="*/ 706 h 772"/>
                <a:gd name="T54" fmla="*/ 0 w 451"/>
                <a:gd name="T55" fmla="*/ 660 h 772"/>
                <a:gd name="T56" fmla="*/ 140 w 451"/>
                <a:gd name="T57" fmla="*/ 556 h 772"/>
                <a:gd name="T58" fmla="*/ 143 w 451"/>
                <a:gd name="T59" fmla="*/ 672 h 772"/>
                <a:gd name="T60" fmla="*/ 161 w 451"/>
                <a:gd name="T61" fmla="*/ 698 h 772"/>
                <a:gd name="T62" fmla="*/ 200 w 451"/>
                <a:gd name="T63" fmla="*/ 711 h 772"/>
                <a:gd name="T64" fmla="*/ 254 w 451"/>
                <a:gd name="T65" fmla="*/ 711 h 772"/>
                <a:gd name="T66" fmla="*/ 292 w 451"/>
                <a:gd name="T67" fmla="*/ 698 h 772"/>
                <a:gd name="T68" fmla="*/ 310 w 451"/>
                <a:gd name="T69" fmla="*/ 672 h 772"/>
                <a:gd name="T70" fmla="*/ 313 w 451"/>
                <a:gd name="T71" fmla="*/ 551 h 772"/>
                <a:gd name="T72" fmla="*/ 304 w 451"/>
                <a:gd name="T73" fmla="*/ 513 h 772"/>
                <a:gd name="T74" fmla="*/ 273 w 451"/>
                <a:gd name="T75" fmla="*/ 477 h 772"/>
                <a:gd name="T76" fmla="*/ 47 w 451"/>
                <a:gd name="T77" fmla="*/ 282 h 772"/>
                <a:gd name="T78" fmla="*/ 19 w 451"/>
                <a:gd name="T79" fmla="*/ 244 h 772"/>
                <a:gd name="T80" fmla="*/ 10 w 451"/>
                <a:gd name="T81" fmla="*/ 204 h 772"/>
                <a:gd name="T82" fmla="*/ 13 w 451"/>
                <a:gd name="T83" fmla="*/ 89 h 772"/>
                <a:gd name="T84" fmla="*/ 35 w 451"/>
                <a:gd name="T85" fmla="*/ 50 h 772"/>
                <a:gd name="T86" fmla="*/ 78 w 451"/>
                <a:gd name="T87" fmla="*/ 22 h 772"/>
                <a:gd name="T88" fmla="*/ 144 w 451"/>
                <a:gd name="T89" fmla="*/ 6 h 772"/>
                <a:gd name="T90" fmla="*/ 229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9" y="0"/>
                  </a:moveTo>
                  <a:lnTo>
                    <a:pt x="277" y="2"/>
                  </a:lnTo>
                  <a:lnTo>
                    <a:pt x="318" y="6"/>
                  </a:lnTo>
                  <a:lnTo>
                    <a:pt x="355" y="12"/>
                  </a:lnTo>
                  <a:lnTo>
                    <a:pt x="384" y="22"/>
                  </a:lnTo>
                  <a:lnTo>
                    <a:pt x="407" y="34"/>
                  </a:lnTo>
                  <a:lnTo>
                    <a:pt x="426" y="49"/>
                  </a:lnTo>
                  <a:lnTo>
                    <a:pt x="438" y="65"/>
                  </a:lnTo>
                  <a:lnTo>
                    <a:pt x="445" y="85"/>
                  </a:lnTo>
                  <a:lnTo>
                    <a:pt x="447" y="106"/>
                  </a:lnTo>
                  <a:lnTo>
                    <a:pt x="447" y="204"/>
                  </a:lnTo>
                  <a:lnTo>
                    <a:pt x="309" y="204"/>
                  </a:lnTo>
                  <a:lnTo>
                    <a:pt x="309" y="110"/>
                  </a:lnTo>
                  <a:lnTo>
                    <a:pt x="308" y="98"/>
                  </a:lnTo>
                  <a:lnTo>
                    <a:pt x="304" y="87"/>
                  </a:lnTo>
                  <a:lnTo>
                    <a:pt x="297" y="78"/>
                  </a:lnTo>
                  <a:lnTo>
                    <a:pt x="288" y="70"/>
                  </a:lnTo>
                  <a:lnTo>
                    <a:pt x="273" y="65"/>
                  </a:lnTo>
                  <a:lnTo>
                    <a:pt x="254" y="61"/>
                  </a:lnTo>
                  <a:lnTo>
                    <a:pt x="229" y="59"/>
                  </a:lnTo>
                  <a:lnTo>
                    <a:pt x="203" y="61"/>
                  </a:lnTo>
                  <a:lnTo>
                    <a:pt x="184" y="65"/>
                  </a:lnTo>
                  <a:lnTo>
                    <a:pt x="170" y="70"/>
                  </a:lnTo>
                  <a:lnTo>
                    <a:pt x="159" y="78"/>
                  </a:lnTo>
                  <a:lnTo>
                    <a:pt x="152" y="87"/>
                  </a:lnTo>
                  <a:lnTo>
                    <a:pt x="149" y="98"/>
                  </a:lnTo>
                  <a:lnTo>
                    <a:pt x="148" y="110"/>
                  </a:lnTo>
                  <a:lnTo>
                    <a:pt x="148" y="191"/>
                  </a:lnTo>
                  <a:lnTo>
                    <a:pt x="149" y="209"/>
                  </a:lnTo>
                  <a:lnTo>
                    <a:pt x="155" y="227"/>
                  </a:lnTo>
                  <a:lnTo>
                    <a:pt x="165" y="243"/>
                  </a:lnTo>
                  <a:lnTo>
                    <a:pt x="180" y="259"/>
                  </a:lnTo>
                  <a:lnTo>
                    <a:pt x="402" y="448"/>
                  </a:lnTo>
                  <a:lnTo>
                    <a:pt x="422" y="469"/>
                  </a:lnTo>
                  <a:lnTo>
                    <a:pt x="438" y="492"/>
                  </a:lnTo>
                  <a:lnTo>
                    <a:pt x="449" y="516"/>
                  </a:lnTo>
                  <a:lnTo>
                    <a:pt x="451" y="541"/>
                  </a:lnTo>
                  <a:lnTo>
                    <a:pt x="451" y="660"/>
                  </a:lnTo>
                  <a:lnTo>
                    <a:pt x="449" y="683"/>
                  </a:lnTo>
                  <a:lnTo>
                    <a:pt x="439" y="703"/>
                  </a:lnTo>
                  <a:lnTo>
                    <a:pt x="424" y="721"/>
                  </a:lnTo>
                  <a:lnTo>
                    <a:pt x="404" y="737"/>
                  </a:lnTo>
                  <a:lnTo>
                    <a:pt x="379" y="749"/>
                  </a:lnTo>
                  <a:lnTo>
                    <a:pt x="348" y="760"/>
                  </a:lnTo>
                  <a:lnTo>
                    <a:pt x="313" y="766"/>
                  </a:lnTo>
                  <a:lnTo>
                    <a:pt x="273" y="770"/>
                  </a:lnTo>
                  <a:lnTo>
                    <a:pt x="229" y="772"/>
                  </a:lnTo>
                  <a:lnTo>
                    <a:pt x="180" y="770"/>
                  </a:lnTo>
                  <a:lnTo>
                    <a:pt x="137" y="766"/>
                  </a:lnTo>
                  <a:lnTo>
                    <a:pt x="101" y="760"/>
                  </a:lnTo>
                  <a:lnTo>
                    <a:pt x="70" y="750"/>
                  </a:lnTo>
                  <a:lnTo>
                    <a:pt x="45" y="738"/>
                  </a:lnTo>
                  <a:lnTo>
                    <a:pt x="26" y="723"/>
                  </a:lnTo>
                  <a:lnTo>
                    <a:pt x="11" y="706"/>
                  </a:lnTo>
                  <a:lnTo>
                    <a:pt x="3" y="685"/>
                  </a:lnTo>
                  <a:lnTo>
                    <a:pt x="0" y="660"/>
                  </a:lnTo>
                  <a:lnTo>
                    <a:pt x="0" y="556"/>
                  </a:lnTo>
                  <a:lnTo>
                    <a:pt x="140" y="556"/>
                  </a:lnTo>
                  <a:lnTo>
                    <a:pt x="140" y="656"/>
                  </a:lnTo>
                  <a:lnTo>
                    <a:pt x="143" y="672"/>
                  </a:lnTo>
                  <a:lnTo>
                    <a:pt x="149" y="687"/>
                  </a:lnTo>
                  <a:lnTo>
                    <a:pt x="161" y="698"/>
                  </a:lnTo>
                  <a:lnTo>
                    <a:pt x="179" y="706"/>
                  </a:lnTo>
                  <a:lnTo>
                    <a:pt x="200" y="711"/>
                  </a:lnTo>
                  <a:lnTo>
                    <a:pt x="229" y="713"/>
                  </a:lnTo>
                  <a:lnTo>
                    <a:pt x="254" y="711"/>
                  </a:lnTo>
                  <a:lnTo>
                    <a:pt x="276" y="706"/>
                  </a:lnTo>
                  <a:lnTo>
                    <a:pt x="292" y="698"/>
                  </a:lnTo>
                  <a:lnTo>
                    <a:pt x="304" y="687"/>
                  </a:lnTo>
                  <a:lnTo>
                    <a:pt x="310" y="672"/>
                  </a:lnTo>
                  <a:lnTo>
                    <a:pt x="313" y="656"/>
                  </a:lnTo>
                  <a:lnTo>
                    <a:pt x="313" y="551"/>
                  </a:lnTo>
                  <a:lnTo>
                    <a:pt x="310" y="532"/>
                  </a:lnTo>
                  <a:lnTo>
                    <a:pt x="304" y="513"/>
                  </a:lnTo>
                  <a:lnTo>
                    <a:pt x="292" y="496"/>
                  </a:lnTo>
                  <a:lnTo>
                    <a:pt x="273" y="477"/>
                  </a:lnTo>
                  <a:lnTo>
                    <a:pt x="69" y="300"/>
                  </a:lnTo>
                  <a:lnTo>
                    <a:pt x="47" y="282"/>
                  </a:lnTo>
                  <a:lnTo>
                    <a:pt x="31" y="263"/>
                  </a:lnTo>
                  <a:lnTo>
                    <a:pt x="19" y="244"/>
                  </a:lnTo>
                  <a:lnTo>
                    <a:pt x="11" y="225"/>
                  </a:lnTo>
                  <a:lnTo>
                    <a:pt x="10" y="204"/>
                  </a:lnTo>
                  <a:lnTo>
                    <a:pt x="10" y="112"/>
                  </a:lnTo>
                  <a:lnTo>
                    <a:pt x="13" y="89"/>
                  </a:lnTo>
                  <a:lnTo>
                    <a:pt x="21" y="67"/>
                  </a:lnTo>
                  <a:lnTo>
                    <a:pt x="35" y="50"/>
                  </a:lnTo>
                  <a:lnTo>
                    <a:pt x="54" y="35"/>
                  </a:lnTo>
                  <a:lnTo>
                    <a:pt x="78" y="22"/>
                  </a:lnTo>
                  <a:lnTo>
                    <a:pt x="109" y="12"/>
                  </a:lnTo>
                  <a:lnTo>
                    <a:pt x="144" y="6"/>
                  </a:lnTo>
                  <a:lnTo>
                    <a:pt x="184" y="2"/>
                  </a:lnTo>
                  <a:lnTo>
                    <a:pt x="2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9" name="Freeform 10">
              <a:extLst>
                <a:ext uri="{FF2B5EF4-FFF2-40B4-BE49-F238E27FC236}">
                  <a16:creationId xmlns:a16="http://schemas.microsoft.com/office/drawing/2014/main" id="{7F114B91-7375-44C1-9E6B-B8A4FC6838CD}"/>
                </a:ext>
              </a:extLst>
            </p:cNvPr>
            <p:cNvSpPr>
              <a:spLocks/>
            </p:cNvSpPr>
            <p:nvPr/>
          </p:nvSpPr>
          <p:spPr bwMode="auto">
            <a:xfrm>
              <a:off x="3935413" y="5000626"/>
              <a:ext cx="358775" cy="611188"/>
            </a:xfrm>
            <a:custGeom>
              <a:avLst/>
              <a:gdLst>
                <a:gd name="T0" fmla="*/ 276 w 451"/>
                <a:gd name="T1" fmla="*/ 2 h 772"/>
                <a:gd name="T2" fmla="*/ 354 w 451"/>
                <a:gd name="T3" fmla="*/ 12 h 772"/>
                <a:gd name="T4" fmla="*/ 407 w 451"/>
                <a:gd name="T5" fmla="*/ 34 h 772"/>
                <a:gd name="T6" fmla="*/ 437 w 451"/>
                <a:gd name="T7" fmla="*/ 65 h 772"/>
                <a:gd name="T8" fmla="*/ 447 w 451"/>
                <a:gd name="T9" fmla="*/ 106 h 772"/>
                <a:gd name="T10" fmla="*/ 307 w 451"/>
                <a:gd name="T11" fmla="*/ 204 h 772"/>
                <a:gd name="T12" fmla="*/ 307 w 451"/>
                <a:gd name="T13" fmla="*/ 98 h 772"/>
                <a:gd name="T14" fmla="*/ 296 w 451"/>
                <a:gd name="T15" fmla="*/ 78 h 772"/>
                <a:gd name="T16" fmla="*/ 272 w 451"/>
                <a:gd name="T17" fmla="*/ 65 h 772"/>
                <a:gd name="T18" fmla="*/ 228 w 451"/>
                <a:gd name="T19" fmla="*/ 59 h 772"/>
                <a:gd name="T20" fmla="*/ 182 w 451"/>
                <a:gd name="T21" fmla="*/ 65 h 772"/>
                <a:gd name="T22" fmla="*/ 158 w 451"/>
                <a:gd name="T23" fmla="*/ 78 h 772"/>
                <a:gd name="T24" fmla="*/ 149 w 451"/>
                <a:gd name="T25" fmla="*/ 98 h 772"/>
                <a:gd name="T26" fmla="*/ 148 w 451"/>
                <a:gd name="T27" fmla="*/ 191 h 772"/>
                <a:gd name="T28" fmla="*/ 154 w 451"/>
                <a:gd name="T29" fmla="*/ 227 h 772"/>
                <a:gd name="T30" fmla="*/ 178 w 451"/>
                <a:gd name="T31" fmla="*/ 259 h 772"/>
                <a:gd name="T32" fmla="*/ 421 w 451"/>
                <a:gd name="T33" fmla="*/ 469 h 772"/>
                <a:gd name="T34" fmla="*/ 447 w 451"/>
                <a:gd name="T35" fmla="*/ 516 h 772"/>
                <a:gd name="T36" fmla="*/ 451 w 451"/>
                <a:gd name="T37" fmla="*/ 660 h 772"/>
                <a:gd name="T38" fmla="*/ 439 w 451"/>
                <a:gd name="T39" fmla="*/ 703 h 772"/>
                <a:gd name="T40" fmla="*/ 404 w 451"/>
                <a:gd name="T41" fmla="*/ 737 h 772"/>
                <a:gd name="T42" fmla="*/ 347 w 451"/>
                <a:gd name="T43" fmla="*/ 760 h 772"/>
                <a:gd name="T44" fmla="*/ 272 w 451"/>
                <a:gd name="T45" fmla="*/ 770 h 772"/>
                <a:gd name="T46" fmla="*/ 180 w 451"/>
                <a:gd name="T47" fmla="*/ 770 h 772"/>
                <a:gd name="T48" fmla="*/ 101 w 451"/>
                <a:gd name="T49" fmla="*/ 760 h 772"/>
                <a:gd name="T50" fmla="*/ 44 w 451"/>
                <a:gd name="T51" fmla="*/ 738 h 772"/>
                <a:gd name="T52" fmla="*/ 11 w 451"/>
                <a:gd name="T53" fmla="*/ 706 h 772"/>
                <a:gd name="T54" fmla="*/ 0 w 451"/>
                <a:gd name="T55" fmla="*/ 660 h 772"/>
                <a:gd name="T56" fmla="*/ 139 w 451"/>
                <a:gd name="T57" fmla="*/ 556 h 772"/>
                <a:gd name="T58" fmla="*/ 141 w 451"/>
                <a:gd name="T59" fmla="*/ 672 h 772"/>
                <a:gd name="T60" fmla="*/ 160 w 451"/>
                <a:gd name="T61" fmla="*/ 698 h 772"/>
                <a:gd name="T62" fmla="*/ 200 w 451"/>
                <a:gd name="T63" fmla="*/ 711 h 772"/>
                <a:gd name="T64" fmla="*/ 254 w 451"/>
                <a:gd name="T65" fmla="*/ 711 h 772"/>
                <a:gd name="T66" fmla="*/ 291 w 451"/>
                <a:gd name="T67" fmla="*/ 698 h 772"/>
                <a:gd name="T68" fmla="*/ 310 w 451"/>
                <a:gd name="T69" fmla="*/ 672 h 772"/>
                <a:gd name="T70" fmla="*/ 311 w 451"/>
                <a:gd name="T71" fmla="*/ 551 h 772"/>
                <a:gd name="T72" fmla="*/ 303 w 451"/>
                <a:gd name="T73" fmla="*/ 515 h 772"/>
                <a:gd name="T74" fmla="*/ 271 w 451"/>
                <a:gd name="T75" fmla="*/ 477 h 772"/>
                <a:gd name="T76" fmla="*/ 47 w 451"/>
                <a:gd name="T77" fmla="*/ 282 h 772"/>
                <a:gd name="T78" fmla="*/ 19 w 451"/>
                <a:gd name="T79" fmla="*/ 244 h 772"/>
                <a:gd name="T80" fmla="*/ 8 w 451"/>
                <a:gd name="T81" fmla="*/ 204 h 772"/>
                <a:gd name="T82" fmla="*/ 11 w 451"/>
                <a:gd name="T83" fmla="*/ 89 h 772"/>
                <a:gd name="T84" fmla="*/ 33 w 451"/>
                <a:gd name="T85" fmla="*/ 50 h 772"/>
                <a:gd name="T86" fmla="*/ 78 w 451"/>
                <a:gd name="T87" fmla="*/ 22 h 772"/>
                <a:gd name="T88" fmla="*/ 144 w 451"/>
                <a:gd name="T89" fmla="*/ 6 h 772"/>
                <a:gd name="T90" fmla="*/ 228 w 451"/>
                <a:gd name="T91" fmla="*/ 0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1" h="772">
                  <a:moveTo>
                    <a:pt x="228" y="0"/>
                  </a:moveTo>
                  <a:lnTo>
                    <a:pt x="276" y="2"/>
                  </a:lnTo>
                  <a:lnTo>
                    <a:pt x="318" y="6"/>
                  </a:lnTo>
                  <a:lnTo>
                    <a:pt x="354" y="12"/>
                  </a:lnTo>
                  <a:lnTo>
                    <a:pt x="382" y="22"/>
                  </a:lnTo>
                  <a:lnTo>
                    <a:pt x="407" y="34"/>
                  </a:lnTo>
                  <a:lnTo>
                    <a:pt x="424" y="49"/>
                  </a:lnTo>
                  <a:lnTo>
                    <a:pt x="437" y="65"/>
                  </a:lnTo>
                  <a:lnTo>
                    <a:pt x="444" y="85"/>
                  </a:lnTo>
                  <a:lnTo>
                    <a:pt x="447" y="106"/>
                  </a:lnTo>
                  <a:lnTo>
                    <a:pt x="447" y="204"/>
                  </a:lnTo>
                  <a:lnTo>
                    <a:pt x="307" y="204"/>
                  </a:lnTo>
                  <a:lnTo>
                    <a:pt x="307" y="110"/>
                  </a:lnTo>
                  <a:lnTo>
                    <a:pt x="307" y="98"/>
                  </a:lnTo>
                  <a:lnTo>
                    <a:pt x="303" y="87"/>
                  </a:lnTo>
                  <a:lnTo>
                    <a:pt x="296" y="78"/>
                  </a:lnTo>
                  <a:lnTo>
                    <a:pt x="286" y="70"/>
                  </a:lnTo>
                  <a:lnTo>
                    <a:pt x="272" y="65"/>
                  </a:lnTo>
                  <a:lnTo>
                    <a:pt x="252" y="61"/>
                  </a:lnTo>
                  <a:lnTo>
                    <a:pt x="228" y="59"/>
                  </a:lnTo>
                  <a:lnTo>
                    <a:pt x="203" y="61"/>
                  </a:lnTo>
                  <a:lnTo>
                    <a:pt x="182" y="65"/>
                  </a:lnTo>
                  <a:lnTo>
                    <a:pt x="169" y="70"/>
                  </a:lnTo>
                  <a:lnTo>
                    <a:pt x="158" y="78"/>
                  </a:lnTo>
                  <a:lnTo>
                    <a:pt x="152" y="87"/>
                  </a:lnTo>
                  <a:lnTo>
                    <a:pt x="149" y="98"/>
                  </a:lnTo>
                  <a:lnTo>
                    <a:pt x="148" y="110"/>
                  </a:lnTo>
                  <a:lnTo>
                    <a:pt x="148" y="191"/>
                  </a:lnTo>
                  <a:lnTo>
                    <a:pt x="149" y="209"/>
                  </a:lnTo>
                  <a:lnTo>
                    <a:pt x="154" y="227"/>
                  </a:lnTo>
                  <a:lnTo>
                    <a:pt x="164" y="243"/>
                  </a:lnTo>
                  <a:lnTo>
                    <a:pt x="178" y="259"/>
                  </a:lnTo>
                  <a:lnTo>
                    <a:pt x="400" y="448"/>
                  </a:lnTo>
                  <a:lnTo>
                    <a:pt x="421" y="469"/>
                  </a:lnTo>
                  <a:lnTo>
                    <a:pt x="437" y="492"/>
                  </a:lnTo>
                  <a:lnTo>
                    <a:pt x="447" y="516"/>
                  </a:lnTo>
                  <a:lnTo>
                    <a:pt x="451" y="541"/>
                  </a:lnTo>
                  <a:lnTo>
                    <a:pt x="451" y="660"/>
                  </a:lnTo>
                  <a:lnTo>
                    <a:pt x="448" y="683"/>
                  </a:lnTo>
                  <a:lnTo>
                    <a:pt x="439" y="703"/>
                  </a:lnTo>
                  <a:lnTo>
                    <a:pt x="424" y="721"/>
                  </a:lnTo>
                  <a:lnTo>
                    <a:pt x="404" y="737"/>
                  </a:lnTo>
                  <a:lnTo>
                    <a:pt x="378" y="749"/>
                  </a:lnTo>
                  <a:lnTo>
                    <a:pt x="347" y="760"/>
                  </a:lnTo>
                  <a:lnTo>
                    <a:pt x="311" y="766"/>
                  </a:lnTo>
                  <a:lnTo>
                    <a:pt x="272" y="770"/>
                  </a:lnTo>
                  <a:lnTo>
                    <a:pt x="228" y="772"/>
                  </a:lnTo>
                  <a:lnTo>
                    <a:pt x="180" y="770"/>
                  </a:lnTo>
                  <a:lnTo>
                    <a:pt x="137" y="766"/>
                  </a:lnTo>
                  <a:lnTo>
                    <a:pt x="101" y="760"/>
                  </a:lnTo>
                  <a:lnTo>
                    <a:pt x="70" y="750"/>
                  </a:lnTo>
                  <a:lnTo>
                    <a:pt x="44" y="738"/>
                  </a:lnTo>
                  <a:lnTo>
                    <a:pt x="24" y="723"/>
                  </a:lnTo>
                  <a:lnTo>
                    <a:pt x="11" y="706"/>
                  </a:lnTo>
                  <a:lnTo>
                    <a:pt x="3" y="685"/>
                  </a:lnTo>
                  <a:lnTo>
                    <a:pt x="0" y="660"/>
                  </a:lnTo>
                  <a:lnTo>
                    <a:pt x="0" y="556"/>
                  </a:lnTo>
                  <a:lnTo>
                    <a:pt x="139" y="556"/>
                  </a:lnTo>
                  <a:lnTo>
                    <a:pt x="139" y="656"/>
                  </a:lnTo>
                  <a:lnTo>
                    <a:pt x="141" y="672"/>
                  </a:lnTo>
                  <a:lnTo>
                    <a:pt x="149" y="687"/>
                  </a:lnTo>
                  <a:lnTo>
                    <a:pt x="160" y="698"/>
                  </a:lnTo>
                  <a:lnTo>
                    <a:pt x="177" y="706"/>
                  </a:lnTo>
                  <a:lnTo>
                    <a:pt x="200" y="711"/>
                  </a:lnTo>
                  <a:lnTo>
                    <a:pt x="228" y="713"/>
                  </a:lnTo>
                  <a:lnTo>
                    <a:pt x="254" y="711"/>
                  </a:lnTo>
                  <a:lnTo>
                    <a:pt x="275" y="706"/>
                  </a:lnTo>
                  <a:lnTo>
                    <a:pt x="291" y="698"/>
                  </a:lnTo>
                  <a:lnTo>
                    <a:pt x="302" y="687"/>
                  </a:lnTo>
                  <a:lnTo>
                    <a:pt x="310" y="672"/>
                  </a:lnTo>
                  <a:lnTo>
                    <a:pt x="311" y="656"/>
                  </a:lnTo>
                  <a:lnTo>
                    <a:pt x="311" y="551"/>
                  </a:lnTo>
                  <a:lnTo>
                    <a:pt x="310" y="532"/>
                  </a:lnTo>
                  <a:lnTo>
                    <a:pt x="303" y="515"/>
                  </a:lnTo>
                  <a:lnTo>
                    <a:pt x="290" y="496"/>
                  </a:lnTo>
                  <a:lnTo>
                    <a:pt x="271" y="477"/>
                  </a:lnTo>
                  <a:lnTo>
                    <a:pt x="67" y="300"/>
                  </a:lnTo>
                  <a:lnTo>
                    <a:pt x="47" y="282"/>
                  </a:lnTo>
                  <a:lnTo>
                    <a:pt x="31" y="263"/>
                  </a:lnTo>
                  <a:lnTo>
                    <a:pt x="19" y="244"/>
                  </a:lnTo>
                  <a:lnTo>
                    <a:pt x="11" y="225"/>
                  </a:lnTo>
                  <a:lnTo>
                    <a:pt x="8" y="204"/>
                  </a:lnTo>
                  <a:lnTo>
                    <a:pt x="8" y="112"/>
                  </a:lnTo>
                  <a:lnTo>
                    <a:pt x="11" y="89"/>
                  </a:lnTo>
                  <a:lnTo>
                    <a:pt x="20" y="67"/>
                  </a:lnTo>
                  <a:lnTo>
                    <a:pt x="33" y="50"/>
                  </a:lnTo>
                  <a:lnTo>
                    <a:pt x="54" y="35"/>
                  </a:lnTo>
                  <a:lnTo>
                    <a:pt x="78" y="22"/>
                  </a:lnTo>
                  <a:lnTo>
                    <a:pt x="107" y="12"/>
                  </a:lnTo>
                  <a:lnTo>
                    <a:pt x="144" y="6"/>
                  </a:lnTo>
                  <a:lnTo>
                    <a:pt x="182" y="2"/>
                  </a:lnTo>
                  <a:lnTo>
                    <a:pt x="2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0" name="Freeform 11">
              <a:extLst>
                <a:ext uri="{FF2B5EF4-FFF2-40B4-BE49-F238E27FC236}">
                  <a16:creationId xmlns:a16="http://schemas.microsoft.com/office/drawing/2014/main" id="{F8F21352-67EA-4F56-9534-D9D498CA4DA5}"/>
                </a:ext>
              </a:extLst>
            </p:cNvPr>
            <p:cNvSpPr>
              <a:spLocks/>
            </p:cNvSpPr>
            <p:nvPr/>
          </p:nvSpPr>
          <p:spPr bwMode="auto">
            <a:xfrm>
              <a:off x="1430338" y="5005388"/>
              <a:ext cx="352425" cy="755650"/>
            </a:xfrm>
            <a:custGeom>
              <a:avLst/>
              <a:gdLst>
                <a:gd name="T0" fmla="*/ 305 w 443"/>
                <a:gd name="T1" fmla="*/ 0 h 952"/>
                <a:gd name="T2" fmla="*/ 443 w 443"/>
                <a:gd name="T3" fmla="*/ 0 h 952"/>
                <a:gd name="T4" fmla="*/ 138 w 443"/>
                <a:gd name="T5" fmla="*/ 952 h 952"/>
                <a:gd name="T6" fmla="*/ 0 w 443"/>
                <a:gd name="T7" fmla="*/ 952 h 952"/>
                <a:gd name="T8" fmla="*/ 305 w 443"/>
                <a:gd name="T9" fmla="*/ 0 h 952"/>
              </a:gdLst>
              <a:ahLst/>
              <a:cxnLst>
                <a:cxn ang="0">
                  <a:pos x="T0" y="T1"/>
                </a:cxn>
                <a:cxn ang="0">
                  <a:pos x="T2" y="T3"/>
                </a:cxn>
                <a:cxn ang="0">
                  <a:pos x="T4" y="T5"/>
                </a:cxn>
                <a:cxn ang="0">
                  <a:pos x="T6" y="T7"/>
                </a:cxn>
                <a:cxn ang="0">
                  <a:pos x="T8" y="T9"/>
                </a:cxn>
              </a:cxnLst>
              <a:rect l="0" t="0" r="r" b="b"/>
              <a:pathLst>
                <a:path w="443" h="952">
                  <a:moveTo>
                    <a:pt x="305" y="0"/>
                  </a:moveTo>
                  <a:lnTo>
                    <a:pt x="443"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1" name="Freeform 12">
              <a:extLst>
                <a:ext uri="{FF2B5EF4-FFF2-40B4-BE49-F238E27FC236}">
                  <a16:creationId xmlns:a16="http://schemas.microsoft.com/office/drawing/2014/main" id="{93E305D8-5E4F-46CD-8514-9F9A38B6E582}"/>
                </a:ext>
              </a:extLst>
            </p:cNvPr>
            <p:cNvSpPr>
              <a:spLocks/>
            </p:cNvSpPr>
            <p:nvPr/>
          </p:nvSpPr>
          <p:spPr bwMode="auto">
            <a:xfrm>
              <a:off x="1349376" y="5006976"/>
              <a:ext cx="204788" cy="468313"/>
            </a:xfrm>
            <a:custGeom>
              <a:avLst/>
              <a:gdLst>
                <a:gd name="T0" fmla="*/ 0 w 257"/>
                <a:gd name="T1" fmla="*/ 0 h 591"/>
                <a:gd name="T2" fmla="*/ 138 w 257"/>
                <a:gd name="T3" fmla="*/ 0 h 591"/>
                <a:gd name="T4" fmla="*/ 257 w 257"/>
                <a:gd name="T5" fmla="*/ 373 h 591"/>
                <a:gd name="T6" fmla="*/ 188 w 257"/>
                <a:gd name="T7" fmla="*/ 591 h 591"/>
                <a:gd name="T8" fmla="*/ 0 w 257"/>
                <a:gd name="T9" fmla="*/ 0 h 591"/>
              </a:gdLst>
              <a:ahLst/>
              <a:cxnLst>
                <a:cxn ang="0">
                  <a:pos x="T0" y="T1"/>
                </a:cxn>
                <a:cxn ang="0">
                  <a:pos x="T2" y="T3"/>
                </a:cxn>
                <a:cxn ang="0">
                  <a:pos x="T4" y="T5"/>
                </a:cxn>
                <a:cxn ang="0">
                  <a:pos x="T6" y="T7"/>
                </a:cxn>
                <a:cxn ang="0">
                  <a:pos x="T8" y="T9"/>
                </a:cxn>
              </a:cxnLst>
              <a:rect l="0" t="0" r="r" b="b"/>
              <a:pathLst>
                <a:path w="257" h="591">
                  <a:moveTo>
                    <a:pt x="0" y="0"/>
                  </a:moveTo>
                  <a:lnTo>
                    <a:pt x="138" y="0"/>
                  </a:lnTo>
                  <a:lnTo>
                    <a:pt x="257" y="373"/>
                  </a:lnTo>
                  <a:lnTo>
                    <a:pt x="188" y="59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2" name="Freeform 13">
              <a:extLst>
                <a:ext uri="{FF2B5EF4-FFF2-40B4-BE49-F238E27FC236}">
                  <a16:creationId xmlns:a16="http://schemas.microsoft.com/office/drawing/2014/main" id="{CE1627C1-33EF-40D9-A63C-307FA5E912FC}"/>
                </a:ext>
              </a:extLst>
            </p:cNvPr>
            <p:cNvSpPr>
              <a:spLocks/>
            </p:cNvSpPr>
            <p:nvPr/>
          </p:nvSpPr>
          <p:spPr bwMode="auto">
            <a:xfrm>
              <a:off x="3578226" y="5005388"/>
              <a:ext cx="352425" cy="755650"/>
            </a:xfrm>
            <a:custGeom>
              <a:avLst/>
              <a:gdLst>
                <a:gd name="T0" fmla="*/ 305 w 444"/>
                <a:gd name="T1" fmla="*/ 0 h 952"/>
                <a:gd name="T2" fmla="*/ 444 w 444"/>
                <a:gd name="T3" fmla="*/ 0 h 952"/>
                <a:gd name="T4" fmla="*/ 138 w 444"/>
                <a:gd name="T5" fmla="*/ 952 h 952"/>
                <a:gd name="T6" fmla="*/ 0 w 444"/>
                <a:gd name="T7" fmla="*/ 952 h 952"/>
                <a:gd name="T8" fmla="*/ 305 w 444"/>
                <a:gd name="T9" fmla="*/ 0 h 952"/>
              </a:gdLst>
              <a:ahLst/>
              <a:cxnLst>
                <a:cxn ang="0">
                  <a:pos x="T0" y="T1"/>
                </a:cxn>
                <a:cxn ang="0">
                  <a:pos x="T2" y="T3"/>
                </a:cxn>
                <a:cxn ang="0">
                  <a:pos x="T4" y="T5"/>
                </a:cxn>
                <a:cxn ang="0">
                  <a:pos x="T6" y="T7"/>
                </a:cxn>
                <a:cxn ang="0">
                  <a:pos x="T8" y="T9"/>
                </a:cxn>
              </a:cxnLst>
              <a:rect l="0" t="0" r="r" b="b"/>
              <a:pathLst>
                <a:path w="444" h="952">
                  <a:moveTo>
                    <a:pt x="305" y="0"/>
                  </a:moveTo>
                  <a:lnTo>
                    <a:pt x="444" y="0"/>
                  </a:lnTo>
                  <a:lnTo>
                    <a:pt x="138" y="952"/>
                  </a:lnTo>
                  <a:lnTo>
                    <a:pt x="0" y="952"/>
                  </a:lnTo>
                  <a:lnTo>
                    <a:pt x="30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3" name="Freeform 14">
              <a:extLst>
                <a:ext uri="{FF2B5EF4-FFF2-40B4-BE49-F238E27FC236}">
                  <a16:creationId xmlns:a16="http://schemas.microsoft.com/office/drawing/2014/main" id="{0D9F3EE9-A06C-4BEA-8C1C-047AA29FD60B}"/>
                </a:ext>
              </a:extLst>
            </p:cNvPr>
            <p:cNvSpPr>
              <a:spLocks/>
            </p:cNvSpPr>
            <p:nvPr/>
          </p:nvSpPr>
          <p:spPr bwMode="auto">
            <a:xfrm>
              <a:off x="3495676" y="5005388"/>
              <a:ext cx="206375" cy="468313"/>
            </a:xfrm>
            <a:custGeom>
              <a:avLst/>
              <a:gdLst>
                <a:gd name="T0" fmla="*/ 0 w 259"/>
                <a:gd name="T1" fmla="*/ 0 h 589"/>
                <a:gd name="T2" fmla="*/ 139 w 259"/>
                <a:gd name="T3" fmla="*/ 0 h 589"/>
                <a:gd name="T4" fmla="*/ 259 w 259"/>
                <a:gd name="T5" fmla="*/ 372 h 589"/>
                <a:gd name="T6" fmla="*/ 189 w 259"/>
                <a:gd name="T7" fmla="*/ 589 h 589"/>
                <a:gd name="T8" fmla="*/ 0 w 259"/>
                <a:gd name="T9" fmla="*/ 0 h 589"/>
              </a:gdLst>
              <a:ahLst/>
              <a:cxnLst>
                <a:cxn ang="0">
                  <a:pos x="T0" y="T1"/>
                </a:cxn>
                <a:cxn ang="0">
                  <a:pos x="T2" y="T3"/>
                </a:cxn>
                <a:cxn ang="0">
                  <a:pos x="T4" y="T5"/>
                </a:cxn>
                <a:cxn ang="0">
                  <a:pos x="T6" y="T7"/>
                </a:cxn>
                <a:cxn ang="0">
                  <a:pos x="T8" y="T9"/>
                </a:cxn>
              </a:cxnLst>
              <a:rect l="0" t="0" r="r" b="b"/>
              <a:pathLst>
                <a:path w="259" h="589">
                  <a:moveTo>
                    <a:pt x="0" y="0"/>
                  </a:moveTo>
                  <a:lnTo>
                    <a:pt x="139" y="0"/>
                  </a:lnTo>
                  <a:lnTo>
                    <a:pt x="259" y="372"/>
                  </a:lnTo>
                  <a:lnTo>
                    <a:pt x="189" y="5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4" name="Freeform 15">
              <a:extLst>
                <a:ext uri="{FF2B5EF4-FFF2-40B4-BE49-F238E27FC236}">
                  <a16:creationId xmlns:a16="http://schemas.microsoft.com/office/drawing/2014/main" id="{F5E30233-CE36-47C9-811B-877B122CC630}"/>
                </a:ext>
              </a:extLst>
            </p:cNvPr>
            <p:cNvSpPr>
              <a:spLocks/>
            </p:cNvSpPr>
            <p:nvPr/>
          </p:nvSpPr>
          <p:spPr bwMode="auto">
            <a:xfrm>
              <a:off x="1817688" y="5005388"/>
              <a:ext cx="396875" cy="603250"/>
            </a:xfrm>
            <a:custGeom>
              <a:avLst/>
              <a:gdLst>
                <a:gd name="T0" fmla="*/ 0 w 499"/>
                <a:gd name="T1" fmla="*/ 0 h 759"/>
                <a:gd name="T2" fmla="*/ 268 w 499"/>
                <a:gd name="T3" fmla="*/ 0 h 759"/>
                <a:gd name="T4" fmla="*/ 318 w 499"/>
                <a:gd name="T5" fmla="*/ 0 h 759"/>
                <a:gd name="T6" fmla="*/ 361 w 499"/>
                <a:gd name="T7" fmla="*/ 4 h 759"/>
                <a:gd name="T8" fmla="*/ 397 w 499"/>
                <a:gd name="T9" fmla="*/ 8 h 759"/>
                <a:gd name="T10" fmla="*/ 427 w 499"/>
                <a:gd name="T11" fmla="*/ 16 h 759"/>
                <a:gd name="T12" fmla="*/ 451 w 499"/>
                <a:gd name="T13" fmla="*/ 26 h 759"/>
                <a:gd name="T14" fmla="*/ 470 w 499"/>
                <a:gd name="T15" fmla="*/ 38 h 759"/>
                <a:gd name="T16" fmla="*/ 483 w 499"/>
                <a:gd name="T17" fmla="*/ 52 h 759"/>
                <a:gd name="T18" fmla="*/ 493 w 499"/>
                <a:gd name="T19" fmla="*/ 70 h 759"/>
                <a:gd name="T20" fmla="*/ 498 w 499"/>
                <a:gd name="T21" fmla="*/ 91 h 759"/>
                <a:gd name="T22" fmla="*/ 499 w 499"/>
                <a:gd name="T23" fmla="*/ 115 h 759"/>
                <a:gd name="T24" fmla="*/ 499 w 499"/>
                <a:gd name="T25" fmla="*/ 759 h 759"/>
                <a:gd name="T26" fmla="*/ 361 w 499"/>
                <a:gd name="T27" fmla="*/ 759 h 759"/>
                <a:gd name="T28" fmla="*/ 361 w 499"/>
                <a:gd name="T29" fmla="*/ 106 h 759"/>
                <a:gd name="T30" fmla="*/ 358 w 499"/>
                <a:gd name="T31" fmla="*/ 91 h 759"/>
                <a:gd name="T32" fmla="*/ 350 w 499"/>
                <a:gd name="T33" fmla="*/ 79 h 759"/>
                <a:gd name="T34" fmla="*/ 338 w 499"/>
                <a:gd name="T35" fmla="*/ 71 h 759"/>
                <a:gd name="T36" fmla="*/ 322 w 499"/>
                <a:gd name="T37" fmla="*/ 66 h 759"/>
                <a:gd name="T38" fmla="*/ 302 w 499"/>
                <a:gd name="T39" fmla="*/ 62 h 759"/>
                <a:gd name="T40" fmla="*/ 279 w 499"/>
                <a:gd name="T41" fmla="*/ 59 h 759"/>
                <a:gd name="T42" fmla="*/ 254 w 499"/>
                <a:gd name="T43" fmla="*/ 59 h 759"/>
                <a:gd name="T44" fmla="*/ 138 w 499"/>
                <a:gd name="T45" fmla="*/ 59 h 759"/>
                <a:gd name="T46" fmla="*/ 138 w 499"/>
                <a:gd name="T47" fmla="*/ 759 h 759"/>
                <a:gd name="T48" fmla="*/ 138 w 499"/>
                <a:gd name="T49" fmla="*/ 759 h 759"/>
                <a:gd name="T50" fmla="*/ 0 w 499"/>
                <a:gd name="T51" fmla="*/ 759 h 759"/>
                <a:gd name="T52" fmla="*/ 0 w 499"/>
                <a:gd name="T53" fmla="*/ 0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9" h="759">
                  <a:moveTo>
                    <a:pt x="0" y="0"/>
                  </a:moveTo>
                  <a:lnTo>
                    <a:pt x="268" y="0"/>
                  </a:lnTo>
                  <a:lnTo>
                    <a:pt x="318" y="0"/>
                  </a:lnTo>
                  <a:lnTo>
                    <a:pt x="361" y="4"/>
                  </a:lnTo>
                  <a:lnTo>
                    <a:pt x="397" y="8"/>
                  </a:lnTo>
                  <a:lnTo>
                    <a:pt x="427" y="16"/>
                  </a:lnTo>
                  <a:lnTo>
                    <a:pt x="451" y="26"/>
                  </a:lnTo>
                  <a:lnTo>
                    <a:pt x="470" y="38"/>
                  </a:lnTo>
                  <a:lnTo>
                    <a:pt x="483" y="52"/>
                  </a:lnTo>
                  <a:lnTo>
                    <a:pt x="493" y="70"/>
                  </a:lnTo>
                  <a:lnTo>
                    <a:pt x="498" y="91"/>
                  </a:lnTo>
                  <a:lnTo>
                    <a:pt x="499" y="115"/>
                  </a:lnTo>
                  <a:lnTo>
                    <a:pt x="499" y="759"/>
                  </a:lnTo>
                  <a:lnTo>
                    <a:pt x="361" y="759"/>
                  </a:lnTo>
                  <a:lnTo>
                    <a:pt x="361" y="106"/>
                  </a:lnTo>
                  <a:lnTo>
                    <a:pt x="358" y="91"/>
                  </a:lnTo>
                  <a:lnTo>
                    <a:pt x="350" y="79"/>
                  </a:lnTo>
                  <a:lnTo>
                    <a:pt x="338" y="71"/>
                  </a:lnTo>
                  <a:lnTo>
                    <a:pt x="322" y="66"/>
                  </a:lnTo>
                  <a:lnTo>
                    <a:pt x="302" y="62"/>
                  </a:lnTo>
                  <a:lnTo>
                    <a:pt x="279" y="59"/>
                  </a:lnTo>
                  <a:lnTo>
                    <a:pt x="254" y="59"/>
                  </a:lnTo>
                  <a:lnTo>
                    <a:pt x="138" y="59"/>
                  </a:lnTo>
                  <a:lnTo>
                    <a:pt x="138" y="759"/>
                  </a:lnTo>
                  <a:lnTo>
                    <a:pt x="138" y="759"/>
                  </a:lnTo>
                  <a:lnTo>
                    <a:pt x="0" y="75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45" name="Freeform 16">
              <a:extLst>
                <a:ext uri="{FF2B5EF4-FFF2-40B4-BE49-F238E27FC236}">
                  <a16:creationId xmlns:a16="http://schemas.microsoft.com/office/drawing/2014/main" id="{D55B8220-36A8-442E-B5A9-78899F0A6EEB}"/>
                </a:ext>
              </a:extLst>
            </p:cNvPr>
            <p:cNvSpPr>
              <a:spLocks noEditPoints="1"/>
            </p:cNvSpPr>
            <p:nvPr/>
          </p:nvSpPr>
          <p:spPr bwMode="auto">
            <a:xfrm>
              <a:off x="4337051" y="5010151"/>
              <a:ext cx="142875" cy="139700"/>
            </a:xfrm>
            <a:custGeom>
              <a:avLst/>
              <a:gdLst>
                <a:gd name="T0" fmla="*/ 72 w 180"/>
                <a:gd name="T1" fmla="*/ 82 h 177"/>
                <a:gd name="T2" fmla="*/ 100 w 180"/>
                <a:gd name="T3" fmla="*/ 82 h 177"/>
                <a:gd name="T4" fmla="*/ 113 w 180"/>
                <a:gd name="T5" fmla="*/ 75 h 177"/>
                <a:gd name="T6" fmla="*/ 113 w 180"/>
                <a:gd name="T7" fmla="*/ 58 h 177"/>
                <a:gd name="T8" fmla="*/ 101 w 180"/>
                <a:gd name="T9" fmla="*/ 51 h 177"/>
                <a:gd name="T10" fmla="*/ 72 w 180"/>
                <a:gd name="T11" fmla="*/ 51 h 177"/>
                <a:gd name="T12" fmla="*/ 96 w 180"/>
                <a:gd name="T13" fmla="*/ 38 h 177"/>
                <a:gd name="T14" fmla="*/ 123 w 180"/>
                <a:gd name="T15" fmla="*/ 45 h 177"/>
                <a:gd name="T16" fmla="*/ 132 w 180"/>
                <a:gd name="T17" fmla="*/ 66 h 177"/>
                <a:gd name="T18" fmla="*/ 124 w 180"/>
                <a:gd name="T19" fmla="*/ 87 h 177"/>
                <a:gd name="T20" fmla="*/ 105 w 180"/>
                <a:gd name="T21" fmla="*/ 94 h 177"/>
                <a:gd name="T22" fmla="*/ 117 w 180"/>
                <a:gd name="T23" fmla="*/ 140 h 177"/>
                <a:gd name="T24" fmla="*/ 72 w 180"/>
                <a:gd name="T25" fmla="*/ 95 h 177"/>
                <a:gd name="T26" fmla="*/ 57 w 180"/>
                <a:gd name="T27" fmla="*/ 140 h 177"/>
                <a:gd name="T28" fmla="*/ 90 w 180"/>
                <a:gd name="T29" fmla="*/ 15 h 177"/>
                <a:gd name="T30" fmla="*/ 47 w 180"/>
                <a:gd name="T31" fmla="*/ 29 h 177"/>
                <a:gd name="T32" fmla="*/ 22 w 180"/>
                <a:gd name="T33" fmla="*/ 65 h 177"/>
                <a:gd name="T34" fmla="*/ 22 w 180"/>
                <a:gd name="T35" fmla="*/ 113 h 177"/>
                <a:gd name="T36" fmla="*/ 47 w 180"/>
                <a:gd name="T37" fmla="*/ 149 h 177"/>
                <a:gd name="T38" fmla="*/ 90 w 180"/>
                <a:gd name="T39" fmla="*/ 162 h 177"/>
                <a:gd name="T40" fmla="*/ 133 w 180"/>
                <a:gd name="T41" fmla="*/ 149 h 177"/>
                <a:gd name="T42" fmla="*/ 159 w 180"/>
                <a:gd name="T43" fmla="*/ 113 h 177"/>
                <a:gd name="T44" fmla="*/ 159 w 180"/>
                <a:gd name="T45" fmla="*/ 65 h 177"/>
                <a:gd name="T46" fmla="*/ 133 w 180"/>
                <a:gd name="T47" fmla="*/ 29 h 177"/>
                <a:gd name="T48" fmla="*/ 90 w 180"/>
                <a:gd name="T49" fmla="*/ 15 h 177"/>
                <a:gd name="T50" fmla="*/ 115 w 180"/>
                <a:gd name="T51" fmla="*/ 3 h 177"/>
                <a:gd name="T52" fmla="*/ 153 w 180"/>
                <a:gd name="T53" fmla="*/ 26 h 177"/>
                <a:gd name="T54" fmla="*/ 176 w 180"/>
                <a:gd name="T55" fmla="*/ 65 h 177"/>
                <a:gd name="T56" fmla="*/ 176 w 180"/>
                <a:gd name="T57" fmla="*/ 113 h 177"/>
                <a:gd name="T58" fmla="*/ 153 w 180"/>
                <a:gd name="T59" fmla="*/ 152 h 177"/>
                <a:gd name="T60" fmla="*/ 115 w 180"/>
                <a:gd name="T61" fmla="*/ 174 h 177"/>
                <a:gd name="T62" fmla="*/ 68 w 180"/>
                <a:gd name="T63" fmla="*/ 174 h 177"/>
                <a:gd name="T64" fmla="*/ 27 w 180"/>
                <a:gd name="T65" fmla="*/ 152 h 177"/>
                <a:gd name="T66" fmla="*/ 4 w 180"/>
                <a:gd name="T67" fmla="*/ 113 h 177"/>
                <a:gd name="T68" fmla="*/ 4 w 180"/>
                <a:gd name="T69" fmla="*/ 65 h 177"/>
                <a:gd name="T70" fmla="*/ 27 w 180"/>
                <a:gd name="T71" fmla="*/ 26 h 177"/>
                <a:gd name="T72" fmla="*/ 68 w 180"/>
                <a:gd name="T73" fmla="*/ 3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80" h="177">
                  <a:moveTo>
                    <a:pt x="72" y="51"/>
                  </a:moveTo>
                  <a:lnTo>
                    <a:pt x="72" y="82"/>
                  </a:lnTo>
                  <a:lnTo>
                    <a:pt x="90" y="82"/>
                  </a:lnTo>
                  <a:lnTo>
                    <a:pt x="100" y="82"/>
                  </a:lnTo>
                  <a:lnTo>
                    <a:pt x="108" y="79"/>
                  </a:lnTo>
                  <a:lnTo>
                    <a:pt x="113" y="75"/>
                  </a:lnTo>
                  <a:lnTo>
                    <a:pt x="116" y="66"/>
                  </a:lnTo>
                  <a:lnTo>
                    <a:pt x="113" y="58"/>
                  </a:lnTo>
                  <a:lnTo>
                    <a:pt x="108" y="54"/>
                  </a:lnTo>
                  <a:lnTo>
                    <a:pt x="101" y="51"/>
                  </a:lnTo>
                  <a:lnTo>
                    <a:pt x="93" y="51"/>
                  </a:lnTo>
                  <a:lnTo>
                    <a:pt x="72" y="51"/>
                  </a:lnTo>
                  <a:close/>
                  <a:moveTo>
                    <a:pt x="57" y="38"/>
                  </a:moveTo>
                  <a:lnTo>
                    <a:pt x="96" y="38"/>
                  </a:lnTo>
                  <a:lnTo>
                    <a:pt x="112" y="39"/>
                  </a:lnTo>
                  <a:lnTo>
                    <a:pt x="123" y="45"/>
                  </a:lnTo>
                  <a:lnTo>
                    <a:pt x="129" y="54"/>
                  </a:lnTo>
                  <a:lnTo>
                    <a:pt x="132" y="66"/>
                  </a:lnTo>
                  <a:lnTo>
                    <a:pt x="129" y="78"/>
                  </a:lnTo>
                  <a:lnTo>
                    <a:pt x="124" y="87"/>
                  </a:lnTo>
                  <a:lnTo>
                    <a:pt x="116" y="91"/>
                  </a:lnTo>
                  <a:lnTo>
                    <a:pt x="105" y="94"/>
                  </a:lnTo>
                  <a:lnTo>
                    <a:pt x="135" y="140"/>
                  </a:lnTo>
                  <a:lnTo>
                    <a:pt x="117" y="140"/>
                  </a:lnTo>
                  <a:lnTo>
                    <a:pt x="90" y="95"/>
                  </a:lnTo>
                  <a:lnTo>
                    <a:pt x="72" y="95"/>
                  </a:lnTo>
                  <a:lnTo>
                    <a:pt x="72" y="140"/>
                  </a:lnTo>
                  <a:lnTo>
                    <a:pt x="57" y="140"/>
                  </a:lnTo>
                  <a:lnTo>
                    <a:pt x="57" y="38"/>
                  </a:lnTo>
                  <a:close/>
                  <a:moveTo>
                    <a:pt x="90" y="15"/>
                  </a:moveTo>
                  <a:lnTo>
                    <a:pt x="68" y="19"/>
                  </a:lnTo>
                  <a:lnTo>
                    <a:pt x="47" y="29"/>
                  </a:lnTo>
                  <a:lnTo>
                    <a:pt x="33" y="45"/>
                  </a:lnTo>
                  <a:lnTo>
                    <a:pt x="22" y="65"/>
                  </a:lnTo>
                  <a:lnTo>
                    <a:pt x="18" y="89"/>
                  </a:lnTo>
                  <a:lnTo>
                    <a:pt x="22" y="113"/>
                  </a:lnTo>
                  <a:lnTo>
                    <a:pt x="33" y="133"/>
                  </a:lnTo>
                  <a:lnTo>
                    <a:pt x="47" y="149"/>
                  </a:lnTo>
                  <a:lnTo>
                    <a:pt x="68" y="158"/>
                  </a:lnTo>
                  <a:lnTo>
                    <a:pt x="90" y="162"/>
                  </a:lnTo>
                  <a:lnTo>
                    <a:pt x="113" y="158"/>
                  </a:lnTo>
                  <a:lnTo>
                    <a:pt x="133" y="149"/>
                  </a:lnTo>
                  <a:lnTo>
                    <a:pt x="148" y="133"/>
                  </a:lnTo>
                  <a:lnTo>
                    <a:pt x="159" y="113"/>
                  </a:lnTo>
                  <a:lnTo>
                    <a:pt x="163" y="89"/>
                  </a:lnTo>
                  <a:lnTo>
                    <a:pt x="159" y="65"/>
                  </a:lnTo>
                  <a:lnTo>
                    <a:pt x="148" y="45"/>
                  </a:lnTo>
                  <a:lnTo>
                    <a:pt x="133" y="29"/>
                  </a:lnTo>
                  <a:lnTo>
                    <a:pt x="113" y="19"/>
                  </a:lnTo>
                  <a:lnTo>
                    <a:pt x="90" y="15"/>
                  </a:lnTo>
                  <a:close/>
                  <a:moveTo>
                    <a:pt x="90" y="0"/>
                  </a:moveTo>
                  <a:lnTo>
                    <a:pt x="115" y="3"/>
                  </a:lnTo>
                  <a:lnTo>
                    <a:pt x="136" y="12"/>
                  </a:lnTo>
                  <a:lnTo>
                    <a:pt x="153" y="26"/>
                  </a:lnTo>
                  <a:lnTo>
                    <a:pt x="168" y="43"/>
                  </a:lnTo>
                  <a:lnTo>
                    <a:pt x="176" y="65"/>
                  </a:lnTo>
                  <a:lnTo>
                    <a:pt x="180" y="89"/>
                  </a:lnTo>
                  <a:lnTo>
                    <a:pt x="176" y="113"/>
                  </a:lnTo>
                  <a:lnTo>
                    <a:pt x="168" y="134"/>
                  </a:lnTo>
                  <a:lnTo>
                    <a:pt x="153" y="152"/>
                  </a:lnTo>
                  <a:lnTo>
                    <a:pt x="136" y="165"/>
                  </a:lnTo>
                  <a:lnTo>
                    <a:pt x="115" y="174"/>
                  </a:lnTo>
                  <a:lnTo>
                    <a:pt x="90" y="177"/>
                  </a:lnTo>
                  <a:lnTo>
                    <a:pt x="68" y="174"/>
                  </a:lnTo>
                  <a:lnTo>
                    <a:pt x="46" y="165"/>
                  </a:lnTo>
                  <a:lnTo>
                    <a:pt x="27" y="152"/>
                  </a:lnTo>
                  <a:lnTo>
                    <a:pt x="14" y="134"/>
                  </a:lnTo>
                  <a:lnTo>
                    <a:pt x="4" y="113"/>
                  </a:lnTo>
                  <a:lnTo>
                    <a:pt x="0" y="89"/>
                  </a:lnTo>
                  <a:lnTo>
                    <a:pt x="4" y="65"/>
                  </a:lnTo>
                  <a:lnTo>
                    <a:pt x="14" y="43"/>
                  </a:lnTo>
                  <a:lnTo>
                    <a:pt x="27" y="26"/>
                  </a:lnTo>
                  <a:lnTo>
                    <a:pt x="46" y="12"/>
                  </a:lnTo>
                  <a:lnTo>
                    <a:pt x="68" y="3"/>
                  </a:lnTo>
                  <a:lnTo>
                    <a:pt x="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cSld>
  <p:clrMap bg1="lt1" tx1="dk1" bg2="lt2" tx2="dk2" accent1="accent1" accent2="accent2" accent3="accent3" accent4="accent4" accent5="accent5" accent6="accent6" hlink="hlink" folHlink="folHlink"/>
  <p:sldLayoutIdLst>
    <p:sldLayoutId id="2147483660" r:id="rId1"/>
    <p:sldLayoutId id="2147483675" r:id="rId2"/>
    <p:sldLayoutId id="2147483676" r:id="rId3"/>
    <p:sldLayoutId id="2147483661" r:id="rId4"/>
    <p:sldLayoutId id="2147483678" r:id="rId5"/>
    <p:sldLayoutId id="2147483677" r:id="rId6"/>
    <p:sldLayoutId id="2147483679" r:id="rId7"/>
    <p:sldLayoutId id="2147483663" r:id="rId8"/>
    <p:sldLayoutId id="2147483669" r:id="rId9"/>
    <p:sldLayoutId id="2147483655" r:id="rId10"/>
    <p:sldLayoutId id="2147483662" r:id="rId11"/>
    <p:sldLayoutId id="2147483651" r:id="rId12"/>
    <p:sldLayoutId id="2147483671" r:id="rId13"/>
    <p:sldLayoutId id="2147483672" r:id="rId14"/>
    <p:sldLayoutId id="2147483659" r:id="rId15"/>
    <p:sldLayoutId id="2147483680" r:id="rId16"/>
  </p:sldLayoutIdLst>
  <p:txStyles>
    <p:titleStyle>
      <a:lvl1pPr algn="l" defTabSz="914400" rtl="0" eaLnBrk="1" latinLnBrk="0" hangingPunct="1">
        <a:lnSpc>
          <a:spcPct val="100000"/>
        </a:lnSpc>
        <a:spcBef>
          <a:spcPct val="0"/>
        </a:spcBef>
        <a:buNone/>
        <a:defRPr sz="3200" b="0" kern="1200">
          <a:solidFill>
            <a:schemeClr val="tx1"/>
          </a:solidFill>
          <a:latin typeface="+mj-lt"/>
          <a:ea typeface="+mj-ea"/>
          <a:cs typeface="+mj-cs"/>
        </a:defRPr>
      </a:lvl1pPr>
    </p:titleStyle>
    <p:bodyStyle>
      <a:lvl1pPr marL="173736" indent="-173736" algn="l" defTabSz="914400" rtl="0" eaLnBrk="1" latinLnBrk="0" hangingPunct="1">
        <a:lnSpc>
          <a:spcPct val="100000"/>
        </a:lnSpc>
        <a:spcBef>
          <a:spcPts val="600"/>
        </a:spcBef>
        <a:buClr>
          <a:schemeClr val="tx1"/>
        </a:buClr>
        <a:buFont typeface="Arial" panose="020B0604020202020204" pitchFamily="34" charset="0"/>
        <a:buChar char="•"/>
        <a:defRPr sz="2000" kern="1200">
          <a:solidFill>
            <a:schemeClr val="tx1"/>
          </a:solidFill>
          <a:latin typeface="+mn-lt"/>
          <a:ea typeface="+mn-ea"/>
          <a:cs typeface="+mn-cs"/>
        </a:defRPr>
      </a:lvl1pPr>
      <a:lvl2pPr marL="512064" indent="-219456"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804672"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3pPr>
      <a:lvl4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4pPr>
      <a:lvl5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5pPr>
      <a:lvl6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6pPr>
      <a:lvl7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7pPr>
      <a:lvl8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8pPr>
      <a:lvl9pPr marL="1088136" indent="-219456" algn="l" defTabSz="914400" rtl="0" eaLnBrk="1" latinLnBrk="0" hangingPunct="1">
        <a:lnSpc>
          <a:spcPct val="100000"/>
        </a:lnSpc>
        <a:spcBef>
          <a:spcPts val="336"/>
        </a:spcBef>
        <a:buClr>
          <a:schemeClr val="tx1"/>
        </a:buClr>
        <a:buFont typeface="Arial" panose="020B0604020202020204"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3" pos="3840">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67369E-50B9-489B-897C-533AB8D3484C}"/>
              </a:ext>
            </a:extLst>
          </p:cNvPr>
          <p:cNvSpPr>
            <a:spLocks noGrp="1"/>
          </p:cNvSpPr>
          <p:nvPr>
            <p:ph type="body" sz="quarter" idx="10"/>
          </p:nvPr>
        </p:nvSpPr>
        <p:spPr>
          <a:xfrm>
            <a:off x="456698" y="3970142"/>
            <a:ext cx="5524972" cy="731520"/>
          </a:xfrm>
        </p:spPr>
        <p:txBody>
          <a:bodyPr/>
          <a:lstStyle/>
          <a:p>
            <a:r>
              <a:rPr lang="en-US" dirty="0"/>
              <a:t>SNPS SIPI team	</a:t>
            </a:r>
          </a:p>
        </p:txBody>
      </p:sp>
      <p:sp>
        <p:nvSpPr>
          <p:cNvPr id="3" name="Text Placeholder 2">
            <a:extLst>
              <a:ext uri="{FF2B5EF4-FFF2-40B4-BE49-F238E27FC236}">
                <a16:creationId xmlns:a16="http://schemas.microsoft.com/office/drawing/2014/main" id="{A5EBE01D-DF7A-473D-BEB8-70441C30D261}"/>
              </a:ext>
            </a:extLst>
          </p:cNvPr>
          <p:cNvSpPr>
            <a:spLocks noGrp="1"/>
          </p:cNvSpPr>
          <p:nvPr>
            <p:ph type="body" sz="quarter" idx="11"/>
          </p:nvPr>
        </p:nvSpPr>
        <p:spPr>
          <a:xfrm>
            <a:off x="456555" y="4701662"/>
            <a:ext cx="5525117" cy="396815"/>
          </a:xfrm>
        </p:spPr>
        <p:txBody>
          <a:bodyPr/>
          <a:lstStyle/>
          <a:p>
            <a:r>
              <a:rPr lang="en-US" dirty="0"/>
              <a:t>April 2, 2020</a:t>
            </a:r>
          </a:p>
        </p:txBody>
      </p:sp>
      <p:sp>
        <p:nvSpPr>
          <p:cNvPr id="4" name="Subtitle 3">
            <a:extLst>
              <a:ext uri="{FF2B5EF4-FFF2-40B4-BE49-F238E27FC236}">
                <a16:creationId xmlns:a16="http://schemas.microsoft.com/office/drawing/2014/main" id="{E77041CB-0015-4473-BA18-07F260E5006D}"/>
              </a:ext>
            </a:extLst>
          </p:cNvPr>
          <p:cNvSpPr>
            <a:spLocks noGrp="1"/>
          </p:cNvSpPr>
          <p:nvPr>
            <p:ph type="subTitle" idx="1"/>
          </p:nvPr>
        </p:nvSpPr>
        <p:spPr>
          <a:xfrm>
            <a:off x="456556" y="2982484"/>
            <a:ext cx="11278565" cy="990600"/>
          </a:xfrm>
        </p:spPr>
        <p:txBody>
          <a:bodyPr/>
          <a:lstStyle/>
          <a:p>
            <a:r>
              <a:rPr lang="en-US" dirty="0"/>
              <a:t>Confidential for Horizon</a:t>
            </a:r>
          </a:p>
        </p:txBody>
      </p:sp>
      <p:sp>
        <p:nvSpPr>
          <p:cNvPr id="5" name="Title 4">
            <a:extLst>
              <a:ext uri="{FF2B5EF4-FFF2-40B4-BE49-F238E27FC236}">
                <a16:creationId xmlns:a16="http://schemas.microsoft.com/office/drawing/2014/main" id="{10C6ABDF-DD93-4C4C-9BB7-04AF402B1BAA}"/>
              </a:ext>
            </a:extLst>
          </p:cNvPr>
          <p:cNvSpPr>
            <a:spLocks noGrp="1"/>
          </p:cNvSpPr>
          <p:nvPr>
            <p:ph type="ctrTitle"/>
          </p:nvPr>
        </p:nvSpPr>
        <p:spPr>
          <a:xfrm>
            <a:off x="456555" y="1147394"/>
            <a:ext cx="11278567" cy="1828800"/>
          </a:xfrm>
        </p:spPr>
        <p:txBody>
          <a:bodyPr/>
          <a:lstStyle/>
          <a:p>
            <a:r>
              <a:rPr lang="en-US" dirty="0"/>
              <a:t>Horizon X2A DDR4 PCB SIPI review</a:t>
            </a:r>
          </a:p>
        </p:txBody>
      </p:sp>
    </p:spTree>
    <p:custDataLst>
      <p:tags r:id="rId1"/>
    </p:custDataLst>
    <p:extLst>
      <p:ext uri="{BB962C8B-B14F-4D97-AF65-F5344CB8AC3E}">
        <p14:creationId xmlns:p14="http://schemas.microsoft.com/office/powerpoint/2010/main" val="2006985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491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2A6FD-216A-40E2-BC45-1A97244D6743}"/>
              </a:ext>
            </a:extLst>
          </p:cNvPr>
          <p:cNvSpPr>
            <a:spLocks noGrp="1"/>
          </p:cNvSpPr>
          <p:nvPr>
            <p:ph type="title"/>
          </p:nvPr>
        </p:nvSpPr>
        <p:spPr/>
        <p:txBody>
          <a:bodyPr/>
          <a:lstStyle/>
          <a:p>
            <a:r>
              <a:rPr lang="en-US" dirty="0"/>
              <a:t>Input for SIPI review</a:t>
            </a:r>
          </a:p>
        </p:txBody>
      </p:sp>
      <p:pic>
        <p:nvPicPr>
          <p:cNvPr id="3" name="Picture 2">
            <a:extLst>
              <a:ext uri="{FF2B5EF4-FFF2-40B4-BE49-F238E27FC236}">
                <a16:creationId xmlns:a16="http://schemas.microsoft.com/office/drawing/2014/main" id="{26C71A80-2FC9-4BE2-AE47-5A7337F6315F}"/>
              </a:ext>
            </a:extLst>
          </p:cNvPr>
          <p:cNvPicPr>
            <a:picLocks noChangeAspect="1"/>
          </p:cNvPicPr>
          <p:nvPr/>
        </p:nvPicPr>
        <p:blipFill>
          <a:blip r:embed="rId3"/>
          <a:stretch>
            <a:fillRect/>
          </a:stretch>
        </p:blipFill>
        <p:spPr>
          <a:xfrm>
            <a:off x="2183701" y="4108894"/>
            <a:ext cx="6410325" cy="981075"/>
          </a:xfrm>
          <a:prstGeom prst="rect">
            <a:avLst/>
          </a:prstGeom>
        </p:spPr>
      </p:pic>
      <p:sp>
        <p:nvSpPr>
          <p:cNvPr id="4" name="TextBox 3">
            <a:extLst>
              <a:ext uri="{FF2B5EF4-FFF2-40B4-BE49-F238E27FC236}">
                <a16:creationId xmlns:a16="http://schemas.microsoft.com/office/drawing/2014/main" id="{4D557F13-EFB5-484F-8B73-16757685F45F}"/>
              </a:ext>
            </a:extLst>
          </p:cNvPr>
          <p:cNvSpPr txBox="1"/>
          <p:nvPr/>
        </p:nvSpPr>
        <p:spPr>
          <a:xfrm>
            <a:off x="1773936" y="1408176"/>
            <a:ext cx="7613904" cy="1015663"/>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t>PCB layout .</a:t>
            </a:r>
            <a:r>
              <a:rPr lang="en-US" sz="2000" dirty="0" err="1"/>
              <a:t>brd</a:t>
            </a:r>
            <a:endParaRPr lang="en-US" sz="2000" dirty="0"/>
          </a:p>
          <a:p>
            <a:pPr marL="342900" indent="-342900" algn="l">
              <a:buFont typeface="Arial" panose="020B0604020202020204" pitchFamily="34" charset="0"/>
              <a:buChar char="•"/>
            </a:pPr>
            <a:r>
              <a:rPr lang="en-US" sz="2000" dirty="0"/>
              <a:t>PCB schematics</a:t>
            </a:r>
          </a:p>
          <a:p>
            <a:pPr marL="342900" indent="-342900" algn="l">
              <a:buFont typeface="Arial" panose="020B0604020202020204" pitchFamily="34" charset="0"/>
              <a:buChar char="•"/>
            </a:pPr>
            <a:r>
              <a:rPr lang="en-US" sz="2000" dirty="0"/>
              <a:t>Length report</a:t>
            </a:r>
          </a:p>
        </p:txBody>
      </p:sp>
    </p:spTree>
    <p:custDataLst>
      <p:tags r:id="rId1"/>
    </p:custDataLst>
    <p:extLst>
      <p:ext uri="{BB962C8B-B14F-4D97-AF65-F5344CB8AC3E}">
        <p14:creationId xmlns:p14="http://schemas.microsoft.com/office/powerpoint/2010/main" val="380681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BC11-9CE1-47F6-839C-95946E4DC52D}"/>
              </a:ext>
            </a:extLst>
          </p:cNvPr>
          <p:cNvSpPr>
            <a:spLocks noGrp="1"/>
          </p:cNvSpPr>
          <p:nvPr>
            <p:ph type="title"/>
          </p:nvPr>
        </p:nvSpPr>
        <p:spPr/>
        <p:txBody>
          <a:bodyPr/>
          <a:lstStyle/>
          <a:p>
            <a:r>
              <a:rPr lang="en-US" dirty="0"/>
              <a:t>BGA signal to GND ratio</a:t>
            </a:r>
          </a:p>
        </p:txBody>
      </p:sp>
      <p:pic>
        <p:nvPicPr>
          <p:cNvPr id="3" name="Picture 2">
            <a:extLst>
              <a:ext uri="{FF2B5EF4-FFF2-40B4-BE49-F238E27FC236}">
                <a16:creationId xmlns:a16="http://schemas.microsoft.com/office/drawing/2014/main" id="{A9F3F6E2-85D5-476B-AEA2-801FBAA06595}"/>
              </a:ext>
            </a:extLst>
          </p:cNvPr>
          <p:cNvPicPr>
            <a:picLocks noChangeAspect="1"/>
          </p:cNvPicPr>
          <p:nvPr/>
        </p:nvPicPr>
        <p:blipFill>
          <a:blip r:embed="rId2"/>
          <a:stretch>
            <a:fillRect/>
          </a:stretch>
        </p:blipFill>
        <p:spPr>
          <a:xfrm>
            <a:off x="176784" y="1384324"/>
            <a:ext cx="6583680" cy="3654983"/>
          </a:xfrm>
          <a:prstGeom prst="rect">
            <a:avLst/>
          </a:prstGeom>
        </p:spPr>
      </p:pic>
      <p:sp>
        <p:nvSpPr>
          <p:cNvPr id="4" name="TextBox 3">
            <a:extLst>
              <a:ext uri="{FF2B5EF4-FFF2-40B4-BE49-F238E27FC236}">
                <a16:creationId xmlns:a16="http://schemas.microsoft.com/office/drawing/2014/main" id="{86CEB60E-984D-4050-86C2-4B4D9448D4DB}"/>
              </a:ext>
            </a:extLst>
          </p:cNvPr>
          <p:cNvSpPr txBox="1"/>
          <p:nvPr/>
        </p:nvSpPr>
        <p:spPr>
          <a:xfrm>
            <a:off x="6955536" y="1402080"/>
            <a:ext cx="4968240" cy="1631216"/>
          </a:xfrm>
          <a:prstGeom prst="rect">
            <a:avLst/>
          </a:prstGeom>
          <a:noFill/>
        </p:spPr>
        <p:txBody>
          <a:bodyPr wrap="square" rtlCol="0">
            <a:spAutoFit/>
          </a:bodyPr>
          <a:lstStyle/>
          <a:p>
            <a:pPr algn="l"/>
            <a:r>
              <a:rPr lang="en-US" sz="2000" dirty="0"/>
              <a:t>This is mentioned in our package review. Very few reference BGA pads in signal pin field, resulting in via crosstalk for signals routed close to bottom with long </a:t>
            </a:r>
            <a:r>
              <a:rPr lang="en-US" sz="2000" dirty="0" err="1"/>
              <a:t>vias</a:t>
            </a:r>
            <a:r>
              <a:rPr lang="en-US" sz="2000" dirty="0"/>
              <a:t>. Validate with SI simulation</a:t>
            </a:r>
          </a:p>
        </p:txBody>
      </p:sp>
    </p:spTree>
    <p:extLst>
      <p:ext uri="{BB962C8B-B14F-4D97-AF65-F5344CB8AC3E}">
        <p14:creationId xmlns:p14="http://schemas.microsoft.com/office/powerpoint/2010/main" val="205834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DDFF-7782-46B3-866D-09D6E3D1BF05}"/>
              </a:ext>
            </a:extLst>
          </p:cNvPr>
          <p:cNvSpPr>
            <a:spLocks noGrp="1"/>
          </p:cNvSpPr>
          <p:nvPr>
            <p:ph type="title"/>
          </p:nvPr>
        </p:nvSpPr>
        <p:spPr/>
        <p:txBody>
          <a:bodyPr/>
          <a:lstStyle/>
          <a:p>
            <a:r>
              <a:rPr lang="en-US" dirty="0"/>
              <a:t>CMD lane routing</a:t>
            </a:r>
          </a:p>
        </p:txBody>
      </p:sp>
      <p:pic>
        <p:nvPicPr>
          <p:cNvPr id="3" name="Picture 2">
            <a:extLst>
              <a:ext uri="{FF2B5EF4-FFF2-40B4-BE49-F238E27FC236}">
                <a16:creationId xmlns:a16="http://schemas.microsoft.com/office/drawing/2014/main" id="{71F0169D-B344-4AE0-8D41-F15699D59B70}"/>
              </a:ext>
            </a:extLst>
          </p:cNvPr>
          <p:cNvPicPr>
            <a:picLocks noChangeAspect="1"/>
          </p:cNvPicPr>
          <p:nvPr/>
        </p:nvPicPr>
        <p:blipFill>
          <a:blip r:embed="rId2"/>
          <a:stretch>
            <a:fillRect/>
          </a:stretch>
        </p:blipFill>
        <p:spPr>
          <a:xfrm>
            <a:off x="140933" y="1164336"/>
            <a:ext cx="6437092" cy="3803904"/>
          </a:xfrm>
          <a:prstGeom prst="rect">
            <a:avLst/>
          </a:prstGeom>
        </p:spPr>
      </p:pic>
      <p:sp>
        <p:nvSpPr>
          <p:cNvPr id="5" name="TextBox 4">
            <a:extLst>
              <a:ext uri="{FF2B5EF4-FFF2-40B4-BE49-F238E27FC236}">
                <a16:creationId xmlns:a16="http://schemas.microsoft.com/office/drawing/2014/main" id="{46DD4F22-C0B4-4DF8-B1A6-5218EB426AE7}"/>
              </a:ext>
            </a:extLst>
          </p:cNvPr>
          <p:cNvSpPr txBox="1"/>
          <p:nvPr/>
        </p:nvSpPr>
        <p:spPr>
          <a:xfrm>
            <a:off x="6864096" y="1213104"/>
            <a:ext cx="4937760" cy="2862322"/>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t>CMD lane routine on bottom layer has concerns of microstrip crosstalk</a:t>
            </a:r>
          </a:p>
          <a:p>
            <a:pPr marL="342900" indent="-342900" algn="l">
              <a:buFont typeface="Arial" panose="020B0604020202020204" pitchFamily="34" charset="0"/>
              <a:buChar char="•"/>
            </a:pPr>
            <a:r>
              <a:rPr lang="en-US" sz="2000" dirty="0"/>
              <a:t>Same via cross talk concerns in SOC and RAM pin field due to lack of reference </a:t>
            </a:r>
            <a:r>
              <a:rPr lang="en-US" sz="2000" dirty="0" err="1"/>
              <a:t>vias</a:t>
            </a:r>
            <a:r>
              <a:rPr lang="en-US" sz="2000" dirty="0"/>
              <a:t>.</a:t>
            </a:r>
          </a:p>
          <a:p>
            <a:pPr marL="342900" indent="-342900" algn="l">
              <a:buFont typeface="Arial" panose="020B0604020202020204" pitchFamily="34" charset="0"/>
              <a:buChar char="•"/>
            </a:pPr>
            <a:r>
              <a:rPr lang="en-US" sz="2000" dirty="0"/>
              <a:t>wider trace and lower impedance from SOC to first DRAM may help with reflection/</a:t>
            </a:r>
            <a:r>
              <a:rPr lang="en-US" sz="2000" dirty="0" err="1"/>
              <a:t>ringback</a:t>
            </a:r>
            <a:r>
              <a:rPr lang="en-US" sz="2000" dirty="0"/>
              <a:t>.</a:t>
            </a:r>
          </a:p>
          <a:p>
            <a:pPr marL="342900" indent="-342900" algn="l">
              <a:buFont typeface="Arial" panose="020B0604020202020204" pitchFamily="34" charset="0"/>
              <a:buChar char="•"/>
            </a:pPr>
            <a:r>
              <a:rPr lang="en-US" sz="2000" dirty="0"/>
              <a:t>Validate above with simulation</a:t>
            </a:r>
          </a:p>
        </p:txBody>
      </p:sp>
    </p:spTree>
    <p:extLst>
      <p:ext uri="{BB962C8B-B14F-4D97-AF65-F5344CB8AC3E}">
        <p14:creationId xmlns:p14="http://schemas.microsoft.com/office/powerpoint/2010/main" val="1653018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B3AD-77E0-4D17-B9CF-E82939313AFC}"/>
              </a:ext>
            </a:extLst>
          </p:cNvPr>
          <p:cNvSpPr>
            <a:spLocks noGrp="1"/>
          </p:cNvSpPr>
          <p:nvPr>
            <p:ph type="title"/>
          </p:nvPr>
        </p:nvSpPr>
        <p:spPr/>
        <p:txBody>
          <a:bodyPr/>
          <a:lstStyle/>
          <a:p>
            <a:r>
              <a:rPr lang="en-US" dirty="0"/>
              <a:t>VTT termination for CMD</a:t>
            </a:r>
          </a:p>
        </p:txBody>
      </p:sp>
      <p:pic>
        <p:nvPicPr>
          <p:cNvPr id="3" name="Picture 2">
            <a:extLst>
              <a:ext uri="{FF2B5EF4-FFF2-40B4-BE49-F238E27FC236}">
                <a16:creationId xmlns:a16="http://schemas.microsoft.com/office/drawing/2014/main" id="{7CD2AF0A-268F-4D5F-B18E-118B767AA5CC}"/>
              </a:ext>
            </a:extLst>
          </p:cNvPr>
          <p:cNvPicPr>
            <a:picLocks noChangeAspect="1"/>
          </p:cNvPicPr>
          <p:nvPr/>
        </p:nvPicPr>
        <p:blipFill>
          <a:blip r:embed="rId2"/>
          <a:stretch>
            <a:fillRect/>
          </a:stretch>
        </p:blipFill>
        <p:spPr>
          <a:xfrm>
            <a:off x="2328354" y="1005839"/>
            <a:ext cx="7535292" cy="3973426"/>
          </a:xfrm>
          <a:prstGeom prst="rect">
            <a:avLst/>
          </a:prstGeom>
        </p:spPr>
      </p:pic>
      <p:sp>
        <p:nvSpPr>
          <p:cNvPr id="4" name="TextBox 3">
            <a:extLst>
              <a:ext uri="{FF2B5EF4-FFF2-40B4-BE49-F238E27FC236}">
                <a16:creationId xmlns:a16="http://schemas.microsoft.com/office/drawing/2014/main" id="{99858512-20D3-42B3-B070-C3BB78D17302}"/>
              </a:ext>
            </a:extLst>
          </p:cNvPr>
          <p:cNvSpPr txBox="1"/>
          <p:nvPr/>
        </p:nvSpPr>
        <p:spPr>
          <a:xfrm>
            <a:off x="963168" y="5205984"/>
            <a:ext cx="10771954" cy="70788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t>Improve VTT </a:t>
            </a:r>
            <a:r>
              <a:rPr lang="en-US" sz="2000" dirty="0" err="1"/>
              <a:t>decap</a:t>
            </a:r>
            <a:r>
              <a:rPr lang="en-US" sz="2000" dirty="0"/>
              <a:t> distribution in signal field</a:t>
            </a:r>
          </a:p>
          <a:p>
            <a:pPr marL="342900" indent="-342900" algn="l">
              <a:buFont typeface="Arial" panose="020B0604020202020204" pitchFamily="34" charset="0"/>
              <a:buChar char="•"/>
            </a:pPr>
            <a:r>
              <a:rPr lang="en-US" sz="2000" dirty="0"/>
              <a:t>Check long VTT trace connection impact on termination</a:t>
            </a:r>
          </a:p>
        </p:txBody>
      </p:sp>
      <p:cxnSp>
        <p:nvCxnSpPr>
          <p:cNvPr id="6" name="Straight Arrow Connector 5">
            <a:extLst>
              <a:ext uri="{FF2B5EF4-FFF2-40B4-BE49-F238E27FC236}">
                <a16:creationId xmlns:a16="http://schemas.microsoft.com/office/drawing/2014/main" id="{BBE72327-FFA4-4494-BCE1-ED54CB41280A}"/>
              </a:ext>
            </a:extLst>
          </p:cNvPr>
          <p:cNvCxnSpPr/>
          <p:nvPr/>
        </p:nvCxnSpPr>
        <p:spPr>
          <a:xfrm flipH="1" flipV="1">
            <a:off x="4199830" y="3828288"/>
            <a:ext cx="97850" cy="1444752"/>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492B2DA-A2B2-4D59-AE92-07F9A17DA3D5}"/>
              </a:ext>
            </a:extLst>
          </p:cNvPr>
          <p:cNvCxnSpPr>
            <a:cxnSpLocks/>
          </p:cNvCxnSpPr>
          <p:nvPr/>
        </p:nvCxnSpPr>
        <p:spPr>
          <a:xfrm flipH="1" flipV="1">
            <a:off x="5588758" y="4244454"/>
            <a:ext cx="225188" cy="1433015"/>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4203D0-56FF-4190-9B84-AAA01DB874E9}"/>
              </a:ext>
            </a:extLst>
          </p:cNvPr>
          <p:cNvCxnSpPr>
            <a:cxnSpLocks/>
          </p:cNvCxnSpPr>
          <p:nvPr/>
        </p:nvCxnSpPr>
        <p:spPr>
          <a:xfrm flipH="1" flipV="1">
            <a:off x="5813946" y="2060812"/>
            <a:ext cx="184245" cy="3616657"/>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310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A92D-DC00-4ED0-A9C5-0BBF76F01DDC}"/>
              </a:ext>
            </a:extLst>
          </p:cNvPr>
          <p:cNvSpPr>
            <a:spLocks noGrp="1"/>
          </p:cNvSpPr>
          <p:nvPr>
            <p:ph type="title"/>
          </p:nvPr>
        </p:nvSpPr>
        <p:spPr>
          <a:xfrm>
            <a:off x="457200" y="-1"/>
            <a:ext cx="11277922" cy="805528"/>
          </a:xfrm>
        </p:spPr>
        <p:txBody>
          <a:bodyPr>
            <a:normAutofit/>
          </a:bodyPr>
          <a:lstStyle/>
          <a:p>
            <a:r>
              <a:rPr lang="en-US" dirty="0"/>
              <a:t>Core VDD PDN</a:t>
            </a:r>
          </a:p>
        </p:txBody>
      </p:sp>
      <p:pic>
        <p:nvPicPr>
          <p:cNvPr id="3" name="Picture 2">
            <a:extLst>
              <a:ext uri="{FF2B5EF4-FFF2-40B4-BE49-F238E27FC236}">
                <a16:creationId xmlns:a16="http://schemas.microsoft.com/office/drawing/2014/main" id="{FE0BA4FB-979C-4545-BE03-16653F2399FF}"/>
              </a:ext>
            </a:extLst>
          </p:cNvPr>
          <p:cNvPicPr>
            <a:picLocks noChangeAspect="1"/>
          </p:cNvPicPr>
          <p:nvPr/>
        </p:nvPicPr>
        <p:blipFill>
          <a:blip r:embed="rId2"/>
          <a:stretch>
            <a:fillRect/>
          </a:stretch>
        </p:blipFill>
        <p:spPr>
          <a:xfrm>
            <a:off x="0" y="902850"/>
            <a:ext cx="7165677" cy="4685908"/>
          </a:xfrm>
          <a:prstGeom prst="rect">
            <a:avLst/>
          </a:prstGeom>
        </p:spPr>
      </p:pic>
      <p:sp>
        <p:nvSpPr>
          <p:cNvPr id="4" name="TextBox 3">
            <a:extLst>
              <a:ext uri="{FF2B5EF4-FFF2-40B4-BE49-F238E27FC236}">
                <a16:creationId xmlns:a16="http://schemas.microsoft.com/office/drawing/2014/main" id="{FAE5351C-2FA8-4AE6-9606-346E474E3AB2}"/>
              </a:ext>
            </a:extLst>
          </p:cNvPr>
          <p:cNvSpPr txBox="1"/>
          <p:nvPr/>
        </p:nvSpPr>
        <p:spPr>
          <a:xfrm>
            <a:off x="7390263" y="1044054"/>
            <a:ext cx="4660710" cy="1631216"/>
          </a:xfrm>
          <a:prstGeom prst="rect">
            <a:avLst/>
          </a:prstGeom>
          <a:noFill/>
        </p:spPr>
        <p:txBody>
          <a:bodyPr wrap="square" rtlCol="0">
            <a:spAutoFit/>
          </a:bodyPr>
          <a:lstStyle/>
          <a:p>
            <a:pPr marL="342900" indent="-342900" algn="l">
              <a:buFont typeface="Arial" panose="020B0604020202020204" pitchFamily="34" charset="0"/>
              <a:buChar char="•"/>
            </a:pPr>
            <a:r>
              <a:rPr lang="en-US" sz="2000" dirty="0"/>
              <a:t>High inductance due to lack of power pins on BGA, and long </a:t>
            </a:r>
            <a:r>
              <a:rPr lang="en-US" sz="2000" dirty="0" err="1"/>
              <a:t>vias</a:t>
            </a:r>
            <a:r>
              <a:rPr lang="en-US" sz="2000" dirty="0"/>
              <a:t>. Will affect VDD ripple.</a:t>
            </a:r>
          </a:p>
          <a:p>
            <a:pPr marL="342900" indent="-342900" algn="l">
              <a:buFont typeface="Arial" panose="020B0604020202020204" pitchFamily="34" charset="0"/>
              <a:buChar char="•"/>
            </a:pPr>
            <a:r>
              <a:rPr lang="en-US" sz="2000" dirty="0"/>
              <a:t>IR concern due to via </a:t>
            </a:r>
            <a:r>
              <a:rPr lang="en-US" sz="2000" dirty="0" err="1"/>
              <a:t>antipad</a:t>
            </a:r>
            <a:r>
              <a:rPr lang="en-US" sz="2000" dirty="0"/>
              <a:t> on layer 6 and webbing. </a:t>
            </a:r>
          </a:p>
        </p:txBody>
      </p:sp>
      <p:cxnSp>
        <p:nvCxnSpPr>
          <p:cNvPr id="5" name="Straight Arrow Connector 4">
            <a:extLst>
              <a:ext uri="{FF2B5EF4-FFF2-40B4-BE49-F238E27FC236}">
                <a16:creationId xmlns:a16="http://schemas.microsoft.com/office/drawing/2014/main" id="{F108DBBF-97B8-44C2-BA9A-58353B3DA79E}"/>
              </a:ext>
            </a:extLst>
          </p:cNvPr>
          <p:cNvCxnSpPr>
            <a:cxnSpLocks/>
          </p:cNvCxnSpPr>
          <p:nvPr/>
        </p:nvCxnSpPr>
        <p:spPr>
          <a:xfrm flipH="1">
            <a:off x="1228299" y="2361063"/>
            <a:ext cx="6530453" cy="552734"/>
          </a:xfrm>
          <a:prstGeom prst="straightConnector1">
            <a:avLst/>
          </a:prstGeom>
          <a:ln w="127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11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1F67-BA4C-4F8D-BE3C-54930E82F183}"/>
              </a:ext>
            </a:extLst>
          </p:cNvPr>
          <p:cNvSpPr>
            <a:spLocks noGrp="1"/>
          </p:cNvSpPr>
          <p:nvPr>
            <p:ph type="title"/>
          </p:nvPr>
        </p:nvSpPr>
        <p:spPr>
          <a:xfrm>
            <a:off x="457200" y="-1"/>
            <a:ext cx="11277922" cy="709685"/>
          </a:xfrm>
        </p:spPr>
        <p:txBody>
          <a:bodyPr/>
          <a:lstStyle/>
          <a:p>
            <a:r>
              <a:rPr lang="en-US" dirty="0"/>
              <a:t>Ground flood/guard trace stitching</a:t>
            </a:r>
          </a:p>
        </p:txBody>
      </p:sp>
      <p:pic>
        <p:nvPicPr>
          <p:cNvPr id="3" name="Picture 2">
            <a:extLst>
              <a:ext uri="{FF2B5EF4-FFF2-40B4-BE49-F238E27FC236}">
                <a16:creationId xmlns:a16="http://schemas.microsoft.com/office/drawing/2014/main" id="{5F28CA64-AB08-40A8-810D-6F10A26A99F0}"/>
              </a:ext>
            </a:extLst>
          </p:cNvPr>
          <p:cNvPicPr>
            <a:picLocks noChangeAspect="1"/>
          </p:cNvPicPr>
          <p:nvPr/>
        </p:nvPicPr>
        <p:blipFill>
          <a:blip r:embed="rId2"/>
          <a:stretch>
            <a:fillRect/>
          </a:stretch>
        </p:blipFill>
        <p:spPr>
          <a:xfrm>
            <a:off x="641648" y="982638"/>
            <a:ext cx="4809549" cy="4019266"/>
          </a:xfrm>
          <a:prstGeom prst="rect">
            <a:avLst/>
          </a:prstGeom>
        </p:spPr>
      </p:pic>
      <p:pic>
        <p:nvPicPr>
          <p:cNvPr id="4" name="Picture 3">
            <a:extLst>
              <a:ext uri="{FF2B5EF4-FFF2-40B4-BE49-F238E27FC236}">
                <a16:creationId xmlns:a16="http://schemas.microsoft.com/office/drawing/2014/main" id="{A3F8A91C-D594-448A-B800-0207015FBB6D}"/>
              </a:ext>
            </a:extLst>
          </p:cNvPr>
          <p:cNvPicPr>
            <a:picLocks noChangeAspect="1"/>
          </p:cNvPicPr>
          <p:nvPr/>
        </p:nvPicPr>
        <p:blipFill>
          <a:blip r:embed="rId3"/>
          <a:stretch>
            <a:fillRect/>
          </a:stretch>
        </p:blipFill>
        <p:spPr>
          <a:xfrm>
            <a:off x="5451197" y="982638"/>
            <a:ext cx="5596999" cy="3664424"/>
          </a:xfrm>
          <a:prstGeom prst="rect">
            <a:avLst/>
          </a:prstGeom>
        </p:spPr>
      </p:pic>
      <p:sp>
        <p:nvSpPr>
          <p:cNvPr id="5" name="TextBox 4">
            <a:extLst>
              <a:ext uri="{FF2B5EF4-FFF2-40B4-BE49-F238E27FC236}">
                <a16:creationId xmlns:a16="http://schemas.microsoft.com/office/drawing/2014/main" id="{0DD1B6D0-289C-40C1-814B-92CB9E5FE2F4}"/>
              </a:ext>
            </a:extLst>
          </p:cNvPr>
          <p:cNvSpPr txBox="1"/>
          <p:nvPr/>
        </p:nvSpPr>
        <p:spPr>
          <a:xfrm>
            <a:off x="1214651" y="5349922"/>
            <a:ext cx="9573904" cy="707886"/>
          </a:xfrm>
          <a:prstGeom prst="rect">
            <a:avLst/>
          </a:prstGeom>
          <a:noFill/>
        </p:spPr>
        <p:txBody>
          <a:bodyPr wrap="square" rtlCol="0">
            <a:spAutoFit/>
          </a:bodyPr>
          <a:lstStyle/>
          <a:p>
            <a:pPr algn="l"/>
            <a:r>
              <a:rPr lang="en-US" sz="2000" dirty="0"/>
              <a:t>It’s a good idea to have stitching </a:t>
            </a:r>
            <a:r>
              <a:rPr lang="en-US" sz="2000" dirty="0" err="1"/>
              <a:t>vias</a:t>
            </a:r>
            <a:r>
              <a:rPr lang="en-US" sz="2000" dirty="0"/>
              <a:t> on flood/guard trace, otherwise consider removing them as it can do more harm than good. </a:t>
            </a:r>
          </a:p>
        </p:txBody>
      </p:sp>
    </p:spTree>
    <p:extLst>
      <p:ext uri="{BB962C8B-B14F-4D97-AF65-F5344CB8AC3E}">
        <p14:creationId xmlns:p14="http://schemas.microsoft.com/office/powerpoint/2010/main" val="2620021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954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TEMPLATE-001" val="9/10/2018 5:47:52 PM"/>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CONSTMT" val="TagValue"/>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70.xml><?xml version="1.0" encoding="utf-8"?>
<p:tagLst xmlns:a="http://schemas.openxmlformats.org/drawingml/2006/main" xmlns:r="http://schemas.openxmlformats.org/officeDocument/2006/relationships" xmlns:p="http://schemas.openxmlformats.org/presentationml/2006/main">
  <p:tag name="MM_SLIDE_TYPE" val="6"/>
  <p:tag name="SYNOPSYS-SHAPE" val="Y"/>
</p:tagLst>
</file>

<file path=ppt/tags/tag71.xml><?xml version="1.0" encoding="utf-8"?>
<p:tagLst xmlns:a="http://schemas.openxmlformats.org/drawingml/2006/main" xmlns:r="http://schemas.openxmlformats.org/officeDocument/2006/relationships" xmlns:p="http://schemas.openxmlformats.org/presentationml/2006/main">
  <p:tag name="SYNOPSYS-SHAPE" val="Y"/>
</p:tagLst>
</file>

<file path=ppt/tags/tag72.xml><?xml version="1.0" encoding="utf-8"?>
<p:tagLst xmlns:a="http://schemas.openxmlformats.org/drawingml/2006/main" xmlns:r="http://schemas.openxmlformats.org/officeDocument/2006/relationships" xmlns:p="http://schemas.openxmlformats.org/presentationml/2006/main">
  <p:tag name="SYNOPSYS-SHAPE" val="Y"/>
</p:tagLst>
</file>

<file path=ppt/tags/tag73.xml><?xml version="1.0" encoding="utf-8"?>
<p:tagLst xmlns:a="http://schemas.openxmlformats.org/drawingml/2006/main" xmlns:r="http://schemas.openxmlformats.org/officeDocument/2006/relationships" xmlns:p="http://schemas.openxmlformats.org/presentationml/2006/main">
  <p:tag name="SYNOPSYS:CONSTMT" val="1"/>
</p:tagLst>
</file>

<file path=ppt/tags/tag74.xml><?xml version="1.0" encoding="utf-8"?>
<p:tagLst xmlns:a="http://schemas.openxmlformats.org/drawingml/2006/main" xmlns:r="http://schemas.openxmlformats.org/officeDocument/2006/relationships" xmlns:p="http://schemas.openxmlformats.org/presentationml/2006/main">
  <p:tag name="SYNOPSYS:CONSTMT" val="1"/>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2019">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Presentation1" id="{46C17DE6-006F-4567-BE63-62228A6CCE2A}" vid="{73649181-4B6E-471C-A753-F50E138648EC}"/>
    </a:ext>
  </a:extLst>
</a:theme>
</file>

<file path=ppt/theme/theme2.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a:dk1>
        <a:sysClr val="windowText" lastClr="000000"/>
      </a:dk1>
      <a:lt1>
        <a:sysClr val="window" lastClr="FFFFFF"/>
      </a:lt1>
      <a:dk2>
        <a:srgbClr val="000000"/>
      </a:dk2>
      <a:lt2>
        <a:srgbClr val="FFFFFF"/>
      </a:lt2>
      <a:accent1>
        <a:srgbClr val="4F2683"/>
      </a:accent1>
      <a:accent2>
        <a:srgbClr val="F69008"/>
      </a:accent2>
      <a:accent3>
        <a:srgbClr val="46AA42"/>
      </a:accent3>
      <a:accent4>
        <a:srgbClr val="F50505"/>
      </a:accent4>
      <a:accent5>
        <a:srgbClr val="B4B2B0"/>
      </a:accent5>
      <a:accent6>
        <a:srgbClr val="00638A"/>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t"/>
      <a:lstStyle>
        <a:defPPr algn="l">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2000"/>
        </a:defPPr>
      </a:lstStyle>
    </a:txDef>
  </a:objectDefaults>
  <a:extraClrSchemeLst/>
  <a:custClrLst>
    <a:custClr name="Light Purple">
      <a:srgbClr val="8446AD"/>
    </a:custClr>
    <a:custClr name="Midnight Blue">
      <a:srgbClr val="244289"/>
    </a:custClr>
    <a:custClr name="Teal">
      <a:srgbClr val="00AAB8"/>
    </a:custClr>
    <a:custClr name="Yellow">
      <a:srgbClr val="FFB718"/>
    </a:custClr>
    <a:custClr name="Aquamarine">
      <a:srgbClr val="00E6BA"/>
    </a:custClr>
    <a:custClr name="Red">
      <a:srgbClr val="F50505"/>
    </a:custClr>
    <a:custClr name="Light Red">
      <a:srgbClr val="F9A08B"/>
    </a:custClr>
    <a:custClr name="Yellow">
      <a:srgbClr val="FAF020"/>
    </a:custClr>
    <a:custClr name="Light Green">
      <a:srgbClr val="BFE973"/>
    </a:custClr>
    <a:custClr name="Green">
      <a:srgbClr val="47C73D"/>
    </a:custClr>
  </a:custClr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951</TotalTime>
  <Words>209</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Synopsys_2019</vt:lpstr>
      <vt:lpstr>Horizon X2A DDR4 PCB SIPI review</vt:lpstr>
      <vt:lpstr>PowerPoint Presentation</vt:lpstr>
      <vt:lpstr>Input for SIPI review</vt:lpstr>
      <vt:lpstr>BGA signal to GND ratio</vt:lpstr>
      <vt:lpstr>CMD lane routing</vt:lpstr>
      <vt:lpstr>VTT termination for CMD</vt:lpstr>
      <vt:lpstr>Core VDD PDN</vt:lpstr>
      <vt:lpstr>Ground flood/guard trace stitching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 X2A DDR4 PCB SIPI review</dc:title>
  <dc:creator>Perry Qu</dc:creator>
  <cp:lastModifiedBy>Perry Qu</cp:lastModifiedBy>
  <cp:revision>6</cp:revision>
  <dcterms:created xsi:type="dcterms:W3CDTF">2020-04-01T22:36:24Z</dcterms:created>
  <dcterms:modified xsi:type="dcterms:W3CDTF">2020-04-02T14:27:40Z</dcterms:modified>
</cp:coreProperties>
</file>