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82" r:id="rId2"/>
    <p:sldId id="429" r:id="rId3"/>
    <p:sldId id="416" r:id="rId4"/>
    <p:sldId id="417" r:id="rId5"/>
    <p:sldId id="418" r:id="rId6"/>
    <p:sldId id="419" r:id="rId7"/>
    <p:sldId id="420" r:id="rId8"/>
    <p:sldId id="414" r:id="rId9"/>
    <p:sldId id="421" r:id="rId10"/>
    <p:sldId id="412" r:id="rId11"/>
    <p:sldId id="422" r:id="rId12"/>
    <p:sldId id="411" r:id="rId13"/>
    <p:sldId id="423" r:id="rId14"/>
    <p:sldId id="424" r:id="rId15"/>
    <p:sldId id="425" r:id="rId16"/>
    <p:sldId id="426" r:id="rId17"/>
    <p:sldId id="428" r:id="rId18"/>
    <p:sldId id="415" r:id="rId19"/>
    <p:sldId id="41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FB"/>
    <a:srgbClr val="3C99FD"/>
    <a:srgbClr val="04A4F7"/>
    <a:srgbClr val="59B7FC"/>
    <a:srgbClr val="2E67C5"/>
    <a:srgbClr val="3D68BF"/>
    <a:srgbClr val="666666"/>
    <a:srgbClr val="88888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96424" autoAdjust="0"/>
  </p:normalViewPr>
  <p:slideViewPr>
    <p:cSldViewPr snapToGrid="0" snapToObjects="1">
      <p:cViewPr>
        <p:scale>
          <a:sx n="90" d="100"/>
          <a:sy n="90" d="100"/>
        </p:scale>
        <p:origin x="72" y="-2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98108-3D58-4254-8DFF-22D6C80A0D58}" type="datetimeFigureOut">
              <a:rPr lang="en-US" smtClean="0"/>
              <a:t>4/8/2020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EF22F-E38B-4C1B-94FC-48724D788F0A}" type="slidenum">
              <a:rPr lang="en-US" smtClean="0"/>
              <a:t>‹#›</a:t>
            </a:fld>
            <a:endParaRPr lang="en-US"/>
          </a:p>
        </p:txBody>
      </p:sp>
    </p:spTree>
    <p:extLst>
      <p:ext uri="{BB962C8B-B14F-4D97-AF65-F5344CB8AC3E}">
        <p14:creationId xmlns:p14="http://schemas.microsoft.com/office/powerpoint/2010/main" val="5764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327C7-49C8-F14F-90C6-3A00235A3AFE}" type="datetimeFigureOut">
              <a:rPr kumimoji="1" lang="zh-CN" altLang="en-US" smtClean="0"/>
              <a:t>2020/4/8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54588-7818-F940-80BD-4461D37EA96E}" type="slidenum">
              <a:rPr kumimoji="1" lang="zh-CN" altLang="en-US" smtClean="0"/>
              <a:t>‹#›</a:t>
            </a:fld>
            <a:endParaRPr kumimoji="1" lang="zh-CN" altLang="en-US"/>
          </a:p>
        </p:txBody>
      </p:sp>
    </p:spTree>
    <p:extLst>
      <p:ext uri="{BB962C8B-B14F-4D97-AF65-F5344CB8AC3E}">
        <p14:creationId xmlns:p14="http://schemas.microsoft.com/office/powerpoint/2010/main" val="113577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页脚占位符 16">
            <a:extLst>
              <a:ext uri="{FF2B5EF4-FFF2-40B4-BE49-F238E27FC236}">
                <a16:creationId xmlns:a16="http://schemas.microsoft.com/office/drawing/2014/main" xmlns="" id="{D8C20F9C-90AB-4041-83E9-B5A644D2EE4A}"/>
              </a:ext>
            </a:extLst>
          </p:cNvPr>
          <p:cNvSpPr>
            <a:spLocks noGrp="1"/>
          </p:cNvSpPr>
          <p:nvPr>
            <p:ph type="ftr" sz="quarter" idx="3"/>
          </p:nvPr>
        </p:nvSpPr>
        <p:spPr>
          <a:xfrm>
            <a:off x="9947170" y="6464594"/>
            <a:ext cx="4114800"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fld id="{96727D3B-1B81-5549-9B2F-B47ED2EA5FA0}" type="slidenum">
              <a:rPr kumimoji="1" lang="en-US" altLang="zh-CN" smtClean="0"/>
              <a:pPr/>
              <a:t>‹#›</a:t>
            </a:fld>
            <a:endParaRPr kumimoji="1" lang="zh-CN" altLang="en-US" dirty="0"/>
          </a:p>
        </p:txBody>
      </p:sp>
      <p:sp>
        <p:nvSpPr>
          <p:cNvPr id="3" name="页脚占位符 16">
            <a:extLst>
              <a:ext uri="{FF2B5EF4-FFF2-40B4-BE49-F238E27FC236}">
                <a16:creationId xmlns:a16="http://schemas.microsoft.com/office/drawing/2014/main" xmlns="" id="{0F4ABD72-DA7B-F84B-B4D4-98B1D0C068DA}"/>
              </a:ext>
            </a:extLst>
          </p:cNvPr>
          <p:cNvSpPr txBox="1">
            <a:spLocks/>
          </p:cNvSpPr>
          <p:nvPr userDrawn="1"/>
        </p:nvSpPr>
        <p:spPr>
          <a:xfrm>
            <a:off x="3562699" y="6492875"/>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lang="en-US" sz="1000" b="0" i="0" kern="1200" smtClean="0">
                <a:solidFill>
                  <a:schemeClr val="bg1"/>
                </a:solidFill>
                <a:effectLst/>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Copyright©2017 - 2027 Horizon Robotics. All Rights Reserved</a:t>
            </a:r>
            <a:endParaRPr kumimoji="1" lang="en-US" altLang="zh-CN" dirty="0"/>
          </a:p>
        </p:txBody>
      </p:sp>
    </p:spTree>
    <p:extLst>
      <p:ext uri="{BB962C8B-B14F-4D97-AF65-F5344CB8AC3E}">
        <p14:creationId xmlns:p14="http://schemas.microsoft.com/office/powerpoint/2010/main" val="1565258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01F39A58-C941-CE4F-9C3F-9FB04EF073A9}"/>
              </a:ext>
            </a:extLst>
          </p:cNvPr>
          <p:cNvSpPr/>
          <p:nvPr userDrawn="1"/>
        </p:nvSpPr>
        <p:spPr>
          <a:xfrm>
            <a:off x="0" y="6439876"/>
            <a:ext cx="12192000" cy="418122"/>
          </a:xfrm>
          <a:prstGeom prst="rect">
            <a:avLst/>
          </a:prstGeom>
          <a:solidFill>
            <a:srgbClr val="2E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66FB"/>
              </a:solidFill>
            </a:endParaRPr>
          </a:p>
        </p:txBody>
      </p:sp>
      <p:pic>
        <p:nvPicPr>
          <p:cNvPr id="11" name="图片 10">
            <a:extLst>
              <a:ext uri="{FF2B5EF4-FFF2-40B4-BE49-F238E27FC236}">
                <a16:creationId xmlns:a16="http://schemas.microsoft.com/office/drawing/2014/main" xmlns="" id="{AC03CA32-559A-D74B-BF65-90A982040A5D}"/>
              </a:ext>
            </a:extLst>
          </p:cNvPr>
          <p:cNvPicPr>
            <a:picLocks noChangeAspect="1"/>
          </p:cNvPicPr>
          <p:nvPr userDrawn="1"/>
        </p:nvPicPr>
        <p:blipFill>
          <a:blip r:embed="rId3"/>
          <a:stretch>
            <a:fillRect/>
          </a:stretch>
        </p:blipFill>
        <p:spPr>
          <a:xfrm>
            <a:off x="10764000" y="216000"/>
            <a:ext cx="1200002" cy="360000"/>
          </a:xfrm>
          <a:prstGeom prst="rect">
            <a:avLst/>
          </a:prstGeom>
        </p:spPr>
      </p:pic>
      <p:cxnSp>
        <p:nvCxnSpPr>
          <p:cNvPr id="12" name="直线连接符 11">
            <a:extLst>
              <a:ext uri="{FF2B5EF4-FFF2-40B4-BE49-F238E27FC236}">
                <a16:creationId xmlns:a16="http://schemas.microsoft.com/office/drawing/2014/main" xmlns="" id="{0433ACD9-3202-FD41-B951-E470EEC8AD9D}"/>
              </a:ext>
            </a:extLst>
          </p:cNvPr>
          <p:cNvCxnSpPr>
            <a:cxnSpLocks/>
          </p:cNvCxnSpPr>
          <p:nvPr userDrawn="1"/>
        </p:nvCxnSpPr>
        <p:spPr>
          <a:xfrm>
            <a:off x="108000" y="720000"/>
            <a:ext cx="11987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页脚占位符 16">
            <a:extLst>
              <a:ext uri="{FF2B5EF4-FFF2-40B4-BE49-F238E27FC236}">
                <a16:creationId xmlns:a16="http://schemas.microsoft.com/office/drawing/2014/main" xmlns="" id="{0F4ABD72-DA7B-F84B-B4D4-98B1D0C068DA}"/>
              </a:ext>
            </a:extLst>
          </p:cNvPr>
          <p:cNvSpPr>
            <a:spLocks noGrp="1"/>
          </p:cNvSpPr>
          <p:nvPr>
            <p:ph type="ftr" sz="quarter" idx="3"/>
          </p:nvPr>
        </p:nvSpPr>
        <p:spPr>
          <a:xfrm>
            <a:off x="3562699" y="6492875"/>
            <a:ext cx="4114800" cy="365125"/>
          </a:xfrm>
          <a:prstGeom prst="rect">
            <a:avLst/>
          </a:prstGeom>
        </p:spPr>
        <p:txBody>
          <a:bodyPr vert="horz" lIns="91440" tIns="45720" rIns="91440" bIns="45720" rtlCol="0" anchor="ctr"/>
          <a:lstStyle>
            <a:lvl1pPr algn="ctr">
              <a:defRPr lang="en-US" b="0" i="0" smtClean="0">
                <a:effectLst/>
              </a:defRPr>
            </a:lvl1pPr>
          </a:lstStyle>
          <a:p>
            <a:r>
              <a:rPr lang="en-US" dirty="0"/>
              <a:t>Copyright©2017 - 2027 Horizon Robotics. All Rights Reserved</a:t>
            </a:r>
            <a:endParaRPr kumimoji="1" lang="en-US" altLang="zh-CN" dirty="0"/>
          </a:p>
        </p:txBody>
      </p:sp>
      <p:sp>
        <p:nvSpPr>
          <p:cNvPr id="6" name="页脚占位符 16">
            <a:extLst>
              <a:ext uri="{FF2B5EF4-FFF2-40B4-BE49-F238E27FC236}">
                <a16:creationId xmlns:a16="http://schemas.microsoft.com/office/drawing/2014/main" xmlns="" id="{0F4ABD72-DA7B-F84B-B4D4-98B1D0C068DA}"/>
              </a:ext>
            </a:extLst>
          </p:cNvPr>
          <p:cNvSpPr txBox="1">
            <a:spLocks/>
          </p:cNvSpPr>
          <p:nvPr userDrawn="1"/>
        </p:nvSpPr>
        <p:spPr>
          <a:xfrm>
            <a:off x="7870680" y="6492873"/>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lang="en-US" sz="1000" b="0" i="0" kern="1200" smtClean="0">
                <a:solidFill>
                  <a:schemeClr val="bg1"/>
                </a:solidFill>
                <a:effectLst/>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CONFIDENTIAL</a:t>
            </a:r>
            <a:endParaRPr kumimoji="1" lang="en-US" altLang="zh-CN" dirty="0"/>
          </a:p>
        </p:txBody>
      </p:sp>
    </p:spTree>
    <p:extLst>
      <p:ext uri="{BB962C8B-B14F-4D97-AF65-F5344CB8AC3E}">
        <p14:creationId xmlns:p14="http://schemas.microsoft.com/office/powerpoint/2010/main" val="1646439772"/>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wiki.hobot.cc/pages/viewpage.action?pageId=61624361" TargetMode="Externa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wiki.hobot.cc/pages/viewpage.action?pageId=724604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a:t>
            </a:fld>
            <a:endParaRPr kumimoji="1" lang="zh-CN" altLang="en-US" dirty="0"/>
          </a:p>
        </p:txBody>
      </p:sp>
      <p:sp>
        <p:nvSpPr>
          <p:cNvPr id="3" name="文本框 2"/>
          <p:cNvSpPr txBox="1"/>
          <p:nvPr/>
        </p:nvSpPr>
        <p:spPr>
          <a:xfrm>
            <a:off x="1006886" y="2043003"/>
            <a:ext cx="9803237" cy="2308324"/>
          </a:xfrm>
          <a:prstGeom prst="rect">
            <a:avLst/>
          </a:prstGeom>
          <a:noFill/>
        </p:spPr>
        <p:txBody>
          <a:bodyPr wrap="square" rtlCol="0">
            <a:spAutoFit/>
          </a:bodyPr>
          <a:lstStyle/>
          <a:p>
            <a:pPr algn="ctr"/>
            <a:r>
              <a:rPr lang="en-US" altLang="zh-TW" sz="4800" b="1" dirty="0" smtClean="0"/>
              <a:t>X2AJ2A</a:t>
            </a:r>
            <a:r>
              <a:rPr lang="zh-TW" altLang="en-US" sz="4800" b="1" dirty="0" smtClean="0"/>
              <a:t>  </a:t>
            </a:r>
            <a:endParaRPr lang="en-US" altLang="zh-TW" sz="4800" b="1" dirty="0" smtClean="0"/>
          </a:p>
          <a:p>
            <a:pPr algn="ctr"/>
            <a:r>
              <a:rPr lang="en-US" altLang="zh-TW" sz="4800" b="1" dirty="0" smtClean="0"/>
              <a:t>LPDDR4 bump/package/ SI/PI</a:t>
            </a:r>
          </a:p>
          <a:p>
            <a:pPr algn="ctr"/>
            <a:r>
              <a:rPr lang="en-US" altLang="zh-TW" sz="4800" b="1" dirty="0" smtClean="0"/>
              <a:t>Evaluation Summary</a:t>
            </a:r>
          </a:p>
        </p:txBody>
      </p:sp>
    </p:spTree>
    <p:extLst>
      <p:ext uri="{BB962C8B-B14F-4D97-AF65-F5344CB8AC3E}">
        <p14:creationId xmlns:p14="http://schemas.microsoft.com/office/powerpoint/2010/main" val="2839090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10</a:t>
            </a:fld>
            <a:endParaRPr kumimoji="1" lang="zh-CN" altLang="en-US" dirty="0"/>
          </a:p>
        </p:txBody>
      </p:sp>
      <p:pic>
        <p:nvPicPr>
          <p:cNvPr id="3" name="图片 2"/>
          <p:cNvPicPr>
            <a:picLocks noChangeAspect="1"/>
          </p:cNvPicPr>
          <p:nvPr/>
        </p:nvPicPr>
        <p:blipFill>
          <a:blip r:embed="rId2"/>
          <a:stretch>
            <a:fillRect/>
          </a:stretch>
        </p:blipFill>
        <p:spPr>
          <a:xfrm>
            <a:off x="159588" y="802258"/>
            <a:ext cx="5480247" cy="484246"/>
          </a:xfrm>
          <a:prstGeom prst="rect">
            <a:avLst/>
          </a:prstGeom>
        </p:spPr>
      </p:pic>
      <p:sp>
        <p:nvSpPr>
          <p:cNvPr id="4" name="文本框 3"/>
          <p:cNvSpPr txBox="1"/>
          <p:nvPr/>
        </p:nvSpPr>
        <p:spPr>
          <a:xfrm>
            <a:off x="69010" y="1392267"/>
            <a:ext cx="9480431" cy="253916"/>
          </a:xfrm>
          <a:prstGeom prst="rect">
            <a:avLst/>
          </a:prstGeom>
          <a:noFill/>
        </p:spPr>
        <p:txBody>
          <a:bodyPr wrap="square" rtlCol="0">
            <a:spAutoFit/>
          </a:bodyPr>
          <a:lstStyle/>
          <a:p>
            <a:r>
              <a:rPr lang="en-US" altLang="zh-TW" sz="1050" dirty="0"/>
              <a:t>Attachments are layout files and SI result about DDR, </a:t>
            </a:r>
            <a:r>
              <a:rPr lang="en-US" altLang="zh-TW" sz="1050" dirty="0" err="1"/>
              <a:t>pls</a:t>
            </a:r>
            <a:r>
              <a:rPr lang="en-US" altLang="zh-TW" sz="1050" dirty="0"/>
              <a:t> kindly support to review them, and </a:t>
            </a:r>
            <a:r>
              <a:rPr lang="en-US" altLang="zh-TW" sz="1050" dirty="0" err="1"/>
              <a:t>pls</a:t>
            </a:r>
            <a:r>
              <a:rPr lang="en-US" altLang="zh-TW" sz="1050" dirty="0"/>
              <a:t> kindly advise if any items need </a:t>
            </a:r>
            <a:r>
              <a:rPr lang="en-US" altLang="zh-TW" sz="1050" dirty="0" smtClean="0"/>
              <a:t>to be </a:t>
            </a:r>
            <a:r>
              <a:rPr lang="en-US" altLang="zh-TW" sz="1050" dirty="0"/>
              <a:t>improved or modified, thanks a lot</a:t>
            </a:r>
            <a:endParaRPr lang="zh-TW" altLang="en-US" sz="1050" dirty="0"/>
          </a:p>
        </p:txBody>
      </p:sp>
      <p:sp>
        <p:nvSpPr>
          <p:cNvPr id="5" name="文本框 4"/>
          <p:cNvSpPr txBox="1"/>
          <p:nvPr/>
        </p:nvSpPr>
        <p:spPr>
          <a:xfrm>
            <a:off x="7737894" y="895978"/>
            <a:ext cx="1300356" cy="369332"/>
          </a:xfrm>
          <a:prstGeom prst="rect">
            <a:avLst/>
          </a:prstGeom>
          <a:noFill/>
        </p:spPr>
        <p:txBody>
          <a:bodyPr wrap="none" rtlCol="0">
            <a:spAutoFit/>
          </a:bodyPr>
          <a:lstStyle/>
          <a:p>
            <a:r>
              <a:rPr lang="en-US" altLang="zh-TW" dirty="0"/>
              <a:t>08/14/2019</a:t>
            </a:r>
            <a:endParaRPr lang="zh-TW" altLang="en-US" dirty="0"/>
          </a:p>
        </p:txBody>
      </p:sp>
      <p:sp>
        <p:nvSpPr>
          <p:cNvPr id="6" name="文本框 5"/>
          <p:cNvSpPr txBox="1"/>
          <p:nvPr/>
        </p:nvSpPr>
        <p:spPr>
          <a:xfrm>
            <a:off x="159588" y="1722732"/>
            <a:ext cx="10192110" cy="461665"/>
          </a:xfrm>
          <a:prstGeom prst="rect">
            <a:avLst/>
          </a:prstGeom>
          <a:noFill/>
        </p:spPr>
        <p:txBody>
          <a:bodyPr wrap="square" rtlCol="0">
            <a:spAutoFit/>
          </a:bodyPr>
          <a:lstStyle/>
          <a:p>
            <a:r>
              <a:rPr lang="en-US" altLang="zh-TW" sz="1200" dirty="0" smtClean="0"/>
              <a:t>Please </a:t>
            </a:r>
            <a:r>
              <a:rPr lang="en-US" altLang="zh-TW" sz="1200" dirty="0"/>
              <a:t>fill attached excel for </a:t>
            </a:r>
            <a:r>
              <a:rPr lang="en-US" altLang="zh-TW" sz="1200" dirty="0" err="1"/>
              <a:t>Page:General</a:t>
            </a:r>
            <a:r>
              <a:rPr lang="en-US" altLang="zh-TW" sz="1200" dirty="0"/>
              <a:t>, Package, PCB and </a:t>
            </a:r>
            <a:r>
              <a:rPr lang="en-US" altLang="zh-TW" sz="1200" dirty="0" err="1"/>
              <a:t>SI_Simulations</a:t>
            </a:r>
            <a:r>
              <a:rPr lang="en-US" altLang="zh-TW" sz="1200" dirty="0" smtClean="0"/>
              <a:t>. We </a:t>
            </a:r>
            <a:r>
              <a:rPr lang="en-US" altLang="zh-TW" sz="1200" dirty="0"/>
              <a:t>will start each review after receiving the complete information on each one.</a:t>
            </a:r>
            <a:br>
              <a:rPr lang="en-US" altLang="zh-TW" sz="1200" dirty="0"/>
            </a:br>
            <a:r>
              <a:rPr lang="en-US" altLang="zh-TW" sz="1200" dirty="0" smtClean="0"/>
              <a:t>- </a:t>
            </a:r>
            <a:r>
              <a:rPr lang="en-US" altLang="zh-TW" sz="1200" dirty="0"/>
              <a:t>General: 5, "SSTL IO" is not applicable for LPDDR4x </a:t>
            </a:r>
            <a:r>
              <a:rPr lang="en-US" altLang="zh-TW" sz="1200" dirty="0" err="1"/>
              <a:t>multiPHY</a:t>
            </a:r>
            <a:r>
              <a:rPr lang="en-US" altLang="zh-TW" sz="1200" dirty="0"/>
              <a:t>.</a:t>
            </a:r>
            <a:endParaRPr lang="zh-TW" altLang="en-US" sz="1200" dirty="0"/>
          </a:p>
        </p:txBody>
      </p:sp>
      <p:sp>
        <p:nvSpPr>
          <p:cNvPr id="7" name="文本框 6"/>
          <p:cNvSpPr txBox="1"/>
          <p:nvPr/>
        </p:nvSpPr>
        <p:spPr>
          <a:xfrm>
            <a:off x="159588" y="2526078"/>
            <a:ext cx="4717574" cy="276999"/>
          </a:xfrm>
          <a:prstGeom prst="rect">
            <a:avLst/>
          </a:prstGeom>
          <a:noFill/>
        </p:spPr>
        <p:txBody>
          <a:bodyPr wrap="none" rtlCol="0">
            <a:spAutoFit/>
          </a:bodyPr>
          <a:lstStyle/>
          <a:p>
            <a:r>
              <a:rPr lang="en-US" altLang="zh-TW" sz="1200" dirty="0"/>
              <a:t>Package, PCB and SI report review, we treat these as 3 separate reviews, </a:t>
            </a:r>
            <a:endParaRPr lang="zh-TW" altLang="en-US" sz="1200" dirty="0"/>
          </a:p>
        </p:txBody>
      </p:sp>
      <p:sp>
        <p:nvSpPr>
          <p:cNvPr id="8" name="文本框 7"/>
          <p:cNvSpPr txBox="1"/>
          <p:nvPr/>
        </p:nvSpPr>
        <p:spPr>
          <a:xfrm>
            <a:off x="159588" y="2987338"/>
            <a:ext cx="10096034" cy="3308598"/>
          </a:xfrm>
          <a:prstGeom prst="rect">
            <a:avLst/>
          </a:prstGeom>
          <a:noFill/>
        </p:spPr>
        <p:txBody>
          <a:bodyPr wrap="none" rtlCol="0">
            <a:spAutoFit/>
          </a:bodyPr>
          <a:lstStyle/>
          <a:p>
            <a:r>
              <a:rPr lang="en-US" altLang="zh-TW" sz="1100" dirty="0"/>
              <a:t>We have completed package and PCB review in advanced.</a:t>
            </a:r>
            <a:br>
              <a:rPr lang="en-US" altLang="zh-TW" sz="1100" dirty="0"/>
            </a:br>
            <a:r>
              <a:rPr lang="en-US" altLang="zh-TW" sz="1100" dirty="0"/>
              <a:t>In order to better track customer reviews in </a:t>
            </a:r>
            <a:r>
              <a:rPr lang="en-US" altLang="zh-TW" sz="1100" dirty="0" err="1"/>
              <a:t>SolvNet</a:t>
            </a:r>
            <a:r>
              <a:rPr lang="en-US" altLang="zh-TW" sz="1100" dirty="0"/>
              <a:t> system, this case will be used to </a:t>
            </a:r>
            <a:r>
              <a:rPr lang="en-US" altLang="zh-TW" sz="1100" dirty="0">
                <a:solidFill>
                  <a:srgbClr val="FF0000"/>
                </a:solidFill>
              </a:rPr>
              <a:t>deliver package review </a:t>
            </a:r>
            <a:r>
              <a:rPr lang="en-US" altLang="zh-TW" sz="1100" dirty="0"/>
              <a:t>result as attached.</a:t>
            </a:r>
            <a:br>
              <a:rPr lang="en-US" altLang="zh-TW" sz="1100" dirty="0"/>
            </a:br>
            <a:r>
              <a:rPr lang="en-US" altLang="zh-TW" sz="1100" dirty="0"/>
              <a:t/>
            </a:r>
            <a:br>
              <a:rPr lang="en-US" altLang="zh-TW" sz="1100" dirty="0"/>
            </a:br>
            <a:r>
              <a:rPr lang="en-US" altLang="zh-TW" sz="1100" dirty="0"/>
              <a:t>~~~~ Summary:</a:t>
            </a:r>
            <a:br>
              <a:rPr lang="en-US" altLang="zh-TW" sz="1100" dirty="0"/>
            </a:br>
            <a:r>
              <a:rPr lang="en-US" altLang="zh-TW" sz="1100" dirty="0"/>
              <a:t>• </a:t>
            </a:r>
            <a:r>
              <a:rPr lang="en-US" altLang="zh-TW" sz="1100" dirty="0" err="1"/>
              <a:t>Microstrip</a:t>
            </a:r>
            <a:r>
              <a:rPr lang="en-US" altLang="zh-TW" sz="1100" dirty="0"/>
              <a:t> routing on layer CU-1: NOT recommended for data rates above 3200 Mbps</a:t>
            </a:r>
            <a:br>
              <a:rPr lang="en-US" altLang="zh-TW" sz="1100" dirty="0"/>
            </a:br>
            <a:r>
              <a:rPr lang="en-US" altLang="zh-TW" sz="1100" dirty="0"/>
              <a:t>• Layer CU-1: Long parallel routing section with 15um line / 15 um space. Height above reference plane is 30 um. Recommendation is 2H spacing (60 um).</a:t>
            </a:r>
            <a:br>
              <a:rPr lang="en-US" altLang="zh-TW" sz="1100" dirty="0"/>
            </a:br>
            <a:r>
              <a:rPr lang="en-US" altLang="zh-TW" sz="1100" dirty="0"/>
              <a:t>- Potential crosstalk area. Need to be model extracted and simulated to determine impact of crosstalk.</a:t>
            </a:r>
            <a:br>
              <a:rPr lang="en-US" altLang="zh-TW" sz="1100" dirty="0"/>
            </a:br>
            <a:r>
              <a:rPr lang="en-US" altLang="zh-TW" sz="1100" dirty="0"/>
              <a:t>• Layer CU-1 with CU-2 On: Some DDR traces not route above a solid reference plane.</a:t>
            </a:r>
            <a:br>
              <a:rPr lang="en-US" altLang="zh-TW" sz="1100" dirty="0"/>
            </a:br>
            <a:r>
              <a:rPr lang="en-US" altLang="zh-TW" sz="1100" dirty="0"/>
              <a:t>- Potential ISI issue.</a:t>
            </a:r>
            <a:br>
              <a:rPr lang="en-US" altLang="zh-TW" sz="1100" dirty="0"/>
            </a:br>
            <a:r>
              <a:rPr lang="en-US" altLang="zh-TW" sz="1100" dirty="0"/>
              <a:t>- Potential Crosstalk hot spot</a:t>
            </a:r>
            <a:br>
              <a:rPr lang="en-US" altLang="zh-TW" sz="1100" dirty="0"/>
            </a:br>
            <a:r>
              <a:rPr lang="en-US" altLang="zh-TW" sz="1100" dirty="0"/>
              <a:t>• Layer CU-3: “Long” parallel routing section with 15 um line width &amp; 15 um spacing. Height above / below reference plane is 30 um. Recommendation is 2H spacing (60 um).</a:t>
            </a:r>
            <a:br>
              <a:rPr lang="en-US" altLang="zh-TW" sz="1100" dirty="0"/>
            </a:br>
            <a:r>
              <a:rPr lang="en-US" altLang="zh-TW" sz="1100" dirty="0"/>
              <a:t>- Potential crosstalk area. Need to be model extracted and simulated to determine impact of crosstalk</a:t>
            </a:r>
            <a:br>
              <a:rPr lang="en-US" altLang="zh-TW" sz="1100" dirty="0"/>
            </a:br>
            <a:r>
              <a:rPr lang="en-US" altLang="zh-TW" sz="1100" dirty="0"/>
              <a:t>• Layer CU-4: Not a lot of VSS core </a:t>
            </a:r>
            <a:r>
              <a:rPr lang="en-US" altLang="zh-TW" sz="1100" dirty="0" err="1"/>
              <a:t>vias</a:t>
            </a:r>
            <a:r>
              <a:rPr lang="en-US" altLang="zh-TW" sz="1100" dirty="0"/>
              <a:t> within the signal via field.</a:t>
            </a:r>
            <a:br>
              <a:rPr lang="en-US" altLang="zh-TW" sz="1100" dirty="0"/>
            </a:br>
            <a:r>
              <a:rPr lang="en-US" altLang="zh-TW" sz="1100" dirty="0"/>
              <a:t>- Potential crosstalk issue. Needs to be model extracted and simulated</a:t>
            </a:r>
            <a:br>
              <a:rPr lang="en-US" altLang="zh-TW" sz="1100" dirty="0"/>
            </a:br>
            <a:r>
              <a:rPr lang="en-US" altLang="zh-TW" sz="1100" dirty="0"/>
              <a:t>• Layer CU-4: Zoom in on Power section</a:t>
            </a:r>
            <a:br>
              <a:rPr lang="en-US" altLang="zh-TW" sz="1100" dirty="0"/>
            </a:br>
            <a:r>
              <a:rPr lang="en-US" altLang="zh-TW" sz="1100" dirty="0"/>
              <a:t>- Concern: the VSS core </a:t>
            </a:r>
            <a:r>
              <a:rPr lang="en-US" altLang="zh-TW" sz="1100" dirty="0" err="1"/>
              <a:t>vias</a:t>
            </a:r>
            <a:r>
              <a:rPr lang="en-US" altLang="zh-TW" sz="1100" dirty="0"/>
              <a:t> are to the outside of the power planes. This will increase the loop inductance.</a:t>
            </a:r>
            <a:br>
              <a:rPr lang="en-US" altLang="zh-TW" sz="1100" dirty="0"/>
            </a:br>
            <a:r>
              <a:rPr lang="en-US" altLang="zh-TW" sz="1100" dirty="0"/>
              <a:t>- What is the loop inductance of these power nets?</a:t>
            </a:r>
            <a:br>
              <a:rPr lang="en-US" altLang="zh-TW" sz="1100" dirty="0"/>
            </a:br>
            <a:r>
              <a:rPr lang="en-US" altLang="zh-TW" sz="1100" dirty="0"/>
              <a:t>• Layer CU-8:</a:t>
            </a:r>
            <a:br>
              <a:rPr lang="en-US" altLang="zh-TW" sz="1100" dirty="0"/>
            </a:br>
            <a:r>
              <a:rPr lang="en-US" altLang="zh-TW" sz="1100" dirty="0"/>
              <a:t>- Recommendation: A better distribution of the Ground and Power balls within the signal ball field will reduce the overall crosstalk.</a:t>
            </a:r>
            <a:endParaRPr lang="zh-TW" altLang="en-US" sz="1100" dirty="0"/>
          </a:p>
        </p:txBody>
      </p:sp>
      <p:sp>
        <p:nvSpPr>
          <p:cNvPr id="9" name="文本框 8"/>
          <p:cNvSpPr txBox="1"/>
          <p:nvPr/>
        </p:nvSpPr>
        <p:spPr>
          <a:xfrm>
            <a:off x="8982059" y="3153757"/>
            <a:ext cx="1300356" cy="369332"/>
          </a:xfrm>
          <a:prstGeom prst="rect">
            <a:avLst/>
          </a:prstGeom>
          <a:noFill/>
        </p:spPr>
        <p:txBody>
          <a:bodyPr wrap="none" rtlCol="0">
            <a:spAutoFit/>
          </a:bodyPr>
          <a:lstStyle/>
          <a:p>
            <a:r>
              <a:rPr lang="en-US" altLang="zh-TW" dirty="0"/>
              <a:t>08/29/2019</a:t>
            </a:r>
            <a:endParaRPr lang="zh-TW" altLang="en-US" dirty="0"/>
          </a:p>
        </p:txBody>
      </p:sp>
      <p:sp>
        <p:nvSpPr>
          <p:cNvPr id="10" name="文本框 9"/>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-5.1</a:t>
            </a:r>
            <a:endParaRPr lang="en-US" altLang="zh-TW" sz="3200" dirty="0"/>
          </a:p>
        </p:txBody>
      </p:sp>
      <p:sp>
        <p:nvSpPr>
          <p:cNvPr id="11" name="椭圆 10"/>
          <p:cNvSpPr/>
          <p:nvPr/>
        </p:nvSpPr>
        <p:spPr>
          <a:xfrm>
            <a:off x="3398808" y="830511"/>
            <a:ext cx="2786332" cy="3774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本框 11"/>
          <p:cNvSpPr txBox="1"/>
          <p:nvPr/>
        </p:nvSpPr>
        <p:spPr>
          <a:xfrm>
            <a:off x="159588" y="2743710"/>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
        <p:nvSpPr>
          <p:cNvPr id="13" name="文本框 12"/>
          <p:cNvSpPr txBox="1"/>
          <p:nvPr/>
        </p:nvSpPr>
        <p:spPr>
          <a:xfrm>
            <a:off x="69010" y="1170109"/>
            <a:ext cx="1067215" cy="338554"/>
          </a:xfrm>
          <a:prstGeom prst="rect">
            <a:avLst/>
          </a:prstGeom>
          <a:noFill/>
        </p:spPr>
        <p:txBody>
          <a:bodyPr wrap="none" rtlCol="0">
            <a:spAutoFit/>
          </a:bodyPr>
          <a:lstStyle/>
          <a:p>
            <a:r>
              <a:rPr lang="en-US" altLang="zh-TW" sz="1600" dirty="0" smtClean="0">
                <a:solidFill>
                  <a:srgbClr val="0066FF"/>
                </a:solidFill>
              </a:rPr>
              <a:t>[Question]</a:t>
            </a:r>
            <a:endParaRPr lang="zh-TW" altLang="en-US" sz="1600" dirty="0">
              <a:solidFill>
                <a:srgbClr val="0066FF"/>
              </a:solidFill>
            </a:endParaRPr>
          </a:p>
        </p:txBody>
      </p:sp>
    </p:spTree>
    <p:extLst>
      <p:ext uri="{BB962C8B-B14F-4D97-AF65-F5344CB8AC3E}">
        <p14:creationId xmlns:p14="http://schemas.microsoft.com/office/powerpoint/2010/main" val="1586115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11</a:t>
            </a:fld>
            <a:endParaRPr kumimoji="1" lang="zh-CN" altLang="en-US" dirty="0"/>
          </a:p>
        </p:txBody>
      </p:sp>
      <p:sp>
        <p:nvSpPr>
          <p:cNvPr id="3" name="文本框 2"/>
          <p:cNvSpPr txBox="1"/>
          <p:nvPr/>
        </p:nvSpPr>
        <p:spPr>
          <a:xfrm>
            <a:off x="319177" y="937043"/>
            <a:ext cx="7893170" cy="276999"/>
          </a:xfrm>
          <a:prstGeom prst="rect">
            <a:avLst/>
          </a:prstGeom>
          <a:noFill/>
        </p:spPr>
        <p:txBody>
          <a:bodyPr wrap="square" rtlCol="0">
            <a:spAutoFit/>
          </a:bodyPr>
          <a:lstStyle/>
          <a:p>
            <a:r>
              <a:rPr lang="en-US" altLang="zh-TW" sz="1200" dirty="0"/>
              <a:t>Created </a:t>
            </a:r>
            <a:r>
              <a:rPr lang="en-US" altLang="zh-TW" sz="1200" dirty="0" err="1"/>
              <a:t>SolvNet</a:t>
            </a:r>
            <a:r>
              <a:rPr lang="en-US" altLang="zh-TW" sz="1200" dirty="0"/>
              <a:t> case on behalf of customer</a:t>
            </a:r>
            <a:r>
              <a:rPr lang="en-US" altLang="zh-TW" sz="1200" dirty="0" smtClean="0"/>
              <a:t>. </a:t>
            </a:r>
            <a:r>
              <a:rPr lang="en-US" altLang="zh-TW" sz="1200" dirty="0" smtClean="0">
                <a:solidFill>
                  <a:srgbClr val="FF0000"/>
                </a:solidFill>
              </a:rPr>
              <a:t>This </a:t>
            </a:r>
            <a:r>
              <a:rPr lang="en-US" altLang="zh-TW" sz="1200" dirty="0">
                <a:solidFill>
                  <a:srgbClr val="FF0000"/>
                </a:solidFill>
              </a:rPr>
              <a:t>case will be focus on SI review.</a:t>
            </a:r>
            <a:endParaRPr lang="zh-TW" altLang="en-US" sz="1200" dirty="0">
              <a:solidFill>
                <a:srgbClr val="FF0000"/>
              </a:solidFill>
            </a:endParaRPr>
          </a:p>
        </p:txBody>
      </p:sp>
      <p:sp>
        <p:nvSpPr>
          <p:cNvPr id="4" name="文本框 3"/>
          <p:cNvSpPr txBox="1"/>
          <p:nvPr/>
        </p:nvSpPr>
        <p:spPr>
          <a:xfrm>
            <a:off x="9035054" y="929745"/>
            <a:ext cx="1300356" cy="369332"/>
          </a:xfrm>
          <a:prstGeom prst="rect">
            <a:avLst/>
          </a:prstGeom>
          <a:noFill/>
        </p:spPr>
        <p:txBody>
          <a:bodyPr wrap="none" rtlCol="0">
            <a:spAutoFit/>
          </a:bodyPr>
          <a:lstStyle/>
          <a:p>
            <a:r>
              <a:rPr lang="en-US" altLang="zh-TW" dirty="0"/>
              <a:t>09/02/2019</a:t>
            </a:r>
            <a:endParaRPr lang="zh-TW" altLang="en-US" dirty="0"/>
          </a:p>
        </p:txBody>
      </p:sp>
      <p:sp>
        <p:nvSpPr>
          <p:cNvPr id="5" name="文本框 4"/>
          <p:cNvSpPr txBox="1"/>
          <p:nvPr/>
        </p:nvSpPr>
        <p:spPr>
          <a:xfrm>
            <a:off x="319177" y="1457560"/>
            <a:ext cx="8229600" cy="461665"/>
          </a:xfrm>
          <a:prstGeom prst="rect">
            <a:avLst/>
          </a:prstGeom>
          <a:noFill/>
        </p:spPr>
        <p:txBody>
          <a:bodyPr wrap="square" rtlCol="0">
            <a:spAutoFit/>
          </a:bodyPr>
          <a:lstStyle/>
          <a:p>
            <a:r>
              <a:rPr lang="en-US" altLang="zh-TW" sz="1200" dirty="0"/>
              <a:t>Per con-call discussion update this case, </a:t>
            </a:r>
            <a:r>
              <a:rPr lang="en-US" altLang="zh-TW" sz="1200" dirty="0" err="1"/>
              <a:t>pls</a:t>
            </a:r>
            <a:r>
              <a:rPr lang="en-US" altLang="zh-TW" sz="1200" dirty="0"/>
              <a:t> kindly support to share de-coupling value calculate method (maybe the total value</a:t>
            </a:r>
            <a:br>
              <a:rPr lang="en-US" altLang="zh-TW" sz="1200" dirty="0"/>
            </a:br>
            <a:r>
              <a:rPr lang="en-US" altLang="zh-TW" sz="1200" dirty="0"/>
              <a:t>include PHY+IP+RTL etc.?) for us reference which showing at SI checklist, thanks a </a:t>
            </a:r>
            <a:r>
              <a:rPr lang="en-US" altLang="zh-TW" sz="1200" dirty="0" smtClean="0"/>
              <a:t>lot. </a:t>
            </a:r>
            <a:endParaRPr lang="zh-TW" altLang="en-US" sz="1200" dirty="0"/>
          </a:p>
        </p:txBody>
      </p:sp>
      <p:sp>
        <p:nvSpPr>
          <p:cNvPr id="6" name="文本框 5"/>
          <p:cNvSpPr txBox="1"/>
          <p:nvPr/>
        </p:nvSpPr>
        <p:spPr>
          <a:xfrm>
            <a:off x="9098584" y="1353722"/>
            <a:ext cx="1300356" cy="369332"/>
          </a:xfrm>
          <a:prstGeom prst="rect">
            <a:avLst/>
          </a:prstGeom>
          <a:noFill/>
        </p:spPr>
        <p:txBody>
          <a:bodyPr wrap="none" rtlCol="0">
            <a:spAutoFit/>
          </a:bodyPr>
          <a:lstStyle/>
          <a:p>
            <a:r>
              <a:rPr lang="en-US" altLang="zh-TW" dirty="0"/>
              <a:t>10/07/2019</a:t>
            </a:r>
            <a:endParaRPr lang="zh-TW" altLang="en-US" dirty="0"/>
          </a:p>
        </p:txBody>
      </p:sp>
      <p:sp>
        <p:nvSpPr>
          <p:cNvPr id="7" name="文本框 6"/>
          <p:cNvSpPr txBox="1"/>
          <p:nvPr/>
        </p:nvSpPr>
        <p:spPr>
          <a:xfrm>
            <a:off x="215661" y="2428920"/>
            <a:ext cx="11723298" cy="2292935"/>
          </a:xfrm>
          <a:prstGeom prst="rect">
            <a:avLst/>
          </a:prstGeom>
          <a:noFill/>
        </p:spPr>
        <p:txBody>
          <a:bodyPr wrap="square" rtlCol="0">
            <a:spAutoFit/>
          </a:bodyPr>
          <a:lstStyle/>
          <a:p>
            <a:r>
              <a:rPr lang="en-US" altLang="zh-TW" sz="1100" dirty="0"/>
              <a:t>In the SI simulation checklist, Item 3.1.3 "On-die decoupling capacitance value considered considering all SSTL IO cells, </a:t>
            </a:r>
            <a:r>
              <a:rPr lang="en-US" altLang="zh-TW" sz="1100" dirty="0" err="1"/>
              <a:t>snapcap</a:t>
            </a:r>
            <a:r>
              <a:rPr lang="en-US" altLang="zh-TW" sz="1100" dirty="0"/>
              <a:t> cells and/or any other </a:t>
            </a:r>
            <a:r>
              <a:rPr lang="en-US" altLang="zh-TW" sz="1100" dirty="0" err="1"/>
              <a:t>decap</a:t>
            </a:r>
            <a:r>
              <a:rPr lang="en-US" altLang="zh-TW" sz="1100" dirty="0"/>
              <a:t>".</a:t>
            </a:r>
            <a:br>
              <a:rPr lang="en-US" altLang="zh-TW" sz="1100" dirty="0"/>
            </a:br>
            <a:r>
              <a:rPr lang="en-US" altLang="zh-TW" sz="1100" dirty="0"/>
              <a:t/>
            </a:r>
            <a:br>
              <a:rPr lang="en-US" altLang="zh-TW" sz="1100" dirty="0"/>
            </a:br>
            <a:r>
              <a:rPr lang="en-US" altLang="zh-TW" sz="1100" dirty="0"/>
              <a:t>(1) VDDQ-VSS </a:t>
            </a:r>
            <a:r>
              <a:rPr lang="en-US" altLang="zh-TW" sz="1100" dirty="0" err="1"/>
              <a:t>decaps</a:t>
            </a:r>
            <a:r>
              <a:rPr lang="en-US" altLang="zh-TW" sz="1100" dirty="0"/>
              <a:t> can be provided from ACX4/DBYTE/MASTER and </a:t>
            </a:r>
            <a:r>
              <a:rPr lang="en-US" altLang="zh-TW" sz="1100" dirty="0" err="1"/>
              <a:t>dwc_ddrphy_decapvddq</a:t>
            </a:r>
            <a:r>
              <a:rPr lang="en-US" altLang="zh-TW" sz="1100" dirty="0"/>
              <a:t>_&lt; </a:t>
            </a:r>
            <a:r>
              <a:rPr lang="en-US" altLang="zh-TW" sz="1100" dirty="0" err="1"/>
              <a:t>ew</a:t>
            </a:r>
            <a:r>
              <a:rPr lang="en-US" altLang="zh-TW" sz="1100" dirty="0"/>
              <a:t>/ns&gt;:</a:t>
            </a:r>
            <a:br>
              <a:rPr lang="en-US" altLang="zh-TW" sz="1100" dirty="0"/>
            </a:br>
            <a:r>
              <a:rPr lang="en-US" altLang="zh-TW" sz="1100" dirty="0"/>
              <a:t>- The effective capacitance for each </a:t>
            </a:r>
            <a:r>
              <a:rPr lang="en-US" altLang="zh-TW" sz="1100" dirty="0" err="1"/>
              <a:t>dwc_ddrphy_decapvddq</a:t>
            </a:r>
            <a:r>
              <a:rPr lang="en-US" altLang="zh-TW" sz="1100" dirty="0"/>
              <a:t>_* can be found in Section 4.7.1, PHY </a:t>
            </a:r>
            <a:r>
              <a:rPr lang="en-US" altLang="zh-TW" sz="1100" dirty="0" err="1"/>
              <a:t>databook</a:t>
            </a:r>
            <a:r>
              <a:rPr lang="en-US" altLang="zh-TW" sz="1100" dirty="0"/>
              <a:t>.</a:t>
            </a:r>
            <a:br>
              <a:rPr lang="en-US" altLang="zh-TW" sz="1100" dirty="0"/>
            </a:br>
            <a:r>
              <a:rPr lang="en-US" altLang="zh-TW" sz="1100" dirty="0"/>
              <a:t>- The effective capacitance for ACX4/DBYTE/MASTER can be found in Section 4.7.2, PHY </a:t>
            </a:r>
            <a:r>
              <a:rPr lang="en-US" altLang="zh-TW" sz="1100" dirty="0" err="1"/>
              <a:t>databook</a:t>
            </a:r>
            <a:r>
              <a:rPr lang="en-US" altLang="zh-TW" sz="1100" dirty="0"/>
              <a:t>.</a:t>
            </a:r>
            <a:br>
              <a:rPr lang="en-US" altLang="zh-TW" sz="1100" dirty="0"/>
            </a:br>
            <a:r>
              <a:rPr lang="en-US" altLang="zh-TW" sz="1100" dirty="0"/>
              <a:t/>
            </a:r>
            <a:br>
              <a:rPr lang="en-US" altLang="zh-TW" sz="1100" dirty="0"/>
            </a:br>
            <a:r>
              <a:rPr lang="en-US" altLang="zh-TW" sz="1100" dirty="0"/>
              <a:t>The total VDDQ-VSS </a:t>
            </a:r>
            <a:r>
              <a:rPr lang="en-US" altLang="zh-TW" sz="1100" dirty="0" err="1"/>
              <a:t>decap</a:t>
            </a:r>
            <a:r>
              <a:rPr lang="en-US" altLang="zh-TW" sz="1100" dirty="0"/>
              <a:t> can be calculated using:</a:t>
            </a:r>
            <a:br>
              <a:rPr lang="en-US" altLang="zh-TW" sz="1100" dirty="0"/>
            </a:br>
            <a:r>
              <a:rPr lang="en-US" altLang="zh-TW" sz="1100" dirty="0"/>
              <a:t>VDDQ </a:t>
            </a:r>
            <a:r>
              <a:rPr lang="en-US" altLang="zh-TW" sz="1100" dirty="0" err="1"/>
              <a:t>decap</a:t>
            </a:r>
            <a:r>
              <a:rPr lang="en-US" altLang="zh-TW" sz="1100" dirty="0"/>
              <a:t> values = &lt; total number of </a:t>
            </a:r>
            <a:r>
              <a:rPr lang="en-US" altLang="zh-TW" sz="1100" dirty="0" err="1"/>
              <a:t>decapvddq</a:t>
            </a:r>
            <a:r>
              <a:rPr lang="en-US" altLang="zh-TW" sz="1100" dirty="0"/>
              <a:t> in your </a:t>
            </a:r>
            <a:r>
              <a:rPr lang="en-US" altLang="zh-TW" sz="1100" dirty="0" err="1"/>
              <a:t>floorplan</a:t>
            </a:r>
            <a:r>
              <a:rPr lang="en-US" altLang="zh-TW" sz="1100" dirty="0"/>
              <a:t>&gt; x &lt; </a:t>
            </a:r>
            <a:r>
              <a:rPr lang="en-US" altLang="zh-TW" sz="1100" dirty="0" err="1"/>
              <a:t>decapvddq</a:t>
            </a:r>
            <a:r>
              <a:rPr lang="en-US" altLang="zh-TW" sz="1100" dirty="0"/>
              <a:t> effective capacitance, Section 4.7.1, PHY </a:t>
            </a:r>
            <a:r>
              <a:rPr lang="en-US" altLang="zh-TW" sz="1100" dirty="0" err="1"/>
              <a:t>databook</a:t>
            </a:r>
            <a:r>
              <a:rPr lang="en-US" altLang="zh-TW" sz="1100" dirty="0"/>
              <a:t>&gt; + &lt; number of ACX4&gt; x </a:t>
            </a:r>
            <a:r>
              <a:rPr lang="en-US" altLang="zh-TW" sz="1100" dirty="0" err="1"/>
              <a:t>Cdie</a:t>
            </a:r>
            <a:r>
              <a:rPr lang="en-US" altLang="zh-TW" sz="1100" dirty="0"/>
              <a:t>(ACX4) + &lt; number of DBYTE&gt; x </a:t>
            </a:r>
            <a:r>
              <a:rPr lang="en-US" altLang="zh-TW" sz="1100" dirty="0" err="1"/>
              <a:t>Cdie</a:t>
            </a:r>
            <a:r>
              <a:rPr lang="en-US" altLang="zh-TW" sz="1100" dirty="0"/>
              <a:t>(DBYTE) + </a:t>
            </a:r>
            <a:r>
              <a:rPr lang="en-US" altLang="zh-TW" sz="1100" dirty="0" err="1"/>
              <a:t>Cdie</a:t>
            </a:r>
            <a:r>
              <a:rPr lang="en-US" altLang="zh-TW" sz="1100" dirty="0"/>
              <a:t>(MASTER).</a:t>
            </a:r>
            <a:br>
              <a:rPr lang="en-US" altLang="zh-TW" sz="1100" dirty="0"/>
            </a:br>
            <a:r>
              <a:rPr lang="en-US" altLang="zh-TW" sz="1100" dirty="0"/>
              <a:t/>
            </a:r>
            <a:br>
              <a:rPr lang="en-US" altLang="zh-TW" sz="1100" dirty="0"/>
            </a:br>
            <a:r>
              <a:rPr lang="en-US" altLang="zh-TW" sz="1100" dirty="0"/>
              <a:t>(2) VDDQLP-VSS </a:t>
            </a:r>
            <a:r>
              <a:rPr lang="en-US" altLang="zh-TW" sz="1100" dirty="0" err="1"/>
              <a:t>decap</a:t>
            </a:r>
            <a:r>
              <a:rPr lang="en-US" altLang="zh-TW" sz="1100" dirty="0"/>
              <a:t> can only be provided from </a:t>
            </a:r>
            <a:r>
              <a:rPr lang="en-US" altLang="zh-TW" sz="1100" dirty="0" err="1"/>
              <a:t>dwc_ddrphy_decapvddqlp</a:t>
            </a:r>
            <a:r>
              <a:rPr lang="en-US" altLang="zh-TW" sz="1100" dirty="0"/>
              <a:t>_&lt; </a:t>
            </a:r>
            <a:r>
              <a:rPr lang="en-US" altLang="zh-TW" sz="1100" dirty="0" err="1"/>
              <a:t>ew</a:t>
            </a:r>
            <a:r>
              <a:rPr lang="en-US" altLang="zh-TW" sz="1100" dirty="0"/>
              <a:t>/ns&gt;, hence calculation will be as following:</a:t>
            </a:r>
            <a:br>
              <a:rPr lang="en-US" altLang="zh-TW" sz="1100" dirty="0"/>
            </a:br>
            <a:r>
              <a:rPr lang="en-US" altLang="zh-TW" sz="1100" dirty="0"/>
              <a:t>VDDQLP </a:t>
            </a:r>
            <a:r>
              <a:rPr lang="en-US" altLang="zh-TW" sz="1100" dirty="0" err="1"/>
              <a:t>decap</a:t>
            </a:r>
            <a:r>
              <a:rPr lang="en-US" altLang="zh-TW" sz="1100" dirty="0"/>
              <a:t> values = &lt; total number of </a:t>
            </a:r>
            <a:r>
              <a:rPr lang="en-US" altLang="zh-TW" sz="1100" dirty="0" err="1"/>
              <a:t>decapvddqlp</a:t>
            </a:r>
            <a:r>
              <a:rPr lang="en-US" altLang="zh-TW" sz="1100" dirty="0"/>
              <a:t> in your </a:t>
            </a:r>
            <a:r>
              <a:rPr lang="en-US" altLang="zh-TW" sz="1100" dirty="0" err="1"/>
              <a:t>floorplan</a:t>
            </a:r>
            <a:r>
              <a:rPr lang="en-US" altLang="zh-TW" sz="1100" dirty="0"/>
              <a:t>&gt; x &lt; </a:t>
            </a:r>
            <a:r>
              <a:rPr lang="en-US" altLang="zh-TW" sz="1100" dirty="0" err="1"/>
              <a:t>decapvddqlp</a:t>
            </a:r>
            <a:r>
              <a:rPr lang="en-US" altLang="zh-TW" sz="1100" dirty="0"/>
              <a:t> effective capacitance, Section 4.7.1, PHY </a:t>
            </a:r>
            <a:r>
              <a:rPr lang="en-US" altLang="zh-TW" sz="1100" dirty="0" err="1"/>
              <a:t>databook</a:t>
            </a:r>
            <a:r>
              <a:rPr lang="en-US" altLang="zh-TW" sz="1100" dirty="0" smtClean="0"/>
              <a:t>&gt; </a:t>
            </a:r>
            <a:r>
              <a:rPr lang="en-US" altLang="zh-TW" sz="1100" dirty="0"/>
              <a:t/>
            </a:r>
            <a:br>
              <a:rPr lang="en-US" altLang="zh-TW" sz="1100" dirty="0"/>
            </a:br>
            <a:r>
              <a:rPr lang="en-US" altLang="zh-TW" sz="1100" dirty="0"/>
              <a:t>VDD </a:t>
            </a:r>
            <a:r>
              <a:rPr lang="en-US" altLang="zh-TW" sz="1100" dirty="0" err="1"/>
              <a:t>decaps</a:t>
            </a:r>
            <a:r>
              <a:rPr lang="en-US" altLang="zh-TW" sz="1100" dirty="0"/>
              <a:t> are inserted and provided from your backend flow.</a:t>
            </a:r>
            <a:endParaRPr lang="zh-TW" altLang="en-US" sz="1100" dirty="0"/>
          </a:p>
        </p:txBody>
      </p:sp>
      <p:sp>
        <p:nvSpPr>
          <p:cNvPr id="8" name="文本框 7"/>
          <p:cNvSpPr txBox="1"/>
          <p:nvPr/>
        </p:nvSpPr>
        <p:spPr>
          <a:xfrm>
            <a:off x="10172777" y="2668231"/>
            <a:ext cx="1300356" cy="369332"/>
          </a:xfrm>
          <a:prstGeom prst="rect">
            <a:avLst/>
          </a:prstGeom>
          <a:noFill/>
        </p:spPr>
        <p:txBody>
          <a:bodyPr wrap="none" rtlCol="0">
            <a:spAutoFit/>
          </a:bodyPr>
          <a:lstStyle/>
          <a:p>
            <a:r>
              <a:rPr lang="en-US" altLang="zh-TW" dirty="0"/>
              <a:t>10/08/2019</a:t>
            </a:r>
            <a:endParaRPr lang="zh-TW" altLang="en-US" dirty="0"/>
          </a:p>
        </p:txBody>
      </p:sp>
      <p:sp>
        <p:nvSpPr>
          <p:cNvPr id="9" name="文本框 8"/>
          <p:cNvSpPr txBox="1"/>
          <p:nvPr/>
        </p:nvSpPr>
        <p:spPr>
          <a:xfrm>
            <a:off x="215661" y="4718793"/>
            <a:ext cx="11326483" cy="461665"/>
          </a:xfrm>
          <a:prstGeom prst="rect">
            <a:avLst/>
          </a:prstGeom>
          <a:noFill/>
        </p:spPr>
        <p:txBody>
          <a:bodyPr wrap="square" rtlCol="0">
            <a:spAutoFit/>
          </a:bodyPr>
          <a:lstStyle/>
          <a:p>
            <a:r>
              <a:rPr lang="en-US" altLang="zh-TW" sz="1200" dirty="0"/>
              <a:t>To be clear, "SSTL IO cells" is not applicable to your DDR PHY, this was used in Synopsys legacy PHYs like DDR3/2PHY, DDR4 </a:t>
            </a:r>
            <a:r>
              <a:rPr lang="en-US" altLang="zh-TW" sz="1200" dirty="0" err="1"/>
              <a:t>multiPHY</a:t>
            </a:r>
            <a:r>
              <a:rPr lang="en-US" altLang="zh-TW" sz="1200" dirty="0"/>
              <a:t>, etc. The LPDDR4x </a:t>
            </a:r>
            <a:r>
              <a:rPr lang="en-US" altLang="zh-TW" sz="1200" dirty="0" err="1"/>
              <a:t>multiPHY</a:t>
            </a:r>
            <a:r>
              <a:rPr lang="en-US" altLang="zh-TW" sz="1200" dirty="0"/>
              <a:t> has embedded IO cells inside ACX4/DBYTE/MASTER, no separate IO cell.</a:t>
            </a:r>
            <a:endParaRPr lang="zh-TW" altLang="en-US" sz="1200" dirty="0"/>
          </a:p>
        </p:txBody>
      </p:sp>
      <p:sp>
        <p:nvSpPr>
          <p:cNvPr id="10" name="文本框 9"/>
          <p:cNvSpPr txBox="1"/>
          <p:nvPr/>
        </p:nvSpPr>
        <p:spPr>
          <a:xfrm>
            <a:off x="224287" y="5313592"/>
            <a:ext cx="9023231" cy="646331"/>
          </a:xfrm>
          <a:prstGeom prst="rect">
            <a:avLst/>
          </a:prstGeom>
          <a:noFill/>
        </p:spPr>
        <p:txBody>
          <a:bodyPr wrap="square" rtlCol="0">
            <a:spAutoFit/>
          </a:bodyPr>
          <a:lstStyle/>
          <a:p>
            <a:r>
              <a:rPr lang="en-US" altLang="zh-TW" sz="1200" dirty="0"/>
              <a:t>In our design ,the DDR </a:t>
            </a:r>
            <a:r>
              <a:rPr lang="en-US" altLang="zh-TW" sz="1200" dirty="0" err="1"/>
              <a:t>phy</a:t>
            </a:r>
            <a:r>
              <a:rPr lang="en-US" altLang="zh-TW" sz="1200" dirty="0"/>
              <a:t> and DDR ctrl uses same 0.8V “VDD_DDR” power supply at the chip level.</a:t>
            </a:r>
            <a:br>
              <a:rPr lang="en-US" altLang="zh-TW" sz="1200" dirty="0"/>
            </a:br>
            <a:r>
              <a:rPr lang="en-US" altLang="zh-TW" sz="1200" dirty="0"/>
              <a:t>For SI simulation, I think the total capacitance for VDD_DDR domain should contain the VDD </a:t>
            </a:r>
            <a:r>
              <a:rPr lang="en-US" altLang="zh-TW" sz="1200" dirty="0" err="1"/>
              <a:t>decap</a:t>
            </a:r>
            <a:r>
              <a:rPr lang="en-US" altLang="zh-TW" sz="1200" dirty="0"/>
              <a:t> (which is inserted by backend flow) and the effective capacitance of all logic instances (such as standard cells, memory … ). Is it correct?</a:t>
            </a:r>
            <a:endParaRPr lang="zh-TW" altLang="en-US" sz="1200" dirty="0"/>
          </a:p>
        </p:txBody>
      </p:sp>
      <p:sp>
        <p:nvSpPr>
          <p:cNvPr id="11" name="文本框 10"/>
          <p:cNvSpPr txBox="1"/>
          <p:nvPr/>
        </p:nvSpPr>
        <p:spPr>
          <a:xfrm>
            <a:off x="224286" y="5936733"/>
            <a:ext cx="10111123" cy="461665"/>
          </a:xfrm>
          <a:prstGeom prst="rect">
            <a:avLst/>
          </a:prstGeom>
          <a:noFill/>
        </p:spPr>
        <p:txBody>
          <a:bodyPr wrap="square" rtlCol="0">
            <a:spAutoFit/>
          </a:bodyPr>
          <a:lstStyle/>
          <a:p>
            <a:r>
              <a:rPr lang="en-US" altLang="zh-TW" sz="1200" dirty="0"/>
              <a:t>All ACX4s and DBYTEs are all in VDD domain, part of MASTER will be in VDD domain</a:t>
            </a:r>
            <a:r>
              <a:rPr lang="en-US" altLang="zh-TW" sz="1200" dirty="0" smtClean="0"/>
              <a:t>. The </a:t>
            </a:r>
            <a:r>
              <a:rPr lang="en-US" altLang="zh-TW" sz="1200" dirty="0"/>
              <a:t>VDD </a:t>
            </a:r>
            <a:r>
              <a:rPr lang="en-US" altLang="zh-TW" sz="1200" dirty="0" err="1"/>
              <a:t>decap</a:t>
            </a:r>
            <a:r>
              <a:rPr lang="en-US" altLang="zh-TW" sz="1200" dirty="0"/>
              <a:t> inside ACX4, DBYTE and MASTER should be considered as 0.</a:t>
            </a:r>
            <a:br>
              <a:rPr lang="en-US" altLang="zh-TW" sz="1200" dirty="0"/>
            </a:br>
            <a:r>
              <a:rPr lang="en-US" altLang="zh-TW" sz="1200" dirty="0"/>
              <a:t>Hence all VDD </a:t>
            </a:r>
            <a:r>
              <a:rPr lang="en-US" altLang="zh-TW" sz="1200" dirty="0" err="1"/>
              <a:t>decap</a:t>
            </a:r>
            <a:r>
              <a:rPr lang="en-US" altLang="zh-TW" sz="1200" dirty="0"/>
              <a:t> will come from your backend insertion.</a:t>
            </a:r>
            <a:endParaRPr lang="zh-TW" altLang="en-US" sz="1200" dirty="0"/>
          </a:p>
        </p:txBody>
      </p:sp>
      <p:sp>
        <p:nvSpPr>
          <p:cNvPr id="12" name="文本框 11"/>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-5.2</a:t>
            </a:r>
            <a:endParaRPr lang="en-US" altLang="zh-TW" sz="3200" dirty="0"/>
          </a:p>
        </p:txBody>
      </p:sp>
      <p:sp>
        <p:nvSpPr>
          <p:cNvPr id="13" name="文本框 12"/>
          <p:cNvSpPr txBox="1"/>
          <p:nvPr/>
        </p:nvSpPr>
        <p:spPr>
          <a:xfrm>
            <a:off x="224287" y="2193076"/>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105808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12</a:t>
            </a:fld>
            <a:endParaRPr kumimoji="1" lang="zh-CN" altLang="en-US" dirty="0"/>
          </a:p>
        </p:txBody>
      </p:sp>
      <p:pic>
        <p:nvPicPr>
          <p:cNvPr id="3" name="图片 2"/>
          <p:cNvPicPr>
            <a:picLocks noChangeAspect="1"/>
          </p:cNvPicPr>
          <p:nvPr/>
        </p:nvPicPr>
        <p:blipFill>
          <a:blip r:embed="rId2"/>
          <a:stretch>
            <a:fillRect/>
          </a:stretch>
        </p:blipFill>
        <p:spPr>
          <a:xfrm>
            <a:off x="265040" y="954204"/>
            <a:ext cx="5902260" cy="421590"/>
          </a:xfrm>
          <a:prstGeom prst="rect">
            <a:avLst/>
          </a:prstGeom>
        </p:spPr>
      </p:pic>
      <p:sp>
        <p:nvSpPr>
          <p:cNvPr id="4" name="文本框 3"/>
          <p:cNvSpPr txBox="1"/>
          <p:nvPr/>
        </p:nvSpPr>
        <p:spPr>
          <a:xfrm>
            <a:off x="6820250" y="935199"/>
            <a:ext cx="1300356" cy="369332"/>
          </a:xfrm>
          <a:prstGeom prst="rect">
            <a:avLst/>
          </a:prstGeom>
          <a:noFill/>
        </p:spPr>
        <p:txBody>
          <a:bodyPr wrap="none" rtlCol="0">
            <a:spAutoFit/>
          </a:bodyPr>
          <a:lstStyle/>
          <a:p>
            <a:r>
              <a:rPr lang="en-US" altLang="zh-TW" dirty="0"/>
              <a:t>08/16/2019</a:t>
            </a:r>
            <a:endParaRPr lang="zh-TW" altLang="en-US" dirty="0"/>
          </a:p>
        </p:txBody>
      </p:sp>
      <p:sp>
        <p:nvSpPr>
          <p:cNvPr id="5" name="文本框 4"/>
          <p:cNvSpPr txBox="1"/>
          <p:nvPr/>
        </p:nvSpPr>
        <p:spPr>
          <a:xfrm>
            <a:off x="265040" y="1499337"/>
            <a:ext cx="3947234" cy="276999"/>
          </a:xfrm>
          <a:prstGeom prst="rect">
            <a:avLst/>
          </a:prstGeom>
          <a:noFill/>
        </p:spPr>
        <p:txBody>
          <a:bodyPr wrap="none" rtlCol="0">
            <a:spAutoFit/>
          </a:bodyPr>
          <a:lstStyle/>
          <a:p>
            <a:r>
              <a:rPr lang="en-US" altLang="zh-TW" sz="1200" dirty="0"/>
              <a:t>The GDS of DDR </a:t>
            </a:r>
            <a:r>
              <a:rPr lang="en-US" altLang="zh-TW" sz="1200" dirty="0" err="1"/>
              <a:t>subsys</a:t>
            </a:r>
            <a:r>
              <a:rPr lang="en-US" altLang="zh-TW" sz="1200" dirty="0"/>
              <a:t> is as attached, please help to review.</a:t>
            </a:r>
            <a:endParaRPr lang="zh-TW" altLang="en-US" sz="1200" dirty="0"/>
          </a:p>
        </p:txBody>
      </p:sp>
      <p:sp>
        <p:nvSpPr>
          <p:cNvPr id="6" name="文本框 5"/>
          <p:cNvSpPr txBox="1"/>
          <p:nvPr/>
        </p:nvSpPr>
        <p:spPr>
          <a:xfrm>
            <a:off x="265040" y="1776336"/>
            <a:ext cx="6706211" cy="4555093"/>
          </a:xfrm>
          <a:prstGeom prst="rect">
            <a:avLst/>
          </a:prstGeom>
          <a:noFill/>
        </p:spPr>
        <p:txBody>
          <a:bodyPr wrap="square" rtlCol="0">
            <a:spAutoFit/>
          </a:bodyPr>
          <a:lstStyle/>
          <a:p>
            <a:r>
              <a:rPr lang="en-US" altLang="zh-TW" sz="1000" dirty="0"/>
              <a:t>More detail information for GDS review is as follows:</a:t>
            </a:r>
            <a:br>
              <a:rPr lang="en-US" altLang="zh-TW" sz="1000" dirty="0"/>
            </a:br>
            <a:r>
              <a:rPr lang="en-US" altLang="zh-TW" sz="1000" dirty="0"/>
              <a:t>1) GDS file (Preferred but optional for FP/BUMP reviews):</a:t>
            </a:r>
            <a:br>
              <a:rPr lang="en-US" altLang="zh-TW" sz="1000" dirty="0"/>
            </a:br>
            <a:r>
              <a:rPr lang="en-US" altLang="zh-TW" sz="1000" dirty="0"/>
              <a:t>- Needs to include Hard macro MIPLAST layer with text (inclusion of all Hard Macro layers is preferred)</a:t>
            </a:r>
            <a:br>
              <a:rPr lang="en-US" altLang="zh-TW" sz="1000" dirty="0"/>
            </a:br>
            <a:r>
              <a:rPr lang="en-US" altLang="zh-TW" sz="1000" dirty="0"/>
              <a:t>- Should have RDL bump text</a:t>
            </a:r>
            <a:br>
              <a:rPr lang="en-US" altLang="zh-TW" sz="1000" dirty="0"/>
            </a:br>
            <a:r>
              <a:rPr lang="en-US" altLang="zh-TW" sz="1000" dirty="0"/>
              <a:t>【HORIZON】:Yes, we have already merge the GDS of hard-macros. And the GDS have AP_PIN at Bump on top level as well.</a:t>
            </a:r>
            <a:br>
              <a:rPr lang="en-US" altLang="zh-TW" sz="1000" dirty="0"/>
            </a:br>
            <a:r>
              <a:rPr lang="en-US" altLang="zh-TW" sz="1000" dirty="0" smtClean="0"/>
              <a:t>*</a:t>
            </a:r>
            <a:r>
              <a:rPr lang="en-US" altLang="zh-TW" sz="1000" dirty="0"/>
              <a:t>2) Technology/process and DDRPHY version (PHY version required, PUB version optional);</a:t>
            </a:r>
            <a:br>
              <a:rPr lang="en-US" altLang="zh-TW" sz="1000" dirty="0"/>
            </a:br>
            <a:r>
              <a:rPr lang="en-US" altLang="zh-TW" sz="1000" dirty="0"/>
              <a:t>(Example: dwc_ddr43_phy_tsmc16ffc18 PHY Version 1.00)</a:t>
            </a:r>
            <a:br>
              <a:rPr lang="en-US" altLang="zh-TW" sz="1000" dirty="0"/>
            </a:br>
            <a:r>
              <a:rPr lang="en-US" altLang="zh-TW" sz="1000" dirty="0"/>
              <a:t>【HORIZON】: PHY version: dwc_ap_lpddr4x_multiphy_tsmc16ffc18. version:2.00a</a:t>
            </a:r>
            <a:r>
              <a:rPr lang="en-US" altLang="zh-TW" sz="1000" dirty="0" smtClean="0"/>
              <a:t>.</a:t>
            </a:r>
            <a:r>
              <a:rPr lang="en-US" altLang="zh-TW" sz="1000" dirty="0"/>
              <a:t/>
            </a:r>
            <a:br>
              <a:rPr lang="en-US" altLang="zh-TW" sz="1000" dirty="0"/>
            </a:br>
            <a:r>
              <a:rPr lang="en-US" altLang="zh-TW" sz="1000" dirty="0"/>
              <a:t>*3) SOC Metal stack:</a:t>
            </a:r>
            <a:br>
              <a:rPr lang="en-US" altLang="zh-TW" sz="1000" dirty="0"/>
            </a:br>
            <a:r>
              <a:rPr lang="en-US" altLang="zh-TW" sz="1000" dirty="0"/>
              <a:t>(Example: 9M_2Xa1Xd_h_3Xe_vhv_2Z)</a:t>
            </a:r>
            <a:br>
              <a:rPr lang="en-US" altLang="zh-TW" sz="1000" dirty="0"/>
            </a:br>
            <a:r>
              <a:rPr lang="en-US" altLang="zh-TW" sz="1000" dirty="0"/>
              <a:t>【HORIZON】9M_2Xa1Xd_h_3Xe_vhv_2Z</a:t>
            </a:r>
            <a:br>
              <a:rPr lang="en-US" altLang="zh-TW" sz="1000" dirty="0"/>
            </a:br>
            <a:r>
              <a:rPr lang="en-US" altLang="zh-TW" sz="1000" dirty="0"/>
              <a:t/>
            </a:r>
            <a:br>
              <a:rPr lang="en-US" altLang="zh-TW" sz="1000" dirty="0"/>
            </a:br>
            <a:r>
              <a:rPr lang="en-US" altLang="zh-TW" sz="1000" dirty="0"/>
              <a:t>*4) Package type:</a:t>
            </a:r>
            <a:br>
              <a:rPr lang="en-US" altLang="zh-TW" sz="1000" dirty="0"/>
            </a:br>
            <a:r>
              <a:rPr lang="en-US" altLang="zh-TW" sz="1000" dirty="0"/>
              <a:t>(Example: FCBGA)</a:t>
            </a:r>
            <a:br>
              <a:rPr lang="en-US" altLang="zh-TW" sz="1000" dirty="0"/>
            </a:br>
            <a:r>
              <a:rPr lang="en-US" altLang="zh-TW" sz="1000" dirty="0"/>
              <a:t>【HORIZON】:</a:t>
            </a:r>
            <a:r>
              <a:rPr lang="en-US" altLang="zh-TW" sz="1000" dirty="0" smtClean="0"/>
              <a:t>FCBGA</a:t>
            </a:r>
            <a:r>
              <a:rPr lang="en-US" altLang="zh-TW" sz="1000" dirty="0"/>
              <a:t/>
            </a:r>
            <a:br>
              <a:rPr lang="en-US" altLang="zh-TW" sz="1000" dirty="0"/>
            </a:br>
            <a:r>
              <a:rPr lang="en-US" altLang="zh-TW" sz="1000" dirty="0"/>
              <a:t>*5) All PHY configurations:</a:t>
            </a:r>
            <a:br>
              <a:rPr lang="en-US" altLang="zh-TW" sz="1000" dirty="0"/>
            </a:br>
            <a:r>
              <a:rPr lang="en-US" altLang="zh-TW" sz="1000" dirty="0"/>
              <a:t>(Example: ac12d10ch1, NS and/or EW)</a:t>
            </a:r>
            <a:br>
              <a:rPr lang="en-US" altLang="zh-TW" sz="1000" dirty="0"/>
            </a:br>
            <a:r>
              <a:rPr lang="en-US" altLang="zh-TW" sz="1000" dirty="0"/>
              <a:t>【HORIZON】:ax10d4ch2 NS</a:t>
            </a:r>
            <a:br>
              <a:rPr lang="en-US" altLang="zh-TW" sz="1000" dirty="0"/>
            </a:br>
            <a:r>
              <a:rPr lang="en-US" altLang="zh-TW" sz="1000" dirty="0"/>
              <a:t/>
            </a:r>
            <a:br>
              <a:rPr lang="en-US" altLang="zh-TW" sz="1000" dirty="0"/>
            </a:br>
            <a:r>
              <a:rPr lang="en-US" altLang="zh-TW" sz="1000" dirty="0"/>
              <a:t>*6) List all DDR SDRAM application scenarios:</a:t>
            </a:r>
            <a:br>
              <a:rPr lang="en-US" altLang="zh-TW" sz="1000" dirty="0"/>
            </a:br>
            <a:r>
              <a:rPr lang="en-US" altLang="zh-TW" sz="1000" dirty="0"/>
              <a:t>(LPDDR4-3200Mpbs, etc.)</a:t>
            </a:r>
            <a:br>
              <a:rPr lang="en-US" altLang="zh-TW" sz="1000" dirty="0"/>
            </a:br>
            <a:r>
              <a:rPr lang="en-US" altLang="zh-TW" sz="1000" dirty="0"/>
              <a:t>【HORIZON】:</a:t>
            </a:r>
            <a:r>
              <a:rPr lang="en-US" altLang="zh-TW" sz="1000" dirty="0" smtClean="0"/>
              <a:t>LPDDR4X-4266Mpbs</a:t>
            </a:r>
            <a:r>
              <a:rPr lang="en-US" altLang="zh-TW" sz="1000" dirty="0"/>
              <a:t/>
            </a:r>
            <a:br>
              <a:rPr lang="en-US" altLang="zh-TW" sz="1000" dirty="0"/>
            </a:br>
            <a:r>
              <a:rPr lang="en-US" altLang="zh-TW" sz="1000" dirty="0"/>
              <a:t>7) Is the GDS DRC &amp; LVS clean? (GDS review only item)</a:t>
            </a:r>
            <a:br>
              <a:rPr lang="en-US" altLang="zh-TW" sz="1000" dirty="0"/>
            </a:br>
            <a:r>
              <a:rPr lang="en-US" altLang="zh-TW" sz="1000" dirty="0"/>
              <a:t>【HORIZON】:The LVS is clean, and there are a little DRC violations on digital block routing</a:t>
            </a:r>
            <a:r>
              <a:rPr lang="en-US" altLang="zh-TW" sz="1000" dirty="0" smtClean="0"/>
              <a:t>.</a:t>
            </a:r>
            <a:r>
              <a:rPr lang="en-US" altLang="zh-TW" sz="1000" dirty="0"/>
              <a:t/>
            </a:r>
            <a:br>
              <a:rPr lang="en-US" altLang="zh-TW" sz="1000" dirty="0"/>
            </a:br>
            <a:r>
              <a:rPr lang="en-US" altLang="zh-TW" sz="1000" dirty="0"/>
              <a:t>8) Is this a preliminary, or final review? (GDS review only item)</a:t>
            </a:r>
            <a:br>
              <a:rPr lang="en-US" altLang="zh-TW" sz="1000" dirty="0"/>
            </a:br>
            <a:r>
              <a:rPr lang="en-US" altLang="zh-TW" sz="1000" dirty="0"/>
              <a:t>【HORIZON】:final</a:t>
            </a:r>
            <a:br>
              <a:rPr lang="en-US" altLang="zh-TW" sz="1000" dirty="0"/>
            </a:br>
            <a:r>
              <a:rPr lang="en-US" altLang="zh-TW" sz="1000" dirty="0" smtClean="0"/>
              <a:t>*</a:t>
            </a:r>
            <a:r>
              <a:rPr lang="en-US" altLang="zh-TW" sz="1000" dirty="0"/>
              <a:t>9) What is the Target Tape Out date?</a:t>
            </a:r>
            <a:br>
              <a:rPr lang="en-US" altLang="zh-TW" sz="1000" dirty="0"/>
            </a:br>
            <a:r>
              <a:rPr lang="en-US" altLang="zh-TW" sz="1000" dirty="0"/>
              <a:t>【HORIZON】:</a:t>
            </a:r>
            <a:r>
              <a:rPr lang="en-US" altLang="zh-TW" sz="1000" dirty="0" smtClean="0"/>
              <a:t>2019-09-30</a:t>
            </a:r>
            <a:endParaRPr lang="zh-TW" altLang="en-US" sz="1000" dirty="0"/>
          </a:p>
        </p:txBody>
      </p:sp>
      <p:sp>
        <p:nvSpPr>
          <p:cNvPr id="7" name="文本框 6"/>
          <p:cNvSpPr txBox="1"/>
          <p:nvPr/>
        </p:nvSpPr>
        <p:spPr>
          <a:xfrm>
            <a:off x="5835861" y="3175385"/>
            <a:ext cx="6244210" cy="3046988"/>
          </a:xfrm>
          <a:prstGeom prst="rect">
            <a:avLst/>
          </a:prstGeom>
          <a:noFill/>
        </p:spPr>
        <p:txBody>
          <a:bodyPr wrap="none" rtlCol="0">
            <a:spAutoFit/>
          </a:bodyPr>
          <a:lstStyle/>
          <a:p>
            <a:r>
              <a:rPr lang="en-US" altLang="zh-TW" sz="1200" dirty="0" smtClean="0"/>
              <a:t>We've </a:t>
            </a:r>
            <a:r>
              <a:rPr lang="en-US" altLang="zh-TW" sz="1200" dirty="0"/>
              <a:t>completed GDS review in advanced, full GDS review report is attached.</a:t>
            </a:r>
            <a:br>
              <a:rPr lang="en-US" altLang="zh-TW" sz="1200" dirty="0"/>
            </a:br>
            <a:r>
              <a:rPr lang="en-US" altLang="zh-TW" sz="1200" dirty="0"/>
              <a:t/>
            </a:r>
            <a:br>
              <a:rPr lang="en-US" altLang="zh-TW" sz="1200" dirty="0"/>
            </a:br>
            <a:r>
              <a:rPr lang="en-US" altLang="zh-TW" sz="1200" dirty="0"/>
              <a:t>GDS file name: wuliegg_20190818_193741114_ddr_subsys_pwr_wrap.merge.gds.gz</a:t>
            </a:r>
            <a:br>
              <a:rPr lang="en-US" altLang="zh-TW" sz="1200" dirty="0"/>
            </a:br>
            <a:r>
              <a:rPr lang="en-US" altLang="zh-TW" sz="1200" dirty="0"/>
              <a:t/>
            </a:r>
            <a:br>
              <a:rPr lang="en-US" altLang="zh-TW" sz="1200" dirty="0"/>
            </a:br>
            <a:r>
              <a:rPr lang="en-US" altLang="zh-TW" sz="1200" dirty="0"/>
              <a:t>~~~~ Summary</a:t>
            </a:r>
            <a:br>
              <a:rPr lang="en-US" altLang="zh-TW" sz="1200" dirty="0"/>
            </a:br>
            <a:r>
              <a:rPr lang="en-US" altLang="zh-TW" sz="1200" dirty="0"/>
              <a:t>• Must Fix</a:t>
            </a:r>
            <a:br>
              <a:rPr lang="en-US" altLang="zh-TW" sz="1200" dirty="0"/>
            </a:br>
            <a:r>
              <a:rPr lang="en-US" altLang="zh-TW" sz="1200" dirty="0"/>
              <a:t>– PHY MTOP 1 PG continuous from Pub to Hard Macros</a:t>
            </a:r>
            <a:br>
              <a:rPr lang="en-US" altLang="zh-TW" sz="1200" dirty="0"/>
            </a:br>
            <a:r>
              <a:rPr lang="en-US" altLang="zh-TW" sz="1200" dirty="0"/>
              <a:t>– BP_ZN_SENSE MTOP 1 Sig connection in Master</a:t>
            </a:r>
            <a:br>
              <a:rPr lang="en-US" altLang="zh-TW" sz="1200" dirty="0"/>
            </a:br>
            <a:r>
              <a:rPr lang="en-US" altLang="zh-TW" sz="1200" dirty="0"/>
              <a:t>• Recommended Fix</a:t>
            </a:r>
            <a:br>
              <a:rPr lang="en-US" altLang="zh-TW" sz="1200" dirty="0"/>
            </a:br>
            <a:r>
              <a:rPr lang="en-US" altLang="zh-TW" sz="1200" dirty="0"/>
              <a:t>– PHY MTOP PG continuous from Pub to Hard Macros</a:t>
            </a:r>
            <a:br>
              <a:rPr lang="en-US" altLang="zh-TW" sz="1200" dirty="0"/>
            </a:br>
            <a:r>
              <a:rPr lang="en-US" altLang="zh-TW" sz="1200" dirty="0"/>
              <a:t>• Check Required</a:t>
            </a:r>
            <a:br>
              <a:rPr lang="en-US" altLang="zh-TW" sz="1200" dirty="0"/>
            </a:br>
            <a:r>
              <a:rPr lang="en-US" altLang="zh-TW" sz="1200" dirty="0"/>
              <a:t>– The total amount of </a:t>
            </a:r>
            <a:r>
              <a:rPr lang="en-US" altLang="zh-TW" sz="1200" dirty="0" err="1"/>
              <a:t>decap</a:t>
            </a:r>
            <a:r>
              <a:rPr lang="en-US" altLang="zh-TW" sz="1200" dirty="0"/>
              <a:t> required must be determined through PDN analysis by the customer</a:t>
            </a:r>
            <a:br>
              <a:rPr lang="en-US" altLang="zh-TW" sz="1200" dirty="0"/>
            </a:br>
            <a:r>
              <a:rPr lang="en-US" altLang="zh-TW" sz="1200" dirty="0"/>
              <a:t>– Verify Sig RDL meets max RC</a:t>
            </a:r>
            <a:br>
              <a:rPr lang="en-US" altLang="zh-TW" sz="1200" dirty="0"/>
            </a:br>
            <a:r>
              <a:rPr lang="en-US" altLang="zh-TW" sz="1200" dirty="0"/>
              <a:t>– Special Nets routing (</a:t>
            </a:r>
            <a:r>
              <a:rPr lang="en-US" altLang="zh-TW" sz="1200" dirty="0" err="1"/>
              <a:t>VrefGlobal</a:t>
            </a:r>
            <a:r>
              <a:rPr lang="en-US" altLang="zh-TW" sz="1200" dirty="0"/>
              <a:t> and </a:t>
            </a:r>
            <a:r>
              <a:rPr lang="en-US" altLang="zh-TW" sz="1200" dirty="0" err="1"/>
              <a:t>PwrOk</a:t>
            </a:r>
            <a:r>
              <a:rPr lang="en-US" altLang="zh-TW" sz="1200" dirty="0"/>
              <a:t> ) Max R &lt; 50 Ohm</a:t>
            </a:r>
            <a:br>
              <a:rPr lang="en-US" altLang="zh-TW" sz="1200" dirty="0"/>
            </a:br>
            <a:r>
              <a:rPr lang="en-US" altLang="zh-TW" sz="1200" dirty="0"/>
              <a:t>• Meets Requirements</a:t>
            </a:r>
            <a:br>
              <a:rPr lang="en-US" altLang="zh-TW" sz="1200" dirty="0"/>
            </a:br>
            <a:r>
              <a:rPr lang="en-US" altLang="zh-TW" sz="1200" dirty="0"/>
              <a:t>– </a:t>
            </a:r>
            <a:r>
              <a:rPr lang="en-US" altLang="zh-TW" sz="1200" dirty="0" err="1"/>
              <a:t>Pclk</a:t>
            </a:r>
            <a:r>
              <a:rPr lang="en-US" altLang="zh-TW" sz="1200" dirty="0"/>
              <a:t>* Routing</a:t>
            </a:r>
            <a:endParaRPr lang="zh-TW" altLang="en-US" sz="1200" dirty="0"/>
          </a:p>
        </p:txBody>
      </p:sp>
      <p:sp>
        <p:nvSpPr>
          <p:cNvPr id="8" name="文本框 7"/>
          <p:cNvSpPr txBox="1"/>
          <p:nvPr/>
        </p:nvSpPr>
        <p:spPr>
          <a:xfrm>
            <a:off x="9947170" y="2806053"/>
            <a:ext cx="1300356" cy="369332"/>
          </a:xfrm>
          <a:prstGeom prst="rect">
            <a:avLst/>
          </a:prstGeom>
          <a:noFill/>
        </p:spPr>
        <p:txBody>
          <a:bodyPr wrap="none" rtlCol="0">
            <a:spAutoFit/>
          </a:bodyPr>
          <a:lstStyle/>
          <a:p>
            <a:r>
              <a:rPr lang="en-US" altLang="zh-TW" dirty="0"/>
              <a:t>08/29/2019</a:t>
            </a:r>
            <a:endParaRPr lang="zh-TW" altLang="en-US" dirty="0"/>
          </a:p>
        </p:txBody>
      </p:sp>
      <p:sp>
        <p:nvSpPr>
          <p:cNvPr id="9" name="文本框 8"/>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-6</a:t>
            </a:r>
            <a:endParaRPr lang="en-US" altLang="zh-TW" sz="3200" dirty="0"/>
          </a:p>
        </p:txBody>
      </p:sp>
      <p:sp>
        <p:nvSpPr>
          <p:cNvPr id="10" name="椭圆 9"/>
          <p:cNvSpPr/>
          <p:nvPr/>
        </p:nvSpPr>
        <p:spPr>
          <a:xfrm>
            <a:off x="3450566" y="855611"/>
            <a:ext cx="2984740" cy="52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本框 10"/>
          <p:cNvSpPr txBox="1"/>
          <p:nvPr/>
        </p:nvSpPr>
        <p:spPr>
          <a:xfrm>
            <a:off x="5835861" y="2836831"/>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2647683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13</a:t>
            </a:fld>
            <a:endParaRPr kumimoji="1" lang="zh-CN" altLang="en-US" dirty="0"/>
          </a:p>
        </p:txBody>
      </p:sp>
      <p:pic>
        <p:nvPicPr>
          <p:cNvPr id="3" name="图片 2"/>
          <p:cNvPicPr>
            <a:picLocks noChangeAspect="1"/>
          </p:cNvPicPr>
          <p:nvPr/>
        </p:nvPicPr>
        <p:blipFill>
          <a:blip r:embed="rId2"/>
          <a:stretch>
            <a:fillRect/>
          </a:stretch>
        </p:blipFill>
        <p:spPr>
          <a:xfrm>
            <a:off x="385222" y="936145"/>
            <a:ext cx="4595951" cy="422872"/>
          </a:xfrm>
          <a:prstGeom prst="rect">
            <a:avLst/>
          </a:prstGeom>
        </p:spPr>
      </p:pic>
      <p:sp>
        <p:nvSpPr>
          <p:cNvPr id="4" name="文本框 3"/>
          <p:cNvSpPr txBox="1"/>
          <p:nvPr/>
        </p:nvSpPr>
        <p:spPr>
          <a:xfrm>
            <a:off x="9503343" y="1019521"/>
            <a:ext cx="1685846" cy="1015663"/>
          </a:xfrm>
          <a:prstGeom prst="rect">
            <a:avLst/>
          </a:prstGeom>
          <a:noFill/>
        </p:spPr>
        <p:txBody>
          <a:bodyPr wrap="none" rtlCol="0">
            <a:spAutoFit/>
          </a:bodyPr>
          <a:lstStyle/>
          <a:p>
            <a:r>
              <a:rPr lang="en-US" altLang="zh-TW" sz="1200" dirty="0"/>
              <a:t>Internal Note</a:t>
            </a:r>
            <a:br>
              <a:rPr lang="en-US" altLang="zh-TW" sz="1200" dirty="0"/>
            </a:br>
            <a:r>
              <a:rPr lang="en-US" altLang="zh-TW" sz="1200" dirty="0"/>
              <a:t/>
            </a:r>
            <a:br>
              <a:rPr lang="en-US" altLang="zh-TW" sz="1200" dirty="0"/>
            </a:br>
            <a:r>
              <a:rPr lang="en-US" altLang="zh-TW" sz="1200" dirty="0"/>
              <a:t>46754 - Package review</a:t>
            </a:r>
            <a:br>
              <a:rPr lang="en-US" altLang="zh-TW" sz="1200" dirty="0"/>
            </a:br>
            <a:r>
              <a:rPr lang="en-US" altLang="zh-TW" sz="1200" dirty="0"/>
              <a:t>46756 - PCB review</a:t>
            </a:r>
            <a:br>
              <a:rPr lang="en-US" altLang="zh-TW" sz="1200" dirty="0"/>
            </a:br>
            <a:r>
              <a:rPr lang="en-US" altLang="zh-TW" sz="1200" dirty="0"/>
              <a:t>46757 - SI report review</a:t>
            </a:r>
            <a:endParaRPr lang="zh-TW" altLang="en-US" sz="1200" dirty="0"/>
          </a:p>
        </p:txBody>
      </p:sp>
      <p:sp>
        <p:nvSpPr>
          <p:cNvPr id="5" name="文本框 4"/>
          <p:cNvSpPr txBox="1"/>
          <p:nvPr/>
        </p:nvSpPr>
        <p:spPr>
          <a:xfrm>
            <a:off x="5840082" y="849367"/>
            <a:ext cx="1300356" cy="369332"/>
          </a:xfrm>
          <a:prstGeom prst="rect">
            <a:avLst/>
          </a:prstGeom>
          <a:noFill/>
        </p:spPr>
        <p:txBody>
          <a:bodyPr wrap="none" rtlCol="0">
            <a:spAutoFit/>
          </a:bodyPr>
          <a:lstStyle/>
          <a:p>
            <a:r>
              <a:rPr lang="en-US" altLang="zh-TW" dirty="0"/>
              <a:t>09/02/2019</a:t>
            </a:r>
            <a:endParaRPr lang="zh-TW" altLang="en-US" dirty="0"/>
          </a:p>
        </p:txBody>
      </p:sp>
      <p:sp>
        <p:nvSpPr>
          <p:cNvPr id="6" name="文本框 5"/>
          <p:cNvSpPr txBox="1"/>
          <p:nvPr/>
        </p:nvSpPr>
        <p:spPr>
          <a:xfrm>
            <a:off x="281706" y="1646995"/>
            <a:ext cx="9781267" cy="1938992"/>
          </a:xfrm>
          <a:prstGeom prst="rect">
            <a:avLst/>
          </a:prstGeom>
          <a:noFill/>
        </p:spPr>
        <p:txBody>
          <a:bodyPr wrap="none" rtlCol="0">
            <a:spAutoFit/>
          </a:bodyPr>
          <a:lstStyle/>
          <a:p>
            <a:r>
              <a:rPr lang="en-US" altLang="zh-TW" sz="1200" dirty="0"/>
              <a:t>May you please answer the questions below for the SI report review?</a:t>
            </a:r>
            <a:br>
              <a:rPr lang="en-US" altLang="zh-TW" sz="1200" dirty="0"/>
            </a:br>
            <a:r>
              <a:rPr lang="en-US" altLang="zh-TW" sz="1200" dirty="0"/>
              <a:t/>
            </a:r>
            <a:br>
              <a:rPr lang="en-US" altLang="zh-TW" sz="1200" dirty="0"/>
            </a:br>
            <a:r>
              <a:rPr lang="en-US" altLang="zh-TW" sz="1200" dirty="0"/>
              <a:t>~~~~</a:t>
            </a:r>
            <a:br>
              <a:rPr lang="en-US" altLang="zh-TW" sz="1200" dirty="0"/>
            </a:br>
            <a:r>
              <a:rPr lang="en-US" altLang="zh-TW" sz="1200" dirty="0"/>
              <a:t>1. Are the power pins of IBIS models exposed to connect PDN model and to measure PDN noise?</a:t>
            </a:r>
            <a:br>
              <a:rPr lang="en-US" altLang="zh-TW" sz="1200" dirty="0"/>
            </a:br>
            <a:r>
              <a:rPr lang="en-US" altLang="zh-TW" sz="1200" dirty="0"/>
              <a:t>2. All the bytes results are simulated in one instance? It is important to do so, to allow maximum transient current from power rail.</a:t>
            </a:r>
            <a:br>
              <a:rPr lang="en-US" altLang="zh-TW" sz="1200" dirty="0"/>
            </a:br>
            <a:r>
              <a:rPr lang="en-US" altLang="zh-TW" sz="1200" dirty="0"/>
              <a:t>3. The eye diagrams from simulations are passing JEDEC requirement as shown and have good margin. But it seems the effects of PDN are not considered.</a:t>
            </a:r>
            <a:br>
              <a:rPr lang="en-US" altLang="zh-TW" sz="1200" dirty="0"/>
            </a:br>
            <a:r>
              <a:rPr lang="en-US" altLang="zh-TW" sz="1200" dirty="0"/>
              <a:t>4. By looking at package design file, there are no decoupling capacitors for VDDQ.</a:t>
            </a:r>
            <a:br>
              <a:rPr lang="en-US" altLang="zh-TW" sz="1200" dirty="0"/>
            </a:br>
            <a:r>
              <a:rPr lang="en-US" altLang="zh-TW" sz="1200" dirty="0"/>
              <a:t>5. On die, capacitance is 3.6nF. I assume it is for VDDQ, which is on lower side from our experience.</a:t>
            </a:r>
            <a:br>
              <a:rPr lang="en-US" altLang="zh-TW" sz="1200" dirty="0"/>
            </a:br>
            <a:r>
              <a:rPr lang="en-US" altLang="zh-TW" sz="1200" dirty="0"/>
              <a:t>6. Is there any PDN analysis performed by Horizon based on current profile (PWL files from Synopsys)?</a:t>
            </a:r>
            <a:br>
              <a:rPr lang="en-US" altLang="zh-TW" sz="1200" dirty="0"/>
            </a:br>
            <a:r>
              <a:rPr lang="en-US" altLang="zh-TW" sz="1200" dirty="0"/>
              <a:t>7. Looking at PDN solution, from our experience it should have more noise on VDDQ when all the lanes are instantiated at the same time.</a:t>
            </a:r>
            <a:endParaRPr lang="zh-TW" altLang="en-US" sz="1200" dirty="0"/>
          </a:p>
        </p:txBody>
      </p:sp>
      <p:sp>
        <p:nvSpPr>
          <p:cNvPr id="7" name="文本框 6"/>
          <p:cNvSpPr txBox="1"/>
          <p:nvPr/>
        </p:nvSpPr>
        <p:spPr>
          <a:xfrm>
            <a:off x="281706" y="3844130"/>
            <a:ext cx="4889480" cy="2123658"/>
          </a:xfrm>
          <a:prstGeom prst="rect">
            <a:avLst/>
          </a:prstGeom>
          <a:noFill/>
        </p:spPr>
        <p:txBody>
          <a:bodyPr wrap="none" rtlCol="0">
            <a:spAutoFit/>
          </a:bodyPr>
          <a:lstStyle/>
          <a:p>
            <a:r>
              <a:rPr lang="en-US" altLang="zh-TW" sz="1100" dirty="0" err="1"/>
              <a:t>Pls</a:t>
            </a:r>
            <a:r>
              <a:rPr lang="en-US" altLang="zh-TW" sz="1100" dirty="0"/>
              <a:t> refer attachment:</a:t>
            </a:r>
            <a:br>
              <a:rPr lang="en-US" altLang="zh-TW" sz="1100" dirty="0"/>
            </a:br>
            <a:r>
              <a:rPr lang="en-US" altLang="zh-TW" sz="1100" dirty="0"/>
              <a:t/>
            </a:r>
            <a:br>
              <a:rPr lang="en-US" altLang="zh-TW" sz="1100" dirty="0"/>
            </a:br>
            <a:r>
              <a:rPr lang="en-US" altLang="zh-TW" sz="1100" dirty="0"/>
              <a:t>1. We used following models, are these ibis models including power pins</a:t>
            </a:r>
            <a:r>
              <a:rPr lang="en-US" altLang="zh-TW" sz="1100" dirty="0" smtClean="0"/>
              <a:t>?</a:t>
            </a:r>
            <a:r>
              <a:rPr lang="en-US" altLang="zh-TW" sz="1100" dirty="0"/>
              <a:t/>
            </a:r>
            <a:br>
              <a:rPr lang="en-US" altLang="zh-TW" sz="1100" dirty="0"/>
            </a:br>
            <a:r>
              <a:rPr lang="en-US" altLang="zh-TW" sz="1100" dirty="0"/>
              <a:t>[</a:t>
            </a:r>
            <a:r>
              <a:rPr lang="zh-TW" altLang="en-US" sz="1100" dirty="0"/>
              <a:t>企业微信截图</a:t>
            </a:r>
            <a:r>
              <a:rPr lang="en-US" altLang="zh-TW" sz="1100" dirty="0"/>
              <a:t>_15674164247651]</a:t>
            </a:r>
            <a:r>
              <a:rPr lang="zh-TW" altLang="en-US" sz="1100" dirty="0"/>
              <a:t/>
            </a:r>
            <a:br>
              <a:rPr lang="zh-TW" altLang="en-US" sz="1100" dirty="0"/>
            </a:br>
            <a:r>
              <a:rPr lang="zh-TW" altLang="en-US" sz="1100" dirty="0"/>
              <a:t/>
            </a:r>
            <a:br>
              <a:rPr lang="zh-TW" altLang="en-US" sz="1100" dirty="0"/>
            </a:br>
            <a:r>
              <a:rPr lang="en-US" altLang="zh-TW" sz="1100" dirty="0"/>
              <a:t>2. Not in one instance, how about your suggestions numbers of bytes?</a:t>
            </a:r>
            <a:br>
              <a:rPr lang="en-US" altLang="zh-TW" sz="1100" dirty="0"/>
            </a:br>
            <a:r>
              <a:rPr lang="en-US" altLang="zh-TW" sz="1100" dirty="0"/>
              <a:t/>
            </a:r>
            <a:br>
              <a:rPr lang="en-US" altLang="zh-TW" sz="1100" dirty="0"/>
            </a:br>
            <a:r>
              <a:rPr lang="en-US" altLang="zh-TW" sz="1100" dirty="0"/>
              <a:t>3. Have </a:t>
            </a:r>
            <a:r>
              <a:rPr lang="en-US" altLang="zh-TW" sz="1100" dirty="0" smtClean="0"/>
              <a:t>considered</a:t>
            </a:r>
            <a:r>
              <a:rPr lang="en-US" altLang="zh-TW" sz="1100" dirty="0"/>
              <a:t/>
            </a:r>
            <a:br>
              <a:rPr lang="en-US" altLang="zh-TW" sz="1100" dirty="0"/>
            </a:br>
            <a:r>
              <a:rPr lang="en-US" altLang="zh-TW" sz="1100" dirty="0"/>
              <a:t>4. Right, there is no decoupling in the package design</a:t>
            </a:r>
            <a:br>
              <a:rPr lang="en-US" altLang="zh-TW" sz="1100" dirty="0"/>
            </a:br>
            <a:r>
              <a:rPr lang="en-US" altLang="zh-TW" sz="1100" dirty="0" smtClean="0"/>
              <a:t>5</a:t>
            </a:r>
            <a:r>
              <a:rPr lang="en-US" altLang="zh-TW" sz="1100" dirty="0"/>
              <a:t>. Okay, understand </a:t>
            </a:r>
            <a:r>
              <a:rPr lang="en-US" altLang="zh-TW" sz="1100" dirty="0" smtClean="0"/>
              <a:t>it</a:t>
            </a:r>
            <a:r>
              <a:rPr lang="en-US" altLang="zh-TW" sz="1100" dirty="0"/>
              <a:t/>
            </a:r>
            <a:br>
              <a:rPr lang="en-US" altLang="zh-TW" sz="1100" dirty="0"/>
            </a:br>
            <a:r>
              <a:rPr lang="en-US" altLang="zh-TW" sz="1100" dirty="0"/>
              <a:t>6. We accorded your PWL to come out the current profile to perform PDN </a:t>
            </a:r>
            <a:r>
              <a:rPr lang="en-US" altLang="zh-TW" sz="1100" dirty="0" smtClean="0"/>
              <a:t>analysis</a:t>
            </a:r>
            <a:r>
              <a:rPr lang="en-US" altLang="zh-TW" sz="1100" dirty="0"/>
              <a:t/>
            </a:r>
            <a:br>
              <a:rPr lang="en-US" altLang="zh-TW" sz="1100" dirty="0"/>
            </a:br>
            <a:r>
              <a:rPr lang="en-US" altLang="zh-TW" sz="1100" dirty="0"/>
              <a:t>7. What’s “All lanes” referred to</a:t>
            </a:r>
            <a:r>
              <a:rPr lang="en-US" altLang="zh-TW" sz="1100" dirty="0" smtClean="0"/>
              <a:t>?</a:t>
            </a:r>
            <a:endParaRPr lang="zh-TW" altLang="en-US" sz="1100" dirty="0"/>
          </a:p>
        </p:txBody>
      </p:sp>
      <p:sp>
        <p:nvSpPr>
          <p:cNvPr id="10" name="文本框 9"/>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-7.1</a:t>
            </a:r>
            <a:endParaRPr lang="en-US" altLang="zh-TW" sz="3200" dirty="0"/>
          </a:p>
        </p:txBody>
      </p:sp>
      <p:sp>
        <p:nvSpPr>
          <p:cNvPr id="11" name="椭圆 10"/>
          <p:cNvSpPr/>
          <p:nvPr/>
        </p:nvSpPr>
        <p:spPr>
          <a:xfrm>
            <a:off x="3678421" y="849367"/>
            <a:ext cx="1492765" cy="52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本框 11"/>
          <p:cNvSpPr txBox="1"/>
          <p:nvPr/>
        </p:nvSpPr>
        <p:spPr>
          <a:xfrm>
            <a:off x="281706" y="1378400"/>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1385202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14</a:t>
            </a:fld>
            <a:endParaRPr kumimoji="1" lang="zh-CN" altLang="en-US" dirty="0"/>
          </a:p>
        </p:txBody>
      </p:sp>
      <p:sp>
        <p:nvSpPr>
          <p:cNvPr id="3" name="文本框 2"/>
          <p:cNvSpPr txBox="1"/>
          <p:nvPr/>
        </p:nvSpPr>
        <p:spPr>
          <a:xfrm>
            <a:off x="160502" y="1121434"/>
            <a:ext cx="11757803" cy="3970318"/>
          </a:xfrm>
          <a:prstGeom prst="rect">
            <a:avLst/>
          </a:prstGeom>
          <a:noFill/>
        </p:spPr>
        <p:txBody>
          <a:bodyPr wrap="square" rtlCol="0">
            <a:spAutoFit/>
          </a:bodyPr>
          <a:lstStyle/>
          <a:p>
            <a:r>
              <a:rPr lang="en-US" altLang="zh-TW" sz="1200" dirty="0"/>
              <a:t>1. We used following models (snapshot is attached), are these ibis models including power pins?</a:t>
            </a:r>
            <a:br>
              <a:rPr lang="en-US" altLang="zh-TW" sz="1200" dirty="0"/>
            </a:br>
            <a:r>
              <a:rPr lang="en-US" altLang="zh-TW" sz="1200" dirty="0" err="1"/>
              <a:t>Ankit</a:t>
            </a:r>
            <a:r>
              <a:rPr lang="en-US" altLang="zh-TW" sz="1200" dirty="0"/>
              <a:t> :- Yes, these models include power pins and the PDN models needs to be connected to power pins of IBIS models.</a:t>
            </a:r>
            <a:br>
              <a:rPr lang="en-US" altLang="zh-TW" sz="1200" dirty="0"/>
            </a:br>
            <a:r>
              <a:rPr lang="en-US" altLang="zh-TW" sz="1200" dirty="0" err="1"/>
              <a:t>Yafen</a:t>
            </a:r>
            <a:r>
              <a:rPr lang="en-US" altLang="zh-TW" sz="1200" dirty="0"/>
              <a:t>: Got it, thanks</a:t>
            </a:r>
            <a:br>
              <a:rPr lang="en-US" altLang="zh-TW" sz="1200" dirty="0"/>
            </a:br>
            <a:r>
              <a:rPr lang="en-US" altLang="zh-TW" sz="1200" dirty="0"/>
              <a:t/>
            </a:r>
            <a:br>
              <a:rPr lang="en-US" altLang="zh-TW" sz="1200" dirty="0"/>
            </a:br>
            <a:r>
              <a:rPr lang="en-US" altLang="zh-TW" sz="1200" dirty="0"/>
              <a:t>2. Not in one instance, how about your suggestions numbers of bytes?</a:t>
            </a:r>
            <a:br>
              <a:rPr lang="en-US" altLang="zh-TW" sz="1200" dirty="0"/>
            </a:br>
            <a:r>
              <a:rPr lang="en-US" altLang="zh-TW" sz="1200" dirty="0" err="1"/>
              <a:t>Ankit</a:t>
            </a:r>
            <a:r>
              <a:rPr lang="en-US" altLang="zh-TW" sz="1200" dirty="0"/>
              <a:t> :- In one instance, all the bytes needs to be simulated, since that will be the worst case operating scenario when all the bytes are writing to memory.</a:t>
            </a:r>
            <a:br>
              <a:rPr lang="en-US" altLang="zh-TW" sz="1200" dirty="0"/>
            </a:br>
            <a:r>
              <a:rPr lang="en-US" altLang="zh-TW" sz="1200" dirty="0" err="1"/>
              <a:t>Yafen</a:t>
            </a:r>
            <a:r>
              <a:rPr lang="en-US" altLang="zh-TW" sz="1200" dirty="0"/>
              <a:t>: actually, we simulated all bytes but not using the same logic in pattern.</a:t>
            </a:r>
            <a:br>
              <a:rPr lang="en-US" altLang="zh-TW" sz="1200" dirty="0"/>
            </a:br>
            <a:r>
              <a:rPr lang="en-US" altLang="zh-TW" sz="1200" dirty="0"/>
              <a:t/>
            </a:r>
            <a:br>
              <a:rPr lang="en-US" altLang="zh-TW" sz="1200" dirty="0"/>
            </a:br>
            <a:r>
              <a:rPr lang="en-US" altLang="zh-TW" sz="1200" dirty="0"/>
              <a:t>4. Right, there is no decoupling in the package design</a:t>
            </a:r>
            <a:br>
              <a:rPr lang="en-US" altLang="zh-TW" sz="1200" dirty="0"/>
            </a:br>
            <a:r>
              <a:rPr lang="en-US" altLang="zh-TW" sz="1200" dirty="0" err="1"/>
              <a:t>Ankit</a:t>
            </a:r>
            <a:r>
              <a:rPr lang="en-US" altLang="zh-TW" sz="1200" dirty="0"/>
              <a:t> :- Is there any target impedance analysis done for the system? You can refer the app note from Synopsys "Power Integrity and Supply Impedance Determination for DDR Interfaces", to design the PDN for system.</a:t>
            </a:r>
            <a:br>
              <a:rPr lang="en-US" altLang="zh-TW" sz="1200" dirty="0"/>
            </a:br>
            <a:r>
              <a:rPr lang="en-US" altLang="zh-TW" sz="1200" dirty="0" err="1"/>
              <a:t>Yafen</a:t>
            </a:r>
            <a:r>
              <a:rPr lang="en-US" altLang="zh-TW" sz="1200" dirty="0"/>
              <a:t>: OK, got it, the data for you reviewing is according “DWC LPDDR4X </a:t>
            </a:r>
            <a:r>
              <a:rPr lang="en-US" altLang="zh-TW" sz="1200" dirty="0" err="1"/>
              <a:t>multiPHY</a:t>
            </a:r>
            <a:r>
              <a:rPr lang="en-US" altLang="zh-TW" sz="1200" dirty="0"/>
              <a:t> Signal Integrity Application Note” to design the PDN for system, but now we are confusing by the ripple data, its value is different with which defined in “Power Integrity and Supply Impedance Determination for DDR Interfaces”</a:t>
            </a:r>
            <a:br>
              <a:rPr lang="en-US" altLang="zh-TW" sz="1200" dirty="0"/>
            </a:br>
            <a:r>
              <a:rPr lang="en-US" altLang="zh-TW" sz="1200" dirty="0"/>
              <a:t/>
            </a:r>
            <a:br>
              <a:rPr lang="en-US" altLang="zh-TW" sz="1200" dirty="0"/>
            </a:br>
            <a:r>
              <a:rPr lang="en-US" altLang="zh-TW" sz="1200" dirty="0"/>
              <a:t>6. We accorded your PWL to come out the current profile to perform PDN analysis</a:t>
            </a:r>
            <a:br>
              <a:rPr lang="en-US" altLang="zh-TW" sz="1200" dirty="0"/>
            </a:br>
            <a:r>
              <a:rPr lang="en-US" altLang="zh-TW" sz="1200" dirty="0" err="1"/>
              <a:t>Ankit</a:t>
            </a:r>
            <a:r>
              <a:rPr lang="en-US" altLang="zh-TW" sz="1200" dirty="0"/>
              <a:t> :- Can you please provide results from PDN analysis? We need more details for that.</a:t>
            </a:r>
            <a:br>
              <a:rPr lang="en-US" altLang="zh-TW" sz="1200" dirty="0"/>
            </a:br>
            <a:r>
              <a:rPr lang="en-US" altLang="zh-TW" sz="1200" dirty="0" err="1"/>
              <a:t>Yafen</a:t>
            </a:r>
            <a:r>
              <a:rPr lang="en-US" altLang="zh-TW" sz="1200" dirty="0"/>
              <a:t>: </a:t>
            </a:r>
            <a:r>
              <a:rPr lang="en-US" altLang="zh-TW" sz="1200" dirty="0" err="1"/>
              <a:t>Pls</a:t>
            </a:r>
            <a:r>
              <a:rPr lang="en-US" altLang="zh-TW" sz="1200" dirty="0"/>
              <a:t> kindly refer to attachment, we are confused by VDDQLP portion, </a:t>
            </a:r>
            <a:r>
              <a:rPr lang="en-US" altLang="zh-TW" sz="1200" dirty="0" err="1"/>
              <a:t>pls</a:t>
            </a:r>
            <a:r>
              <a:rPr lang="en-US" altLang="zh-TW" sz="1200" dirty="0"/>
              <a:t> support to check it, thanks</a:t>
            </a:r>
            <a:br>
              <a:rPr lang="en-US" altLang="zh-TW" sz="1200" dirty="0"/>
            </a:br>
            <a:r>
              <a:rPr lang="en-US" altLang="zh-TW" sz="1200" dirty="0"/>
              <a:t/>
            </a:r>
            <a:br>
              <a:rPr lang="en-US" altLang="zh-TW" sz="1200" dirty="0"/>
            </a:br>
            <a:r>
              <a:rPr lang="en-US" altLang="zh-TW" sz="1200" dirty="0"/>
              <a:t>7. What’s “All lanes” referred to?</a:t>
            </a:r>
            <a:br>
              <a:rPr lang="en-US" altLang="zh-TW" sz="1200" dirty="0"/>
            </a:br>
            <a:r>
              <a:rPr lang="en-US" altLang="zh-TW" sz="1200" dirty="0" err="1"/>
              <a:t>Ankit</a:t>
            </a:r>
            <a:r>
              <a:rPr lang="en-US" altLang="zh-TW" sz="1200" dirty="0"/>
              <a:t> :- All lanes means all the data lanes are having simultaneous activity and that should be captured in simulations.</a:t>
            </a:r>
            <a:br>
              <a:rPr lang="en-US" altLang="zh-TW" sz="1200" dirty="0"/>
            </a:br>
            <a:r>
              <a:rPr lang="en-US" altLang="zh-TW" sz="1200" dirty="0" err="1"/>
              <a:t>Yafen</a:t>
            </a:r>
            <a:r>
              <a:rPr lang="en-US" altLang="zh-TW" sz="1200" dirty="0"/>
              <a:t>: Got it, is “all the data lanes are having simultaneous activity” referred to all bytes using the same logic in pattern? Thanks</a:t>
            </a:r>
            <a:endParaRPr lang="zh-TW" altLang="en-US" sz="1200" dirty="0"/>
          </a:p>
        </p:txBody>
      </p:sp>
      <p:sp>
        <p:nvSpPr>
          <p:cNvPr id="5" name="文本框 4"/>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-7.2</a:t>
            </a:r>
            <a:endParaRPr lang="en-US" altLang="zh-TW" sz="3200" dirty="0"/>
          </a:p>
        </p:txBody>
      </p:sp>
      <p:sp>
        <p:nvSpPr>
          <p:cNvPr id="6" name="文本框 5"/>
          <p:cNvSpPr txBox="1"/>
          <p:nvPr/>
        </p:nvSpPr>
        <p:spPr>
          <a:xfrm>
            <a:off x="160502" y="782880"/>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3663648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15</a:t>
            </a:fld>
            <a:endParaRPr kumimoji="1" lang="zh-CN" altLang="en-US" dirty="0"/>
          </a:p>
        </p:txBody>
      </p:sp>
      <p:sp>
        <p:nvSpPr>
          <p:cNvPr id="3" name="文本框 2"/>
          <p:cNvSpPr txBox="1"/>
          <p:nvPr/>
        </p:nvSpPr>
        <p:spPr>
          <a:xfrm>
            <a:off x="215660" y="806899"/>
            <a:ext cx="11291977" cy="3046988"/>
          </a:xfrm>
          <a:prstGeom prst="rect">
            <a:avLst/>
          </a:prstGeom>
          <a:noFill/>
        </p:spPr>
        <p:txBody>
          <a:bodyPr wrap="square" rtlCol="0">
            <a:spAutoFit/>
          </a:bodyPr>
          <a:lstStyle/>
          <a:p>
            <a:r>
              <a:rPr lang="en-US" altLang="zh-TW" sz="1200" dirty="0"/>
              <a:t>Please see feedback from Synopsys SIPI team:</a:t>
            </a:r>
            <a:br>
              <a:rPr lang="en-US" altLang="zh-TW" sz="1200" dirty="0"/>
            </a:br>
            <a:r>
              <a:rPr lang="en-US" altLang="zh-TW" sz="1200" dirty="0"/>
              <a:t>~~~~</a:t>
            </a:r>
            <a:br>
              <a:rPr lang="en-US" altLang="zh-TW" sz="1200" dirty="0"/>
            </a:br>
            <a:r>
              <a:rPr lang="en-US" altLang="zh-TW" sz="1200" dirty="0"/>
              <a:t>From the report ( 20190905031725_PDN information.pptx) it is not very clear how the PDN simulation is done.</a:t>
            </a:r>
            <a:br>
              <a:rPr lang="en-US" altLang="zh-TW" sz="1200" dirty="0"/>
            </a:br>
            <a:r>
              <a:rPr lang="en-US" altLang="zh-TW" sz="1200" dirty="0"/>
              <a:t>Q1) What is the stimulus provided for the PDN transient analysis?</a:t>
            </a:r>
            <a:br>
              <a:rPr lang="en-US" altLang="zh-TW" sz="1200" dirty="0"/>
            </a:br>
            <a:r>
              <a:rPr lang="en-US" altLang="zh-TW" sz="1200" dirty="0"/>
              <a:t/>
            </a:r>
            <a:br>
              <a:rPr lang="en-US" altLang="zh-TW" sz="1200" dirty="0"/>
            </a:br>
            <a:r>
              <a:rPr lang="en-US" altLang="zh-TW" sz="1200" dirty="0"/>
              <a:t>Please refer to the document: PI_Customer_Training_PDN_analysis_DDR43LPDDR4v2_20180420.pdf. This document explains everything about the PDN analysis.</a:t>
            </a:r>
            <a:br>
              <a:rPr lang="en-US" altLang="zh-TW" sz="1200" dirty="0"/>
            </a:br>
            <a:r>
              <a:rPr lang="en-US" altLang="zh-TW" sz="1200" dirty="0"/>
              <a:t/>
            </a:r>
            <a:br>
              <a:rPr lang="en-US" altLang="zh-TW" sz="1200" dirty="0"/>
            </a:br>
            <a:r>
              <a:rPr lang="en-US" altLang="zh-TW" sz="1200" dirty="0"/>
              <a:t>Please consider the points below.</a:t>
            </a:r>
            <a:br>
              <a:rPr lang="en-US" altLang="zh-TW" sz="1200" dirty="0"/>
            </a:br>
            <a:r>
              <a:rPr lang="en-US" altLang="zh-TW" sz="1200" dirty="0"/>
              <a:t>1</a:t>
            </a:r>
            <a:r>
              <a:rPr lang="en-US" altLang="zh-TW" sz="1200" b="1" dirty="0">
                <a:solidFill>
                  <a:srgbClr val="FF0000"/>
                </a:solidFill>
              </a:rPr>
              <a:t>) For an LP4X interface, we do not think the system will work without having any de-caps in the Package and PCB. </a:t>
            </a:r>
            <a:r>
              <a:rPr lang="en-US" altLang="zh-TW" sz="1200" b="1" dirty="0" err="1">
                <a:solidFill>
                  <a:srgbClr val="FF0000"/>
                </a:solidFill>
              </a:rPr>
              <a:t>Decaps</a:t>
            </a:r>
            <a:r>
              <a:rPr lang="en-US" altLang="zh-TW" sz="1200" b="1" dirty="0">
                <a:solidFill>
                  <a:srgbClr val="FF0000"/>
                </a:solidFill>
              </a:rPr>
              <a:t> should be provided for VDDQ, VDDQLP and VDD.</a:t>
            </a:r>
            <a:br>
              <a:rPr lang="en-US" altLang="zh-TW" sz="1200" b="1" dirty="0">
                <a:solidFill>
                  <a:srgbClr val="FF0000"/>
                </a:solidFill>
              </a:rPr>
            </a:br>
            <a:r>
              <a:rPr lang="en-US" altLang="zh-TW" sz="1200" dirty="0"/>
              <a:t>2) Did you get the DIE current PWL profiles to determine the </a:t>
            </a:r>
            <a:r>
              <a:rPr lang="en-US" altLang="zh-TW" sz="1200" dirty="0" err="1"/>
              <a:t>Z_target</a:t>
            </a:r>
            <a:r>
              <a:rPr lang="en-US" altLang="zh-TW" sz="1200" dirty="0"/>
              <a:t>? This can be generated from </a:t>
            </a:r>
            <a:r>
              <a:rPr lang="en-US" altLang="zh-TW" sz="1200" dirty="0" err="1"/>
              <a:t>PHY_Compiler</a:t>
            </a:r>
            <a:r>
              <a:rPr lang="en-US" altLang="zh-TW" sz="1200" dirty="0"/>
              <a:t> tool or upon request to Synopsys.</a:t>
            </a:r>
            <a:br>
              <a:rPr lang="en-US" altLang="zh-TW" sz="1200" dirty="0"/>
            </a:br>
            <a:r>
              <a:rPr lang="en-US" altLang="zh-TW" sz="1200" dirty="0"/>
              <a:t>3) From the DIE current PWL, create the worst case pattern by inserting NOPs in between (refer to PI_Customer_Training_PDN_analysis_DDR43LPDDR4v2_20180420.pdf) to get the worst case ripple for the PDN.</a:t>
            </a:r>
            <a:br>
              <a:rPr lang="en-US" altLang="zh-TW" sz="1200" dirty="0"/>
            </a:br>
            <a:r>
              <a:rPr lang="en-US" altLang="zh-TW" sz="1200" dirty="0"/>
              <a:t>4) Check for the worst case ripple and see if it is within the specification</a:t>
            </a:r>
            <a:br>
              <a:rPr lang="en-US" altLang="zh-TW" sz="1200" dirty="0"/>
            </a:br>
            <a:r>
              <a:rPr lang="en-US" altLang="zh-TW" sz="1200" dirty="0"/>
              <a:t>5) SI simulation needs to be performed with all DQs &amp; CA signals and PDN needs to be excited with the worst case stimulus.</a:t>
            </a:r>
            <a:br>
              <a:rPr lang="en-US" altLang="zh-TW" sz="1200" dirty="0"/>
            </a:br>
            <a:r>
              <a:rPr lang="en-US" altLang="zh-TW" sz="1200" dirty="0"/>
              <a:t>6) Check for the margin in Timing budget table</a:t>
            </a:r>
            <a:br>
              <a:rPr lang="en-US" altLang="zh-TW" sz="1200" dirty="0"/>
            </a:br>
            <a:r>
              <a:rPr lang="en-US" altLang="zh-TW" sz="1200" dirty="0"/>
              <a:t>7) </a:t>
            </a:r>
            <a:r>
              <a:rPr lang="en-US" altLang="zh-TW" sz="1200" b="1" dirty="0">
                <a:solidFill>
                  <a:srgbClr val="FF0000"/>
                </a:solidFill>
              </a:rPr>
              <a:t>Check for the CK </a:t>
            </a:r>
            <a:r>
              <a:rPr lang="en-US" altLang="zh-TW" sz="1200" b="1" dirty="0" smtClean="0">
                <a:solidFill>
                  <a:srgbClr val="FF0000"/>
                </a:solidFill>
              </a:rPr>
              <a:t>jitter </a:t>
            </a:r>
            <a:endParaRPr lang="zh-TW" altLang="en-US" sz="1200" b="1" dirty="0">
              <a:solidFill>
                <a:srgbClr val="FF0000"/>
              </a:solidFill>
            </a:endParaRPr>
          </a:p>
        </p:txBody>
      </p:sp>
      <p:sp>
        <p:nvSpPr>
          <p:cNvPr id="5" name="文本框 4"/>
          <p:cNvSpPr txBox="1"/>
          <p:nvPr/>
        </p:nvSpPr>
        <p:spPr>
          <a:xfrm>
            <a:off x="9221638" y="1259456"/>
            <a:ext cx="1300356" cy="369332"/>
          </a:xfrm>
          <a:prstGeom prst="rect">
            <a:avLst/>
          </a:prstGeom>
          <a:noFill/>
        </p:spPr>
        <p:txBody>
          <a:bodyPr wrap="none" rtlCol="0">
            <a:spAutoFit/>
          </a:bodyPr>
          <a:lstStyle/>
          <a:p>
            <a:r>
              <a:rPr lang="en-US" altLang="zh-TW" dirty="0"/>
              <a:t>09/18/2019</a:t>
            </a:r>
            <a:endParaRPr lang="zh-TW" altLang="en-US" dirty="0"/>
          </a:p>
        </p:txBody>
      </p:sp>
      <p:sp>
        <p:nvSpPr>
          <p:cNvPr id="6" name="文本框 5"/>
          <p:cNvSpPr txBox="1"/>
          <p:nvPr/>
        </p:nvSpPr>
        <p:spPr>
          <a:xfrm>
            <a:off x="215660" y="3795622"/>
            <a:ext cx="11803254" cy="2800767"/>
          </a:xfrm>
          <a:prstGeom prst="rect">
            <a:avLst/>
          </a:prstGeom>
          <a:noFill/>
        </p:spPr>
        <p:txBody>
          <a:bodyPr wrap="square" rtlCol="0">
            <a:spAutoFit/>
          </a:bodyPr>
          <a:lstStyle/>
          <a:p>
            <a:r>
              <a:rPr lang="en-US" altLang="zh-TW" sz="1100" dirty="0"/>
              <a:t>Q 1) we provided random seed to perform the PI simulation, attachment is the seed we used for you reference:</a:t>
            </a:r>
            <a:br>
              <a:rPr lang="en-US" altLang="zh-TW" sz="1100" dirty="0"/>
            </a:br>
            <a:r>
              <a:rPr lang="en-US" altLang="zh-TW" sz="1100" dirty="0"/>
              <a:t>Please consider the points below.</a:t>
            </a:r>
            <a:br>
              <a:rPr lang="en-US" altLang="zh-TW" sz="1100" dirty="0"/>
            </a:br>
            <a:r>
              <a:rPr lang="en-US" altLang="zh-TW" sz="1100" dirty="0"/>
              <a:t/>
            </a:r>
            <a:br>
              <a:rPr lang="en-US" altLang="zh-TW" sz="1100" dirty="0"/>
            </a:br>
            <a:r>
              <a:rPr lang="en-US" altLang="zh-TW" sz="1100" dirty="0"/>
              <a:t>1) </a:t>
            </a:r>
            <a:r>
              <a:rPr lang="en-US" altLang="zh-TW" sz="1100" b="1" dirty="0">
                <a:solidFill>
                  <a:srgbClr val="FF0000"/>
                </a:solidFill>
              </a:rPr>
              <a:t>For an LP4X interface, we do not think the system will work without having any de-caps in the Package and PCB. </a:t>
            </a:r>
            <a:r>
              <a:rPr lang="en-US" altLang="zh-TW" sz="1100" b="1" dirty="0" err="1">
                <a:solidFill>
                  <a:srgbClr val="FF0000"/>
                </a:solidFill>
              </a:rPr>
              <a:t>Decaps</a:t>
            </a:r>
            <a:r>
              <a:rPr lang="en-US" altLang="zh-TW" sz="1100" b="1" dirty="0">
                <a:solidFill>
                  <a:srgbClr val="FF0000"/>
                </a:solidFill>
              </a:rPr>
              <a:t> should be provided for VDDQ, VDDQLP and VDD.</a:t>
            </a:r>
            <a:br>
              <a:rPr lang="en-US" altLang="zh-TW" sz="1100" b="1" dirty="0">
                <a:solidFill>
                  <a:srgbClr val="FF0000"/>
                </a:solidFill>
              </a:rPr>
            </a:br>
            <a:r>
              <a:rPr lang="en-US" altLang="zh-TW" sz="1100" dirty="0" err="1"/>
              <a:t>Ans</a:t>
            </a:r>
            <a:r>
              <a:rPr lang="en-US" altLang="zh-TW" sz="1100" dirty="0"/>
              <a:t>: Received this information, could you support to check the risk level which without de-caps in package? From current simulation data, it seems it can work, thanks for any feedback.</a:t>
            </a:r>
            <a:br>
              <a:rPr lang="en-US" altLang="zh-TW" sz="1100" dirty="0"/>
            </a:br>
            <a:r>
              <a:rPr lang="en-US" altLang="zh-TW" sz="1100" dirty="0"/>
              <a:t>2) Did you get the DIE current PWL profiles to determine the </a:t>
            </a:r>
            <a:r>
              <a:rPr lang="en-US" altLang="zh-TW" sz="1100" dirty="0" err="1"/>
              <a:t>Z_target</a:t>
            </a:r>
            <a:r>
              <a:rPr lang="en-US" altLang="zh-TW" sz="1100" dirty="0"/>
              <a:t>? This can be generated from </a:t>
            </a:r>
            <a:r>
              <a:rPr lang="en-US" altLang="zh-TW" sz="1100" dirty="0" err="1"/>
              <a:t>PHY_Compiler</a:t>
            </a:r>
            <a:r>
              <a:rPr lang="en-US" altLang="zh-TW" sz="1100" dirty="0"/>
              <a:t> tool or upon request to Synopsys.</a:t>
            </a:r>
            <a:br>
              <a:rPr lang="en-US" altLang="zh-TW" sz="1100" dirty="0"/>
            </a:br>
            <a:r>
              <a:rPr lang="en-US" altLang="zh-TW" sz="1100" dirty="0" err="1"/>
              <a:t>Ans</a:t>
            </a:r>
            <a:r>
              <a:rPr lang="en-US" altLang="zh-TW" sz="1100" dirty="0"/>
              <a:t>: Yes, upon request Synopsys.</a:t>
            </a:r>
            <a:br>
              <a:rPr lang="en-US" altLang="zh-TW" sz="1100" dirty="0"/>
            </a:br>
            <a:r>
              <a:rPr lang="en-US" altLang="zh-TW" sz="1100" dirty="0"/>
              <a:t>3) From the DIE current PWL, create the worst case pattern by inserting </a:t>
            </a:r>
            <a:r>
              <a:rPr lang="en-US" altLang="zh-TW" sz="1100" dirty="0" err="1"/>
              <a:t>NOPsin</a:t>
            </a:r>
            <a:r>
              <a:rPr lang="en-US" altLang="zh-TW" sz="1100" dirty="0"/>
              <a:t> between (refer to PI_Customer_Training_PDN_analysis_DDR43LPDDR4v2_20180420.pdf) to get the worst case ripple for the PDN.</a:t>
            </a:r>
            <a:br>
              <a:rPr lang="en-US" altLang="zh-TW" sz="1100" dirty="0"/>
            </a:br>
            <a:r>
              <a:rPr lang="en-US" altLang="zh-TW" sz="1100" dirty="0" err="1"/>
              <a:t>Ans</a:t>
            </a:r>
            <a:r>
              <a:rPr lang="en-US" altLang="zh-TW" sz="1100" dirty="0"/>
              <a:t>: Okay, we are studying the file</a:t>
            </a:r>
            <a:br>
              <a:rPr lang="en-US" altLang="zh-TW" sz="1100" dirty="0"/>
            </a:br>
            <a:r>
              <a:rPr lang="en-US" altLang="zh-TW" sz="1100" dirty="0"/>
              <a:t>4) Check for the worst case ripple and see if it is within the specification</a:t>
            </a:r>
            <a:br>
              <a:rPr lang="en-US" altLang="zh-TW" sz="1100" dirty="0"/>
            </a:br>
            <a:r>
              <a:rPr lang="en-US" altLang="zh-TW" sz="1100" dirty="0" err="1"/>
              <a:t>Ans</a:t>
            </a:r>
            <a:r>
              <a:rPr lang="en-US" altLang="zh-TW" sz="1100" dirty="0"/>
              <a:t>: Will following the specification of Case 8001256671</a:t>
            </a:r>
            <a:br>
              <a:rPr lang="en-US" altLang="zh-TW" sz="1100" dirty="0"/>
            </a:br>
            <a:r>
              <a:rPr lang="en-US" altLang="zh-TW" sz="1100" dirty="0"/>
              <a:t>5) SI simulation needs to be performed with all DQs &amp; CA signals and PDN needs to be excited with the worst case stimulus.</a:t>
            </a:r>
            <a:br>
              <a:rPr lang="en-US" altLang="zh-TW" sz="1100" dirty="0"/>
            </a:br>
            <a:r>
              <a:rPr lang="en-US" altLang="zh-TW" sz="1100" dirty="0" err="1"/>
              <a:t>Ans</a:t>
            </a:r>
            <a:r>
              <a:rPr lang="en-US" altLang="zh-TW" sz="1100" dirty="0"/>
              <a:t>: Yes, be performed with all DQs and CA signals, but not with the worst case stimulus I think.</a:t>
            </a:r>
            <a:br>
              <a:rPr lang="en-US" altLang="zh-TW" sz="1100" dirty="0"/>
            </a:br>
            <a:r>
              <a:rPr lang="en-US" altLang="zh-TW" sz="1100" dirty="0"/>
              <a:t>6) Check for the margin in Timing budget table</a:t>
            </a:r>
            <a:br>
              <a:rPr lang="en-US" altLang="zh-TW" sz="1100" dirty="0"/>
            </a:br>
            <a:r>
              <a:rPr lang="en-US" altLang="zh-TW" sz="1100" dirty="0"/>
              <a:t>7) Check for the CK jitter</a:t>
            </a:r>
            <a:endParaRPr lang="zh-TW" altLang="en-US" sz="1100" dirty="0"/>
          </a:p>
        </p:txBody>
      </p:sp>
      <p:sp>
        <p:nvSpPr>
          <p:cNvPr id="7" name="文本框 6"/>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-7.3</a:t>
            </a:r>
            <a:endParaRPr lang="en-US" altLang="zh-TW" sz="3200" dirty="0"/>
          </a:p>
        </p:txBody>
      </p:sp>
      <p:sp>
        <p:nvSpPr>
          <p:cNvPr id="8" name="文本框 7"/>
          <p:cNvSpPr txBox="1"/>
          <p:nvPr/>
        </p:nvSpPr>
        <p:spPr>
          <a:xfrm>
            <a:off x="215660" y="586513"/>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10072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16</a:t>
            </a:fld>
            <a:endParaRPr kumimoji="1" lang="zh-CN" altLang="en-US" dirty="0"/>
          </a:p>
        </p:txBody>
      </p:sp>
      <p:sp>
        <p:nvSpPr>
          <p:cNvPr id="3" name="文本框 2"/>
          <p:cNvSpPr txBox="1"/>
          <p:nvPr/>
        </p:nvSpPr>
        <p:spPr>
          <a:xfrm>
            <a:off x="181156" y="1449238"/>
            <a:ext cx="11628406" cy="2862322"/>
          </a:xfrm>
          <a:prstGeom prst="rect">
            <a:avLst/>
          </a:prstGeom>
          <a:noFill/>
        </p:spPr>
        <p:txBody>
          <a:bodyPr wrap="square" rtlCol="0">
            <a:spAutoFit/>
          </a:bodyPr>
          <a:lstStyle/>
          <a:p>
            <a:r>
              <a:rPr lang="en-US" altLang="zh-TW" sz="1200" dirty="0"/>
              <a:t>A 1) we provided random seed to perform the PI simulation, attachment is the seed we used for you reference.</a:t>
            </a:r>
            <a:br>
              <a:rPr lang="en-US" altLang="zh-TW" sz="1200" dirty="0"/>
            </a:br>
            <a:r>
              <a:rPr lang="en-US" altLang="zh-TW" sz="1200" dirty="0"/>
              <a:t>[SNPS] The DIE current PWL should be swept in such a way that it will hit the PDN resonance peak. Only this will ensure we are running the worst case analysis. It is explained in the PI Customer training document.</a:t>
            </a:r>
            <a:br>
              <a:rPr lang="en-US" altLang="zh-TW" sz="1200" dirty="0"/>
            </a:br>
            <a:r>
              <a:rPr lang="en-US" altLang="zh-TW" sz="1200" dirty="0"/>
              <a:t>You have to perform a separate PI analysis to understand the worst case ripple.</a:t>
            </a:r>
            <a:br>
              <a:rPr lang="en-US" altLang="zh-TW" sz="1200" dirty="0"/>
            </a:br>
            <a:r>
              <a:rPr lang="en-US" altLang="zh-TW" sz="1200" dirty="0"/>
              <a:t/>
            </a:r>
            <a:br>
              <a:rPr lang="en-US" altLang="zh-TW" sz="1200" dirty="0"/>
            </a:br>
            <a:r>
              <a:rPr lang="en-US" altLang="zh-TW" sz="1200" dirty="0"/>
              <a:t>1) For an LP4X interface, we do not think the system will work without having any de-caps in the Package and PCB. </a:t>
            </a:r>
            <a:r>
              <a:rPr lang="en-US" altLang="zh-TW" sz="1200" dirty="0" err="1"/>
              <a:t>Decaps</a:t>
            </a:r>
            <a:r>
              <a:rPr lang="en-US" altLang="zh-TW" sz="1200" dirty="0"/>
              <a:t> should be provided for VDDQ, VDDQLP and VDD.</a:t>
            </a:r>
            <a:br>
              <a:rPr lang="en-US" altLang="zh-TW" sz="1200" dirty="0"/>
            </a:br>
            <a:r>
              <a:rPr lang="en-US" altLang="zh-TW" sz="1200" dirty="0"/>
              <a:t/>
            </a:r>
            <a:br>
              <a:rPr lang="en-US" altLang="zh-TW" sz="1200" dirty="0"/>
            </a:br>
            <a:r>
              <a:rPr lang="en-US" altLang="zh-TW" sz="1200" dirty="0"/>
              <a:t>[Horizon] Received this information, could you support to check the risk level which without de-caps in package? From current simulation data, it seems it can work, thanks for any feedback.</a:t>
            </a:r>
            <a:br>
              <a:rPr lang="en-US" altLang="zh-TW" sz="1200" dirty="0"/>
            </a:br>
            <a:r>
              <a:rPr lang="en-US" altLang="zh-TW" sz="1200" dirty="0"/>
              <a:t/>
            </a:r>
            <a:br>
              <a:rPr lang="en-US" altLang="zh-TW" sz="1200" dirty="0"/>
            </a:br>
            <a:r>
              <a:rPr lang="en-US" altLang="zh-TW" sz="1200" dirty="0"/>
              <a:t>[SNPS] The amount of de-cap required can only be found through the PI simulation. Package de-caps help us to reduce the PDN resonance peak below the </a:t>
            </a:r>
            <a:r>
              <a:rPr lang="en-US" altLang="zh-TW" sz="1200" dirty="0" err="1"/>
              <a:t>Z_target</a:t>
            </a:r>
            <a:r>
              <a:rPr lang="en-US" altLang="zh-TW" sz="1200" dirty="0"/>
              <a:t>. Then a timing simulation with the DIE current PWL will tell us the Voltage ripple.</a:t>
            </a:r>
            <a:br>
              <a:rPr lang="en-US" altLang="zh-TW" sz="1200" dirty="0"/>
            </a:br>
            <a:r>
              <a:rPr lang="en-US" altLang="zh-TW" sz="1200" dirty="0"/>
              <a:t>The ripple can still be lower if the PDN stimulus (DIE current) is not correct. Make sure the stimulus is hitting the maximum resonance peak of the PDN, so that we will get the maximum ripple.</a:t>
            </a:r>
            <a:br>
              <a:rPr lang="en-US" altLang="zh-TW" sz="1200" dirty="0"/>
            </a:br>
            <a:r>
              <a:rPr lang="en-US" altLang="zh-TW" sz="1200" dirty="0"/>
              <a:t>The sign-off needs to be done based on the Jitter analysis and after updating the timing budget tables.</a:t>
            </a:r>
            <a:endParaRPr lang="zh-TW" altLang="en-US" sz="1200" dirty="0"/>
          </a:p>
        </p:txBody>
      </p:sp>
      <p:sp>
        <p:nvSpPr>
          <p:cNvPr id="4" name="文本框 3"/>
          <p:cNvSpPr txBox="1"/>
          <p:nvPr/>
        </p:nvSpPr>
        <p:spPr>
          <a:xfrm>
            <a:off x="9152626" y="1264572"/>
            <a:ext cx="1300356" cy="369332"/>
          </a:xfrm>
          <a:prstGeom prst="rect">
            <a:avLst/>
          </a:prstGeom>
          <a:noFill/>
        </p:spPr>
        <p:txBody>
          <a:bodyPr wrap="none" rtlCol="0">
            <a:spAutoFit/>
          </a:bodyPr>
          <a:lstStyle/>
          <a:p>
            <a:r>
              <a:rPr lang="en-US" altLang="zh-TW" dirty="0"/>
              <a:t>09/26/2019</a:t>
            </a:r>
            <a:endParaRPr lang="zh-TW" altLang="en-US" dirty="0"/>
          </a:p>
        </p:txBody>
      </p:sp>
      <p:sp>
        <p:nvSpPr>
          <p:cNvPr id="5" name="文本框 4"/>
          <p:cNvSpPr txBox="1"/>
          <p:nvPr/>
        </p:nvSpPr>
        <p:spPr>
          <a:xfrm>
            <a:off x="181156" y="4925683"/>
            <a:ext cx="5746573" cy="276999"/>
          </a:xfrm>
          <a:prstGeom prst="rect">
            <a:avLst/>
          </a:prstGeom>
          <a:noFill/>
        </p:spPr>
        <p:txBody>
          <a:bodyPr wrap="none" rtlCol="0">
            <a:spAutoFit/>
          </a:bodyPr>
          <a:lstStyle/>
          <a:p>
            <a:r>
              <a:rPr lang="en-US" altLang="zh-TW" sz="1200" dirty="0"/>
              <a:t>we accept your suggestion, will refer to jitter result for reference, thanks for your support</a:t>
            </a:r>
            <a:endParaRPr lang="zh-TW" altLang="en-US" sz="1200" dirty="0"/>
          </a:p>
        </p:txBody>
      </p:sp>
      <p:sp>
        <p:nvSpPr>
          <p:cNvPr id="6" name="文本框 5"/>
          <p:cNvSpPr txBox="1"/>
          <p:nvPr/>
        </p:nvSpPr>
        <p:spPr>
          <a:xfrm>
            <a:off x="9394166" y="5110349"/>
            <a:ext cx="1300356" cy="369332"/>
          </a:xfrm>
          <a:prstGeom prst="rect">
            <a:avLst/>
          </a:prstGeom>
          <a:noFill/>
        </p:spPr>
        <p:txBody>
          <a:bodyPr wrap="none" rtlCol="0">
            <a:spAutoFit/>
          </a:bodyPr>
          <a:lstStyle/>
          <a:p>
            <a:r>
              <a:rPr lang="en-US" altLang="zh-TW" dirty="0"/>
              <a:t>10/07/2019</a:t>
            </a:r>
            <a:endParaRPr lang="zh-TW" altLang="en-US" dirty="0"/>
          </a:p>
        </p:txBody>
      </p:sp>
      <p:sp>
        <p:nvSpPr>
          <p:cNvPr id="7" name="文本框 6"/>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-7.4</a:t>
            </a:r>
            <a:endParaRPr lang="en-US" altLang="zh-TW" sz="3200" dirty="0"/>
          </a:p>
        </p:txBody>
      </p:sp>
      <p:sp>
        <p:nvSpPr>
          <p:cNvPr id="8" name="文本框 7"/>
          <p:cNvSpPr txBox="1"/>
          <p:nvPr/>
        </p:nvSpPr>
        <p:spPr>
          <a:xfrm>
            <a:off x="181156" y="1128463"/>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3887001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17</a:t>
            </a:fld>
            <a:endParaRPr kumimoji="1" lang="zh-CN" altLang="en-US" dirty="0"/>
          </a:p>
        </p:txBody>
      </p:sp>
      <p:pic>
        <p:nvPicPr>
          <p:cNvPr id="3" name="图片 2"/>
          <p:cNvPicPr>
            <a:picLocks noChangeAspect="1"/>
          </p:cNvPicPr>
          <p:nvPr/>
        </p:nvPicPr>
        <p:blipFill>
          <a:blip r:embed="rId2"/>
          <a:stretch>
            <a:fillRect/>
          </a:stretch>
        </p:blipFill>
        <p:spPr>
          <a:xfrm>
            <a:off x="605790" y="855345"/>
            <a:ext cx="5372100" cy="514350"/>
          </a:xfrm>
          <a:prstGeom prst="rect">
            <a:avLst/>
          </a:prstGeom>
        </p:spPr>
      </p:pic>
      <p:sp>
        <p:nvSpPr>
          <p:cNvPr id="4" name="文本框 3"/>
          <p:cNvSpPr txBox="1"/>
          <p:nvPr/>
        </p:nvSpPr>
        <p:spPr>
          <a:xfrm>
            <a:off x="331470" y="1603238"/>
            <a:ext cx="11001153" cy="3046988"/>
          </a:xfrm>
          <a:prstGeom prst="rect">
            <a:avLst/>
          </a:prstGeom>
          <a:noFill/>
        </p:spPr>
        <p:txBody>
          <a:bodyPr wrap="none" rtlCol="0">
            <a:spAutoFit/>
          </a:bodyPr>
          <a:lstStyle/>
          <a:p>
            <a:r>
              <a:rPr lang="en-US" altLang="zh-TW" sz="1200" dirty="0"/>
              <a:t>~~~~ Summary:</a:t>
            </a:r>
            <a:br>
              <a:rPr lang="en-US" altLang="zh-TW" sz="1200" dirty="0"/>
            </a:br>
            <a:r>
              <a:rPr lang="en-US" altLang="zh-TW" sz="1200" dirty="0"/>
              <a:t>• </a:t>
            </a:r>
            <a:r>
              <a:rPr lang="en-US" altLang="zh-TW" sz="1200" dirty="0" err="1" smtClean="0"/>
              <a:t>Microstrip</a:t>
            </a:r>
            <a:r>
              <a:rPr lang="en-US" altLang="zh-TW" sz="1200" dirty="0" smtClean="0"/>
              <a:t> </a:t>
            </a:r>
            <a:r>
              <a:rPr lang="en-US" altLang="zh-TW" sz="1200" dirty="0"/>
              <a:t>routing on layer CU-1: NOT recommended for data rates above 3200 Mbps</a:t>
            </a:r>
            <a:br>
              <a:rPr lang="en-US" altLang="zh-TW" sz="1200" dirty="0"/>
            </a:br>
            <a:r>
              <a:rPr lang="en-US" altLang="zh-TW" sz="1200" dirty="0"/>
              <a:t>• Layer CU-1: Long parallel routing section with 15um line / 15 um space. Height above reference plane is 30 um. Recommendation is 2H spacing (60 um).</a:t>
            </a:r>
            <a:br>
              <a:rPr lang="en-US" altLang="zh-TW" sz="1200" dirty="0"/>
            </a:br>
            <a:r>
              <a:rPr lang="en-US" altLang="zh-TW" sz="1200" dirty="0"/>
              <a:t>- Potential crosstalk area. Need to be model extracted and simulated to determine impact of crosstalk.</a:t>
            </a:r>
            <a:br>
              <a:rPr lang="en-US" altLang="zh-TW" sz="1200" dirty="0"/>
            </a:br>
            <a:r>
              <a:rPr lang="en-US" altLang="zh-TW" sz="1200" dirty="0"/>
              <a:t>• Layer CU-1 with CU-2 On: Some DDR traces not route above a solid reference plane.</a:t>
            </a:r>
            <a:br>
              <a:rPr lang="en-US" altLang="zh-TW" sz="1200" dirty="0"/>
            </a:br>
            <a:r>
              <a:rPr lang="en-US" altLang="zh-TW" sz="1200" dirty="0"/>
              <a:t>- Potential ISI issue.</a:t>
            </a:r>
            <a:br>
              <a:rPr lang="en-US" altLang="zh-TW" sz="1200" dirty="0"/>
            </a:br>
            <a:r>
              <a:rPr lang="en-US" altLang="zh-TW" sz="1200" dirty="0"/>
              <a:t>- Potential Crosstalk hot spot</a:t>
            </a:r>
            <a:br>
              <a:rPr lang="en-US" altLang="zh-TW" sz="1200" dirty="0"/>
            </a:br>
            <a:r>
              <a:rPr lang="en-US" altLang="zh-TW" sz="1200" dirty="0"/>
              <a:t>• Layer CU-3: “Long” parallel routing section with 15 um line width &amp; 15 um spacing. Height above / below reference plane is 30 um. Recommendation is 2H spacing (60 um).</a:t>
            </a:r>
            <a:br>
              <a:rPr lang="en-US" altLang="zh-TW" sz="1200" dirty="0"/>
            </a:br>
            <a:r>
              <a:rPr lang="en-US" altLang="zh-TW" sz="1200" dirty="0"/>
              <a:t>- Potential crosstalk area. Need to be model extracted and simulated to determine impact of crosstalk</a:t>
            </a:r>
            <a:br>
              <a:rPr lang="en-US" altLang="zh-TW" sz="1200" dirty="0"/>
            </a:br>
            <a:r>
              <a:rPr lang="en-US" altLang="zh-TW" sz="1200" dirty="0"/>
              <a:t>• Layer CU-4: Not a lot of VSS core </a:t>
            </a:r>
            <a:r>
              <a:rPr lang="en-US" altLang="zh-TW" sz="1200" dirty="0" err="1"/>
              <a:t>vias</a:t>
            </a:r>
            <a:r>
              <a:rPr lang="en-US" altLang="zh-TW" sz="1200" dirty="0"/>
              <a:t> within the signal via field.</a:t>
            </a:r>
            <a:br>
              <a:rPr lang="en-US" altLang="zh-TW" sz="1200" dirty="0"/>
            </a:br>
            <a:r>
              <a:rPr lang="en-US" altLang="zh-TW" sz="1200" dirty="0"/>
              <a:t>- Potential crosstalk issue. Needs to be model extracted and simulated</a:t>
            </a:r>
            <a:br>
              <a:rPr lang="en-US" altLang="zh-TW" sz="1200" dirty="0"/>
            </a:br>
            <a:r>
              <a:rPr lang="en-US" altLang="zh-TW" sz="1200" dirty="0"/>
              <a:t>• Layer CU-4: Zoom in on Power section</a:t>
            </a:r>
            <a:br>
              <a:rPr lang="en-US" altLang="zh-TW" sz="1200" dirty="0"/>
            </a:br>
            <a:r>
              <a:rPr lang="en-US" altLang="zh-TW" sz="1200" dirty="0"/>
              <a:t>- Concern: the VSS core </a:t>
            </a:r>
            <a:r>
              <a:rPr lang="en-US" altLang="zh-TW" sz="1200" dirty="0" err="1"/>
              <a:t>vias</a:t>
            </a:r>
            <a:r>
              <a:rPr lang="en-US" altLang="zh-TW" sz="1200" dirty="0"/>
              <a:t> are to the outside of the power planes. This will increase the loop inductance.</a:t>
            </a:r>
            <a:br>
              <a:rPr lang="en-US" altLang="zh-TW" sz="1200" dirty="0"/>
            </a:br>
            <a:r>
              <a:rPr lang="en-US" altLang="zh-TW" sz="1200" dirty="0"/>
              <a:t>- What is the loop inductance of these power nets?</a:t>
            </a:r>
            <a:br>
              <a:rPr lang="en-US" altLang="zh-TW" sz="1200" dirty="0"/>
            </a:br>
            <a:r>
              <a:rPr lang="en-US" altLang="zh-TW" sz="1200" dirty="0"/>
              <a:t>• Layer CU-8:</a:t>
            </a:r>
            <a:br>
              <a:rPr lang="en-US" altLang="zh-TW" sz="1200" dirty="0"/>
            </a:br>
            <a:r>
              <a:rPr lang="en-US" altLang="zh-TW" sz="1200" dirty="0"/>
              <a:t>- Recommendation: A better distribution of the Ground and Power balls within the signal ball field will reduce the overall crosstalk.</a:t>
            </a:r>
            <a:endParaRPr lang="zh-TW" altLang="en-US" sz="1200" dirty="0"/>
          </a:p>
        </p:txBody>
      </p:sp>
      <p:sp>
        <p:nvSpPr>
          <p:cNvPr id="5" name="文本框 4"/>
          <p:cNvSpPr txBox="1"/>
          <p:nvPr/>
        </p:nvSpPr>
        <p:spPr>
          <a:xfrm>
            <a:off x="331470" y="4650226"/>
            <a:ext cx="4442435" cy="1384995"/>
          </a:xfrm>
          <a:prstGeom prst="rect">
            <a:avLst/>
          </a:prstGeom>
          <a:noFill/>
        </p:spPr>
        <p:txBody>
          <a:bodyPr wrap="none" rtlCol="0">
            <a:spAutoFit/>
          </a:bodyPr>
          <a:lstStyle/>
          <a:p>
            <a:r>
              <a:rPr lang="en-US" altLang="zh-TW" sz="1200" dirty="0"/>
              <a:t>~~~~ Summary:</a:t>
            </a:r>
            <a:br>
              <a:rPr lang="en-US" altLang="zh-TW" sz="1200" dirty="0"/>
            </a:br>
            <a:r>
              <a:rPr lang="en-US" altLang="zh-TW" sz="1200" dirty="0"/>
              <a:t>• PCB is an eight layer design</a:t>
            </a:r>
            <a:br>
              <a:rPr lang="en-US" altLang="zh-TW" sz="1200" dirty="0"/>
            </a:br>
            <a:r>
              <a:rPr lang="en-US" altLang="zh-TW" sz="1200" dirty="0"/>
              <a:t>• SOC Adjacent to DRAM attached directly to PCB</a:t>
            </a:r>
            <a:br>
              <a:rPr lang="en-US" altLang="zh-TW" sz="1200" dirty="0"/>
            </a:br>
            <a:r>
              <a:rPr lang="en-US" altLang="zh-TW" sz="1200" dirty="0"/>
              <a:t>• Routing other than DDR routes is not yet complete</a:t>
            </a:r>
            <a:br>
              <a:rPr lang="en-US" altLang="zh-TW" sz="1200" dirty="0"/>
            </a:br>
            <a:r>
              <a:rPr lang="en-US" altLang="zh-TW" sz="1200" dirty="0"/>
              <a:t>• Signals are </a:t>
            </a:r>
            <a:r>
              <a:rPr lang="en-US" altLang="zh-TW" sz="1200" dirty="0" err="1"/>
              <a:t>stripline</a:t>
            </a:r>
            <a:r>
              <a:rPr lang="en-US" altLang="zh-TW" sz="1200" dirty="0"/>
              <a:t> structure, routed mainly on L3 and L6</a:t>
            </a:r>
            <a:br>
              <a:rPr lang="en-US" altLang="zh-TW" sz="1200" dirty="0"/>
            </a:br>
            <a:r>
              <a:rPr lang="en-US" altLang="zh-TW" sz="1200" dirty="0"/>
              <a:t>– This is good to help manage crosstalk</a:t>
            </a:r>
            <a:br>
              <a:rPr lang="en-US" altLang="zh-TW" sz="1200" dirty="0"/>
            </a:br>
            <a:r>
              <a:rPr lang="en-US" altLang="zh-TW" sz="1200" dirty="0"/>
              <a:t>– Signals escape the BGA field with short length of </a:t>
            </a:r>
            <a:r>
              <a:rPr lang="en-US" altLang="zh-TW" sz="1200" dirty="0" err="1" smtClean="0"/>
              <a:t>microstrip</a:t>
            </a:r>
            <a:r>
              <a:rPr lang="en-US" altLang="zh-TW" sz="1200" dirty="0" smtClean="0"/>
              <a:t> </a:t>
            </a:r>
            <a:r>
              <a:rPr lang="en-US" altLang="zh-TW" sz="1200" dirty="0"/>
              <a:t>on L1</a:t>
            </a:r>
            <a:endParaRPr lang="zh-TW" altLang="en-US" sz="1200" dirty="0"/>
          </a:p>
        </p:txBody>
      </p:sp>
      <p:sp>
        <p:nvSpPr>
          <p:cNvPr id="6" name="文本框 5"/>
          <p:cNvSpPr txBox="1"/>
          <p:nvPr/>
        </p:nvSpPr>
        <p:spPr>
          <a:xfrm>
            <a:off x="8514272" y="1473881"/>
            <a:ext cx="1300356" cy="369332"/>
          </a:xfrm>
          <a:prstGeom prst="rect">
            <a:avLst/>
          </a:prstGeom>
          <a:noFill/>
        </p:spPr>
        <p:txBody>
          <a:bodyPr wrap="none" rtlCol="0">
            <a:spAutoFit/>
          </a:bodyPr>
          <a:lstStyle/>
          <a:p>
            <a:r>
              <a:rPr lang="en-US" altLang="zh-TW" dirty="0"/>
              <a:t>08/29/2019</a:t>
            </a:r>
            <a:endParaRPr lang="zh-TW" altLang="en-US" dirty="0"/>
          </a:p>
        </p:txBody>
      </p:sp>
      <p:sp>
        <p:nvSpPr>
          <p:cNvPr id="7" name="文本框 6"/>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- 8</a:t>
            </a:r>
            <a:endParaRPr lang="en-US" altLang="zh-TW" sz="3200" dirty="0"/>
          </a:p>
        </p:txBody>
      </p:sp>
      <p:sp>
        <p:nvSpPr>
          <p:cNvPr id="8" name="椭圆 7"/>
          <p:cNvSpPr/>
          <p:nvPr/>
        </p:nvSpPr>
        <p:spPr>
          <a:xfrm>
            <a:off x="3400579" y="841188"/>
            <a:ext cx="2984740" cy="52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本框 8"/>
          <p:cNvSpPr txBox="1"/>
          <p:nvPr/>
        </p:nvSpPr>
        <p:spPr>
          <a:xfrm>
            <a:off x="341768" y="1319993"/>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1804327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18</a:t>
            </a:fld>
            <a:endParaRPr kumimoji="1" lang="zh-CN" altLang="en-US" dirty="0"/>
          </a:p>
        </p:txBody>
      </p:sp>
      <p:sp>
        <p:nvSpPr>
          <p:cNvPr id="3" name="文本框 2"/>
          <p:cNvSpPr txBox="1"/>
          <p:nvPr/>
        </p:nvSpPr>
        <p:spPr>
          <a:xfrm>
            <a:off x="143933" y="119905"/>
            <a:ext cx="9803237" cy="584775"/>
          </a:xfrm>
          <a:prstGeom prst="rect">
            <a:avLst/>
          </a:prstGeom>
          <a:noFill/>
        </p:spPr>
        <p:txBody>
          <a:bodyPr wrap="square" rtlCol="0">
            <a:spAutoFit/>
          </a:bodyPr>
          <a:lstStyle/>
          <a:p>
            <a:r>
              <a:rPr lang="en-US" altLang="zh-TW" sz="3200" dirty="0" smtClean="0"/>
              <a:t>SI Simulation by ASE</a:t>
            </a:r>
            <a:endParaRPr lang="en-US" altLang="zh-TW" sz="3200" dirty="0"/>
          </a:p>
        </p:txBody>
      </p:sp>
      <p:sp>
        <p:nvSpPr>
          <p:cNvPr id="4" name="文本框 3"/>
          <p:cNvSpPr txBox="1"/>
          <p:nvPr/>
        </p:nvSpPr>
        <p:spPr>
          <a:xfrm>
            <a:off x="7395084" y="5950066"/>
            <a:ext cx="4135876" cy="276999"/>
          </a:xfrm>
          <a:prstGeom prst="rect">
            <a:avLst/>
          </a:prstGeom>
          <a:noFill/>
        </p:spPr>
        <p:txBody>
          <a:bodyPr wrap="none" rtlCol="0">
            <a:spAutoFit/>
          </a:bodyPr>
          <a:lstStyle/>
          <a:p>
            <a:r>
              <a:rPr lang="en-US" altLang="zh-TW" sz="1200" dirty="0">
                <a:hlinkClick r:id="rId2"/>
              </a:rPr>
              <a:t>http://wiki.hobot.cc/pages/viewpage.action?pageId=61624361</a:t>
            </a:r>
            <a:endParaRPr lang="zh-TW" altLang="en-US" sz="1200" dirty="0"/>
          </a:p>
        </p:txBody>
      </p:sp>
      <p:pic>
        <p:nvPicPr>
          <p:cNvPr id="6" name="图片 5"/>
          <p:cNvPicPr>
            <a:picLocks noChangeAspect="1"/>
          </p:cNvPicPr>
          <p:nvPr/>
        </p:nvPicPr>
        <p:blipFill>
          <a:blip r:embed="rId3"/>
          <a:stretch>
            <a:fillRect/>
          </a:stretch>
        </p:blipFill>
        <p:spPr>
          <a:xfrm>
            <a:off x="7815221" y="2048095"/>
            <a:ext cx="3295602" cy="2622427"/>
          </a:xfrm>
          <a:prstGeom prst="rect">
            <a:avLst/>
          </a:prstGeom>
        </p:spPr>
      </p:pic>
      <p:pic>
        <p:nvPicPr>
          <p:cNvPr id="7" name="图片 6"/>
          <p:cNvPicPr>
            <a:picLocks noChangeAspect="1"/>
          </p:cNvPicPr>
          <p:nvPr/>
        </p:nvPicPr>
        <p:blipFill>
          <a:blip r:embed="rId4"/>
          <a:stretch>
            <a:fillRect/>
          </a:stretch>
        </p:blipFill>
        <p:spPr>
          <a:xfrm>
            <a:off x="276046" y="875429"/>
            <a:ext cx="5311446" cy="2720804"/>
          </a:xfrm>
          <a:prstGeom prst="rect">
            <a:avLst/>
          </a:prstGeom>
        </p:spPr>
      </p:pic>
      <p:pic>
        <p:nvPicPr>
          <p:cNvPr id="8" name="图片 7"/>
          <p:cNvPicPr>
            <a:picLocks noChangeAspect="1"/>
          </p:cNvPicPr>
          <p:nvPr/>
        </p:nvPicPr>
        <p:blipFill>
          <a:blip r:embed="rId5"/>
          <a:stretch>
            <a:fillRect/>
          </a:stretch>
        </p:blipFill>
        <p:spPr>
          <a:xfrm>
            <a:off x="412900" y="734834"/>
            <a:ext cx="1269252" cy="283858"/>
          </a:xfrm>
          <a:prstGeom prst="rect">
            <a:avLst/>
          </a:prstGeom>
        </p:spPr>
      </p:pic>
      <p:pic>
        <p:nvPicPr>
          <p:cNvPr id="9" name="图片 8"/>
          <p:cNvPicPr>
            <a:picLocks noChangeAspect="1"/>
          </p:cNvPicPr>
          <p:nvPr/>
        </p:nvPicPr>
        <p:blipFill>
          <a:blip r:embed="rId6"/>
          <a:stretch>
            <a:fillRect/>
          </a:stretch>
        </p:blipFill>
        <p:spPr>
          <a:xfrm>
            <a:off x="4377503" y="3524619"/>
            <a:ext cx="1202216" cy="314558"/>
          </a:xfrm>
          <a:prstGeom prst="rect">
            <a:avLst/>
          </a:prstGeom>
        </p:spPr>
      </p:pic>
      <p:pic>
        <p:nvPicPr>
          <p:cNvPr id="10" name="图片 9"/>
          <p:cNvPicPr>
            <a:picLocks noChangeAspect="1"/>
          </p:cNvPicPr>
          <p:nvPr/>
        </p:nvPicPr>
        <p:blipFill>
          <a:blip r:embed="rId7"/>
          <a:stretch>
            <a:fillRect/>
          </a:stretch>
        </p:blipFill>
        <p:spPr>
          <a:xfrm>
            <a:off x="409531" y="3839177"/>
            <a:ext cx="5170188" cy="2526388"/>
          </a:xfrm>
          <a:prstGeom prst="rect">
            <a:avLst/>
          </a:prstGeom>
        </p:spPr>
      </p:pic>
    </p:spTree>
    <p:extLst>
      <p:ext uri="{BB962C8B-B14F-4D97-AF65-F5344CB8AC3E}">
        <p14:creationId xmlns:p14="http://schemas.microsoft.com/office/powerpoint/2010/main" val="417104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19</a:t>
            </a:fld>
            <a:endParaRPr kumimoji="1" lang="zh-CN" altLang="en-US" dirty="0"/>
          </a:p>
        </p:txBody>
      </p:sp>
      <p:sp>
        <p:nvSpPr>
          <p:cNvPr id="4" name="文本框 3"/>
          <p:cNvSpPr txBox="1"/>
          <p:nvPr/>
        </p:nvSpPr>
        <p:spPr>
          <a:xfrm>
            <a:off x="143933" y="119905"/>
            <a:ext cx="9803237" cy="584775"/>
          </a:xfrm>
          <a:prstGeom prst="rect">
            <a:avLst/>
          </a:prstGeom>
          <a:noFill/>
        </p:spPr>
        <p:txBody>
          <a:bodyPr wrap="square" rtlCol="0">
            <a:spAutoFit/>
          </a:bodyPr>
          <a:lstStyle/>
          <a:p>
            <a:r>
              <a:rPr lang="en-US" altLang="zh-TW" sz="3200" dirty="0" smtClean="0"/>
              <a:t>Internal Review Meeting  </a:t>
            </a:r>
            <a:endParaRPr lang="en-US" altLang="zh-TW" sz="3200" dirty="0"/>
          </a:p>
        </p:txBody>
      </p:sp>
      <p:pic>
        <p:nvPicPr>
          <p:cNvPr id="6" name="图片 5"/>
          <p:cNvPicPr>
            <a:picLocks noChangeAspect="1"/>
          </p:cNvPicPr>
          <p:nvPr/>
        </p:nvPicPr>
        <p:blipFill>
          <a:blip r:embed="rId2"/>
          <a:stretch>
            <a:fillRect/>
          </a:stretch>
        </p:blipFill>
        <p:spPr>
          <a:xfrm>
            <a:off x="457192" y="914932"/>
            <a:ext cx="8495984" cy="3648442"/>
          </a:xfrm>
          <a:prstGeom prst="rect">
            <a:avLst/>
          </a:prstGeom>
        </p:spPr>
      </p:pic>
      <p:pic>
        <p:nvPicPr>
          <p:cNvPr id="7" name="图片 6"/>
          <p:cNvPicPr>
            <a:picLocks noChangeAspect="1"/>
          </p:cNvPicPr>
          <p:nvPr/>
        </p:nvPicPr>
        <p:blipFill>
          <a:blip r:embed="rId3"/>
          <a:stretch>
            <a:fillRect/>
          </a:stretch>
        </p:blipFill>
        <p:spPr>
          <a:xfrm>
            <a:off x="5828544" y="1705795"/>
            <a:ext cx="4932359" cy="2515569"/>
          </a:xfrm>
          <a:prstGeom prst="rect">
            <a:avLst/>
          </a:prstGeom>
        </p:spPr>
      </p:pic>
      <p:sp>
        <p:nvSpPr>
          <p:cNvPr id="8" name="文本框 7"/>
          <p:cNvSpPr txBox="1"/>
          <p:nvPr/>
        </p:nvSpPr>
        <p:spPr>
          <a:xfrm>
            <a:off x="143933" y="4667470"/>
            <a:ext cx="4135876" cy="276999"/>
          </a:xfrm>
          <a:prstGeom prst="rect">
            <a:avLst/>
          </a:prstGeom>
          <a:noFill/>
        </p:spPr>
        <p:txBody>
          <a:bodyPr wrap="none" rtlCol="0">
            <a:spAutoFit/>
          </a:bodyPr>
          <a:lstStyle/>
          <a:p>
            <a:r>
              <a:rPr lang="en-US" altLang="zh-TW" sz="1200" dirty="0">
                <a:hlinkClick r:id="rId4"/>
              </a:rPr>
              <a:t>http://wiki.hobot.cc/pages/viewpage.action?pageId=72460468</a:t>
            </a:r>
            <a:endParaRPr lang="zh-TW" altLang="en-US" sz="1200" dirty="0"/>
          </a:p>
        </p:txBody>
      </p:sp>
      <p:pic>
        <p:nvPicPr>
          <p:cNvPr id="3" name="图片 2"/>
          <p:cNvPicPr>
            <a:picLocks noChangeAspect="1"/>
          </p:cNvPicPr>
          <p:nvPr/>
        </p:nvPicPr>
        <p:blipFill>
          <a:blip r:embed="rId5"/>
          <a:stretch>
            <a:fillRect/>
          </a:stretch>
        </p:blipFill>
        <p:spPr>
          <a:xfrm>
            <a:off x="4471797" y="4221364"/>
            <a:ext cx="7476774" cy="2397511"/>
          </a:xfrm>
          <a:prstGeom prst="rect">
            <a:avLst/>
          </a:prstGeom>
        </p:spPr>
      </p:pic>
      <p:sp>
        <p:nvSpPr>
          <p:cNvPr id="9" name="椭圆 8"/>
          <p:cNvSpPr/>
          <p:nvPr/>
        </p:nvSpPr>
        <p:spPr>
          <a:xfrm>
            <a:off x="5933029" y="3682124"/>
            <a:ext cx="4827874" cy="52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6628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lang="en-US" altLang="zh-CN" smtClean="0"/>
              <a:pPr/>
              <a:t>2</a:t>
            </a:fld>
            <a:endParaRPr lang="zh-CN" altLang="en-US" dirty="0"/>
          </a:p>
        </p:txBody>
      </p:sp>
      <p:sp>
        <p:nvSpPr>
          <p:cNvPr id="3" name="文本框 2"/>
          <p:cNvSpPr txBox="1"/>
          <p:nvPr/>
        </p:nvSpPr>
        <p:spPr>
          <a:xfrm>
            <a:off x="143933" y="119905"/>
            <a:ext cx="9803237" cy="584775"/>
          </a:xfrm>
          <a:prstGeom prst="rect">
            <a:avLst/>
          </a:prstGeom>
          <a:noFill/>
        </p:spPr>
        <p:txBody>
          <a:bodyPr wrap="square" rtlCol="0">
            <a:spAutoFit/>
          </a:bodyPr>
          <a:lstStyle/>
          <a:p>
            <a:r>
              <a:rPr lang="en-US" altLang="zh-TW" sz="3200" dirty="0" smtClean="0"/>
              <a:t>Outline</a:t>
            </a:r>
            <a:endParaRPr lang="en-US" altLang="zh-TW" sz="3200" dirty="0"/>
          </a:p>
        </p:txBody>
      </p:sp>
      <p:sp>
        <p:nvSpPr>
          <p:cNvPr id="6" name="矩形 5"/>
          <p:cNvSpPr/>
          <p:nvPr/>
        </p:nvSpPr>
        <p:spPr>
          <a:xfrm>
            <a:off x="278734" y="1345437"/>
            <a:ext cx="11593718" cy="458908"/>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278734" y="1135807"/>
            <a:ext cx="10426647" cy="5078313"/>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dirty="0" smtClean="0">
                <a:latin typeface="微软雅黑" panose="020B0503020204020204" pitchFamily="34" charset="-122"/>
                <a:ea typeface="微软雅黑" panose="020B0503020204020204" pitchFamily="34" charset="-122"/>
              </a:rPr>
              <a:t>Product Requirement/Spec.</a:t>
            </a:r>
          </a:p>
          <a:p>
            <a:pPr marL="285750" indent="-285750">
              <a:lnSpc>
                <a:spcPct val="150000"/>
              </a:lnSpc>
              <a:buFont typeface="Wingdings" panose="05000000000000000000" pitchFamily="2" charset="2"/>
              <a:buChar char="ü"/>
            </a:pPr>
            <a:r>
              <a:rPr lang="en-US" altLang="zh-CN" dirty="0" smtClean="0">
                <a:latin typeface="微软雅黑" panose="020B0503020204020204" pitchFamily="34" charset="-122"/>
                <a:ea typeface="微软雅黑" panose="020B0503020204020204" pitchFamily="34" charset="-122"/>
              </a:rPr>
              <a:t>Design Check with IP vendor (Synopsys)</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ref. design flow for RDL/package/PCB design</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 the info. of test chip</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If DDR4/LPDDR4 can share the same substrate design</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 pin map of LPDDR4/DDR4 check </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Substrate/package review</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DDR </a:t>
            </a:r>
            <a:r>
              <a:rPr lang="en-US" altLang="zh-CN" dirty="0" err="1" smtClean="0">
                <a:latin typeface="微软雅黑" panose="020B0503020204020204" pitchFamily="34" charset="-122"/>
                <a:ea typeface="微软雅黑" panose="020B0503020204020204" pitchFamily="34" charset="-122"/>
              </a:rPr>
              <a:t>subsys</a:t>
            </a:r>
            <a:r>
              <a:rPr lang="en-US" altLang="zh-CN" dirty="0" smtClean="0">
                <a:latin typeface="微软雅黑" panose="020B0503020204020204" pitchFamily="34" charset="-122"/>
                <a:ea typeface="微软雅黑" panose="020B0503020204020204" pitchFamily="34" charset="-122"/>
              </a:rPr>
              <a:t> GDS review</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SI review </a:t>
            </a:r>
          </a:p>
          <a:p>
            <a:pPr marL="742950" lvl="1" indent="-285750">
              <a:lnSpc>
                <a:spcPct val="150000"/>
              </a:lnSpc>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PCB layout review </a:t>
            </a:r>
          </a:p>
          <a:p>
            <a:pPr marL="285750" indent="-285750">
              <a:lnSpc>
                <a:spcPct val="150000"/>
              </a:lnSpc>
              <a:buFont typeface="Wingdings" panose="05000000000000000000" pitchFamily="2" charset="2"/>
              <a:buChar char="ü"/>
            </a:pPr>
            <a:r>
              <a:rPr lang="en-US" altLang="zh-TW" dirty="0">
                <a:latin typeface="微软雅黑" panose="020B0503020204020204" pitchFamily="34" charset="-122"/>
                <a:ea typeface="微软雅黑" panose="020B0503020204020204" pitchFamily="34" charset="-122"/>
              </a:rPr>
              <a:t>SI Simulation by </a:t>
            </a:r>
            <a:r>
              <a:rPr lang="en-US" altLang="zh-TW" dirty="0" smtClean="0">
                <a:latin typeface="微软雅黑" panose="020B0503020204020204" pitchFamily="34" charset="-122"/>
                <a:ea typeface="微软雅黑" panose="020B0503020204020204" pitchFamily="34" charset="-122"/>
              </a:rPr>
              <a:t>ASE</a:t>
            </a:r>
          </a:p>
          <a:p>
            <a:pPr marL="285750" indent="-285750">
              <a:lnSpc>
                <a:spcPct val="150000"/>
              </a:lnSpc>
              <a:buFont typeface="Wingdings" panose="05000000000000000000" pitchFamily="2" charset="2"/>
              <a:buChar char="ü"/>
            </a:pPr>
            <a:r>
              <a:rPr lang="en-US" altLang="zh-TW" dirty="0" smtClean="0">
                <a:latin typeface="微软雅黑" panose="020B0503020204020204" pitchFamily="34" charset="-122"/>
                <a:ea typeface="微软雅黑" panose="020B0503020204020204" pitchFamily="34" charset="-122"/>
              </a:rPr>
              <a:t>Internal Review Meeting </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764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3</a:t>
            </a:fld>
            <a:endParaRPr kumimoji="1" lang="zh-CN" altLang="en-US" dirty="0"/>
          </a:p>
        </p:txBody>
      </p:sp>
      <p:sp>
        <p:nvSpPr>
          <p:cNvPr id="3" name="文本框 2"/>
          <p:cNvSpPr txBox="1"/>
          <p:nvPr/>
        </p:nvSpPr>
        <p:spPr>
          <a:xfrm>
            <a:off x="143933" y="119905"/>
            <a:ext cx="9803237" cy="584775"/>
          </a:xfrm>
          <a:prstGeom prst="rect">
            <a:avLst/>
          </a:prstGeom>
          <a:noFill/>
        </p:spPr>
        <p:txBody>
          <a:bodyPr wrap="square" rtlCol="0">
            <a:spAutoFit/>
          </a:bodyPr>
          <a:lstStyle/>
          <a:p>
            <a:r>
              <a:rPr lang="en-US" altLang="zh-TW" sz="3200" dirty="0" smtClean="0"/>
              <a:t>Product Requirement/Spec.</a:t>
            </a:r>
            <a:endParaRPr lang="en-US" altLang="zh-TW" sz="3200" dirty="0"/>
          </a:p>
        </p:txBody>
      </p:sp>
      <p:pic>
        <p:nvPicPr>
          <p:cNvPr id="4" name="图片 3"/>
          <p:cNvPicPr>
            <a:picLocks noChangeAspect="1"/>
          </p:cNvPicPr>
          <p:nvPr/>
        </p:nvPicPr>
        <p:blipFill>
          <a:blip r:embed="rId2"/>
          <a:stretch>
            <a:fillRect/>
          </a:stretch>
        </p:blipFill>
        <p:spPr>
          <a:xfrm>
            <a:off x="575825" y="1343550"/>
            <a:ext cx="5419725" cy="1771650"/>
          </a:xfrm>
          <a:prstGeom prst="rect">
            <a:avLst/>
          </a:prstGeom>
        </p:spPr>
      </p:pic>
      <p:sp>
        <p:nvSpPr>
          <p:cNvPr id="5" name="文本框 4"/>
          <p:cNvSpPr txBox="1"/>
          <p:nvPr/>
        </p:nvSpPr>
        <p:spPr>
          <a:xfrm>
            <a:off x="575825" y="3754070"/>
            <a:ext cx="3862596" cy="369332"/>
          </a:xfrm>
          <a:prstGeom prst="rect">
            <a:avLst/>
          </a:prstGeom>
          <a:noFill/>
        </p:spPr>
        <p:txBody>
          <a:bodyPr wrap="none" rtlCol="0">
            <a:spAutoFit/>
          </a:bodyPr>
          <a:lstStyle/>
          <a:p>
            <a:r>
              <a:rPr lang="en-US" altLang="zh-TW" dirty="0" smtClean="0"/>
              <a:t>Quote from Doc. “X2AJ2A </a:t>
            </a:r>
            <a:r>
              <a:rPr lang="en-US" altLang="zh-TW" dirty="0"/>
              <a:t>PRD </a:t>
            </a:r>
            <a:r>
              <a:rPr lang="en-US" altLang="zh-TW" dirty="0" smtClean="0"/>
              <a:t>1.3.pdf”</a:t>
            </a:r>
            <a:endParaRPr lang="zh-TW" altLang="en-US" dirty="0"/>
          </a:p>
        </p:txBody>
      </p:sp>
    </p:spTree>
    <p:extLst>
      <p:ext uri="{BB962C8B-B14F-4D97-AF65-F5344CB8AC3E}">
        <p14:creationId xmlns:p14="http://schemas.microsoft.com/office/powerpoint/2010/main" val="423285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4</a:t>
            </a:fld>
            <a:endParaRPr kumimoji="1" lang="zh-CN" altLang="en-US" dirty="0"/>
          </a:p>
        </p:txBody>
      </p:sp>
      <p:sp>
        <p:nvSpPr>
          <p:cNvPr id="3" name="文本框 2"/>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-1.1</a:t>
            </a:r>
            <a:endParaRPr lang="en-US" altLang="zh-TW" sz="3200" dirty="0"/>
          </a:p>
        </p:txBody>
      </p:sp>
      <p:pic>
        <p:nvPicPr>
          <p:cNvPr id="4" name="图片 3"/>
          <p:cNvPicPr>
            <a:picLocks noChangeAspect="1"/>
          </p:cNvPicPr>
          <p:nvPr/>
        </p:nvPicPr>
        <p:blipFill>
          <a:blip r:embed="rId2"/>
          <a:stretch>
            <a:fillRect/>
          </a:stretch>
        </p:blipFill>
        <p:spPr>
          <a:xfrm>
            <a:off x="143933" y="766936"/>
            <a:ext cx="8797261" cy="403109"/>
          </a:xfrm>
          <a:prstGeom prst="rect">
            <a:avLst/>
          </a:prstGeom>
        </p:spPr>
      </p:pic>
      <p:sp>
        <p:nvSpPr>
          <p:cNvPr id="6" name="文本框 5"/>
          <p:cNvSpPr txBox="1"/>
          <p:nvPr/>
        </p:nvSpPr>
        <p:spPr>
          <a:xfrm>
            <a:off x="9009362" y="759418"/>
            <a:ext cx="1053494" cy="307777"/>
          </a:xfrm>
          <a:prstGeom prst="rect">
            <a:avLst/>
          </a:prstGeom>
          <a:noFill/>
        </p:spPr>
        <p:txBody>
          <a:bodyPr wrap="none" rtlCol="0">
            <a:spAutoFit/>
          </a:bodyPr>
          <a:lstStyle/>
          <a:p>
            <a:r>
              <a:rPr lang="en-US" altLang="zh-TW" sz="1400" dirty="0"/>
              <a:t>03/27/2019</a:t>
            </a:r>
            <a:endParaRPr lang="zh-TW" altLang="en-US" sz="1400" dirty="0"/>
          </a:p>
        </p:txBody>
      </p:sp>
      <p:sp>
        <p:nvSpPr>
          <p:cNvPr id="7" name="文本框 6"/>
          <p:cNvSpPr txBox="1"/>
          <p:nvPr/>
        </p:nvSpPr>
        <p:spPr>
          <a:xfrm>
            <a:off x="143933" y="1359610"/>
            <a:ext cx="5854936" cy="461665"/>
          </a:xfrm>
          <a:prstGeom prst="rect">
            <a:avLst/>
          </a:prstGeom>
          <a:noFill/>
        </p:spPr>
        <p:txBody>
          <a:bodyPr wrap="none" rtlCol="0">
            <a:spAutoFit/>
          </a:bodyPr>
          <a:lstStyle/>
          <a:p>
            <a:r>
              <a:rPr lang="en-US" altLang="zh-TW" sz="1200" dirty="0"/>
              <a:t>We are planning to do the RDL, package and PCB design for our chip.</a:t>
            </a:r>
            <a:br>
              <a:rPr lang="en-US" altLang="zh-TW" sz="1200" dirty="0"/>
            </a:br>
            <a:r>
              <a:rPr lang="en-US" altLang="zh-TW" sz="1200" dirty="0"/>
              <a:t>Could you please send us the reference design flow for LPDDR4x RDL/package/PCB </a:t>
            </a:r>
            <a:r>
              <a:rPr lang="en-US" altLang="zh-TW" sz="1200" dirty="0" smtClean="0"/>
              <a:t>design?</a:t>
            </a:r>
            <a:endParaRPr lang="zh-TW" altLang="en-US" sz="1200" dirty="0"/>
          </a:p>
        </p:txBody>
      </p:sp>
      <p:sp>
        <p:nvSpPr>
          <p:cNvPr id="8" name="文本框 7"/>
          <p:cNvSpPr txBox="1"/>
          <p:nvPr/>
        </p:nvSpPr>
        <p:spPr>
          <a:xfrm>
            <a:off x="128133" y="3877339"/>
            <a:ext cx="11555558" cy="2292935"/>
          </a:xfrm>
          <a:prstGeom prst="rect">
            <a:avLst/>
          </a:prstGeom>
          <a:noFill/>
        </p:spPr>
        <p:txBody>
          <a:bodyPr wrap="square" rtlCol="0">
            <a:spAutoFit/>
          </a:bodyPr>
          <a:lstStyle/>
          <a:p>
            <a:r>
              <a:rPr lang="en-US" altLang="zh-TW" sz="1100" dirty="0"/>
              <a:t>Please get the attached package &amp; PCB example design for LP4x mode. Please also get below disclaimers</a:t>
            </a:r>
            <a:r>
              <a:rPr lang="en-US" altLang="zh-TW" sz="1100" dirty="0" smtClean="0"/>
              <a:t>.</a:t>
            </a:r>
          </a:p>
          <a:p>
            <a:r>
              <a:rPr lang="en-US" altLang="zh-TW" sz="1100" dirty="0"/>
              <a:t/>
            </a:r>
            <a:br>
              <a:rPr lang="en-US" altLang="zh-TW" sz="1100" dirty="0"/>
            </a:br>
            <a:r>
              <a:rPr lang="en-US" altLang="zh-TW" sz="1100" dirty="0"/>
              <a:t>*******************************************************************************</a:t>
            </a:r>
            <a:br>
              <a:rPr lang="en-US" altLang="zh-TW" sz="1100" dirty="0"/>
            </a:br>
            <a:r>
              <a:rPr lang="en-US" altLang="zh-TW" sz="1100" dirty="0"/>
              <a:t>CONFIDENTIALLY DISCLAIMER</a:t>
            </a:r>
            <a:br>
              <a:rPr lang="en-US" altLang="zh-TW" sz="1100" dirty="0"/>
            </a:br>
            <a:r>
              <a:rPr lang="en-US" altLang="zh-TW" sz="1100" dirty="0"/>
              <a:t>*******************************************************************************</a:t>
            </a:r>
            <a:br>
              <a:rPr lang="en-US" altLang="zh-TW" sz="1100" dirty="0"/>
            </a:br>
            <a:r>
              <a:rPr lang="en-US" altLang="zh-TW" sz="1100" dirty="0"/>
              <a:t>THE PROVIDING MATERIAL IS CONFIDENTIAL AND IS BEING DISCLOSED PURSUANT TO THE AGREEMENT UNDER WHICH YOUR EMPLOYER HAS LICENSED THE SYNOPSYS PRODUCT(S) REFERENCED HEREIN. THE INFORMATION BEING DISCLOSED MAY BE USED ONLY AS PERMITTED UNDER SUCH AGREEMENT</a:t>
            </a:r>
            <a:r>
              <a:rPr lang="en-US" altLang="zh-TW" sz="1100" dirty="0" smtClean="0"/>
              <a:t>.</a:t>
            </a:r>
            <a:r>
              <a:rPr lang="en-US" altLang="zh-TW" sz="1100" dirty="0"/>
              <a:t/>
            </a:r>
            <a:br>
              <a:rPr lang="en-US" altLang="zh-TW" sz="1100" dirty="0"/>
            </a:br>
            <a:r>
              <a:rPr lang="en-US" altLang="zh-TW" sz="1100" dirty="0"/>
              <a:t>*******************************************************************************</a:t>
            </a:r>
            <a:br>
              <a:rPr lang="en-US" altLang="zh-TW" sz="1100" dirty="0"/>
            </a:br>
            <a:r>
              <a:rPr lang="en-US" altLang="zh-TW" sz="1100" dirty="0"/>
              <a:t>WARRANTY DISCLAIMER</a:t>
            </a:r>
            <a:br>
              <a:rPr lang="en-US" altLang="zh-TW" sz="1100" dirty="0"/>
            </a:br>
            <a:r>
              <a:rPr lang="en-US" altLang="zh-TW" sz="1100" dirty="0"/>
              <a:t>*******************************************************************************</a:t>
            </a:r>
            <a:br>
              <a:rPr lang="en-US" altLang="zh-TW" sz="1100" dirty="0"/>
            </a:br>
            <a:r>
              <a:rPr lang="en-US" altLang="zh-TW" sz="1100" dirty="0"/>
              <a:t>THIS REPORT AND ALL INFORMATION CONTAINED IN THIS REPORT ARE PROVIDED AS IS WITHOUT WARRANTY, INDEMNIFICATION OR SUPPORT OF ANY KIND, AND SYNOPSYS MAKES NO OTHER WARRANTIES EXPRESS, IMPLIED, STATUTORY OR OTHERWISE REGARDING SUCH INFORMATION. SYNOPSYS SPECIFICALLY DISCLAIMS ANY IMPLIED WARRANTIES OF MERCHANTABILITY, FITNESS FOR A PARTICULAR PURPOSE AND NONINFRINGEMENT, OR ARISING FROM A COURSE OF DEALING OR USAGE OF TRADE</a:t>
            </a:r>
            <a:r>
              <a:rPr lang="en-US" altLang="zh-TW" sz="1100" dirty="0" smtClean="0"/>
              <a:t>.</a:t>
            </a:r>
            <a:endParaRPr lang="zh-TW" altLang="en-US" sz="1100" dirty="0"/>
          </a:p>
        </p:txBody>
      </p:sp>
      <p:sp>
        <p:nvSpPr>
          <p:cNvPr id="10" name="文本框 9"/>
          <p:cNvSpPr txBox="1"/>
          <p:nvPr/>
        </p:nvSpPr>
        <p:spPr>
          <a:xfrm>
            <a:off x="10813271" y="3834153"/>
            <a:ext cx="1300356" cy="369332"/>
          </a:xfrm>
          <a:prstGeom prst="rect">
            <a:avLst/>
          </a:prstGeom>
          <a:noFill/>
        </p:spPr>
        <p:txBody>
          <a:bodyPr wrap="none" rtlCol="0">
            <a:spAutoFit/>
          </a:bodyPr>
          <a:lstStyle/>
          <a:p>
            <a:r>
              <a:rPr lang="en-US" altLang="zh-TW" dirty="0"/>
              <a:t>04/08/2019</a:t>
            </a:r>
            <a:endParaRPr lang="zh-TW" altLang="en-US" dirty="0"/>
          </a:p>
        </p:txBody>
      </p:sp>
      <p:sp>
        <p:nvSpPr>
          <p:cNvPr id="11" name="文本框 10"/>
          <p:cNvSpPr txBox="1"/>
          <p:nvPr/>
        </p:nvSpPr>
        <p:spPr>
          <a:xfrm>
            <a:off x="128133" y="1874030"/>
            <a:ext cx="9263946" cy="1015663"/>
          </a:xfrm>
          <a:prstGeom prst="rect">
            <a:avLst/>
          </a:prstGeom>
          <a:noFill/>
        </p:spPr>
        <p:txBody>
          <a:bodyPr wrap="none" rtlCol="0">
            <a:spAutoFit/>
          </a:bodyPr>
          <a:lstStyle/>
          <a:p>
            <a:r>
              <a:rPr lang="en-US" altLang="zh-TW" sz="1200" dirty="0"/>
              <a:t>Please go to SNPS DWDL, where we provided several app notes to help customer to use this DDR PHY. Below documents should be useful for you.</a:t>
            </a:r>
            <a:br>
              <a:rPr lang="en-US" altLang="zh-TW" sz="1200" dirty="0"/>
            </a:br>
            <a:r>
              <a:rPr lang="en-US" altLang="zh-TW" sz="1200" dirty="0" smtClean="0"/>
              <a:t>https</a:t>
            </a:r>
            <a:r>
              <a:rPr lang="en-US" altLang="zh-TW" sz="1200" dirty="0"/>
              <a:t>://www.synopsys.com/dw/ipdir.php?c=dwc_lpddr4x_multiphy_tsmc16ffc18</a:t>
            </a:r>
            <a:br>
              <a:rPr lang="en-US" altLang="zh-TW" sz="1200" dirty="0"/>
            </a:br>
            <a:r>
              <a:rPr lang="en-US" altLang="zh-TW" sz="1200" dirty="0" err="1" smtClean="0"/>
              <a:t>DesignWare</a:t>
            </a:r>
            <a:r>
              <a:rPr lang="en-US" altLang="zh-TW" sz="1200" dirty="0" smtClean="0"/>
              <a:t> </a:t>
            </a:r>
            <a:r>
              <a:rPr lang="en-US" altLang="zh-TW" sz="1200" dirty="0"/>
              <a:t>Cores LPDDR4x </a:t>
            </a:r>
            <a:r>
              <a:rPr lang="en-US" altLang="zh-TW" sz="1200" dirty="0" err="1"/>
              <a:t>multiPHY</a:t>
            </a:r>
            <a:r>
              <a:rPr lang="en-US" altLang="zh-TW" sz="1200" dirty="0"/>
              <a:t> Implementation Guide</a:t>
            </a:r>
            <a:br>
              <a:rPr lang="en-US" altLang="zh-TW" sz="1200" dirty="0"/>
            </a:br>
            <a:r>
              <a:rPr lang="en-US" altLang="zh-TW" sz="1200" dirty="0" err="1"/>
              <a:t>DesignWare</a:t>
            </a:r>
            <a:r>
              <a:rPr lang="en-US" altLang="zh-TW" sz="1200" dirty="0"/>
              <a:t> Cores LPDDR4x </a:t>
            </a:r>
            <a:r>
              <a:rPr lang="en-US" altLang="zh-TW" sz="1200" dirty="0" err="1"/>
              <a:t>multiPHY</a:t>
            </a:r>
            <a:r>
              <a:rPr lang="en-US" altLang="zh-TW" sz="1200" dirty="0"/>
              <a:t> Interconnect Signal and Power Integrity Guidelines</a:t>
            </a:r>
            <a:br>
              <a:rPr lang="en-US" altLang="zh-TW" sz="1200" dirty="0"/>
            </a:br>
            <a:r>
              <a:rPr lang="en-US" altLang="zh-TW" sz="1200" dirty="0" err="1"/>
              <a:t>DesignWare</a:t>
            </a:r>
            <a:r>
              <a:rPr lang="en-US" altLang="zh-TW" sz="1200" dirty="0"/>
              <a:t> Cores Power Integrity and Supply Impedance Determination for DDR …</a:t>
            </a:r>
            <a:endParaRPr lang="zh-TW" altLang="en-US" sz="1200" dirty="0"/>
          </a:p>
        </p:txBody>
      </p:sp>
      <p:sp>
        <p:nvSpPr>
          <p:cNvPr id="12" name="文本框 11"/>
          <p:cNvSpPr txBox="1"/>
          <p:nvPr/>
        </p:nvSpPr>
        <p:spPr>
          <a:xfrm>
            <a:off x="176816" y="3069274"/>
            <a:ext cx="8547734" cy="276999"/>
          </a:xfrm>
          <a:prstGeom prst="rect">
            <a:avLst/>
          </a:prstGeom>
          <a:noFill/>
        </p:spPr>
        <p:txBody>
          <a:bodyPr wrap="square" rtlCol="0">
            <a:spAutoFit/>
          </a:bodyPr>
          <a:lstStyle/>
          <a:p>
            <a:r>
              <a:rPr lang="en-US" altLang="zh-TW" sz="1200" dirty="0"/>
              <a:t>I think there are some guidelines in this package, but I need the reference design flow or sample layout</a:t>
            </a:r>
            <a:r>
              <a:rPr lang="en-US" altLang="zh-TW" sz="1200" dirty="0" smtClean="0"/>
              <a:t>.</a:t>
            </a:r>
            <a:endParaRPr lang="zh-TW" altLang="en-US" sz="1200" dirty="0"/>
          </a:p>
        </p:txBody>
      </p:sp>
      <p:sp>
        <p:nvSpPr>
          <p:cNvPr id="13" name="文本框 12"/>
          <p:cNvSpPr txBox="1"/>
          <p:nvPr/>
        </p:nvSpPr>
        <p:spPr>
          <a:xfrm>
            <a:off x="143933" y="3473306"/>
            <a:ext cx="6707927" cy="276999"/>
          </a:xfrm>
          <a:prstGeom prst="rect">
            <a:avLst/>
          </a:prstGeom>
          <a:noFill/>
        </p:spPr>
        <p:txBody>
          <a:bodyPr wrap="none" rtlCol="0">
            <a:spAutoFit/>
          </a:bodyPr>
          <a:lstStyle/>
          <a:p>
            <a:r>
              <a:rPr lang="en-US" altLang="zh-TW" sz="1200" dirty="0"/>
              <a:t>Please help to confirm if you're requesting the reference design for dwc_lpddr4x_multiphy_tsmc16ffc18</a:t>
            </a:r>
            <a:r>
              <a:rPr lang="en-US" altLang="zh-TW" sz="1200" dirty="0" smtClean="0"/>
              <a:t>.</a:t>
            </a:r>
            <a:endParaRPr lang="zh-TW" altLang="en-US" sz="1200" dirty="0"/>
          </a:p>
        </p:txBody>
      </p:sp>
      <p:sp>
        <p:nvSpPr>
          <p:cNvPr id="14" name="文本框 13"/>
          <p:cNvSpPr txBox="1"/>
          <p:nvPr/>
        </p:nvSpPr>
        <p:spPr>
          <a:xfrm>
            <a:off x="143933" y="1142183"/>
            <a:ext cx="1067215" cy="338554"/>
          </a:xfrm>
          <a:prstGeom prst="rect">
            <a:avLst/>
          </a:prstGeom>
          <a:noFill/>
        </p:spPr>
        <p:txBody>
          <a:bodyPr wrap="none" rtlCol="0">
            <a:spAutoFit/>
          </a:bodyPr>
          <a:lstStyle/>
          <a:p>
            <a:r>
              <a:rPr lang="en-US" altLang="zh-TW" sz="1600" dirty="0" smtClean="0">
                <a:solidFill>
                  <a:srgbClr val="0066FF"/>
                </a:solidFill>
              </a:rPr>
              <a:t>[Question]</a:t>
            </a:r>
            <a:endParaRPr lang="zh-TW" altLang="en-US" sz="1600" dirty="0">
              <a:solidFill>
                <a:srgbClr val="0066FF"/>
              </a:solidFill>
            </a:endParaRPr>
          </a:p>
        </p:txBody>
      </p:sp>
      <p:sp>
        <p:nvSpPr>
          <p:cNvPr id="15" name="文本框 14"/>
          <p:cNvSpPr txBox="1"/>
          <p:nvPr/>
        </p:nvSpPr>
        <p:spPr>
          <a:xfrm>
            <a:off x="176816" y="2868654"/>
            <a:ext cx="958532" cy="307777"/>
          </a:xfrm>
          <a:prstGeom prst="rect">
            <a:avLst/>
          </a:prstGeom>
          <a:noFill/>
        </p:spPr>
        <p:txBody>
          <a:bodyPr wrap="none" rtlCol="0">
            <a:spAutoFit/>
          </a:bodyPr>
          <a:lstStyle/>
          <a:p>
            <a:r>
              <a:rPr lang="en-US" altLang="zh-TW" sz="1400" dirty="0" smtClean="0">
                <a:solidFill>
                  <a:srgbClr val="0066FF"/>
                </a:solidFill>
              </a:rPr>
              <a:t>[Question]</a:t>
            </a:r>
            <a:endParaRPr lang="zh-TW" altLang="en-US" sz="1400" dirty="0">
              <a:solidFill>
                <a:srgbClr val="0066FF"/>
              </a:solidFill>
            </a:endParaRPr>
          </a:p>
        </p:txBody>
      </p:sp>
      <p:sp>
        <p:nvSpPr>
          <p:cNvPr id="16" name="椭圆 15"/>
          <p:cNvSpPr/>
          <p:nvPr/>
        </p:nvSpPr>
        <p:spPr>
          <a:xfrm>
            <a:off x="3598876" y="677852"/>
            <a:ext cx="5478011" cy="52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本框 16"/>
          <p:cNvSpPr txBox="1"/>
          <p:nvPr/>
        </p:nvSpPr>
        <p:spPr>
          <a:xfrm>
            <a:off x="143933" y="3649416"/>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
        <p:nvSpPr>
          <p:cNvPr id="18" name="文本框 17"/>
          <p:cNvSpPr txBox="1"/>
          <p:nvPr/>
        </p:nvSpPr>
        <p:spPr>
          <a:xfrm>
            <a:off x="123734" y="1677768"/>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425360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5</a:t>
            </a:fld>
            <a:endParaRPr kumimoji="1" lang="zh-CN" altLang="en-US" dirty="0"/>
          </a:p>
        </p:txBody>
      </p:sp>
      <p:sp>
        <p:nvSpPr>
          <p:cNvPr id="3" name="文本框 2"/>
          <p:cNvSpPr txBox="1"/>
          <p:nvPr/>
        </p:nvSpPr>
        <p:spPr>
          <a:xfrm>
            <a:off x="163466" y="1048462"/>
            <a:ext cx="9783704" cy="276999"/>
          </a:xfrm>
          <a:prstGeom prst="rect">
            <a:avLst/>
          </a:prstGeom>
          <a:noFill/>
        </p:spPr>
        <p:txBody>
          <a:bodyPr wrap="none" rtlCol="0">
            <a:spAutoFit/>
          </a:bodyPr>
          <a:lstStyle/>
          <a:p>
            <a:r>
              <a:rPr lang="en-US" altLang="zh-TW" sz="1200" dirty="0"/>
              <a:t>There is only layout file in this package, it’s hard to understand your design. Could you please also provide the schematic files for package and PCB design</a:t>
            </a:r>
            <a:r>
              <a:rPr lang="en-US" altLang="zh-TW" sz="1200" dirty="0" smtClean="0"/>
              <a:t>?</a:t>
            </a:r>
            <a:endParaRPr lang="zh-TW" altLang="en-US" sz="1200" dirty="0"/>
          </a:p>
        </p:txBody>
      </p:sp>
      <p:sp>
        <p:nvSpPr>
          <p:cNvPr id="4" name="文本框 3"/>
          <p:cNvSpPr txBox="1"/>
          <p:nvPr/>
        </p:nvSpPr>
        <p:spPr>
          <a:xfrm>
            <a:off x="218026" y="1501143"/>
            <a:ext cx="3543919" cy="369332"/>
          </a:xfrm>
          <a:prstGeom prst="rect">
            <a:avLst/>
          </a:prstGeom>
          <a:noFill/>
        </p:spPr>
        <p:txBody>
          <a:bodyPr wrap="none" rtlCol="0">
            <a:spAutoFit/>
          </a:bodyPr>
          <a:lstStyle/>
          <a:p>
            <a:r>
              <a:rPr lang="en-US" altLang="zh-TW" dirty="0" smtClean="0"/>
              <a:t>Please </a:t>
            </a:r>
            <a:r>
              <a:rPr lang="en-US" altLang="zh-TW" dirty="0"/>
              <a:t>get the attached Schematics.</a:t>
            </a:r>
            <a:endParaRPr lang="zh-TW" altLang="en-US" dirty="0"/>
          </a:p>
        </p:txBody>
      </p:sp>
      <p:sp>
        <p:nvSpPr>
          <p:cNvPr id="5" name="文本框 4"/>
          <p:cNvSpPr txBox="1"/>
          <p:nvPr/>
        </p:nvSpPr>
        <p:spPr>
          <a:xfrm>
            <a:off x="3959604" y="1500927"/>
            <a:ext cx="1300356" cy="369332"/>
          </a:xfrm>
          <a:prstGeom prst="rect">
            <a:avLst/>
          </a:prstGeom>
          <a:noFill/>
        </p:spPr>
        <p:txBody>
          <a:bodyPr wrap="none" rtlCol="0">
            <a:spAutoFit/>
          </a:bodyPr>
          <a:lstStyle/>
          <a:p>
            <a:r>
              <a:rPr lang="en-US" altLang="zh-TW" dirty="0"/>
              <a:t>04/10/2019</a:t>
            </a:r>
            <a:endParaRPr lang="zh-TW" altLang="en-US" dirty="0"/>
          </a:p>
        </p:txBody>
      </p:sp>
      <p:sp>
        <p:nvSpPr>
          <p:cNvPr id="6" name="文本框 5"/>
          <p:cNvSpPr txBox="1"/>
          <p:nvPr/>
        </p:nvSpPr>
        <p:spPr>
          <a:xfrm>
            <a:off x="242732" y="2069962"/>
            <a:ext cx="5113516" cy="338554"/>
          </a:xfrm>
          <a:prstGeom prst="rect">
            <a:avLst/>
          </a:prstGeom>
          <a:noFill/>
        </p:spPr>
        <p:txBody>
          <a:bodyPr wrap="none" rtlCol="0">
            <a:spAutoFit/>
          </a:bodyPr>
          <a:lstStyle/>
          <a:p>
            <a:r>
              <a:rPr lang="en-US" altLang="zh-TW" sz="1200" dirty="0">
                <a:solidFill>
                  <a:srgbClr val="FF0000"/>
                </a:solidFill>
              </a:rPr>
              <a:t>Just double confirm with you if the </a:t>
            </a:r>
            <a:r>
              <a:rPr lang="en-US" altLang="zh-TW" sz="1600" dirty="0">
                <a:solidFill>
                  <a:srgbClr val="FF0000"/>
                </a:solidFill>
              </a:rPr>
              <a:t>LPDDR4x</a:t>
            </a:r>
            <a:r>
              <a:rPr lang="en-US" altLang="zh-TW" sz="1200" dirty="0">
                <a:solidFill>
                  <a:srgbClr val="FF0000"/>
                </a:solidFill>
              </a:rPr>
              <a:t> test chip can reach 4266Mbps?</a:t>
            </a:r>
            <a:endParaRPr lang="zh-TW" altLang="en-US" sz="1200" dirty="0">
              <a:solidFill>
                <a:srgbClr val="FF0000"/>
              </a:solidFill>
            </a:endParaRPr>
          </a:p>
        </p:txBody>
      </p:sp>
      <p:sp>
        <p:nvSpPr>
          <p:cNvPr id="7" name="文本框 6"/>
          <p:cNvSpPr txBox="1"/>
          <p:nvPr/>
        </p:nvSpPr>
        <p:spPr>
          <a:xfrm>
            <a:off x="242732" y="2691352"/>
            <a:ext cx="11464073" cy="461665"/>
          </a:xfrm>
          <a:prstGeom prst="rect">
            <a:avLst/>
          </a:prstGeom>
          <a:noFill/>
        </p:spPr>
        <p:txBody>
          <a:bodyPr wrap="square" rtlCol="0">
            <a:spAutoFit/>
          </a:bodyPr>
          <a:lstStyle/>
          <a:p>
            <a:r>
              <a:rPr lang="en-US" altLang="zh-TW" sz="1200" dirty="0" smtClean="0"/>
              <a:t>“</a:t>
            </a:r>
            <a:r>
              <a:rPr lang="en-US" altLang="zh-TW" sz="1200" dirty="0"/>
              <a:t>The new test chip for the automotive grade 2 product was releases to TSMC for fabrication in early April.</a:t>
            </a:r>
            <a:br>
              <a:rPr lang="en-US" altLang="zh-TW" sz="1200" dirty="0"/>
            </a:br>
            <a:r>
              <a:rPr lang="en-US" altLang="zh-TW" sz="1200" dirty="0"/>
              <a:t>This IP along with the </a:t>
            </a:r>
            <a:r>
              <a:rPr lang="en-US" altLang="zh-TW" sz="1200" dirty="0" err="1"/>
              <a:t>testchip</a:t>
            </a:r>
            <a:r>
              <a:rPr lang="en-US" altLang="zh-TW" sz="1200" dirty="0"/>
              <a:t> and its package was redesigned to improve the overall signal integrity to improve performance at 4267 Mbps specifically for </a:t>
            </a:r>
            <a:r>
              <a:rPr lang="en-US" altLang="zh-TW" sz="1200" dirty="0" smtClean="0"/>
              <a:t>LPDDR4X“.</a:t>
            </a:r>
            <a:endParaRPr lang="zh-TW" altLang="en-US" sz="1200" dirty="0"/>
          </a:p>
        </p:txBody>
      </p:sp>
      <p:sp>
        <p:nvSpPr>
          <p:cNvPr id="8" name="文本框 7"/>
          <p:cNvSpPr txBox="1"/>
          <p:nvPr/>
        </p:nvSpPr>
        <p:spPr>
          <a:xfrm>
            <a:off x="267214" y="3373688"/>
            <a:ext cx="7384779" cy="461665"/>
          </a:xfrm>
          <a:prstGeom prst="rect">
            <a:avLst/>
          </a:prstGeom>
          <a:noFill/>
        </p:spPr>
        <p:txBody>
          <a:bodyPr wrap="none" rtlCol="0">
            <a:spAutoFit/>
          </a:bodyPr>
          <a:lstStyle/>
          <a:p>
            <a:r>
              <a:rPr lang="en-US" altLang="zh-TW" sz="1200" dirty="0"/>
              <a:t>According to your information, I think the previous version of test chip have some signal integrity issues. Am I right?</a:t>
            </a:r>
            <a:br>
              <a:rPr lang="en-US" altLang="zh-TW" sz="1200" dirty="0"/>
            </a:br>
            <a:r>
              <a:rPr lang="en-US" altLang="zh-TW" sz="1200" dirty="0"/>
              <a:t>Can you provide the latest version of RDL/package/PCB design to us for a reference?</a:t>
            </a:r>
            <a:endParaRPr lang="zh-TW" altLang="en-US" sz="1200" dirty="0"/>
          </a:p>
        </p:txBody>
      </p:sp>
      <p:sp>
        <p:nvSpPr>
          <p:cNvPr id="9" name="文本框 8"/>
          <p:cNvSpPr txBox="1"/>
          <p:nvPr/>
        </p:nvSpPr>
        <p:spPr>
          <a:xfrm>
            <a:off x="317611" y="4344215"/>
            <a:ext cx="11518633" cy="830997"/>
          </a:xfrm>
          <a:prstGeom prst="rect">
            <a:avLst/>
          </a:prstGeom>
          <a:noFill/>
        </p:spPr>
        <p:txBody>
          <a:bodyPr wrap="square" rtlCol="0">
            <a:spAutoFit/>
          </a:bodyPr>
          <a:lstStyle/>
          <a:p>
            <a:r>
              <a:rPr lang="en-US" altLang="zh-TW" sz="1200" dirty="0"/>
              <a:t>Firstly, Please do not think “the previous version of test chip have some signal integrity issues”, that is not the right way to look at it. We had a standard package and PCB designed for LPDDR4-3200, then re-used for LPDDR4-4267 and then re-used for LPDDR4X-4267. As it turned out, specifically for the LPDDR4X </a:t>
            </a:r>
            <a:r>
              <a:rPr lang="en-US" altLang="zh-TW" sz="1200" dirty="0" err="1"/>
              <a:t>multiPHY</a:t>
            </a:r>
            <a:r>
              <a:rPr lang="en-US" altLang="zh-TW" sz="1200" dirty="0"/>
              <a:t> 16/12FFC test chips, the combination of all that represented a challenge at 4267Mbps for LPDDR4X (LPDDR4-4267 is OK). So yes, with this new AP test chip, we took an opportunity to improve the signal integrity of the package and PCB.</a:t>
            </a:r>
            <a:endParaRPr lang="zh-TW" altLang="en-US" sz="1200" dirty="0"/>
          </a:p>
        </p:txBody>
      </p:sp>
      <p:sp>
        <p:nvSpPr>
          <p:cNvPr id="11" name="文本框 10"/>
          <p:cNvSpPr txBox="1"/>
          <p:nvPr/>
        </p:nvSpPr>
        <p:spPr>
          <a:xfrm>
            <a:off x="9387281" y="4990546"/>
            <a:ext cx="1300356" cy="369332"/>
          </a:xfrm>
          <a:prstGeom prst="rect">
            <a:avLst/>
          </a:prstGeom>
          <a:noFill/>
        </p:spPr>
        <p:txBody>
          <a:bodyPr wrap="none" rtlCol="0">
            <a:spAutoFit/>
          </a:bodyPr>
          <a:lstStyle/>
          <a:p>
            <a:r>
              <a:rPr lang="en-US" altLang="zh-TW" dirty="0"/>
              <a:t>04/23/2019</a:t>
            </a:r>
            <a:endParaRPr lang="zh-TW" altLang="en-US" dirty="0"/>
          </a:p>
        </p:txBody>
      </p:sp>
      <p:sp>
        <p:nvSpPr>
          <p:cNvPr id="12" name="文本框 11"/>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-1.2</a:t>
            </a:r>
            <a:endParaRPr lang="en-US" altLang="zh-TW" sz="3200" dirty="0"/>
          </a:p>
        </p:txBody>
      </p:sp>
      <p:sp>
        <p:nvSpPr>
          <p:cNvPr id="13" name="文本框 12"/>
          <p:cNvSpPr txBox="1"/>
          <p:nvPr/>
        </p:nvSpPr>
        <p:spPr>
          <a:xfrm>
            <a:off x="163466" y="752100"/>
            <a:ext cx="1179169" cy="369332"/>
          </a:xfrm>
          <a:prstGeom prst="rect">
            <a:avLst/>
          </a:prstGeom>
          <a:noFill/>
        </p:spPr>
        <p:txBody>
          <a:bodyPr wrap="none" rtlCol="0">
            <a:spAutoFit/>
          </a:bodyPr>
          <a:lstStyle/>
          <a:p>
            <a:r>
              <a:rPr lang="en-US" altLang="zh-TW" dirty="0" smtClean="0">
                <a:solidFill>
                  <a:srgbClr val="0066FF"/>
                </a:solidFill>
              </a:rPr>
              <a:t>[Question]</a:t>
            </a:r>
            <a:endParaRPr lang="zh-TW" altLang="en-US" dirty="0">
              <a:solidFill>
                <a:srgbClr val="0066FF"/>
              </a:solidFill>
            </a:endParaRPr>
          </a:p>
        </p:txBody>
      </p:sp>
      <p:sp>
        <p:nvSpPr>
          <p:cNvPr id="14" name="文本框 13"/>
          <p:cNvSpPr txBox="1"/>
          <p:nvPr/>
        </p:nvSpPr>
        <p:spPr>
          <a:xfrm>
            <a:off x="218026" y="1818133"/>
            <a:ext cx="1067215" cy="338554"/>
          </a:xfrm>
          <a:prstGeom prst="rect">
            <a:avLst/>
          </a:prstGeom>
          <a:noFill/>
        </p:spPr>
        <p:txBody>
          <a:bodyPr wrap="none" rtlCol="0">
            <a:spAutoFit/>
          </a:bodyPr>
          <a:lstStyle/>
          <a:p>
            <a:r>
              <a:rPr lang="en-US" altLang="zh-TW" sz="1600" dirty="0" smtClean="0">
                <a:solidFill>
                  <a:srgbClr val="0066FF"/>
                </a:solidFill>
              </a:rPr>
              <a:t>[Question]</a:t>
            </a:r>
            <a:endParaRPr lang="zh-TW" altLang="en-US" sz="1600" dirty="0">
              <a:solidFill>
                <a:srgbClr val="0066FF"/>
              </a:solidFill>
            </a:endParaRPr>
          </a:p>
        </p:txBody>
      </p:sp>
      <p:sp>
        <p:nvSpPr>
          <p:cNvPr id="15" name="文本框 14"/>
          <p:cNvSpPr txBox="1"/>
          <p:nvPr/>
        </p:nvSpPr>
        <p:spPr>
          <a:xfrm>
            <a:off x="242732" y="3142856"/>
            <a:ext cx="1067215" cy="338554"/>
          </a:xfrm>
          <a:prstGeom prst="rect">
            <a:avLst/>
          </a:prstGeom>
          <a:noFill/>
        </p:spPr>
        <p:txBody>
          <a:bodyPr wrap="none" rtlCol="0">
            <a:spAutoFit/>
          </a:bodyPr>
          <a:lstStyle/>
          <a:p>
            <a:r>
              <a:rPr lang="en-US" altLang="zh-TW" sz="1600" dirty="0" smtClean="0">
                <a:solidFill>
                  <a:srgbClr val="0066FF"/>
                </a:solidFill>
              </a:rPr>
              <a:t>[Question]</a:t>
            </a:r>
            <a:endParaRPr lang="zh-TW" altLang="en-US" sz="1600" dirty="0">
              <a:solidFill>
                <a:srgbClr val="0066FF"/>
              </a:solidFill>
            </a:endParaRPr>
          </a:p>
        </p:txBody>
      </p:sp>
      <p:sp>
        <p:nvSpPr>
          <p:cNvPr id="16" name="文本框 15"/>
          <p:cNvSpPr txBox="1"/>
          <p:nvPr/>
        </p:nvSpPr>
        <p:spPr>
          <a:xfrm>
            <a:off x="317611" y="4072194"/>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
        <p:nvSpPr>
          <p:cNvPr id="17" name="文本框 16"/>
          <p:cNvSpPr txBox="1"/>
          <p:nvPr/>
        </p:nvSpPr>
        <p:spPr>
          <a:xfrm>
            <a:off x="235024" y="2439523"/>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Tree>
    <p:extLst>
      <p:ext uri="{BB962C8B-B14F-4D97-AF65-F5344CB8AC3E}">
        <p14:creationId xmlns:p14="http://schemas.microsoft.com/office/powerpoint/2010/main" val="2982869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6</a:t>
            </a:fld>
            <a:endParaRPr kumimoji="1" lang="zh-CN" altLang="en-US" dirty="0"/>
          </a:p>
        </p:txBody>
      </p:sp>
      <p:sp>
        <p:nvSpPr>
          <p:cNvPr id="3" name="文本框 2"/>
          <p:cNvSpPr txBox="1"/>
          <p:nvPr/>
        </p:nvSpPr>
        <p:spPr>
          <a:xfrm>
            <a:off x="268448" y="979826"/>
            <a:ext cx="11182526" cy="3985706"/>
          </a:xfrm>
          <a:prstGeom prst="rect">
            <a:avLst/>
          </a:prstGeom>
          <a:noFill/>
        </p:spPr>
        <p:txBody>
          <a:bodyPr wrap="square" rtlCol="0">
            <a:spAutoFit/>
          </a:bodyPr>
          <a:lstStyle/>
          <a:p>
            <a:r>
              <a:rPr lang="en-US" altLang="zh-TW" sz="1100" dirty="0"/>
              <a:t>From SI and interconnect design point of view, what has been shared with you can still serve as reference for your package and PCB interconnect design.</a:t>
            </a:r>
            <a:br>
              <a:rPr lang="en-US" altLang="zh-TW" sz="1100" dirty="0"/>
            </a:br>
            <a:r>
              <a:rPr lang="en-US" altLang="zh-TW" sz="1100" dirty="0"/>
              <a:t/>
            </a:r>
            <a:br>
              <a:rPr lang="en-US" altLang="zh-TW" sz="1100" dirty="0"/>
            </a:br>
            <a:r>
              <a:rPr lang="en-US" altLang="zh-TW" sz="1100" dirty="0"/>
              <a:t>Here are Key considerations for customer implementation based on recent explore with test chip package/PCB, for your reference:</a:t>
            </a:r>
            <a:br>
              <a:rPr lang="en-US" altLang="zh-TW" sz="1100" dirty="0"/>
            </a:br>
            <a:r>
              <a:rPr lang="en-US" altLang="zh-TW" sz="1100" dirty="0"/>
              <a:t/>
            </a:r>
            <a:br>
              <a:rPr lang="en-US" altLang="zh-TW" sz="1100" dirty="0"/>
            </a:br>
            <a:r>
              <a:rPr lang="en-US" altLang="zh-TW" sz="1100" dirty="0"/>
              <a:t>1. need to have very good crosstalk control on both package and PCB. D551 and EB600 are good reference for that.</a:t>
            </a:r>
            <a:br>
              <a:rPr lang="en-US" altLang="zh-TW" sz="1100" dirty="0"/>
            </a:br>
            <a:r>
              <a:rPr lang="en-US" altLang="zh-TW" sz="1100" dirty="0"/>
              <a:t/>
            </a:r>
            <a:br>
              <a:rPr lang="en-US" altLang="zh-TW" sz="1100" dirty="0"/>
            </a:br>
            <a:r>
              <a:rPr lang="en-US" altLang="zh-TW" sz="1100" dirty="0"/>
              <a:t>--On package it means </a:t>
            </a:r>
            <a:r>
              <a:rPr lang="en-US" altLang="zh-TW" sz="1100" dirty="0" err="1"/>
              <a:t>stripline</a:t>
            </a:r>
            <a:r>
              <a:rPr lang="en-US" altLang="zh-TW" sz="1100" dirty="0"/>
              <a:t> routing, good crosstalk control at die bump breakout area with potential crowding, generous signal to power/ground reference core via ratio especially thick substrate, generous signal to power/ground BGA pad ratio.</a:t>
            </a:r>
            <a:br>
              <a:rPr lang="en-US" altLang="zh-TW" sz="1100" dirty="0"/>
            </a:br>
            <a:r>
              <a:rPr lang="en-US" altLang="zh-TW" sz="1100" dirty="0"/>
              <a:t/>
            </a:r>
            <a:br>
              <a:rPr lang="en-US" altLang="zh-TW" sz="1100" dirty="0"/>
            </a:br>
            <a:r>
              <a:rPr lang="en-US" altLang="zh-TW" sz="1100" dirty="0"/>
              <a:t>--On PCB: </a:t>
            </a:r>
            <a:r>
              <a:rPr lang="en-US" altLang="zh-TW" sz="1100" dirty="0" err="1"/>
              <a:t>stripline</a:t>
            </a:r>
            <a:r>
              <a:rPr lang="en-US" altLang="zh-TW" sz="1100" dirty="0"/>
              <a:t> routing, short </a:t>
            </a:r>
            <a:r>
              <a:rPr lang="en-US" altLang="zh-TW" sz="1100" dirty="0" err="1"/>
              <a:t>vias</a:t>
            </a:r>
            <a:r>
              <a:rPr lang="en-US" altLang="zh-TW" sz="1100" dirty="0"/>
              <a:t> much preferred for DQ as most crosstalk come from vertical interconnect -- this means DQ are routed on layer close to top side. If lower routing layer has to be used, consider using thin PCB if possible. If thick PCB/long </a:t>
            </a:r>
            <a:r>
              <a:rPr lang="en-US" altLang="zh-TW" sz="1100" dirty="0" err="1"/>
              <a:t>vias</a:t>
            </a:r>
            <a:r>
              <a:rPr lang="en-US" altLang="zh-TW" sz="1100" dirty="0"/>
              <a:t> have to be used, very generous S/G via ratio is probably required which implied that BGA ball map has to be enable that.</a:t>
            </a:r>
            <a:br>
              <a:rPr lang="en-US" altLang="zh-TW" sz="1100" dirty="0"/>
            </a:br>
            <a:r>
              <a:rPr lang="en-US" altLang="zh-TW" sz="1100" dirty="0"/>
              <a:t/>
            </a:r>
            <a:br>
              <a:rPr lang="en-US" altLang="zh-TW" sz="1100" dirty="0"/>
            </a:br>
            <a:r>
              <a:rPr lang="en-US" altLang="zh-TW" sz="1100" dirty="0"/>
              <a:t>2. Need good control on reflection and ISI:</a:t>
            </a:r>
            <a:br>
              <a:rPr lang="en-US" altLang="zh-TW" sz="1100" dirty="0"/>
            </a:br>
            <a:r>
              <a:rPr lang="en-US" altLang="zh-TW" sz="1100" dirty="0"/>
              <a:t/>
            </a:r>
            <a:br>
              <a:rPr lang="en-US" altLang="zh-TW" sz="1100" dirty="0"/>
            </a:br>
            <a:r>
              <a:rPr lang="en-US" altLang="zh-TW" sz="1100" dirty="0"/>
              <a:t>-- 40 ohm or lower impedance for DQ. Both D551/EB600 are designed with 50 ohm trace impedance and we have seen improvement in simulation if that is dropped to 40 and below, especially PCB side since package usually very short.</a:t>
            </a:r>
            <a:br>
              <a:rPr lang="en-US" altLang="zh-TW" sz="1100" dirty="0"/>
            </a:br>
            <a:r>
              <a:rPr lang="en-US" altLang="zh-TW" sz="1100" dirty="0"/>
              <a:t>--need to watch for return path discontinuity on both package (breakout area) and PCB (reference plane around BGA breakout). Large through hole via on PCB can generate voids on reference plane that disrupt signal return.</a:t>
            </a:r>
            <a:br>
              <a:rPr lang="en-US" altLang="zh-TW" sz="1100" dirty="0"/>
            </a:br>
            <a:r>
              <a:rPr lang="en-US" altLang="zh-TW" sz="1100" dirty="0"/>
              <a:t>--need to watch for via stub if DQ routed on upper layer with short depth to minimize via crosstalk. Blind </a:t>
            </a:r>
            <a:r>
              <a:rPr lang="en-US" altLang="zh-TW" sz="1100" dirty="0" err="1"/>
              <a:t>vias</a:t>
            </a:r>
            <a:r>
              <a:rPr lang="en-US" altLang="zh-TW" sz="1100" dirty="0"/>
              <a:t>/via in pad should be considered for ease of breakout and also elimination of via stub.</a:t>
            </a:r>
            <a:br>
              <a:rPr lang="en-US" altLang="zh-TW" sz="1100" dirty="0"/>
            </a:br>
            <a:r>
              <a:rPr lang="en-US" altLang="zh-TW" sz="1100" dirty="0"/>
              <a:t/>
            </a:r>
            <a:br>
              <a:rPr lang="en-US" altLang="zh-TW" sz="1100" dirty="0"/>
            </a:br>
            <a:r>
              <a:rPr lang="en-US" altLang="zh-TW" sz="1100" dirty="0"/>
              <a:t>3. In general CA has quite a bit more margin compared to DQ so routing resource/priority need to be given to DQ, e.g., on PCB, DQ should be routed close to top side with preferably blind </a:t>
            </a:r>
            <a:r>
              <a:rPr lang="en-US" altLang="zh-TW" sz="1100" dirty="0" err="1"/>
              <a:t>vias</a:t>
            </a:r>
            <a:r>
              <a:rPr lang="en-US" altLang="zh-TW" sz="1100" dirty="0"/>
              <a:t>, whereas CA can be on lower layer with long </a:t>
            </a:r>
            <a:r>
              <a:rPr lang="en-US" altLang="zh-TW" sz="1100" dirty="0" err="1"/>
              <a:t>vias</a:t>
            </a:r>
            <a:r>
              <a:rPr lang="en-US" altLang="zh-TW" sz="1100" dirty="0"/>
              <a:t> and higher crosstalk.</a:t>
            </a:r>
            <a:br>
              <a:rPr lang="en-US" altLang="zh-TW" sz="1100" dirty="0"/>
            </a:br>
            <a:endParaRPr lang="zh-TW" altLang="en-US" sz="1100" dirty="0"/>
          </a:p>
        </p:txBody>
      </p:sp>
      <p:sp>
        <p:nvSpPr>
          <p:cNvPr id="5" name="文本框 4"/>
          <p:cNvSpPr txBox="1"/>
          <p:nvPr/>
        </p:nvSpPr>
        <p:spPr>
          <a:xfrm>
            <a:off x="9546672" y="1241462"/>
            <a:ext cx="1300356" cy="369332"/>
          </a:xfrm>
          <a:prstGeom prst="rect">
            <a:avLst/>
          </a:prstGeom>
          <a:noFill/>
        </p:spPr>
        <p:txBody>
          <a:bodyPr wrap="none" rtlCol="0">
            <a:spAutoFit/>
          </a:bodyPr>
          <a:lstStyle/>
          <a:p>
            <a:r>
              <a:rPr lang="en-US" altLang="zh-TW" dirty="0"/>
              <a:t>06/17/2019</a:t>
            </a:r>
            <a:endParaRPr lang="zh-TW" altLang="en-US" dirty="0"/>
          </a:p>
        </p:txBody>
      </p:sp>
      <p:sp>
        <p:nvSpPr>
          <p:cNvPr id="6" name="文本框 5"/>
          <p:cNvSpPr txBox="1"/>
          <p:nvPr/>
        </p:nvSpPr>
        <p:spPr>
          <a:xfrm>
            <a:off x="268448" y="4920170"/>
            <a:ext cx="7541702" cy="646331"/>
          </a:xfrm>
          <a:prstGeom prst="rect">
            <a:avLst/>
          </a:prstGeom>
          <a:noFill/>
        </p:spPr>
        <p:txBody>
          <a:bodyPr wrap="square" rtlCol="0">
            <a:spAutoFit/>
          </a:bodyPr>
          <a:lstStyle/>
          <a:p>
            <a:r>
              <a:rPr lang="en-US" altLang="zh-TW" sz="1200" dirty="0"/>
              <a:t>There are two more questions about your test chip</a:t>
            </a:r>
            <a:r>
              <a:rPr lang="en-US" altLang="zh-TW" sz="1200" dirty="0" smtClean="0"/>
              <a:t>.</a:t>
            </a:r>
            <a:r>
              <a:rPr lang="en-US" altLang="zh-TW" sz="1200" dirty="0"/>
              <a:t/>
            </a:r>
            <a:br>
              <a:rPr lang="en-US" altLang="zh-TW" sz="1200" dirty="0"/>
            </a:br>
            <a:r>
              <a:rPr lang="en-US" altLang="zh-TW" sz="1200" dirty="0"/>
              <a:t>1. Could you please let us know </a:t>
            </a:r>
            <a:r>
              <a:rPr lang="en-US" altLang="zh-TW" sz="1200" dirty="0">
                <a:solidFill>
                  <a:srgbClr val="FF0000"/>
                </a:solidFill>
              </a:rPr>
              <a:t>if the shape of DDR PHY is L shape in your test chip</a:t>
            </a:r>
            <a:r>
              <a:rPr lang="en-US" altLang="zh-TW" sz="1200" dirty="0" smtClean="0">
                <a:solidFill>
                  <a:srgbClr val="FF0000"/>
                </a:solidFill>
              </a:rPr>
              <a:t>?</a:t>
            </a:r>
            <a:r>
              <a:rPr lang="en-US" altLang="zh-TW" sz="1200" dirty="0">
                <a:solidFill>
                  <a:srgbClr val="FF0000"/>
                </a:solidFill>
              </a:rPr>
              <a:t/>
            </a:r>
            <a:br>
              <a:rPr lang="en-US" altLang="zh-TW" sz="1200" dirty="0">
                <a:solidFill>
                  <a:srgbClr val="FF0000"/>
                </a:solidFill>
              </a:rPr>
            </a:br>
            <a:r>
              <a:rPr lang="en-US" altLang="zh-TW" sz="1200" dirty="0"/>
              <a:t>2. Could you please let me know the added capacitance value of VDDQ DECAP and VDDQLP In your DDR </a:t>
            </a:r>
            <a:r>
              <a:rPr lang="en-US" altLang="zh-TW" sz="1200" dirty="0" err="1"/>
              <a:t>phy</a:t>
            </a:r>
            <a:r>
              <a:rPr lang="en-US" altLang="zh-TW" sz="1200" dirty="0"/>
              <a:t>?</a:t>
            </a:r>
            <a:endParaRPr lang="zh-TW" altLang="en-US" sz="1200" dirty="0"/>
          </a:p>
        </p:txBody>
      </p:sp>
      <p:sp>
        <p:nvSpPr>
          <p:cNvPr id="7" name="文本框 6"/>
          <p:cNvSpPr txBox="1"/>
          <p:nvPr/>
        </p:nvSpPr>
        <p:spPr>
          <a:xfrm>
            <a:off x="8646814" y="4874004"/>
            <a:ext cx="1300356" cy="369332"/>
          </a:xfrm>
          <a:prstGeom prst="rect">
            <a:avLst/>
          </a:prstGeom>
          <a:noFill/>
        </p:spPr>
        <p:txBody>
          <a:bodyPr wrap="none" rtlCol="0">
            <a:spAutoFit/>
          </a:bodyPr>
          <a:lstStyle/>
          <a:p>
            <a:r>
              <a:rPr lang="en-US" altLang="zh-TW" dirty="0"/>
              <a:t>06/20/2019</a:t>
            </a:r>
            <a:endParaRPr lang="zh-TW" altLang="en-US" dirty="0"/>
          </a:p>
        </p:txBody>
      </p:sp>
      <p:sp>
        <p:nvSpPr>
          <p:cNvPr id="8" name="文本框 7"/>
          <p:cNvSpPr txBox="1"/>
          <p:nvPr/>
        </p:nvSpPr>
        <p:spPr>
          <a:xfrm>
            <a:off x="268448" y="5741903"/>
            <a:ext cx="10284902" cy="461665"/>
          </a:xfrm>
          <a:prstGeom prst="rect">
            <a:avLst/>
          </a:prstGeom>
          <a:noFill/>
        </p:spPr>
        <p:txBody>
          <a:bodyPr wrap="square" rtlCol="0">
            <a:spAutoFit/>
          </a:bodyPr>
          <a:lstStyle/>
          <a:p>
            <a:r>
              <a:rPr lang="en-US" altLang="zh-TW" sz="1200" dirty="0"/>
              <a:t>Could you please open a new </a:t>
            </a:r>
            <a:r>
              <a:rPr lang="en-US" altLang="zh-TW" sz="1200" dirty="0" err="1"/>
              <a:t>SolvNet</a:t>
            </a:r>
            <a:r>
              <a:rPr lang="en-US" altLang="zh-TW" sz="1200" dirty="0"/>
              <a:t> for this new topic? This case is used to provide the reference package and PCB design. For other topic, we need a new </a:t>
            </a:r>
            <a:r>
              <a:rPr lang="en-US" altLang="zh-TW" sz="1200" dirty="0" err="1"/>
              <a:t>SolvNet</a:t>
            </a:r>
            <a:r>
              <a:rPr lang="en-US" altLang="zh-TW" sz="1200" dirty="0"/>
              <a:t> case.</a:t>
            </a:r>
            <a:endParaRPr lang="zh-TW" altLang="en-US" sz="1200" dirty="0"/>
          </a:p>
        </p:txBody>
      </p:sp>
      <p:sp>
        <p:nvSpPr>
          <p:cNvPr id="9" name="文本框 8"/>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-1.3</a:t>
            </a:r>
            <a:endParaRPr lang="en-US" altLang="zh-TW" sz="3200" dirty="0"/>
          </a:p>
        </p:txBody>
      </p:sp>
      <p:sp>
        <p:nvSpPr>
          <p:cNvPr id="10" name="文本框 9"/>
          <p:cNvSpPr txBox="1"/>
          <p:nvPr/>
        </p:nvSpPr>
        <p:spPr>
          <a:xfrm>
            <a:off x="268448" y="4704727"/>
            <a:ext cx="1067215" cy="338554"/>
          </a:xfrm>
          <a:prstGeom prst="rect">
            <a:avLst/>
          </a:prstGeom>
          <a:noFill/>
        </p:spPr>
        <p:txBody>
          <a:bodyPr wrap="none" rtlCol="0">
            <a:spAutoFit/>
          </a:bodyPr>
          <a:lstStyle/>
          <a:p>
            <a:r>
              <a:rPr lang="en-US" altLang="zh-TW" sz="1600" dirty="0" smtClean="0">
                <a:solidFill>
                  <a:srgbClr val="0066FF"/>
                </a:solidFill>
              </a:rPr>
              <a:t>[Question]</a:t>
            </a:r>
            <a:endParaRPr lang="zh-TW" altLang="en-US" sz="1600" dirty="0">
              <a:solidFill>
                <a:srgbClr val="0066FF"/>
              </a:solidFill>
            </a:endParaRPr>
          </a:p>
        </p:txBody>
      </p:sp>
      <p:sp>
        <p:nvSpPr>
          <p:cNvPr id="11" name="文本框 10"/>
          <p:cNvSpPr txBox="1"/>
          <p:nvPr/>
        </p:nvSpPr>
        <p:spPr>
          <a:xfrm>
            <a:off x="268448" y="5527737"/>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
        <p:nvSpPr>
          <p:cNvPr id="12" name="文本框 11"/>
          <p:cNvSpPr txBox="1"/>
          <p:nvPr/>
        </p:nvSpPr>
        <p:spPr>
          <a:xfrm>
            <a:off x="210963" y="688653"/>
            <a:ext cx="1222579" cy="369332"/>
          </a:xfrm>
          <a:prstGeom prst="rect">
            <a:avLst/>
          </a:prstGeom>
          <a:noFill/>
        </p:spPr>
        <p:txBody>
          <a:bodyPr wrap="none" rtlCol="0">
            <a:spAutoFit/>
          </a:bodyPr>
          <a:lstStyle/>
          <a:p>
            <a:r>
              <a:rPr lang="en-US" altLang="zh-TW" dirty="0" smtClean="0">
                <a:solidFill>
                  <a:srgbClr val="0066FF"/>
                </a:solidFill>
              </a:rPr>
              <a:t>[Response]</a:t>
            </a:r>
            <a:endParaRPr lang="zh-TW" altLang="en-US" dirty="0">
              <a:solidFill>
                <a:srgbClr val="0066FF"/>
              </a:solidFill>
            </a:endParaRPr>
          </a:p>
        </p:txBody>
      </p:sp>
    </p:spTree>
    <p:extLst>
      <p:ext uri="{BB962C8B-B14F-4D97-AF65-F5344CB8AC3E}">
        <p14:creationId xmlns:p14="http://schemas.microsoft.com/office/powerpoint/2010/main" val="3332229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7</a:t>
            </a:fld>
            <a:endParaRPr kumimoji="1" lang="zh-CN" altLang="en-US" dirty="0"/>
          </a:p>
        </p:txBody>
      </p:sp>
      <p:sp>
        <p:nvSpPr>
          <p:cNvPr id="3" name="文本框 2"/>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- 2</a:t>
            </a:r>
            <a:endParaRPr lang="en-US" altLang="zh-TW" sz="3200" dirty="0"/>
          </a:p>
        </p:txBody>
      </p:sp>
      <p:pic>
        <p:nvPicPr>
          <p:cNvPr id="4" name="图片 3"/>
          <p:cNvPicPr>
            <a:picLocks noChangeAspect="1"/>
          </p:cNvPicPr>
          <p:nvPr/>
        </p:nvPicPr>
        <p:blipFill>
          <a:blip r:embed="rId2"/>
          <a:stretch>
            <a:fillRect/>
          </a:stretch>
        </p:blipFill>
        <p:spPr>
          <a:xfrm>
            <a:off x="247037" y="833132"/>
            <a:ext cx="5742701" cy="348042"/>
          </a:xfrm>
          <a:prstGeom prst="rect">
            <a:avLst/>
          </a:prstGeom>
        </p:spPr>
      </p:pic>
      <p:sp>
        <p:nvSpPr>
          <p:cNvPr id="5" name="文本框 4"/>
          <p:cNvSpPr txBox="1"/>
          <p:nvPr/>
        </p:nvSpPr>
        <p:spPr>
          <a:xfrm>
            <a:off x="247037" y="1309626"/>
            <a:ext cx="9937198" cy="1200329"/>
          </a:xfrm>
          <a:prstGeom prst="rect">
            <a:avLst/>
          </a:prstGeom>
          <a:noFill/>
        </p:spPr>
        <p:txBody>
          <a:bodyPr wrap="square" rtlCol="0">
            <a:spAutoFit/>
          </a:bodyPr>
          <a:lstStyle/>
          <a:p>
            <a:r>
              <a:rPr lang="en-US" altLang="zh-TW" sz="1200" dirty="0"/>
              <a:t>Based previous discussion (CASE 8001210045 - The reference design flow for LPDDR4x RDL/package/PCB </a:t>
            </a:r>
            <a:r>
              <a:rPr lang="en-US" altLang="zh-TW" sz="1200" dirty="0" err="1"/>
              <a:t>deisgn</a:t>
            </a:r>
            <a:r>
              <a:rPr lang="en-US" altLang="zh-TW" sz="1200" dirty="0"/>
              <a:t>), you have re-</a:t>
            </a:r>
            <a:r>
              <a:rPr lang="en-US" altLang="zh-TW" sz="1200" dirty="0" err="1"/>
              <a:t>tapeout</a:t>
            </a:r>
            <a:r>
              <a:rPr lang="en-US" altLang="zh-TW" sz="1200" dirty="0"/>
              <a:t> </a:t>
            </a:r>
            <a:r>
              <a:rPr lang="en-US" altLang="zh-TW" sz="1200" dirty="0" smtClean="0"/>
              <a:t>the </a:t>
            </a:r>
            <a:r>
              <a:rPr lang="en-US" altLang="zh-TW" sz="1200" dirty="0" err="1" smtClean="0"/>
              <a:t>testchip</a:t>
            </a:r>
            <a:r>
              <a:rPr lang="en-US" altLang="zh-TW" sz="1200" dirty="0" smtClean="0"/>
              <a:t> </a:t>
            </a:r>
            <a:r>
              <a:rPr lang="en-US" altLang="zh-TW" sz="1200" dirty="0"/>
              <a:t>early of this year to enhance the </a:t>
            </a:r>
            <a:r>
              <a:rPr lang="en-US" altLang="zh-TW" sz="1200" dirty="0" smtClean="0"/>
              <a:t>performance</a:t>
            </a:r>
            <a:r>
              <a:rPr lang="en-US" altLang="zh-TW" sz="1200" dirty="0"/>
              <a:t>. and we really </a:t>
            </a:r>
            <a:r>
              <a:rPr lang="en-US" altLang="zh-TW" sz="1200" dirty="0" smtClean="0"/>
              <a:t>appreciate </a:t>
            </a:r>
            <a:r>
              <a:rPr lang="en-US" altLang="zh-TW" sz="1200" dirty="0"/>
              <a:t>your great support and sharing!</a:t>
            </a:r>
            <a:br>
              <a:rPr lang="en-US" altLang="zh-TW" sz="1200" dirty="0"/>
            </a:br>
            <a:r>
              <a:rPr lang="en-US" altLang="zh-TW" sz="1200" dirty="0"/>
              <a:t/>
            </a:r>
            <a:br>
              <a:rPr lang="en-US" altLang="zh-TW" sz="1200" dirty="0"/>
            </a:br>
            <a:r>
              <a:rPr lang="en-US" altLang="zh-TW" sz="1200" dirty="0"/>
              <a:t>There are additional two questions about your test chip.</a:t>
            </a:r>
            <a:br>
              <a:rPr lang="en-US" altLang="zh-TW" sz="1200" dirty="0"/>
            </a:br>
            <a:r>
              <a:rPr lang="en-US" altLang="zh-TW" sz="1200" dirty="0"/>
              <a:t>1. Could you please let us know if the shape of DDR PHY is L shape in your test chip?</a:t>
            </a:r>
            <a:br>
              <a:rPr lang="en-US" altLang="zh-TW" sz="1200" dirty="0"/>
            </a:br>
            <a:r>
              <a:rPr lang="en-US" altLang="zh-TW" sz="1200" dirty="0"/>
              <a:t>2. Could you please let me know the added capacitance value of VDDQ DECAP and VDDQLP in your DDR </a:t>
            </a:r>
            <a:r>
              <a:rPr lang="en-US" altLang="zh-TW" sz="1200" dirty="0" err="1"/>
              <a:t>phy</a:t>
            </a:r>
            <a:r>
              <a:rPr lang="en-US" altLang="zh-TW" sz="1200" dirty="0"/>
              <a:t>?</a:t>
            </a:r>
            <a:endParaRPr lang="zh-TW" altLang="en-US" sz="1200" dirty="0"/>
          </a:p>
        </p:txBody>
      </p:sp>
      <p:sp>
        <p:nvSpPr>
          <p:cNvPr id="6" name="文本框 5"/>
          <p:cNvSpPr txBox="1"/>
          <p:nvPr/>
        </p:nvSpPr>
        <p:spPr>
          <a:xfrm>
            <a:off x="8646814" y="785001"/>
            <a:ext cx="1300356" cy="369332"/>
          </a:xfrm>
          <a:prstGeom prst="rect">
            <a:avLst/>
          </a:prstGeom>
          <a:noFill/>
        </p:spPr>
        <p:txBody>
          <a:bodyPr wrap="none" rtlCol="0">
            <a:spAutoFit/>
          </a:bodyPr>
          <a:lstStyle/>
          <a:p>
            <a:r>
              <a:rPr lang="en-US" altLang="zh-TW" dirty="0"/>
              <a:t>06/21/2019</a:t>
            </a:r>
            <a:endParaRPr lang="zh-TW" altLang="en-US" dirty="0"/>
          </a:p>
        </p:txBody>
      </p:sp>
      <p:sp>
        <p:nvSpPr>
          <p:cNvPr id="7" name="文本框 6"/>
          <p:cNvSpPr txBox="1"/>
          <p:nvPr/>
        </p:nvSpPr>
        <p:spPr>
          <a:xfrm>
            <a:off x="247037" y="3114901"/>
            <a:ext cx="10914078" cy="2123658"/>
          </a:xfrm>
          <a:prstGeom prst="rect">
            <a:avLst/>
          </a:prstGeom>
          <a:noFill/>
        </p:spPr>
        <p:txBody>
          <a:bodyPr wrap="square" rtlCol="0">
            <a:spAutoFit/>
          </a:bodyPr>
          <a:lstStyle/>
          <a:p>
            <a:r>
              <a:rPr lang="en-US" altLang="zh-TW" sz="1200" dirty="0"/>
              <a:t>The test chip, to validate the dwc_ap_lpddr4x_multiphy_tsmc16ffc18_2.00a, was taped out in early April.</a:t>
            </a:r>
            <a:br>
              <a:rPr lang="en-US" altLang="zh-TW" sz="1200" dirty="0"/>
            </a:br>
            <a:r>
              <a:rPr lang="en-US" altLang="zh-TW" sz="1200" dirty="0"/>
              <a:t>It is not due back in house until late July, 2019.</a:t>
            </a:r>
            <a:br>
              <a:rPr lang="en-US" altLang="zh-TW" sz="1200" dirty="0"/>
            </a:br>
            <a:r>
              <a:rPr lang="en-US" altLang="zh-TW" sz="1200" dirty="0"/>
              <a:t/>
            </a:r>
            <a:br>
              <a:rPr lang="en-US" altLang="zh-TW" sz="1200" dirty="0"/>
            </a:br>
            <a:r>
              <a:rPr lang="en-US" altLang="zh-TW" sz="1200" dirty="0">
                <a:solidFill>
                  <a:srgbClr val="FF0000"/>
                </a:solidFill>
              </a:rPr>
              <a:t>It's </a:t>
            </a:r>
            <a:r>
              <a:rPr lang="en-US" altLang="zh-TW" sz="1200" dirty="0" err="1">
                <a:solidFill>
                  <a:srgbClr val="FF0000"/>
                </a:solidFill>
              </a:rPr>
              <a:t>floorplan</a:t>
            </a:r>
            <a:r>
              <a:rPr lang="en-US" altLang="zh-TW" sz="1200" dirty="0">
                <a:solidFill>
                  <a:srgbClr val="FF0000"/>
                </a:solidFill>
              </a:rPr>
              <a:t> is not an L-shape</a:t>
            </a:r>
            <a:r>
              <a:rPr lang="en-US" altLang="zh-TW" sz="1200" dirty="0"/>
              <a:t>. I am attaching a .</a:t>
            </a:r>
            <a:r>
              <a:rPr lang="en-US" altLang="zh-TW" sz="1200" dirty="0" err="1"/>
              <a:t>png</a:t>
            </a:r>
            <a:r>
              <a:rPr lang="en-US" altLang="zh-TW" sz="1200" dirty="0"/>
              <a:t> here showing its </a:t>
            </a:r>
            <a:r>
              <a:rPr lang="en-US" altLang="zh-TW" sz="1200" dirty="0" err="1"/>
              <a:t>floorplan</a:t>
            </a:r>
            <a:r>
              <a:rPr lang="en-US" altLang="zh-TW" sz="1200" dirty="0"/>
              <a:t>.</a:t>
            </a:r>
            <a:br>
              <a:rPr lang="en-US" altLang="zh-TW" sz="1200" dirty="0"/>
            </a:br>
            <a:r>
              <a:rPr lang="en-US" altLang="zh-TW" sz="1200" dirty="0"/>
              <a:t/>
            </a:r>
            <a:br>
              <a:rPr lang="en-US" altLang="zh-TW" sz="1200" dirty="0"/>
            </a:br>
            <a:r>
              <a:rPr lang="en-US" altLang="zh-TW" sz="1200" dirty="0"/>
              <a:t>I will have to follow up with the decoupling we used but it is specific to our package design. The customer should do a complete power and signal integrity analysis for their own SOC implementation.</a:t>
            </a:r>
            <a:br>
              <a:rPr lang="en-US" altLang="zh-TW" sz="1200" dirty="0"/>
            </a:br>
            <a:r>
              <a:rPr lang="en-US" altLang="zh-TW" sz="1200" dirty="0"/>
              <a:t>Our </a:t>
            </a:r>
            <a:r>
              <a:rPr lang="en-US" altLang="zh-TW" sz="1200" dirty="0" err="1"/>
              <a:t>floorplan</a:t>
            </a:r>
            <a:r>
              <a:rPr lang="en-US" altLang="zh-TW" sz="1200" dirty="0"/>
              <a:t> has the </a:t>
            </a:r>
            <a:r>
              <a:rPr lang="en-US" altLang="zh-TW" sz="1200" dirty="0" err="1"/>
              <a:t>dbytes</a:t>
            </a:r>
            <a:r>
              <a:rPr lang="en-US" altLang="zh-TW" sz="1200" dirty="0"/>
              <a:t> intentionally spaced far from the master to reflect larger clock routes.</a:t>
            </a:r>
            <a:br>
              <a:rPr lang="en-US" altLang="zh-TW" sz="1200" dirty="0"/>
            </a:br>
            <a:r>
              <a:rPr lang="en-US" altLang="zh-TW" sz="1200" dirty="0"/>
              <a:t/>
            </a:r>
            <a:br>
              <a:rPr lang="en-US" altLang="zh-TW" sz="1200" dirty="0"/>
            </a:br>
            <a:r>
              <a:rPr lang="en-US" altLang="zh-TW" sz="1200" dirty="0"/>
              <a:t/>
            </a:r>
            <a:br>
              <a:rPr lang="en-US" altLang="zh-TW" sz="1200" dirty="0"/>
            </a:br>
            <a:r>
              <a:rPr lang="en-US" altLang="zh-TW" sz="1200" dirty="0">
                <a:solidFill>
                  <a:srgbClr val="FF0000"/>
                </a:solidFill>
              </a:rPr>
              <a:t>A preliminary TC report will be available in late September, early October and a full report currently is planned for mid November, 2019.</a:t>
            </a:r>
            <a:endParaRPr lang="zh-TW" altLang="en-US" sz="1200" dirty="0">
              <a:solidFill>
                <a:srgbClr val="FF0000"/>
              </a:solidFill>
            </a:endParaRPr>
          </a:p>
        </p:txBody>
      </p:sp>
      <p:sp>
        <p:nvSpPr>
          <p:cNvPr id="8" name="文本框 7"/>
          <p:cNvSpPr txBox="1"/>
          <p:nvPr/>
        </p:nvSpPr>
        <p:spPr>
          <a:xfrm>
            <a:off x="247037" y="1076123"/>
            <a:ext cx="1067215" cy="338554"/>
          </a:xfrm>
          <a:prstGeom prst="rect">
            <a:avLst/>
          </a:prstGeom>
          <a:noFill/>
        </p:spPr>
        <p:txBody>
          <a:bodyPr wrap="none" rtlCol="0">
            <a:spAutoFit/>
          </a:bodyPr>
          <a:lstStyle/>
          <a:p>
            <a:r>
              <a:rPr lang="en-US" altLang="zh-TW" sz="1600" dirty="0" smtClean="0">
                <a:solidFill>
                  <a:srgbClr val="0066FF"/>
                </a:solidFill>
              </a:rPr>
              <a:t>[Question]</a:t>
            </a:r>
            <a:endParaRPr lang="zh-TW" altLang="en-US" sz="1600" dirty="0">
              <a:solidFill>
                <a:srgbClr val="0066FF"/>
              </a:solidFill>
            </a:endParaRPr>
          </a:p>
        </p:txBody>
      </p:sp>
      <p:sp>
        <p:nvSpPr>
          <p:cNvPr id="9" name="文本框 8"/>
          <p:cNvSpPr txBox="1"/>
          <p:nvPr/>
        </p:nvSpPr>
        <p:spPr>
          <a:xfrm>
            <a:off x="247037" y="2671104"/>
            <a:ext cx="1222579" cy="369332"/>
          </a:xfrm>
          <a:prstGeom prst="rect">
            <a:avLst/>
          </a:prstGeom>
          <a:noFill/>
        </p:spPr>
        <p:txBody>
          <a:bodyPr wrap="none" rtlCol="0">
            <a:spAutoFit/>
          </a:bodyPr>
          <a:lstStyle/>
          <a:p>
            <a:r>
              <a:rPr lang="en-US" altLang="zh-TW" dirty="0" smtClean="0">
                <a:solidFill>
                  <a:srgbClr val="0066FF"/>
                </a:solidFill>
              </a:rPr>
              <a:t>[Response]</a:t>
            </a:r>
            <a:endParaRPr lang="zh-TW" altLang="en-US" dirty="0">
              <a:solidFill>
                <a:srgbClr val="0066FF"/>
              </a:solidFill>
            </a:endParaRPr>
          </a:p>
        </p:txBody>
      </p:sp>
      <p:sp>
        <p:nvSpPr>
          <p:cNvPr id="10" name="文本框 9"/>
          <p:cNvSpPr txBox="1"/>
          <p:nvPr/>
        </p:nvSpPr>
        <p:spPr>
          <a:xfrm>
            <a:off x="8841934" y="2872548"/>
            <a:ext cx="1300356" cy="369332"/>
          </a:xfrm>
          <a:prstGeom prst="rect">
            <a:avLst/>
          </a:prstGeom>
          <a:noFill/>
        </p:spPr>
        <p:txBody>
          <a:bodyPr wrap="none" rtlCol="0">
            <a:spAutoFit/>
          </a:bodyPr>
          <a:lstStyle/>
          <a:p>
            <a:r>
              <a:rPr lang="en-US" altLang="zh-TW" dirty="0"/>
              <a:t>07/02/2019</a:t>
            </a:r>
            <a:endParaRPr lang="zh-TW" altLang="en-US" dirty="0"/>
          </a:p>
        </p:txBody>
      </p:sp>
      <p:sp>
        <p:nvSpPr>
          <p:cNvPr id="11" name="椭圆 10"/>
          <p:cNvSpPr/>
          <p:nvPr/>
        </p:nvSpPr>
        <p:spPr>
          <a:xfrm>
            <a:off x="2751431" y="742899"/>
            <a:ext cx="4160938" cy="52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941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8</a:t>
            </a:fld>
            <a:endParaRPr kumimoji="1" lang="zh-CN" altLang="en-US" dirty="0"/>
          </a:p>
        </p:txBody>
      </p:sp>
      <p:sp>
        <p:nvSpPr>
          <p:cNvPr id="3" name="文本框 2"/>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- 3</a:t>
            </a:r>
            <a:endParaRPr lang="en-US" altLang="zh-TW" sz="3200" dirty="0"/>
          </a:p>
        </p:txBody>
      </p:sp>
      <p:pic>
        <p:nvPicPr>
          <p:cNvPr id="4" name="图片 3"/>
          <p:cNvPicPr>
            <a:picLocks noChangeAspect="1"/>
          </p:cNvPicPr>
          <p:nvPr/>
        </p:nvPicPr>
        <p:blipFill>
          <a:blip r:embed="rId2"/>
          <a:stretch>
            <a:fillRect/>
          </a:stretch>
        </p:blipFill>
        <p:spPr>
          <a:xfrm>
            <a:off x="208151" y="951713"/>
            <a:ext cx="6834945" cy="335821"/>
          </a:xfrm>
          <a:prstGeom prst="rect">
            <a:avLst/>
          </a:prstGeom>
        </p:spPr>
      </p:pic>
      <p:sp>
        <p:nvSpPr>
          <p:cNvPr id="5" name="文本框 4"/>
          <p:cNvSpPr txBox="1"/>
          <p:nvPr/>
        </p:nvSpPr>
        <p:spPr>
          <a:xfrm>
            <a:off x="208152" y="1447226"/>
            <a:ext cx="7818539" cy="830997"/>
          </a:xfrm>
          <a:prstGeom prst="rect">
            <a:avLst/>
          </a:prstGeom>
          <a:noFill/>
        </p:spPr>
        <p:txBody>
          <a:bodyPr wrap="square" rtlCol="0">
            <a:spAutoFit/>
          </a:bodyPr>
          <a:lstStyle/>
          <a:p>
            <a:r>
              <a:rPr lang="en-US" altLang="zh-TW" sz="1200" dirty="0"/>
              <a:t>As we checked the DDR bump information that some LPDDR4 bumps are duplicated with DDR4 with different signal</a:t>
            </a:r>
            <a:br>
              <a:rPr lang="en-US" altLang="zh-TW" sz="1200" dirty="0"/>
            </a:br>
            <a:r>
              <a:rPr lang="en-US" altLang="zh-TW" sz="1200" dirty="0"/>
              <a:t>requirement, like attached picture shows.</a:t>
            </a:r>
            <a:br>
              <a:rPr lang="en-US" altLang="zh-TW" sz="1200" dirty="0"/>
            </a:br>
            <a:r>
              <a:rPr lang="en-US" altLang="zh-TW" sz="1200" dirty="0"/>
              <a:t>As our concern is that the single end requirement shall be 40ohm as your suggestion, and </a:t>
            </a:r>
            <a:r>
              <a:rPr lang="en-US" altLang="zh-TW" sz="1200" dirty="0" smtClean="0"/>
              <a:t>differential </a:t>
            </a:r>
            <a:r>
              <a:rPr lang="en-US" altLang="zh-TW" sz="1200" dirty="0"/>
              <a:t>shall be 100ohm, not</a:t>
            </a:r>
            <a:br>
              <a:rPr lang="en-US" altLang="zh-TW" sz="1200" dirty="0"/>
            </a:br>
            <a:r>
              <a:rPr lang="en-US" altLang="zh-TW" sz="1200" dirty="0"/>
              <a:t>sure how to balance it, </a:t>
            </a:r>
            <a:r>
              <a:rPr lang="en-US" altLang="zh-TW" sz="1200" dirty="0" err="1"/>
              <a:t>pls</a:t>
            </a:r>
            <a:r>
              <a:rPr lang="en-US" altLang="zh-TW" sz="1200" dirty="0"/>
              <a:t> kindly support to check if DDR4/LPDDR4 can share the same substrate design, thanks</a:t>
            </a:r>
            <a:endParaRPr lang="zh-TW" altLang="en-US" sz="1200" dirty="0"/>
          </a:p>
        </p:txBody>
      </p:sp>
      <p:sp>
        <p:nvSpPr>
          <p:cNvPr id="6" name="文本框 5"/>
          <p:cNvSpPr txBox="1"/>
          <p:nvPr/>
        </p:nvSpPr>
        <p:spPr>
          <a:xfrm>
            <a:off x="208152" y="2526655"/>
            <a:ext cx="11808885" cy="1615827"/>
          </a:xfrm>
          <a:prstGeom prst="rect">
            <a:avLst/>
          </a:prstGeom>
          <a:noFill/>
        </p:spPr>
        <p:txBody>
          <a:bodyPr wrap="square" rtlCol="0">
            <a:spAutoFit/>
          </a:bodyPr>
          <a:lstStyle/>
          <a:p>
            <a:r>
              <a:rPr lang="en-US" altLang="zh-TW" sz="1100" dirty="0">
                <a:solidFill>
                  <a:srgbClr val="FF0000"/>
                </a:solidFill>
              </a:rPr>
              <a:t>Short answer is that they need to explore such kind of trade off by running simulation.</a:t>
            </a:r>
            <a:br>
              <a:rPr lang="en-US" altLang="zh-TW" sz="1100" dirty="0">
                <a:solidFill>
                  <a:srgbClr val="FF0000"/>
                </a:solidFill>
              </a:rPr>
            </a:br>
            <a:r>
              <a:rPr lang="en-US" altLang="zh-TW" sz="1100" dirty="0"/>
              <a:t/>
            </a:r>
            <a:br>
              <a:rPr lang="en-US" altLang="zh-TW" sz="1100" dirty="0"/>
            </a:br>
            <a:r>
              <a:rPr lang="en-US" altLang="zh-TW" sz="1100" dirty="0"/>
              <a:t>Long answer:</a:t>
            </a:r>
            <a:br>
              <a:rPr lang="en-US" altLang="zh-TW" sz="1100" dirty="0"/>
            </a:br>
            <a:r>
              <a:rPr lang="en-US" altLang="zh-TW" sz="1100" dirty="0"/>
              <a:t/>
            </a:r>
            <a:br>
              <a:rPr lang="en-US" altLang="zh-TW" sz="1100" dirty="0"/>
            </a:br>
            <a:r>
              <a:rPr lang="en-US" altLang="zh-TW" sz="1100" dirty="0"/>
              <a:t>1. In LP4x mode, 40 ohm single ended should be coupled with about 80 ohm differential impedance, not 100 ohm. Should be checked in SI run. 80 ohm may help on ringing on DQs/CK, and more balanced with DQ/CA signals.</a:t>
            </a:r>
            <a:br>
              <a:rPr lang="en-US" altLang="zh-TW" sz="1100" dirty="0"/>
            </a:br>
            <a:r>
              <a:rPr lang="en-US" altLang="zh-TW" sz="1100" dirty="0"/>
              <a:t>2. DQ trace impedance more critical compared to CA as CA runs at single data rate and more timing margin.</a:t>
            </a:r>
            <a:br>
              <a:rPr lang="en-US" altLang="zh-TW" sz="1100" dirty="0"/>
            </a:br>
            <a:r>
              <a:rPr lang="en-US" altLang="zh-TW" sz="1100" dirty="0"/>
              <a:t>3. PCB trace impedance is more critical as it is usually much longer than package trace.</a:t>
            </a:r>
            <a:br>
              <a:rPr lang="en-US" altLang="zh-TW" sz="1100" dirty="0"/>
            </a:br>
            <a:r>
              <a:rPr lang="en-US" altLang="zh-TW" sz="1100" dirty="0"/>
              <a:t>4. LP4x 4267 DQ byte lane has tightest margin so should be given higher priority when they do optimization and design trade off.</a:t>
            </a:r>
            <a:endParaRPr lang="zh-TW" altLang="en-US" sz="1100" dirty="0"/>
          </a:p>
        </p:txBody>
      </p:sp>
      <p:sp>
        <p:nvSpPr>
          <p:cNvPr id="7" name="文本框 6"/>
          <p:cNvSpPr txBox="1"/>
          <p:nvPr/>
        </p:nvSpPr>
        <p:spPr>
          <a:xfrm>
            <a:off x="208152" y="4702616"/>
            <a:ext cx="5389296" cy="369332"/>
          </a:xfrm>
          <a:prstGeom prst="rect">
            <a:avLst/>
          </a:prstGeom>
          <a:noFill/>
        </p:spPr>
        <p:txBody>
          <a:bodyPr wrap="none" rtlCol="0">
            <a:spAutoFit/>
          </a:bodyPr>
          <a:lstStyle/>
          <a:p>
            <a:r>
              <a:rPr lang="en-US" altLang="zh-TW" dirty="0">
                <a:solidFill>
                  <a:srgbClr val="FF0000"/>
                </a:solidFill>
              </a:rPr>
              <a:t> </a:t>
            </a:r>
            <a:r>
              <a:rPr lang="en-US" altLang="zh-TW" dirty="0" smtClean="0">
                <a:solidFill>
                  <a:srgbClr val="FF0000"/>
                </a:solidFill>
              </a:rPr>
              <a:t>Synopsys provided SI </a:t>
            </a:r>
            <a:r>
              <a:rPr lang="en-US" altLang="zh-TW" dirty="0">
                <a:solidFill>
                  <a:srgbClr val="FF0000"/>
                </a:solidFill>
              </a:rPr>
              <a:t>training </a:t>
            </a:r>
            <a:r>
              <a:rPr lang="en-US" altLang="zh-TW" dirty="0" smtClean="0">
                <a:solidFill>
                  <a:srgbClr val="FF0000"/>
                </a:solidFill>
              </a:rPr>
              <a:t>material on </a:t>
            </a:r>
            <a:r>
              <a:rPr lang="en-US" altLang="zh-TW" dirty="0">
                <a:solidFill>
                  <a:srgbClr val="FF0000"/>
                </a:solidFill>
              </a:rPr>
              <a:t>07/09/2019</a:t>
            </a:r>
            <a:r>
              <a:rPr lang="en-US" altLang="zh-TW" dirty="0" smtClean="0">
                <a:solidFill>
                  <a:srgbClr val="FF0000"/>
                </a:solidFill>
              </a:rPr>
              <a:t> </a:t>
            </a:r>
            <a:endParaRPr lang="zh-TW" altLang="en-US" dirty="0">
              <a:solidFill>
                <a:srgbClr val="FF0000"/>
              </a:solidFill>
            </a:endParaRPr>
          </a:p>
        </p:txBody>
      </p:sp>
      <p:sp>
        <p:nvSpPr>
          <p:cNvPr id="8" name="文本框 7"/>
          <p:cNvSpPr txBox="1"/>
          <p:nvPr/>
        </p:nvSpPr>
        <p:spPr>
          <a:xfrm>
            <a:off x="208152" y="4379206"/>
            <a:ext cx="10543641" cy="307777"/>
          </a:xfrm>
          <a:prstGeom prst="rect">
            <a:avLst/>
          </a:prstGeom>
          <a:noFill/>
        </p:spPr>
        <p:txBody>
          <a:bodyPr wrap="square" rtlCol="0">
            <a:spAutoFit/>
          </a:bodyPr>
          <a:lstStyle/>
          <a:p>
            <a:r>
              <a:rPr lang="en-US" altLang="zh-TW" sz="1400" dirty="0"/>
              <a:t>Have checked internal, it’s sad that we try to ask for your service but the timeline is not so matched, can you take a brief list to us? Thanks.</a:t>
            </a:r>
            <a:endParaRPr lang="zh-TW" altLang="en-US" sz="1400" dirty="0"/>
          </a:p>
        </p:txBody>
      </p:sp>
      <p:sp>
        <p:nvSpPr>
          <p:cNvPr id="9" name="文本框 8"/>
          <p:cNvSpPr txBox="1"/>
          <p:nvPr/>
        </p:nvSpPr>
        <p:spPr>
          <a:xfrm>
            <a:off x="7222920" y="935387"/>
            <a:ext cx="1053494" cy="307777"/>
          </a:xfrm>
          <a:prstGeom prst="rect">
            <a:avLst/>
          </a:prstGeom>
          <a:noFill/>
        </p:spPr>
        <p:txBody>
          <a:bodyPr wrap="none" rtlCol="0">
            <a:spAutoFit/>
          </a:bodyPr>
          <a:lstStyle/>
          <a:p>
            <a:r>
              <a:rPr lang="en-US" altLang="zh-TW" sz="1400" dirty="0"/>
              <a:t>06/24/2019</a:t>
            </a:r>
            <a:endParaRPr lang="zh-TW" altLang="en-US" sz="1400" dirty="0"/>
          </a:p>
        </p:txBody>
      </p:sp>
      <p:sp>
        <p:nvSpPr>
          <p:cNvPr id="10" name="文本框 9"/>
          <p:cNvSpPr txBox="1"/>
          <p:nvPr/>
        </p:nvSpPr>
        <p:spPr>
          <a:xfrm>
            <a:off x="143933" y="2257104"/>
            <a:ext cx="1222579" cy="369332"/>
          </a:xfrm>
          <a:prstGeom prst="rect">
            <a:avLst/>
          </a:prstGeom>
          <a:noFill/>
        </p:spPr>
        <p:txBody>
          <a:bodyPr wrap="none" rtlCol="0">
            <a:spAutoFit/>
          </a:bodyPr>
          <a:lstStyle/>
          <a:p>
            <a:r>
              <a:rPr lang="en-US" altLang="zh-TW" dirty="0" smtClean="0">
                <a:solidFill>
                  <a:srgbClr val="0066FF"/>
                </a:solidFill>
              </a:rPr>
              <a:t>[Response]</a:t>
            </a:r>
            <a:endParaRPr lang="zh-TW" altLang="en-US" dirty="0">
              <a:solidFill>
                <a:srgbClr val="0066FF"/>
              </a:solidFill>
            </a:endParaRPr>
          </a:p>
        </p:txBody>
      </p:sp>
      <p:sp>
        <p:nvSpPr>
          <p:cNvPr id="11" name="文本框 10"/>
          <p:cNvSpPr txBox="1"/>
          <p:nvPr/>
        </p:nvSpPr>
        <p:spPr>
          <a:xfrm>
            <a:off x="143933" y="1188772"/>
            <a:ext cx="1179169" cy="369332"/>
          </a:xfrm>
          <a:prstGeom prst="rect">
            <a:avLst/>
          </a:prstGeom>
          <a:noFill/>
        </p:spPr>
        <p:txBody>
          <a:bodyPr wrap="none" rtlCol="0">
            <a:spAutoFit/>
          </a:bodyPr>
          <a:lstStyle/>
          <a:p>
            <a:r>
              <a:rPr lang="en-US" altLang="zh-TW" dirty="0" smtClean="0">
                <a:solidFill>
                  <a:srgbClr val="0066FF"/>
                </a:solidFill>
              </a:rPr>
              <a:t>[Question]</a:t>
            </a:r>
            <a:endParaRPr lang="zh-TW" altLang="en-US" dirty="0">
              <a:solidFill>
                <a:srgbClr val="0066FF"/>
              </a:solidFill>
            </a:endParaRPr>
          </a:p>
        </p:txBody>
      </p:sp>
      <p:sp>
        <p:nvSpPr>
          <p:cNvPr id="12" name="文本框 11"/>
          <p:cNvSpPr txBox="1"/>
          <p:nvPr/>
        </p:nvSpPr>
        <p:spPr>
          <a:xfrm>
            <a:off x="207257" y="4100198"/>
            <a:ext cx="1179169" cy="369332"/>
          </a:xfrm>
          <a:prstGeom prst="rect">
            <a:avLst/>
          </a:prstGeom>
          <a:noFill/>
        </p:spPr>
        <p:txBody>
          <a:bodyPr wrap="none" rtlCol="0">
            <a:spAutoFit/>
          </a:bodyPr>
          <a:lstStyle/>
          <a:p>
            <a:r>
              <a:rPr lang="en-US" altLang="zh-TW" dirty="0" smtClean="0">
                <a:solidFill>
                  <a:srgbClr val="0066FF"/>
                </a:solidFill>
              </a:rPr>
              <a:t>[Question]</a:t>
            </a:r>
            <a:endParaRPr lang="zh-TW" altLang="en-US" dirty="0">
              <a:solidFill>
                <a:srgbClr val="0066FF"/>
              </a:solidFill>
            </a:endParaRPr>
          </a:p>
        </p:txBody>
      </p:sp>
      <p:sp>
        <p:nvSpPr>
          <p:cNvPr id="13" name="椭圆 12"/>
          <p:cNvSpPr/>
          <p:nvPr/>
        </p:nvSpPr>
        <p:spPr>
          <a:xfrm>
            <a:off x="3061982" y="830510"/>
            <a:ext cx="4160938" cy="52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3491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pPr/>
              <a:t>9</a:t>
            </a:fld>
            <a:endParaRPr kumimoji="1" lang="zh-CN" altLang="en-US" dirty="0"/>
          </a:p>
        </p:txBody>
      </p:sp>
      <p:pic>
        <p:nvPicPr>
          <p:cNvPr id="3" name="图片 2"/>
          <p:cNvPicPr>
            <a:picLocks noChangeAspect="1"/>
          </p:cNvPicPr>
          <p:nvPr/>
        </p:nvPicPr>
        <p:blipFill>
          <a:blip r:embed="rId2"/>
          <a:stretch>
            <a:fillRect/>
          </a:stretch>
        </p:blipFill>
        <p:spPr>
          <a:xfrm>
            <a:off x="306924" y="900333"/>
            <a:ext cx="8258175" cy="625059"/>
          </a:xfrm>
          <a:prstGeom prst="rect">
            <a:avLst/>
          </a:prstGeom>
        </p:spPr>
      </p:pic>
      <p:sp>
        <p:nvSpPr>
          <p:cNvPr id="4" name="文本框 3"/>
          <p:cNvSpPr txBox="1"/>
          <p:nvPr/>
        </p:nvSpPr>
        <p:spPr>
          <a:xfrm>
            <a:off x="9045526" y="829462"/>
            <a:ext cx="1300356" cy="369332"/>
          </a:xfrm>
          <a:prstGeom prst="rect">
            <a:avLst/>
          </a:prstGeom>
          <a:noFill/>
        </p:spPr>
        <p:txBody>
          <a:bodyPr wrap="none" rtlCol="0">
            <a:spAutoFit/>
          </a:bodyPr>
          <a:lstStyle/>
          <a:p>
            <a:r>
              <a:rPr lang="en-US" altLang="zh-TW" dirty="0"/>
              <a:t>06/25/2019</a:t>
            </a:r>
            <a:endParaRPr lang="zh-TW" altLang="en-US" dirty="0"/>
          </a:p>
        </p:txBody>
      </p:sp>
      <p:sp>
        <p:nvSpPr>
          <p:cNvPr id="5" name="文本框 4"/>
          <p:cNvSpPr txBox="1"/>
          <p:nvPr/>
        </p:nvSpPr>
        <p:spPr>
          <a:xfrm>
            <a:off x="306924" y="1599475"/>
            <a:ext cx="7855564" cy="830997"/>
          </a:xfrm>
          <a:prstGeom prst="rect">
            <a:avLst/>
          </a:prstGeom>
          <a:noFill/>
        </p:spPr>
        <p:txBody>
          <a:bodyPr wrap="square" rtlCol="0">
            <a:spAutoFit/>
          </a:bodyPr>
          <a:lstStyle/>
          <a:p>
            <a:r>
              <a:rPr lang="en-US" altLang="zh-TW" sz="1200" dirty="0"/>
              <a:t>Could you please help us to confirm the Pin map about DDR4/LPDDR4/LPDDR4x in attached file.</a:t>
            </a:r>
            <a:br>
              <a:rPr lang="en-US" altLang="zh-TW" sz="1200" dirty="0"/>
            </a:br>
            <a:r>
              <a:rPr lang="en-US" altLang="zh-TW" sz="1200" dirty="0"/>
              <a:t>Our PHY define is ac10d4ch2 and we need support DDR4/LPDDR4/LPDDR4x.</a:t>
            </a:r>
            <a:br>
              <a:rPr lang="en-US" altLang="zh-TW" sz="1200" dirty="0"/>
            </a:br>
            <a:r>
              <a:rPr lang="en-US" altLang="zh-TW" sz="1200" dirty="0"/>
              <a:t>And Table 4-11 in LPDDR4x </a:t>
            </a:r>
            <a:r>
              <a:rPr lang="en-US" altLang="zh-TW" sz="1200" dirty="0" err="1"/>
              <a:t>multiPHY</a:t>
            </a:r>
            <a:r>
              <a:rPr lang="en-US" altLang="zh-TW" sz="1200" dirty="0"/>
              <a:t> Utility </a:t>
            </a:r>
            <a:r>
              <a:rPr lang="en-US" altLang="zh-TW" sz="1200" dirty="0" err="1"/>
              <a:t>Blcok</a:t>
            </a:r>
            <a:r>
              <a:rPr lang="en-US" altLang="zh-TW" sz="1200" dirty="0"/>
              <a:t> (PUB) </a:t>
            </a:r>
            <a:r>
              <a:rPr lang="en-US" altLang="zh-TW" sz="1200" dirty="0" err="1"/>
              <a:t>Databook</a:t>
            </a:r>
            <a:r>
              <a:rPr lang="en-US" altLang="zh-TW" sz="1200" dirty="0"/>
              <a:t> version:2.41a,</a:t>
            </a:r>
            <a:br>
              <a:rPr lang="en-US" altLang="zh-TW" sz="1200" dirty="0"/>
            </a:br>
            <a:r>
              <a:rPr lang="en-US" altLang="zh-TW" sz="1200" dirty="0"/>
              <a:t>How to calculate the DQB{(8*(DBYTE-4)+7}-DQB{(8*(DBYTE-4))} in ac10d4ch2 ?</a:t>
            </a:r>
            <a:endParaRPr lang="zh-TW" altLang="en-US" sz="1200" dirty="0"/>
          </a:p>
        </p:txBody>
      </p:sp>
      <p:sp>
        <p:nvSpPr>
          <p:cNvPr id="6" name="文本框 5"/>
          <p:cNvSpPr txBox="1"/>
          <p:nvPr/>
        </p:nvSpPr>
        <p:spPr>
          <a:xfrm>
            <a:off x="306924" y="2504556"/>
            <a:ext cx="10951102" cy="3970318"/>
          </a:xfrm>
          <a:prstGeom prst="rect">
            <a:avLst/>
          </a:prstGeom>
          <a:noFill/>
        </p:spPr>
        <p:txBody>
          <a:bodyPr wrap="square" rtlCol="0">
            <a:spAutoFit/>
          </a:bodyPr>
          <a:lstStyle/>
          <a:p>
            <a:r>
              <a:rPr lang="en-US" altLang="zh-TW" sz="900" dirty="0"/>
              <a:t>If using ac10d4ch2, the BP_D[*] to DQB will be as following: BP_D[(DBYTE*12)+7:(DBYTE*12)] ==&gt; DQB{(8*(DBYTE-2)+7}-DQB{(8*(DBYTE-2))}, where DBYTE will be 2, 3 for LPDDR4 CH2.</a:t>
            </a:r>
            <a:br>
              <a:rPr lang="en-US" altLang="zh-TW" sz="900" dirty="0"/>
            </a:br>
            <a:r>
              <a:rPr lang="en-US" altLang="zh-TW" sz="900" dirty="0"/>
              <a:t/>
            </a:r>
            <a:br>
              <a:rPr lang="en-US" altLang="zh-TW" sz="900" dirty="0"/>
            </a:br>
            <a:r>
              <a:rPr lang="en-US" altLang="zh-TW" sz="900" dirty="0"/>
              <a:t>Example:</a:t>
            </a:r>
            <a:br>
              <a:rPr lang="en-US" altLang="zh-TW" sz="900" dirty="0"/>
            </a:br>
            <a:r>
              <a:rPr lang="en-US" altLang="zh-TW" sz="900" dirty="0"/>
              <a:t>BP_D[24] ==&gt; DQB[0]</a:t>
            </a:r>
            <a:br>
              <a:rPr lang="en-US" altLang="zh-TW" sz="900" dirty="0"/>
            </a:br>
            <a:r>
              <a:rPr lang="en-US" altLang="zh-TW" sz="900" dirty="0"/>
              <a:t>BP_D[25] ==&gt; DQB[1]</a:t>
            </a:r>
            <a:br>
              <a:rPr lang="en-US" altLang="zh-TW" sz="900" dirty="0"/>
            </a:br>
            <a:r>
              <a:rPr lang="en-US" altLang="zh-TW" sz="900" dirty="0"/>
              <a:t>BP_D[26] ==&gt; DQB[2]</a:t>
            </a:r>
            <a:br>
              <a:rPr lang="en-US" altLang="zh-TW" sz="900" dirty="0"/>
            </a:br>
            <a:r>
              <a:rPr lang="en-US" altLang="zh-TW" sz="900" dirty="0"/>
              <a:t>…</a:t>
            </a:r>
            <a:br>
              <a:rPr lang="en-US" altLang="zh-TW" sz="900" dirty="0"/>
            </a:br>
            <a:r>
              <a:rPr lang="en-US" altLang="zh-TW" sz="900" dirty="0"/>
              <a:t>BP_D[31] ==&gt; DQB[7]</a:t>
            </a:r>
            <a:br>
              <a:rPr lang="en-US" altLang="zh-TW" sz="900" dirty="0"/>
            </a:br>
            <a:r>
              <a:rPr lang="en-US" altLang="zh-TW" sz="900" dirty="0"/>
              <a:t>BP_D[32] ==&gt; DMB/DBIB[0]</a:t>
            </a:r>
            <a:br>
              <a:rPr lang="en-US" altLang="zh-TW" sz="900" dirty="0"/>
            </a:br>
            <a:r>
              <a:rPr lang="en-US" altLang="zh-TW" sz="900" dirty="0"/>
              <a:t>BP_D[33] ==&gt; DQSB_T[0]</a:t>
            </a:r>
            <a:br>
              <a:rPr lang="en-US" altLang="zh-TW" sz="900" dirty="0"/>
            </a:br>
            <a:r>
              <a:rPr lang="en-US" altLang="zh-TW" sz="900" dirty="0"/>
              <a:t>BP_D[34] ==&gt; DQSB_C[0]</a:t>
            </a:r>
            <a:br>
              <a:rPr lang="en-US" altLang="zh-TW" sz="900" dirty="0"/>
            </a:br>
            <a:r>
              <a:rPr lang="en-US" altLang="zh-TW" sz="900" dirty="0"/>
              <a:t/>
            </a:r>
            <a:br>
              <a:rPr lang="en-US" altLang="zh-TW" sz="900" dirty="0"/>
            </a:br>
            <a:r>
              <a:rPr lang="en-US" altLang="zh-TW" sz="900" dirty="0"/>
              <a:t>BP_D[36] ==&gt; DQB[8]</a:t>
            </a:r>
            <a:br>
              <a:rPr lang="en-US" altLang="zh-TW" sz="900" dirty="0"/>
            </a:br>
            <a:r>
              <a:rPr lang="en-US" altLang="zh-TW" sz="900" dirty="0"/>
              <a:t>BP_D[37] ==&gt; DQB[9]</a:t>
            </a:r>
            <a:br>
              <a:rPr lang="en-US" altLang="zh-TW" sz="900" dirty="0"/>
            </a:br>
            <a:r>
              <a:rPr lang="en-US" altLang="zh-TW" sz="900" dirty="0"/>
              <a:t>BP_D[8] ==&gt; DQB[10]</a:t>
            </a:r>
            <a:br>
              <a:rPr lang="en-US" altLang="zh-TW" sz="900" dirty="0"/>
            </a:br>
            <a:r>
              <a:rPr lang="en-US" altLang="zh-TW" sz="900" dirty="0"/>
              <a:t>…</a:t>
            </a:r>
            <a:br>
              <a:rPr lang="en-US" altLang="zh-TW" sz="900" dirty="0"/>
            </a:br>
            <a:r>
              <a:rPr lang="en-US" altLang="zh-TW" sz="900" dirty="0"/>
              <a:t>BP_D[43] ==&gt; DQB[15]</a:t>
            </a:r>
            <a:br>
              <a:rPr lang="en-US" altLang="zh-TW" sz="900" dirty="0"/>
            </a:br>
            <a:r>
              <a:rPr lang="en-US" altLang="zh-TW" sz="900" dirty="0"/>
              <a:t>BP_D[44] ==&gt; DMB/DBIB[1]</a:t>
            </a:r>
            <a:br>
              <a:rPr lang="en-US" altLang="zh-TW" sz="900" dirty="0"/>
            </a:br>
            <a:r>
              <a:rPr lang="en-US" altLang="zh-TW" sz="900" dirty="0"/>
              <a:t>BP_D[45] ==&gt; DQSB_T[1]</a:t>
            </a:r>
            <a:br>
              <a:rPr lang="en-US" altLang="zh-TW" sz="900" dirty="0"/>
            </a:br>
            <a:r>
              <a:rPr lang="en-US" altLang="zh-TW" sz="900" dirty="0"/>
              <a:t>BP_D[46] ==&gt; DQSB_C[1</a:t>
            </a:r>
            <a:r>
              <a:rPr lang="en-US" altLang="zh-TW" sz="900" dirty="0" smtClean="0"/>
              <a:t>]</a:t>
            </a:r>
            <a:r>
              <a:rPr lang="en-US" altLang="zh-TW" sz="900" dirty="0"/>
              <a:t/>
            </a:r>
            <a:br>
              <a:rPr lang="en-US" altLang="zh-TW" sz="900" dirty="0"/>
            </a:br>
            <a:r>
              <a:rPr lang="en-US" altLang="zh-TW" sz="900" dirty="0"/>
              <a:t/>
            </a:r>
            <a:br>
              <a:rPr lang="en-US" altLang="zh-TW" sz="900" dirty="0"/>
            </a:br>
            <a:r>
              <a:rPr lang="en-US" altLang="zh-TW" sz="900" dirty="0"/>
              <a:t>The PHY also support DQ remap using CSR register </a:t>
            </a:r>
            <a:r>
              <a:rPr lang="en-US" altLang="zh-TW" sz="900" dirty="0" err="1"/>
              <a:t>Dq</a:t>
            </a:r>
            <a:r>
              <a:rPr lang="en-US" altLang="zh-TW" sz="900" dirty="0"/>
              <a:t>&lt; N&gt;</a:t>
            </a:r>
            <a:r>
              <a:rPr lang="en-US" altLang="zh-TW" sz="900" dirty="0" err="1"/>
              <a:t>LnSel</a:t>
            </a:r>
            <a:r>
              <a:rPr lang="en-US" altLang="zh-TW" sz="900" dirty="0"/>
              <a:t>, e.g. Dq0LnSel:</a:t>
            </a:r>
            <a:br>
              <a:rPr lang="en-US" altLang="zh-TW" sz="900" dirty="0"/>
            </a:br>
            <a:r>
              <a:rPr lang="en-US" altLang="zh-TW" sz="900" dirty="0"/>
              <a:t>~~~~ PUB </a:t>
            </a:r>
            <a:r>
              <a:rPr lang="en-US" altLang="zh-TW" sz="900" dirty="0" err="1"/>
              <a:t>databook</a:t>
            </a:r>
            <a:r>
              <a:rPr lang="en-US" altLang="zh-TW" sz="900" dirty="0"/>
              <a:t>, Dq0LnSel,</a:t>
            </a:r>
            <a:br>
              <a:rPr lang="en-US" altLang="zh-TW" sz="900" dirty="0"/>
            </a:br>
            <a:r>
              <a:rPr lang="en-US" altLang="zh-TW" sz="900" dirty="0"/>
              <a:t>Supports mapping of PHY </a:t>
            </a:r>
            <a:r>
              <a:rPr lang="en-US" altLang="zh-TW" sz="900" dirty="0" err="1"/>
              <a:t>dq</a:t>
            </a:r>
            <a:r>
              <a:rPr lang="en-US" altLang="zh-TW" sz="900" dirty="0"/>
              <a:t> to dram </a:t>
            </a:r>
            <a:r>
              <a:rPr lang="en-US" altLang="zh-TW" sz="900" dirty="0" err="1"/>
              <a:t>dq</a:t>
            </a:r>
            <a:r>
              <a:rPr lang="en-US" altLang="zh-TW" sz="900" dirty="0"/>
              <a:t> within a byte (swizzle).</a:t>
            </a:r>
            <a:br>
              <a:rPr lang="en-US" altLang="zh-TW" sz="900" dirty="0"/>
            </a:br>
            <a:r>
              <a:rPr lang="en-US" altLang="zh-TW" sz="900" dirty="0"/>
              <a:t>Intended to undo the swizzle of board-level </a:t>
            </a:r>
            <a:r>
              <a:rPr lang="en-US" altLang="zh-TW" sz="900" dirty="0" err="1"/>
              <a:t>phy</a:t>
            </a:r>
            <a:r>
              <a:rPr lang="en-US" altLang="zh-TW" sz="900" dirty="0"/>
              <a:t>-to-dram connections such that MRR operations of binary counters may be return correct values.</a:t>
            </a:r>
            <a:br>
              <a:rPr lang="en-US" altLang="zh-TW" sz="900" dirty="0"/>
            </a:br>
            <a:r>
              <a:rPr lang="en-US" altLang="zh-TW" sz="900" dirty="0"/>
              <a:t>Note that this register is per-</a:t>
            </a:r>
            <a:r>
              <a:rPr lang="en-US" altLang="zh-TW" sz="900" dirty="0" err="1"/>
              <a:t>dbyte</a:t>
            </a:r>
            <a:r>
              <a:rPr lang="en-US" altLang="zh-TW" sz="900" dirty="0"/>
              <a:t> such that the swizzle may be different per </a:t>
            </a:r>
            <a:r>
              <a:rPr lang="en-US" altLang="zh-TW" sz="900" dirty="0" err="1"/>
              <a:t>dbyte</a:t>
            </a:r>
            <a:r>
              <a:rPr lang="en-US" altLang="zh-TW" sz="900" dirty="0"/>
              <a:t>. Each register in a byte's set of </a:t>
            </a:r>
            <a:r>
              <a:rPr lang="en-US" altLang="zh-TW" sz="900" dirty="0" err="1"/>
              <a:t>DqLnSel</a:t>
            </a:r>
            <a:r>
              <a:rPr lang="en-US" altLang="zh-TW" sz="900" dirty="0"/>
              <a:t> must have a unique value within the set For example, if, on this </a:t>
            </a:r>
            <a:r>
              <a:rPr lang="en-US" altLang="zh-TW" sz="900" dirty="0" err="1"/>
              <a:t>dbyte</a:t>
            </a:r>
            <a:r>
              <a:rPr lang="en-US" altLang="zh-TW" sz="900" dirty="0"/>
              <a:t>, PHY lane 3 is connected to memory dq0 (on this </a:t>
            </a:r>
            <a:r>
              <a:rPr lang="en-US" altLang="zh-TW" sz="900" dirty="0" err="1"/>
              <a:t>dbyte</a:t>
            </a:r>
            <a:r>
              <a:rPr lang="en-US" altLang="zh-TW" sz="900" dirty="0"/>
              <a:t>), then Register Dq0LnSel for this </a:t>
            </a:r>
            <a:r>
              <a:rPr lang="en-US" altLang="zh-TW" sz="900" dirty="0" err="1"/>
              <a:t>dbyte</a:t>
            </a:r>
            <a:r>
              <a:rPr lang="en-US" altLang="zh-TW" sz="900" dirty="0"/>
              <a:t> should be 3.</a:t>
            </a:r>
            <a:endParaRPr lang="zh-TW" altLang="en-US" sz="900" dirty="0"/>
          </a:p>
        </p:txBody>
      </p:sp>
      <p:sp>
        <p:nvSpPr>
          <p:cNvPr id="7" name="文本框 6"/>
          <p:cNvSpPr txBox="1"/>
          <p:nvPr/>
        </p:nvSpPr>
        <p:spPr>
          <a:xfrm>
            <a:off x="6512502" y="4294913"/>
            <a:ext cx="5492068" cy="769441"/>
          </a:xfrm>
          <a:prstGeom prst="rect">
            <a:avLst/>
          </a:prstGeom>
          <a:noFill/>
        </p:spPr>
        <p:txBody>
          <a:bodyPr wrap="square" rtlCol="0">
            <a:spAutoFit/>
          </a:bodyPr>
          <a:lstStyle/>
          <a:p>
            <a:r>
              <a:rPr lang="en-US" altLang="zh-TW" sz="1100" dirty="0"/>
              <a:t>We confirmed internally that in d4 configure, when supporting 2 16b devices, the DRAM on channel B should be connected to "DBYTE-2", not "DBYTE-4". We've been following up internally to have the correct description on Table 4-11, PUB </a:t>
            </a:r>
            <a:r>
              <a:rPr lang="en-US" altLang="zh-TW" sz="1100" dirty="0" err="1"/>
              <a:t>databook</a:t>
            </a:r>
            <a:r>
              <a:rPr lang="en-US" altLang="zh-TW" sz="1100" dirty="0"/>
              <a:t>.</a:t>
            </a:r>
            <a:br>
              <a:rPr lang="en-US" altLang="zh-TW" sz="1100" dirty="0"/>
            </a:br>
            <a:endParaRPr lang="zh-TW" altLang="en-US" sz="1100" dirty="0"/>
          </a:p>
        </p:txBody>
      </p:sp>
      <p:sp>
        <p:nvSpPr>
          <p:cNvPr id="8" name="文本框 7"/>
          <p:cNvSpPr txBox="1"/>
          <p:nvPr/>
        </p:nvSpPr>
        <p:spPr>
          <a:xfrm>
            <a:off x="143933" y="119905"/>
            <a:ext cx="9803237" cy="584775"/>
          </a:xfrm>
          <a:prstGeom prst="rect">
            <a:avLst/>
          </a:prstGeom>
          <a:noFill/>
        </p:spPr>
        <p:txBody>
          <a:bodyPr wrap="square" rtlCol="0">
            <a:spAutoFit/>
          </a:bodyPr>
          <a:lstStyle/>
          <a:p>
            <a:r>
              <a:rPr lang="en-US" altLang="zh-TW" sz="3200" dirty="0" smtClean="0"/>
              <a:t>Design Check with IP Vendor (Synopsys) - 4</a:t>
            </a:r>
            <a:endParaRPr lang="en-US" altLang="zh-TW" sz="3200" dirty="0"/>
          </a:p>
        </p:txBody>
      </p:sp>
      <p:sp>
        <p:nvSpPr>
          <p:cNvPr id="9" name="椭圆 8"/>
          <p:cNvSpPr/>
          <p:nvPr/>
        </p:nvSpPr>
        <p:spPr>
          <a:xfrm>
            <a:off x="2865870" y="809354"/>
            <a:ext cx="6012611" cy="6948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本框 9"/>
          <p:cNvSpPr txBox="1"/>
          <p:nvPr/>
        </p:nvSpPr>
        <p:spPr>
          <a:xfrm>
            <a:off x="306924" y="2324709"/>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
        <p:nvSpPr>
          <p:cNvPr id="11" name="文本框 10"/>
          <p:cNvSpPr txBox="1"/>
          <p:nvPr/>
        </p:nvSpPr>
        <p:spPr>
          <a:xfrm>
            <a:off x="6512502" y="3956359"/>
            <a:ext cx="1107611" cy="338554"/>
          </a:xfrm>
          <a:prstGeom prst="rect">
            <a:avLst/>
          </a:prstGeom>
          <a:noFill/>
        </p:spPr>
        <p:txBody>
          <a:bodyPr wrap="none" rtlCol="0">
            <a:spAutoFit/>
          </a:bodyPr>
          <a:lstStyle/>
          <a:p>
            <a:r>
              <a:rPr lang="en-US" altLang="zh-TW" sz="1600" dirty="0" smtClean="0">
                <a:solidFill>
                  <a:srgbClr val="0066FF"/>
                </a:solidFill>
              </a:rPr>
              <a:t>[Response]</a:t>
            </a:r>
            <a:endParaRPr lang="zh-TW" altLang="en-US" sz="1600" dirty="0">
              <a:solidFill>
                <a:srgbClr val="0066FF"/>
              </a:solidFill>
            </a:endParaRPr>
          </a:p>
        </p:txBody>
      </p:sp>
      <p:sp>
        <p:nvSpPr>
          <p:cNvPr id="12" name="文本框 11"/>
          <p:cNvSpPr txBox="1"/>
          <p:nvPr/>
        </p:nvSpPr>
        <p:spPr>
          <a:xfrm>
            <a:off x="306924" y="1382491"/>
            <a:ext cx="1067215" cy="338554"/>
          </a:xfrm>
          <a:prstGeom prst="rect">
            <a:avLst/>
          </a:prstGeom>
          <a:noFill/>
        </p:spPr>
        <p:txBody>
          <a:bodyPr wrap="none" rtlCol="0">
            <a:spAutoFit/>
          </a:bodyPr>
          <a:lstStyle/>
          <a:p>
            <a:r>
              <a:rPr lang="en-US" altLang="zh-TW" sz="1600" dirty="0" smtClean="0">
                <a:solidFill>
                  <a:srgbClr val="0066FF"/>
                </a:solidFill>
              </a:rPr>
              <a:t>[Question]</a:t>
            </a:r>
            <a:endParaRPr lang="zh-TW" altLang="en-US" sz="1600" dirty="0">
              <a:solidFill>
                <a:srgbClr val="0066FF"/>
              </a:solidFill>
            </a:endParaRPr>
          </a:p>
        </p:txBody>
      </p:sp>
    </p:spTree>
    <p:extLst>
      <p:ext uri="{BB962C8B-B14F-4D97-AF65-F5344CB8AC3E}">
        <p14:creationId xmlns:p14="http://schemas.microsoft.com/office/powerpoint/2010/main" val="1975392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33397</TotalTime>
  <Words>1375</Words>
  <Application>Microsoft Office PowerPoint</Application>
  <PresentationFormat>宽屏</PresentationFormat>
  <Paragraphs>153</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微软雅黑</vt:lpstr>
      <vt:lpstr>等线</vt:lpstr>
      <vt:lpstr>新細明體</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IMS_43</cp:lastModifiedBy>
  <cp:revision>2599</cp:revision>
  <dcterms:created xsi:type="dcterms:W3CDTF">2018-03-05T07:17:37Z</dcterms:created>
  <dcterms:modified xsi:type="dcterms:W3CDTF">2020-04-08T10:01:42Z</dcterms:modified>
</cp:coreProperties>
</file>