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71" r:id="rId4"/>
    <p:sldId id="258" r:id="rId5"/>
    <p:sldId id="263" r:id="rId6"/>
    <p:sldId id="265" r:id="rId7"/>
    <p:sldId id="264" r:id="rId8"/>
    <p:sldId id="266" r:id="rId9"/>
    <p:sldId id="267" r:id="rId10"/>
    <p:sldId id="268"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3826" autoAdjust="0"/>
  </p:normalViewPr>
  <p:slideViewPr>
    <p:cSldViewPr snapToGrid="0" snapToObjects="1">
      <p:cViewPr varScale="1">
        <p:scale>
          <a:sx n="93" d="100"/>
          <a:sy n="93" d="100"/>
        </p:scale>
        <p:origin x="7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BB2CD-B1A3-DA44-9A6B-9CF9D70C73A1}" type="datetimeFigureOut">
              <a:rPr kumimoji="1" lang="zh-CN" altLang="en-US" smtClean="0"/>
              <a:t>2021/4/18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7222A-FC59-3B4C-901E-D751BA357676}" type="slidenum">
              <a:rPr kumimoji="1" lang="zh-CN" altLang="en-US" smtClean="0"/>
              <a:t>‹#›</a:t>
            </a:fld>
            <a:endParaRPr kumimoji="1" lang="zh-CN" altLang="en-US"/>
          </a:p>
        </p:txBody>
      </p:sp>
    </p:spTree>
    <p:extLst>
      <p:ext uri="{BB962C8B-B14F-4D97-AF65-F5344CB8AC3E}">
        <p14:creationId xmlns:p14="http://schemas.microsoft.com/office/powerpoint/2010/main" val="243139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07222A-FC59-3B4C-901E-D751BA357676}" type="slidenum">
              <a:rPr kumimoji="1" lang="zh-CN" altLang="en-US" smtClean="0"/>
              <a:t>4</a:t>
            </a:fld>
            <a:endParaRPr kumimoji="1" lang="zh-CN" altLang="en-US"/>
          </a:p>
        </p:txBody>
      </p:sp>
    </p:spTree>
    <p:extLst>
      <p:ext uri="{BB962C8B-B14F-4D97-AF65-F5344CB8AC3E}">
        <p14:creationId xmlns:p14="http://schemas.microsoft.com/office/powerpoint/2010/main" val="247369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937DB67-4158-9F43-8A6F-3380E0A3C578}"/>
              </a:ext>
            </a:extLst>
          </p:cNvPr>
          <p:cNvSpPr>
            <a:spLocks noGrp="1"/>
          </p:cNvSpPr>
          <p:nvPr>
            <p:ph type="dt" sz="half" idx="10"/>
          </p:nvPr>
        </p:nvSpPr>
        <p:spPr/>
        <p:txBody>
          <a:bodyPr/>
          <a:lstStyle/>
          <a:p>
            <a:fld id="{FF97BA4A-1F61-1F4F-8F26-5ADC8B6B2956}" type="datetime1">
              <a:rPr kumimoji="1" lang="zh-CN" altLang="en-US" smtClean="0"/>
              <a:t>2021/4/18</a:t>
            </a:fld>
            <a:endParaRPr kumimoji="1" lang="zh-CN" altLang="en-US"/>
          </a:p>
        </p:txBody>
      </p:sp>
      <p:sp>
        <p:nvSpPr>
          <p:cNvPr id="5" name="页脚占位符 4">
            <a:extLst>
              <a:ext uri="{FF2B5EF4-FFF2-40B4-BE49-F238E27FC236}">
                <a16:creationId xmlns:a16="http://schemas.microsoft.com/office/drawing/2014/main" id="{01D539B7-2472-F446-AF99-FF4071731A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AB4A65-7466-944B-9DFE-8CE03EC31FE0}"/>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pic>
        <p:nvPicPr>
          <p:cNvPr id="7" name="图片 6">
            <a:extLst>
              <a:ext uri="{FF2B5EF4-FFF2-40B4-BE49-F238E27FC236}">
                <a16:creationId xmlns:a16="http://schemas.microsoft.com/office/drawing/2014/main" id="{F14BC5E5-6E98-7D4A-9452-709403A2C066}"/>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图片 7">
            <a:extLst>
              <a:ext uri="{FF2B5EF4-FFF2-40B4-BE49-F238E27FC236}">
                <a16:creationId xmlns:a16="http://schemas.microsoft.com/office/drawing/2014/main" id="{AE530873-267F-FE4D-84CF-3ACC7FF9B264}"/>
              </a:ext>
            </a:extLst>
          </p:cNvPr>
          <p:cNvPicPr>
            <a:picLocks noChangeAspect="1"/>
          </p:cNvPicPr>
          <p:nvPr userDrawn="1"/>
        </p:nvPicPr>
        <p:blipFill>
          <a:blip r:embed="rId3"/>
          <a:stretch>
            <a:fillRect/>
          </a:stretch>
        </p:blipFill>
        <p:spPr>
          <a:xfrm>
            <a:off x="556799" y="472035"/>
            <a:ext cx="1135538" cy="341625"/>
          </a:xfrm>
          <a:prstGeom prst="rect">
            <a:avLst/>
          </a:prstGeom>
        </p:spPr>
      </p:pic>
      <p:sp>
        <p:nvSpPr>
          <p:cNvPr id="9" name="Title 9">
            <a:extLst>
              <a:ext uri="{FF2B5EF4-FFF2-40B4-BE49-F238E27FC236}">
                <a16:creationId xmlns:a16="http://schemas.microsoft.com/office/drawing/2014/main" id="{3ADC3D71-B58B-EF4E-A1C3-A849662238DD}"/>
              </a:ext>
            </a:extLst>
          </p:cNvPr>
          <p:cNvSpPr>
            <a:spLocks noGrp="1"/>
          </p:cNvSpPr>
          <p:nvPr>
            <p:ph type="title" hasCustomPrompt="1"/>
          </p:nvPr>
        </p:nvSpPr>
        <p:spPr>
          <a:xfrm>
            <a:off x="648488" y="2014780"/>
            <a:ext cx="7232400" cy="633316"/>
          </a:xfrm>
          <a:prstGeom prst="rect">
            <a:avLst/>
          </a:prstGeom>
        </p:spPr>
        <p:txBody>
          <a:bodyPr anchor="ctr"/>
          <a:lstStyle>
            <a:lvl1pPr>
              <a:lnSpc>
                <a:spcPct val="120000"/>
              </a:lnSpc>
              <a:defRPr sz="4000" b="0" i="0">
                <a:solidFill>
                  <a:schemeClr val="bg1">
                    <a:lumMod val="95000"/>
                  </a:schemeClr>
                </a:solidFill>
                <a:latin typeface="Microsoft YaHei" panose="020B0503020204020204" pitchFamily="34" charset="-122"/>
                <a:ea typeface="Microsoft YaHei" panose="020B0503020204020204" pitchFamily="34" charset="-122"/>
              </a:defRPr>
            </a:lvl1pPr>
          </a:lstStyle>
          <a:p>
            <a:r>
              <a:rPr lang="zh-CN" altLang="en-US" dirty="0"/>
              <a:t>此处为大标题字号为</a:t>
            </a:r>
            <a:r>
              <a:rPr lang="en-US" altLang="zh-CN" dirty="0"/>
              <a:t>40pt</a:t>
            </a:r>
            <a:endParaRPr lang="en-US" dirty="0"/>
          </a:p>
        </p:txBody>
      </p:sp>
      <p:sp>
        <p:nvSpPr>
          <p:cNvPr id="10" name="Text Placeholder 2">
            <a:extLst>
              <a:ext uri="{FF2B5EF4-FFF2-40B4-BE49-F238E27FC236}">
                <a16:creationId xmlns:a16="http://schemas.microsoft.com/office/drawing/2014/main" id="{CE59DA23-6601-0949-9D44-0BADFEDAD447}"/>
              </a:ext>
            </a:extLst>
          </p:cNvPr>
          <p:cNvSpPr>
            <a:spLocks noGrp="1"/>
          </p:cNvSpPr>
          <p:nvPr>
            <p:ph type="body" idx="1" hasCustomPrompt="1"/>
          </p:nvPr>
        </p:nvSpPr>
        <p:spPr>
          <a:xfrm>
            <a:off x="648488" y="2863189"/>
            <a:ext cx="6193160" cy="573438"/>
          </a:xfrm>
          <a:prstGeom prst="rect">
            <a:avLst/>
          </a:prstGeom>
        </p:spPr>
        <p:txBody>
          <a:bodyPr/>
          <a:lstStyle>
            <a:lvl1pPr marL="0" indent="0">
              <a:buNone/>
              <a:defRPr sz="1400" b="0" i="0">
                <a:solidFill>
                  <a:schemeClr val="bg1"/>
                </a:solidFill>
                <a:latin typeface="Microsoft YaHei" panose="020B0503020204020204" pitchFamily="34" charset="-122"/>
                <a:ea typeface="Microsoft YaHe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副标题字号为</a:t>
            </a:r>
            <a:r>
              <a:rPr lang="en-US" altLang="zh-CN" dirty="0"/>
              <a:t>14pt</a:t>
            </a:r>
            <a:endParaRPr lang="en-US" dirty="0"/>
          </a:p>
        </p:txBody>
      </p:sp>
    </p:spTree>
    <p:extLst>
      <p:ext uri="{BB962C8B-B14F-4D97-AF65-F5344CB8AC3E}">
        <p14:creationId xmlns:p14="http://schemas.microsoft.com/office/powerpoint/2010/main" val="299550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356362-E186-B849-8D96-86BB92DBBAA6}"/>
              </a:ext>
            </a:extLst>
          </p:cNvPr>
          <p:cNvSpPr>
            <a:spLocks noGrp="1"/>
          </p:cNvSpPr>
          <p:nvPr>
            <p:ph type="dt" sz="half" idx="10"/>
          </p:nvPr>
        </p:nvSpPr>
        <p:spPr/>
        <p:txBody>
          <a:bodyPr/>
          <a:lstStyle/>
          <a:p>
            <a:fld id="{B7219AA8-1965-8A4E-A08B-BDA1AAF20AAA}" type="datetime1">
              <a:rPr kumimoji="1" lang="zh-CN" altLang="en-US" smtClean="0"/>
              <a:t>2021/4/18</a:t>
            </a:fld>
            <a:endParaRPr kumimoji="1" lang="zh-CN" altLang="en-US"/>
          </a:p>
        </p:txBody>
      </p:sp>
      <p:sp>
        <p:nvSpPr>
          <p:cNvPr id="3" name="页脚占位符 2">
            <a:extLst>
              <a:ext uri="{FF2B5EF4-FFF2-40B4-BE49-F238E27FC236}">
                <a16:creationId xmlns:a16="http://schemas.microsoft.com/office/drawing/2014/main" id="{0E7BE3B6-978B-9049-B784-0EB6DD87F36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D70A7AD-BF38-164C-B21E-65618D5B7285}"/>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pic>
        <p:nvPicPr>
          <p:cNvPr id="5" name="图片 4">
            <a:extLst>
              <a:ext uri="{FF2B5EF4-FFF2-40B4-BE49-F238E27FC236}">
                <a16:creationId xmlns:a16="http://schemas.microsoft.com/office/drawing/2014/main" id="{D36CE337-D6A1-8343-9E72-DA67C94FA836}"/>
              </a:ext>
            </a:extLst>
          </p:cNvPr>
          <p:cNvPicPr>
            <a:picLocks noChangeAspect="1"/>
          </p:cNvPicPr>
          <p:nvPr userDrawn="1"/>
        </p:nvPicPr>
        <p:blipFill>
          <a:blip r:embed="rId2"/>
          <a:stretch>
            <a:fillRect/>
          </a:stretch>
        </p:blipFill>
        <p:spPr>
          <a:xfrm>
            <a:off x="0" y="17704"/>
            <a:ext cx="4635500" cy="5118100"/>
          </a:xfrm>
          <a:prstGeom prst="rect">
            <a:avLst/>
          </a:prstGeom>
        </p:spPr>
      </p:pic>
      <p:pic>
        <p:nvPicPr>
          <p:cNvPr id="6" name="图片 5">
            <a:extLst>
              <a:ext uri="{FF2B5EF4-FFF2-40B4-BE49-F238E27FC236}">
                <a16:creationId xmlns:a16="http://schemas.microsoft.com/office/drawing/2014/main" id="{B4CFE1FE-30C6-814E-B0AF-811AF503AC3D}"/>
              </a:ext>
            </a:extLst>
          </p:cNvPr>
          <p:cNvPicPr>
            <a:picLocks noChangeAspect="1"/>
          </p:cNvPicPr>
          <p:nvPr userDrawn="1"/>
        </p:nvPicPr>
        <p:blipFill>
          <a:blip r:embed="rId3"/>
          <a:stretch>
            <a:fillRect/>
          </a:stretch>
        </p:blipFill>
        <p:spPr>
          <a:xfrm>
            <a:off x="10692130" y="313690"/>
            <a:ext cx="1079597" cy="326390"/>
          </a:xfrm>
          <a:prstGeom prst="rect">
            <a:avLst/>
          </a:prstGeom>
        </p:spPr>
      </p:pic>
      <p:sp>
        <p:nvSpPr>
          <p:cNvPr id="7" name="标题 1">
            <a:extLst>
              <a:ext uri="{FF2B5EF4-FFF2-40B4-BE49-F238E27FC236}">
                <a16:creationId xmlns:a16="http://schemas.microsoft.com/office/drawing/2014/main" id="{6C67C267-2C30-4549-853D-5D7374C6F9B3}"/>
              </a:ext>
            </a:extLst>
          </p:cNvPr>
          <p:cNvSpPr txBox="1">
            <a:spLocks/>
          </p:cNvSpPr>
          <p:nvPr userDrawn="1"/>
        </p:nvSpPr>
        <p:spPr>
          <a:xfrm>
            <a:off x="1918464" y="2960107"/>
            <a:ext cx="1746886" cy="53476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1600" kern="1200">
                <a:solidFill>
                  <a:schemeClr val="tx1"/>
                </a:solidFill>
                <a:latin typeface="+mj-lt"/>
                <a:ea typeface="+mj-ea"/>
                <a:cs typeface="+mj-cs"/>
              </a:defRPr>
            </a:lvl1pPr>
          </a:lstStyle>
          <a:p>
            <a:r>
              <a:rPr kumimoji="1" lang="en-US" altLang="zh-CN" sz="3000" dirty="0">
                <a:solidFill>
                  <a:schemeClr val="bg1"/>
                </a:solidFill>
                <a:latin typeface="Microsoft YaHei" panose="020B0503020204020204" pitchFamily="34" charset="-122"/>
                <a:ea typeface="Microsoft YaHei" panose="020B0503020204020204" pitchFamily="34" charset="-122"/>
              </a:rPr>
              <a:t>Content</a:t>
            </a:r>
            <a:br>
              <a:rPr kumimoji="1" lang="zh-CN" altLang="en-US" sz="3000" dirty="0">
                <a:solidFill>
                  <a:srgbClr val="2869F6"/>
                </a:solidFill>
                <a:latin typeface="Microsoft YaHei" panose="020B0503020204020204" pitchFamily="34" charset="-122"/>
                <a:ea typeface="Microsoft YaHei" panose="020B0503020204020204" pitchFamily="34" charset="-122"/>
              </a:rPr>
            </a:br>
            <a:br>
              <a:rPr kumimoji="1" lang="zh-CN" altLang="en-US" sz="3000" dirty="0">
                <a:solidFill>
                  <a:srgbClr val="2869F6"/>
                </a:solidFill>
                <a:latin typeface="Microsoft YaHei" panose="020B0503020204020204" pitchFamily="34" charset="-122"/>
                <a:ea typeface="Microsoft YaHei" panose="020B0503020204020204" pitchFamily="34" charset="-122"/>
              </a:rPr>
            </a:br>
            <a:br>
              <a:rPr kumimoji="1" lang="zh-CN" altLang="en-US" sz="3000" dirty="0">
                <a:solidFill>
                  <a:srgbClr val="2869F6"/>
                </a:solidFill>
                <a:latin typeface="Microsoft YaHei" panose="020B0503020204020204" pitchFamily="34" charset="-122"/>
                <a:ea typeface="Microsoft YaHei" panose="020B0503020204020204" pitchFamily="34" charset="-122"/>
              </a:rPr>
            </a:br>
            <a:br>
              <a:rPr kumimoji="1" lang="zh-CN" altLang="en-US" sz="3000" dirty="0">
                <a:solidFill>
                  <a:srgbClr val="2869F6"/>
                </a:solidFill>
                <a:latin typeface="Microsoft YaHei" panose="020B0503020204020204" pitchFamily="34" charset="-122"/>
                <a:ea typeface="Microsoft YaHei" panose="020B0503020204020204" pitchFamily="34" charset="-122"/>
              </a:rPr>
            </a:br>
            <a:endParaRPr kumimoji="1" lang="zh-CN" altLang="en-US" sz="3000" dirty="0">
              <a:solidFill>
                <a:srgbClr val="2869F6"/>
              </a:solidFill>
              <a:latin typeface="Microsoft YaHei" panose="020B0503020204020204" pitchFamily="34" charset="-122"/>
              <a:ea typeface="Microsoft YaHei" panose="020B0503020204020204" pitchFamily="34" charset="-122"/>
            </a:endParaRPr>
          </a:p>
        </p:txBody>
      </p:sp>
      <p:sp>
        <p:nvSpPr>
          <p:cNvPr id="8" name="标题 1">
            <a:extLst>
              <a:ext uri="{FF2B5EF4-FFF2-40B4-BE49-F238E27FC236}">
                <a16:creationId xmlns:a16="http://schemas.microsoft.com/office/drawing/2014/main" id="{6103ABD5-61EF-5D42-BEEE-05D637783264}"/>
              </a:ext>
            </a:extLst>
          </p:cNvPr>
          <p:cNvSpPr>
            <a:spLocks noGrp="1"/>
          </p:cNvSpPr>
          <p:nvPr>
            <p:ph type="title" hasCustomPrompt="1"/>
          </p:nvPr>
        </p:nvSpPr>
        <p:spPr>
          <a:xfrm>
            <a:off x="5818924" y="1202575"/>
            <a:ext cx="5533035" cy="4256154"/>
          </a:xfrm>
          <a:prstGeom prst="rect">
            <a:avLst/>
          </a:prstGeom>
        </p:spPr>
        <p:txBody>
          <a:bodyPr/>
          <a:lstStyle>
            <a:lvl1pPr>
              <a:lnSpc>
                <a:spcPts val="5060"/>
              </a:lnSpc>
              <a:defRPr sz="1800" b="0" i="0">
                <a:solidFill>
                  <a:srgbClr val="2B67F5"/>
                </a:solidFill>
                <a:latin typeface="Microsoft YaHei" panose="020B0503020204020204" pitchFamily="34" charset="-122"/>
                <a:ea typeface="Microsoft YaHei" panose="020B0503020204020204" pitchFamily="34" charset="-122"/>
              </a:defRPr>
            </a:lvl1pPr>
          </a:lstStyle>
          <a:p>
            <a:r>
              <a:rPr kumimoji="1" lang="en-US" altLang="zh-CN" dirty="0"/>
              <a:t>01.</a:t>
            </a:r>
            <a:r>
              <a:rPr kumimoji="1" lang="zh-CN" altLang="en-US" dirty="0"/>
              <a:t>目录标题字号为</a:t>
            </a:r>
            <a:r>
              <a:rPr kumimoji="1" lang="en-US" altLang="zh-CN" dirty="0"/>
              <a:t>12pt</a:t>
            </a:r>
            <a:br>
              <a:rPr kumimoji="1" lang="en-US" altLang="zh-CN" dirty="0"/>
            </a:br>
            <a:r>
              <a:rPr kumimoji="1" lang="en-US" altLang="zh-CN" dirty="0"/>
              <a:t>02.</a:t>
            </a:r>
            <a:r>
              <a:rPr kumimoji="1" lang="zh-CN" altLang="en-US" dirty="0"/>
              <a:t>目录标题字号为</a:t>
            </a:r>
            <a:r>
              <a:rPr kumimoji="1" lang="en-US" altLang="zh-CN" dirty="0"/>
              <a:t>12pt</a:t>
            </a:r>
            <a:br>
              <a:rPr kumimoji="1" lang="en-US" altLang="zh-CN" dirty="0"/>
            </a:br>
            <a:r>
              <a:rPr kumimoji="1" lang="en-US" altLang="zh-CN" dirty="0"/>
              <a:t>03.</a:t>
            </a:r>
            <a:r>
              <a:rPr kumimoji="1" lang="zh-CN" altLang="en-US" dirty="0"/>
              <a:t>目录标题字号为</a:t>
            </a:r>
            <a:r>
              <a:rPr kumimoji="1" lang="en-US" altLang="zh-CN" dirty="0"/>
              <a:t>12pt</a:t>
            </a:r>
            <a:br>
              <a:rPr kumimoji="1" lang="en-US" altLang="zh-CN" dirty="0"/>
            </a:br>
            <a:r>
              <a:rPr kumimoji="1" lang="en-US" altLang="zh-CN" dirty="0"/>
              <a:t>04.</a:t>
            </a:r>
            <a:r>
              <a:rPr kumimoji="1" lang="zh-CN" altLang="en-US" dirty="0"/>
              <a:t>目录标题字号为</a:t>
            </a:r>
            <a:r>
              <a:rPr kumimoji="1" lang="en-US" altLang="zh-CN" dirty="0"/>
              <a:t>12pt</a:t>
            </a:r>
            <a:br>
              <a:rPr kumimoji="1" lang="en-US" altLang="zh-CN" dirty="0"/>
            </a:br>
            <a:r>
              <a:rPr kumimoji="1" lang="en-US" altLang="zh-CN" dirty="0"/>
              <a:t>05.</a:t>
            </a:r>
            <a:r>
              <a:rPr kumimoji="1" lang="zh-CN" altLang="en-US" dirty="0"/>
              <a:t>目录标题字号为</a:t>
            </a:r>
            <a:r>
              <a:rPr kumimoji="1" lang="en-US" altLang="zh-CN" dirty="0"/>
              <a:t>12pt</a:t>
            </a:r>
            <a:br>
              <a:rPr kumimoji="1" lang="en-US" altLang="zh-CN" dirty="0"/>
            </a:br>
            <a:r>
              <a:rPr kumimoji="1" lang="en-US" altLang="zh-CN" dirty="0"/>
              <a:t>06.</a:t>
            </a:r>
            <a:r>
              <a:rPr kumimoji="1" lang="zh-CN" altLang="en-US" dirty="0"/>
              <a:t>目录标题字号为</a:t>
            </a:r>
            <a:r>
              <a:rPr kumimoji="1" lang="en-US" altLang="zh-CN" dirty="0"/>
              <a:t>12pt</a:t>
            </a:r>
            <a:endParaRPr kumimoji="1" lang="zh-CN" altLang="en-US" dirty="0"/>
          </a:p>
        </p:txBody>
      </p:sp>
    </p:spTree>
    <p:extLst>
      <p:ext uri="{BB962C8B-B14F-4D97-AF65-F5344CB8AC3E}">
        <p14:creationId xmlns:p14="http://schemas.microsoft.com/office/powerpoint/2010/main" val="75830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1FC5DCD-1F03-1C4E-8940-BBE9E63DB6BC}"/>
              </a:ext>
            </a:extLst>
          </p:cNvPr>
          <p:cNvSpPr>
            <a:spLocks noGrp="1"/>
          </p:cNvSpPr>
          <p:nvPr>
            <p:ph type="dt" sz="half" idx="10"/>
          </p:nvPr>
        </p:nvSpPr>
        <p:spPr/>
        <p:txBody>
          <a:bodyPr/>
          <a:lstStyle/>
          <a:p>
            <a:fld id="{8971075A-BC56-A049-89D5-D4FF778E6560}" type="datetime1">
              <a:rPr kumimoji="1" lang="zh-CN" altLang="en-US" smtClean="0"/>
              <a:t>2021/4/18</a:t>
            </a:fld>
            <a:endParaRPr kumimoji="1" lang="zh-CN" altLang="en-US"/>
          </a:p>
        </p:txBody>
      </p:sp>
      <p:sp>
        <p:nvSpPr>
          <p:cNvPr id="4" name="页脚占位符 3">
            <a:extLst>
              <a:ext uri="{FF2B5EF4-FFF2-40B4-BE49-F238E27FC236}">
                <a16:creationId xmlns:a16="http://schemas.microsoft.com/office/drawing/2014/main" id="{D9D34C21-5B52-814B-BEA3-AAFB64D54EA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9F6E61D-DDB3-9B49-8565-92D37C72678A}"/>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sp>
        <p:nvSpPr>
          <p:cNvPr id="6" name="标题 1">
            <a:extLst>
              <a:ext uri="{FF2B5EF4-FFF2-40B4-BE49-F238E27FC236}">
                <a16:creationId xmlns:a16="http://schemas.microsoft.com/office/drawing/2014/main" id="{D99D3A54-6BD7-9746-AE5C-654C70FB312C}"/>
              </a:ext>
            </a:extLst>
          </p:cNvPr>
          <p:cNvSpPr>
            <a:spLocks noGrp="1"/>
          </p:cNvSpPr>
          <p:nvPr>
            <p:ph type="title" hasCustomPrompt="1"/>
          </p:nvPr>
        </p:nvSpPr>
        <p:spPr>
          <a:xfrm>
            <a:off x="422416" y="246704"/>
            <a:ext cx="9660471" cy="374040"/>
          </a:xfrm>
          <a:prstGeom prst="rect">
            <a:avLst/>
          </a:prstGeom>
        </p:spPr>
        <p:txBody>
          <a:bodyPr/>
          <a:lstStyle>
            <a:lvl1pPr>
              <a:defRPr sz="2400"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24pt</a:t>
            </a:r>
            <a:endParaRPr kumimoji="1" lang="zh-CN" altLang="en-US" dirty="0"/>
          </a:p>
        </p:txBody>
      </p:sp>
      <p:pic>
        <p:nvPicPr>
          <p:cNvPr id="7" name="图片 6">
            <a:extLst>
              <a:ext uri="{FF2B5EF4-FFF2-40B4-BE49-F238E27FC236}">
                <a16:creationId xmlns:a16="http://schemas.microsoft.com/office/drawing/2014/main" id="{69D0B8E6-1908-8542-B6A3-4A6F3BC2999D}"/>
              </a:ext>
            </a:extLst>
          </p:cNvPr>
          <p:cNvPicPr>
            <a:picLocks noChangeAspect="1"/>
          </p:cNvPicPr>
          <p:nvPr userDrawn="1"/>
        </p:nvPicPr>
        <p:blipFill>
          <a:blip r:embed="rId2"/>
          <a:stretch>
            <a:fillRect/>
          </a:stretch>
        </p:blipFill>
        <p:spPr>
          <a:xfrm>
            <a:off x="0" y="6413500"/>
            <a:ext cx="12192000" cy="444500"/>
          </a:xfrm>
          <a:prstGeom prst="rect">
            <a:avLst/>
          </a:prstGeom>
        </p:spPr>
      </p:pic>
      <p:sp>
        <p:nvSpPr>
          <p:cNvPr id="8" name="文本框 7">
            <a:extLst>
              <a:ext uri="{FF2B5EF4-FFF2-40B4-BE49-F238E27FC236}">
                <a16:creationId xmlns:a16="http://schemas.microsoft.com/office/drawing/2014/main" id="{1530BC64-E56C-DE47-8BA8-15FFBF7A9563}"/>
              </a:ext>
            </a:extLst>
          </p:cNvPr>
          <p:cNvSpPr txBox="1"/>
          <p:nvPr userDrawn="1"/>
        </p:nvSpPr>
        <p:spPr>
          <a:xfrm>
            <a:off x="5560783" y="6520334"/>
            <a:ext cx="1070432" cy="230832"/>
          </a:xfrm>
          <a:prstGeom prst="rect">
            <a:avLst/>
          </a:prstGeom>
          <a:noFill/>
        </p:spPr>
        <p:txBody>
          <a:bodyPr wrap="square" rtlCol="0">
            <a:spAutoFit/>
          </a:bodyPr>
          <a:lstStyle/>
          <a:p>
            <a:r>
              <a:rPr kumimoji="1" lang="en-US" altLang="zh-CN" sz="900" b="1" i="0" dirty="0">
                <a:solidFill>
                  <a:schemeClr val="bg1"/>
                </a:solidFill>
                <a:latin typeface="Arial" panose="020B0604020202020204" pitchFamily="34" charset="0"/>
                <a:ea typeface="Microsoft YaHei" panose="020B0503020204020204" pitchFamily="34" charset="-122"/>
                <a:cs typeface="Arial" panose="020B0604020202020204" pitchFamily="34" charset="0"/>
              </a:rPr>
              <a:t>AI ON HORIZON</a:t>
            </a:r>
            <a:r>
              <a:rPr kumimoji="1" lang="zh-CN" altLang="en-US" sz="900" b="1" i="0" dirty="0">
                <a:solidFill>
                  <a:schemeClr val="bg1"/>
                </a:solidFill>
                <a:latin typeface="Arial" panose="020B0604020202020204" pitchFamily="34" charset="0"/>
                <a:ea typeface="Microsoft YaHei" panose="020B0503020204020204" pitchFamily="34" charset="-122"/>
                <a:cs typeface="Arial" panose="020B0604020202020204" pitchFamily="34" charset="0"/>
              </a:rPr>
              <a:t> </a:t>
            </a:r>
          </a:p>
        </p:txBody>
      </p:sp>
      <p:pic>
        <p:nvPicPr>
          <p:cNvPr id="9" name="图片 8">
            <a:extLst>
              <a:ext uri="{FF2B5EF4-FFF2-40B4-BE49-F238E27FC236}">
                <a16:creationId xmlns:a16="http://schemas.microsoft.com/office/drawing/2014/main" id="{0DFCD858-799F-504C-9BFA-EB7CC73C7199}"/>
              </a:ext>
            </a:extLst>
          </p:cNvPr>
          <p:cNvPicPr>
            <a:picLocks noChangeAspect="1"/>
          </p:cNvPicPr>
          <p:nvPr userDrawn="1"/>
        </p:nvPicPr>
        <p:blipFill>
          <a:blip r:embed="rId3"/>
          <a:stretch>
            <a:fillRect/>
          </a:stretch>
        </p:blipFill>
        <p:spPr>
          <a:xfrm>
            <a:off x="10692130" y="313690"/>
            <a:ext cx="1079597" cy="326390"/>
          </a:xfrm>
          <a:prstGeom prst="rect">
            <a:avLst/>
          </a:prstGeom>
        </p:spPr>
      </p:pic>
      <p:cxnSp>
        <p:nvCxnSpPr>
          <p:cNvPr id="10" name="直线连接符 9">
            <a:extLst>
              <a:ext uri="{FF2B5EF4-FFF2-40B4-BE49-F238E27FC236}">
                <a16:creationId xmlns:a16="http://schemas.microsoft.com/office/drawing/2014/main" id="{2A498EF8-9ECB-C948-B9D3-ACCAEC60814E}"/>
              </a:ext>
            </a:extLst>
          </p:cNvPr>
          <p:cNvCxnSpPr>
            <a:cxnSpLocks/>
          </p:cNvCxnSpPr>
          <p:nvPr userDrawn="1"/>
        </p:nvCxnSpPr>
        <p:spPr>
          <a:xfrm>
            <a:off x="424562" y="975448"/>
            <a:ext cx="113716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副标题 2">
            <a:extLst>
              <a:ext uri="{FF2B5EF4-FFF2-40B4-BE49-F238E27FC236}">
                <a16:creationId xmlns:a16="http://schemas.microsoft.com/office/drawing/2014/main" id="{7A98576E-16F7-2948-9AF0-87CA784285B9}"/>
              </a:ext>
            </a:extLst>
          </p:cNvPr>
          <p:cNvSpPr>
            <a:spLocks noGrp="1"/>
          </p:cNvSpPr>
          <p:nvPr>
            <p:ph type="subTitle" idx="1" hasCustomPrompt="1"/>
          </p:nvPr>
        </p:nvSpPr>
        <p:spPr>
          <a:xfrm>
            <a:off x="422416" y="702985"/>
            <a:ext cx="2063331" cy="325731"/>
          </a:xfrm>
          <a:prstGeom prst="rect">
            <a:avLst/>
          </a:prstGeom>
        </p:spPr>
        <p:txBody>
          <a:bodyPr/>
          <a:lstStyle>
            <a:lvl1pPr marL="0" indent="0" algn="l">
              <a:buNone/>
              <a:defRPr sz="1400" b="0" i="0">
                <a:solidFill>
                  <a:srgbClr val="2B67F5"/>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副标题字号为</a:t>
            </a:r>
            <a:r>
              <a:rPr kumimoji="1" lang="en-US" altLang="zh-CN" dirty="0"/>
              <a:t>14pt</a:t>
            </a:r>
            <a:endParaRPr kumimoji="1" lang="zh-CN" altLang="en-US" dirty="0"/>
          </a:p>
        </p:txBody>
      </p:sp>
      <p:sp>
        <p:nvSpPr>
          <p:cNvPr id="12" name="文本占位符 3">
            <a:extLst>
              <a:ext uri="{FF2B5EF4-FFF2-40B4-BE49-F238E27FC236}">
                <a16:creationId xmlns:a16="http://schemas.microsoft.com/office/drawing/2014/main" id="{B0E147DF-B64F-8C43-8C6F-2B225EAA7E2E}"/>
              </a:ext>
            </a:extLst>
          </p:cNvPr>
          <p:cNvSpPr>
            <a:spLocks noGrp="1"/>
          </p:cNvSpPr>
          <p:nvPr>
            <p:ph type="body" idx="13"/>
          </p:nvPr>
        </p:nvSpPr>
        <p:spPr>
          <a:xfrm>
            <a:off x="422416" y="1444194"/>
            <a:ext cx="11373758" cy="4614601"/>
          </a:xfrm>
          <a:prstGeom prst="rect">
            <a:avLst/>
          </a:prstGeom>
        </p:spPr>
        <p:txBody>
          <a:bodyPr/>
          <a:lstStyle>
            <a:lvl1pPr marL="0" indent="0">
              <a:buFontTx/>
              <a:buNone/>
              <a:defRPr sz="1000" b="0" i="0">
                <a:solidFill>
                  <a:schemeClr val="bg1">
                    <a:lumMod val="65000"/>
                  </a:schemeClr>
                </a:solidFill>
                <a:latin typeface="Microsoft YaHei" panose="020B0503020204020204" pitchFamily="34" charset="-122"/>
                <a:ea typeface="Microsoft YaHei" panose="020B0503020204020204" pitchFamily="34" charset="-122"/>
              </a:defRPr>
            </a:lvl1pPr>
          </a:lstStyle>
          <a:p>
            <a:endParaRPr kumimoji="1" lang="zh-CN" altLang="en-US" dirty="0"/>
          </a:p>
        </p:txBody>
      </p:sp>
    </p:spTree>
    <p:extLst>
      <p:ext uri="{BB962C8B-B14F-4D97-AF65-F5344CB8AC3E}">
        <p14:creationId xmlns:p14="http://schemas.microsoft.com/office/powerpoint/2010/main" val="379759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34B0E108-09B1-AE4A-A87E-48A5F3479A70}"/>
              </a:ext>
            </a:extLst>
          </p:cNvPr>
          <p:cNvSpPr>
            <a:spLocks noGrp="1"/>
          </p:cNvSpPr>
          <p:nvPr>
            <p:ph type="dt" sz="half" idx="10"/>
          </p:nvPr>
        </p:nvSpPr>
        <p:spPr/>
        <p:txBody>
          <a:bodyPr/>
          <a:lstStyle/>
          <a:p>
            <a:fld id="{8971075A-BC56-A049-89D5-D4FF778E6560}" type="datetime1">
              <a:rPr kumimoji="1" lang="zh-CN" altLang="en-US" smtClean="0"/>
              <a:t>2021/4/18</a:t>
            </a:fld>
            <a:endParaRPr kumimoji="1" lang="zh-CN" altLang="en-US"/>
          </a:p>
        </p:txBody>
      </p:sp>
      <p:sp>
        <p:nvSpPr>
          <p:cNvPr id="4" name="页脚占位符 3">
            <a:extLst>
              <a:ext uri="{FF2B5EF4-FFF2-40B4-BE49-F238E27FC236}">
                <a16:creationId xmlns:a16="http://schemas.microsoft.com/office/drawing/2014/main" id="{9A416D59-3BE5-4840-9763-5873A0EA6E0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7E60080-27DE-D14D-B35A-3F4F8EB05644}"/>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A194B0DE-45F1-164C-9FA8-8709EB99D027}"/>
              </a:ext>
            </a:extLst>
          </p:cNvPr>
          <p:cNvPicPr>
            <a:picLocks noChangeAspect="1"/>
          </p:cNvPicPr>
          <p:nvPr userDrawn="1"/>
        </p:nvPicPr>
        <p:blipFill>
          <a:blip r:embed="rId2"/>
          <a:stretch>
            <a:fillRect/>
          </a:stretch>
        </p:blipFill>
        <p:spPr>
          <a:xfrm>
            <a:off x="10692130" y="313690"/>
            <a:ext cx="1079597" cy="326390"/>
          </a:xfrm>
          <a:prstGeom prst="rect">
            <a:avLst/>
          </a:prstGeom>
        </p:spPr>
      </p:pic>
      <p:sp>
        <p:nvSpPr>
          <p:cNvPr id="7" name="标题 1">
            <a:extLst>
              <a:ext uri="{FF2B5EF4-FFF2-40B4-BE49-F238E27FC236}">
                <a16:creationId xmlns:a16="http://schemas.microsoft.com/office/drawing/2014/main" id="{DD2750CA-471F-9049-983F-BA2EFE08A7B8}"/>
              </a:ext>
            </a:extLst>
          </p:cNvPr>
          <p:cNvSpPr>
            <a:spLocks noGrp="1"/>
          </p:cNvSpPr>
          <p:nvPr>
            <p:ph type="title" hasCustomPrompt="1"/>
          </p:nvPr>
        </p:nvSpPr>
        <p:spPr>
          <a:xfrm>
            <a:off x="429560" y="347662"/>
            <a:ext cx="9660471" cy="374040"/>
          </a:xfrm>
          <a:prstGeom prst="rect">
            <a:avLst/>
          </a:prstGeom>
        </p:spPr>
        <p:txBody>
          <a:bodyPr/>
          <a:lstStyle>
            <a:lvl1pPr>
              <a:defRPr sz="2400"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24pt</a:t>
            </a:r>
            <a:endParaRPr kumimoji="1" lang="zh-CN" altLang="en-US" dirty="0"/>
          </a:p>
        </p:txBody>
      </p:sp>
    </p:spTree>
    <p:extLst>
      <p:ext uri="{BB962C8B-B14F-4D97-AF65-F5344CB8AC3E}">
        <p14:creationId xmlns:p14="http://schemas.microsoft.com/office/powerpoint/2010/main" val="388022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2C813C01-1CD3-F14C-A3D9-673B3E1FB5CF}"/>
              </a:ext>
            </a:extLst>
          </p:cNvPr>
          <p:cNvSpPr>
            <a:spLocks noGrp="1"/>
          </p:cNvSpPr>
          <p:nvPr>
            <p:ph type="dt" sz="half" idx="10"/>
          </p:nvPr>
        </p:nvSpPr>
        <p:spPr/>
        <p:txBody>
          <a:bodyPr/>
          <a:lstStyle/>
          <a:p>
            <a:fld id="{8971075A-BC56-A049-89D5-D4FF778E6560}" type="datetime1">
              <a:rPr kumimoji="1" lang="zh-CN" altLang="en-US" smtClean="0"/>
              <a:t>2021/4/18</a:t>
            </a:fld>
            <a:endParaRPr kumimoji="1" lang="zh-CN" altLang="en-US"/>
          </a:p>
        </p:txBody>
      </p:sp>
      <p:sp>
        <p:nvSpPr>
          <p:cNvPr id="4" name="页脚占位符 3">
            <a:extLst>
              <a:ext uri="{FF2B5EF4-FFF2-40B4-BE49-F238E27FC236}">
                <a16:creationId xmlns:a16="http://schemas.microsoft.com/office/drawing/2014/main" id="{452B0912-7F28-7D4D-9383-9BFBEADDFCE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36EC45-CC7E-F048-9820-2D928E65DC14}"/>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C3057EA8-5E0D-F74D-AA6E-5FF2600A2231}"/>
              </a:ext>
            </a:extLst>
          </p:cNvPr>
          <p:cNvPicPr>
            <a:picLocks noChangeAspect="1"/>
          </p:cNvPicPr>
          <p:nvPr userDrawn="1"/>
        </p:nvPicPr>
        <p:blipFill>
          <a:blip r:embed="rId2"/>
          <a:stretch>
            <a:fillRect/>
          </a:stretch>
        </p:blipFill>
        <p:spPr>
          <a:xfrm>
            <a:off x="4874217" y="-66244"/>
            <a:ext cx="7317783" cy="6993987"/>
          </a:xfrm>
          <a:prstGeom prst="rect">
            <a:avLst/>
          </a:prstGeom>
        </p:spPr>
      </p:pic>
      <p:pic>
        <p:nvPicPr>
          <p:cNvPr id="7" name="图片 6">
            <a:extLst>
              <a:ext uri="{FF2B5EF4-FFF2-40B4-BE49-F238E27FC236}">
                <a16:creationId xmlns:a16="http://schemas.microsoft.com/office/drawing/2014/main" id="{1082517F-BF69-6145-A5C8-C827BC05EF87}"/>
              </a:ext>
            </a:extLst>
          </p:cNvPr>
          <p:cNvPicPr>
            <a:picLocks noChangeAspect="1"/>
          </p:cNvPicPr>
          <p:nvPr userDrawn="1"/>
        </p:nvPicPr>
        <p:blipFill>
          <a:blip r:embed="rId3"/>
          <a:stretch>
            <a:fillRect/>
          </a:stretch>
        </p:blipFill>
        <p:spPr>
          <a:xfrm>
            <a:off x="10692130" y="313690"/>
            <a:ext cx="1079597" cy="326390"/>
          </a:xfrm>
          <a:prstGeom prst="rect">
            <a:avLst/>
          </a:prstGeom>
        </p:spPr>
      </p:pic>
      <p:sp>
        <p:nvSpPr>
          <p:cNvPr id="8" name="标题 1">
            <a:extLst>
              <a:ext uri="{FF2B5EF4-FFF2-40B4-BE49-F238E27FC236}">
                <a16:creationId xmlns:a16="http://schemas.microsoft.com/office/drawing/2014/main" id="{718BAFD4-6354-EA43-8DD0-00B6235A682C}"/>
              </a:ext>
            </a:extLst>
          </p:cNvPr>
          <p:cNvSpPr>
            <a:spLocks noGrp="1"/>
          </p:cNvSpPr>
          <p:nvPr>
            <p:ph type="title" hasCustomPrompt="1"/>
          </p:nvPr>
        </p:nvSpPr>
        <p:spPr>
          <a:xfrm>
            <a:off x="429560" y="347662"/>
            <a:ext cx="9660471" cy="374040"/>
          </a:xfrm>
          <a:prstGeom prst="rect">
            <a:avLst/>
          </a:prstGeom>
        </p:spPr>
        <p:txBody>
          <a:bodyPr/>
          <a:lstStyle>
            <a:lvl1pPr>
              <a:defRPr sz="2400"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24pt</a:t>
            </a:r>
            <a:endParaRPr kumimoji="1" lang="zh-CN" altLang="en-US" dirty="0"/>
          </a:p>
        </p:txBody>
      </p:sp>
    </p:spTree>
    <p:extLst>
      <p:ext uri="{BB962C8B-B14F-4D97-AF65-F5344CB8AC3E}">
        <p14:creationId xmlns:p14="http://schemas.microsoft.com/office/powerpoint/2010/main" val="41798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C27D638-A2B3-1C40-BBBE-83F37D6111B8}"/>
              </a:ext>
            </a:extLst>
          </p:cNvPr>
          <p:cNvSpPr>
            <a:spLocks noGrp="1"/>
          </p:cNvSpPr>
          <p:nvPr>
            <p:ph type="dt" sz="half" idx="10"/>
          </p:nvPr>
        </p:nvSpPr>
        <p:spPr/>
        <p:txBody>
          <a:bodyPr/>
          <a:lstStyle/>
          <a:p>
            <a:fld id="{8971075A-BC56-A049-89D5-D4FF778E6560}" type="datetime1">
              <a:rPr kumimoji="1" lang="zh-CN" altLang="en-US" smtClean="0"/>
              <a:t>2021/4/18</a:t>
            </a:fld>
            <a:endParaRPr kumimoji="1" lang="zh-CN" altLang="en-US"/>
          </a:p>
        </p:txBody>
      </p:sp>
      <p:sp>
        <p:nvSpPr>
          <p:cNvPr id="4" name="页脚占位符 3">
            <a:extLst>
              <a:ext uri="{FF2B5EF4-FFF2-40B4-BE49-F238E27FC236}">
                <a16:creationId xmlns:a16="http://schemas.microsoft.com/office/drawing/2014/main" id="{CF41342A-D90E-4646-B27E-2B3B6920861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3349554-587F-FA4C-BDF3-94A259E6DAD1}"/>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pic>
        <p:nvPicPr>
          <p:cNvPr id="8" name="图片 7">
            <a:extLst>
              <a:ext uri="{FF2B5EF4-FFF2-40B4-BE49-F238E27FC236}">
                <a16:creationId xmlns:a16="http://schemas.microsoft.com/office/drawing/2014/main" id="{2297A52A-EF2A-484B-B70F-004647DD7CDA}"/>
              </a:ext>
            </a:extLst>
          </p:cNvPr>
          <p:cNvPicPr>
            <a:picLocks noChangeAspect="1"/>
          </p:cNvPicPr>
          <p:nvPr userDrawn="1"/>
        </p:nvPicPr>
        <p:blipFill>
          <a:blip r:embed="rId2"/>
          <a:stretch>
            <a:fillRect/>
          </a:stretch>
        </p:blipFill>
        <p:spPr>
          <a:xfrm>
            <a:off x="9378290" y="0"/>
            <a:ext cx="2048011" cy="4080387"/>
          </a:xfrm>
          <a:prstGeom prst="rect">
            <a:avLst/>
          </a:prstGeom>
        </p:spPr>
      </p:pic>
      <p:pic>
        <p:nvPicPr>
          <p:cNvPr id="9" name="图片 8">
            <a:extLst>
              <a:ext uri="{FF2B5EF4-FFF2-40B4-BE49-F238E27FC236}">
                <a16:creationId xmlns:a16="http://schemas.microsoft.com/office/drawing/2014/main" id="{929E02BA-905F-FA4B-B8D7-51DAC12EB289}"/>
              </a:ext>
            </a:extLst>
          </p:cNvPr>
          <p:cNvPicPr>
            <a:picLocks noChangeAspect="1"/>
          </p:cNvPicPr>
          <p:nvPr userDrawn="1"/>
        </p:nvPicPr>
        <p:blipFill>
          <a:blip r:embed="rId3"/>
          <a:stretch>
            <a:fillRect/>
          </a:stretch>
        </p:blipFill>
        <p:spPr>
          <a:xfrm>
            <a:off x="10692130" y="313690"/>
            <a:ext cx="1079597" cy="326390"/>
          </a:xfrm>
          <a:prstGeom prst="rect">
            <a:avLst/>
          </a:prstGeom>
        </p:spPr>
      </p:pic>
      <p:sp>
        <p:nvSpPr>
          <p:cNvPr id="10" name="内容占位符 3">
            <a:extLst>
              <a:ext uri="{FF2B5EF4-FFF2-40B4-BE49-F238E27FC236}">
                <a16:creationId xmlns:a16="http://schemas.microsoft.com/office/drawing/2014/main" id="{8B04E98F-352F-B647-A13F-216DE207F0B6}"/>
              </a:ext>
            </a:extLst>
          </p:cNvPr>
          <p:cNvSpPr>
            <a:spLocks noGrp="1"/>
          </p:cNvSpPr>
          <p:nvPr>
            <p:ph sz="half" idx="2" hasCustomPrompt="1"/>
          </p:nvPr>
        </p:nvSpPr>
        <p:spPr>
          <a:xfrm>
            <a:off x="701961" y="320057"/>
            <a:ext cx="6235937" cy="6039325"/>
          </a:xfrm>
          <a:prstGeom prst="rect">
            <a:avLst/>
          </a:prstGeom>
        </p:spPr>
        <p:txBody>
          <a:bodyPr/>
          <a:lstStyle>
            <a:lvl1pPr marL="0" indent="0">
              <a:buFontTx/>
              <a:buNone/>
              <a:defRPr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插入图片</a:t>
            </a:r>
          </a:p>
        </p:txBody>
      </p:sp>
      <p:sp>
        <p:nvSpPr>
          <p:cNvPr id="11" name="内容占位符 2">
            <a:extLst>
              <a:ext uri="{FF2B5EF4-FFF2-40B4-BE49-F238E27FC236}">
                <a16:creationId xmlns:a16="http://schemas.microsoft.com/office/drawing/2014/main" id="{655B9FF7-780A-EB47-ADD6-CEABD2A8D8DD}"/>
              </a:ext>
            </a:extLst>
          </p:cNvPr>
          <p:cNvSpPr>
            <a:spLocks noGrp="1"/>
          </p:cNvSpPr>
          <p:nvPr>
            <p:ph idx="1" hasCustomPrompt="1"/>
          </p:nvPr>
        </p:nvSpPr>
        <p:spPr>
          <a:xfrm>
            <a:off x="7836764" y="2919745"/>
            <a:ext cx="3198030" cy="1288272"/>
          </a:xfrm>
          <a:prstGeom prst="rect">
            <a:avLst/>
          </a:prstGeom>
        </p:spPr>
        <p:txBody>
          <a:bodyPr/>
          <a:lstStyle>
            <a:lvl1pPr marL="0" indent="0">
              <a:buFontTx/>
              <a:buNone/>
              <a:defRPr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28pt</a:t>
            </a:r>
            <a:r>
              <a:rPr kumimoji="1" lang="zh-CN" altLang="en-US" dirty="0"/>
              <a:t>
</a:t>
            </a:r>
          </a:p>
        </p:txBody>
      </p:sp>
    </p:spTree>
    <p:extLst>
      <p:ext uri="{BB962C8B-B14F-4D97-AF65-F5344CB8AC3E}">
        <p14:creationId xmlns:p14="http://schemas.microsoft.com/office/powerpoint/2010/main" val="154082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02C36DE-D8C3-E84F-A5ED-9CFF6CA43D84}"/>
              </a:ext>
            </a:extLst>
          </p:cNvPr>
          <p:cNvSpPr>
            <a:spLocks noGrp="1"/>
          </p:cNvSpPr>
          <p:nvPr>
            <p:ph type="dt" sz="half" idx="10"/>
          </p:nvPr>
        </p:nvSpPr>
        <p:spPr/>
        <p:txBody>
          <a:bodyPr/>
          <a:lstStyle/>
          <a:p>
            <a:fld id="{8971075A-BC56-A049-89D5-D4FF778E6560}" type="datetime1">
              <a:rPr kumimoji="1" lang="zh-CN" altLang="en-US" smtClean="0"/>
              <a:t>2021/4/18</a:t>
            </a:fld>
            <a:endParaRPr kumimoji="1" lang="zh-CN" altLang="en-US"/>
          </a:p>
        </p:txBody>
      </p:sp>
      <p:sp>
        <p:nvSpPr>
          <p:cNvPr id="4" name="页脚占位符 3">
            <a:extLst>
              <a:ext uri="{FF2B5EF4-FFF2-40B4-BE49-F238E27FC236}">
                <a16:creationId xmlns:a16="http://schemas.microsoft.com/office/drawing/2014/main" id="{EC275A28-CD62-EC4B-A999-46DA55E99CC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D5DB701-B3D6-4242-A52A-41E77CA1C18B}"/>
              </a:ext>
            </a:extLst>
          </p:cNvPr>
          <p:cNvSpPr>
            <a:spLocks noGrp="1"/>
          </p:cNvSpPr>
          <p:nvPr>
            <p:ph type="sldNum" sz="quarter" idx="12"/>
          </p:nvPr>
        </p:nvSpPr>
        <p:spPr/>
        <p:txBody>
          <a:bodyPr/>
          <a:lstStyle/>
          <a:p>
            <a:fld id="{8E7F589E-0FDF-664B-831F-8ECB6D08D80E}"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B5BF045C-35FE-9240-870F-3962EF18FE76}"/>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A50763FA-A6ED-6C47-9B72-A7223ED7CC68}"/>
              </a:ext>
            </a:extLst>
          </p:cNvPr>
          <p:cNvPicPr>
            <a:picLocks noChangeAspect="1"/>
          </p:cNvPicPr>
          <p:nvPr userDrawn="1"/>
        </p:nvPicPr>
        <p:blipFill>
          <a:blip r:embed="rId3"/>
          <a:stretch>
            <a:fillRect/>
          </a:stretch>
        </p:blipFill>
        <p:spPr>
          <a:xfrm>
            <a:off x="5068982" y="3119766"/>
            <a:ext cx="2054035" cy="618468"/>
          </a:xfrm>
          <a:prstGeom prst="rect">
            <a:avLst/>
          </a:prstGeom>
        </p:spPr>
      </p:pic>
    </p:spTree>
    <p:extLst>
      <p:ext uri="{BB962C8B-B14F-4D97-AF65-F5344CB8AC3E}">
        <p14:creationId xmlns:p14="http://schemas.microsoft.com/office/powerpoint/2010/main" val="275489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C4921F-7416-844C-8C2E-0815ABB64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1075A-BC56-A049-89D5-D4FF778E6560}" type="datetime1">
              <a:rPr kumimoji="1" lang="zh-CN" altLang="en-US" smtClean="0"/>
              <a:t>2021/4/18</a:t>
            </a:fld>
            <a:endParaRPr kumimoji="1" lang="zh-CN" altLang="en-US"/>
          </a:p>
        </p:txBody>
      </p:sp>
      <p:sp>
        <p:nvSpPr>
          <p:cNvPr id="5" name="页脚占位符 4">
            <a:extLst>
              <a:ext uri="{FF2B5EF4-FFF2-40B4-BE49-F238E27FC236}">
                <a16:creationId xmlns:a16="http://schemas.microsoft.com/office/drawing/2014/main" id="{401216F9-C83B-7A44-AE87-545444CE2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99BD1CC-48BE-F340-9FE3-124A1DB778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F589E-0FDF-664B-831F-8ECB6D08D80E}" type="slidenum">
              <a:rPr kumimoji="1" lang="zh-CN" altLang="en-US" smtClean="0"/>
              <a:t>‹#›</a:t>
            </a:fld>
            <a:endParaRPr kumimoji="1" lang="zh-CN" altLang="en-US"/>
          </a:p>
        </p:txBody>
      </p:sp>
    </p:spTree>
    <p:extLst>
      <p:ext uri="{BB962C8B-B14F-4D97-AF65-F5344CB8AC3E}">
        <p14:creationId xmlns:p14="http://schemas.microsoft.com/office/powerpoint/2010/main" val="2555942001"/>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36A6E9-8ABF-C44D-84AD-14BE4A5D3F42}"/>
              </a:ext>
            </a:extLst>
          </p:cNvPr>
          <p:cNvSpPr>
            <a:spLocks noGrp="1"/>
          </p:cNvSpPr>
          <p:nvPr>
            <p:ph type="sldNum" sz="quarter" idx="12"/>
          </p:nvPr>
        </p:nvSpPr>
        <p:spPr/>
        <p:txBody>
          <a:bodyPr/>
          <a:lstStyle/>
          <a:p>
            <a:fld id="{8E7F589E-0FDF-664B-831F-8ECB6D08D80E}" type="slidenum">
              <a:rPr kumimoji="1" lang="zh-CN" altLang="en-US" smtClean="0"/>
              <a:t>1</a:t>
            </a:fld>
            <a:endParaRPr kumimoji="1" lang="zh-CN" altLang="en-US"/>
          </a:p>
        </p:txBody>
      </p:sp>
      <p:sp>
        <p:nvSpPr>
          <p:cNvPr id="3" name="标题 2">
            <a:extLst>
              <a:ext uri="{FF2B5EF4-FFF2-40B4-BE49-F238E27FC236}">
                <a16:creationId xmlns:a16="http://schemas.microsoft.com/office/drawing/2014/main" id="{E10BEC24-B49D-A442-8C05-ECB46CF733DE}"/>
              </a:ext>
            </a:extLst>
          </p:cNvPr>
          <p:cNvSpPr>
            <a:spLocks noGrp="1"/>
          </p:cNvSpPr>
          <p:nvPr>
            <p:ph type="title"/>
          </p:nvPr>
        </p:nvSpPr>
        <p:spPr>
          <a:xfrm>
            <a:off x="648488" y="2228140"/>
            <a:ext cx="11360632" cy="633316"/>
          </a:xfrm>
        </p:spPr>
        <p:txBody>
          <a:bodyPr/>
          <a:lstStyle/>
          <a:p>
            <a:r>
              <a:rPr kumimoji="1" lang="en-US" altLang="zh-CN" dirty="0" err="1"/>
              <a:t>Sigi</a:t>
            </a:r>
            <a:r>
              <a:rPr kumimoji="1" lang="en-US" altLang="zh-CN" dirty="0"/>
              <a:t> IP selection </a:t>
            </a:r>
            <a:r>
              <a:rPr kumimoji="1" lang="en-US" altLang="zh-CN"/>
              <a:t>report - LPDDR5 </a:t>
            </a:r>
            <a:r>
              <a:rPr kumimoji="1" lang="en-US" altLang="zh-CN" dirty="0"/>
              <a:t>solution</a:t>
            </a:r>
            <a:endParaRPr kumimoji="1" lang="zh-CN" altLang="en-US" dirty="0"/>
          </a:p>
        </p:txBody>
      </p:sp>
      <p:sp>
        <p:nvSpPr>
          <p:cNvPr id="4" name="文本占位符 3">
            <a:extLst>
              <a:ext uri="{FF2B5EF4-FFF2-40B4-BE49-F238E27FC236}">
                <a16:creationId xmlns:a16="http://schemas.microsoft.com/office/drawing/2014/main" id="{D238E2D9-27B9-D94A-B114-60DD576E1E22}"/>
              </a:ext>
            </a:extLst>
          </p:cNvPr>
          <p:cNvSpPr>
            <a:spLocks noGrp="1"/>
          </p:cNvSpPr>
          <p:nvPr>
            <p:ph type="body" idx="1"/>
          </p:nvPr>
        </p:nvSpPr>
        <p:spPr>
          <a:xfrm>
            <a:off x="577368" y="3666222"/>
            <a:ext cx="6193160" cy="1606069"/>
          </a:xfrm>
        </p:spPr>
        <p:txBody>
          <a:bodyPr/>
          <a:lstStyle/>
          <a:p>
            <a:r>
              <a:rPr kumimoji="1" lang="zh-CN" altLang="en-US" sz="1800" dirty="0"/>
              <a:t>沈君成 </a:t>
            </a:r>
            <a:r>
              <a:rPr kumimoji="1" lang="en-US" altLang="zh-CN" sz="1800" dirty="0" err="1"/>
              <a:t>shenjc</a:t>
            </a:r>
            <a:endParaRPr kumimoji="1" lang="en-US" altLang="zh-CN" sz="1800" dirty="0"/>
          </a:p>
          <a:p>
            <a:r>
              <a:rPr kumimoji="1" lang="en-US" altLang="zh-CN" sz="1800" dirty="0"/>
              <a:t>2021/04/17</a:t>
            </a:r>
          </a:p>
          <a:p>
            <a:r>
              <a:rPr kumimoji="1" lang="zh-CN" altLang="en-US" sz="1800" dirty="0"/>
              <a:t>上海芯片研发部</a:t>
            </a:r>
            <a:r>
              <a:rPr kumimoji="1" lang="en-US" altLang="zh-CN" sz="1800" dirty="0"/>
              <a:t>-</a:t>
            </a:r>
            <a:r>
              <a:rPr kumimoji="1" lang="zh-CN" altLang="en-US" sz="1800" dirty="0"/>
              <a:t>芯片设计</a:t>
            </a:r>
            <a:endParaRPr kumimoji="1" lang="en-US" altLang="zh-CN" sz="1800" dirty="0"/>
          </a:p>
        </p:txBody>
      </p:sp>
    </p:spTree>
    <p:extLst>
      <p:ext uri="{BB962C8B-B14F-4D97-AF65-F5344CB8AC3E}">
        <p14:creationId xmlns:p14="http://schemas.microsoft.com/office/powerpoint/2010/main" val="23644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10</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Conclusions &amp; Thoughts</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1920741587"/>
              </p:ext>
            </p:extLst>
          </p:nvPr>
        </p:nvGraphicFramePr>
        <p:xfrm>
          <a:off x="609600" y="969221"/>
          <a:ext cx="10657840" cy="4699000"/>
        </p:xfrm>
        <a:graphic>
          <a:graphicData uri="http://schemas.openxmlformats.org/drawingml/2006/table">
            <a:tbl>
              <a:tblPr firstRow="1" bandRow="1">
                <a:tableStyleId>{5C22544A-7EE6-4342-B048-85BDC9FD1C3A}</a:tableStyleId>
              </a:tblPr>
              <a:tblGrid>
                <a:gridCol w="2367280">
                  <a:extLst>
                    <a:ext uri="{9D8B030D-6E8A-4147-A177-3AD203B41FA5}">
                      <a16:colId xmlns:a16="http://schemas.microsoft.com/office/drawing/2014/main" val="2481422314"/>
                    </a:ext>
                  </a:extLst>
                </a:gridCol>
                <a:gridCol w="4145280">
                  <a:extLst>
                    <a:ext uri="{9D8B030D-6E8A-4147-A177-3AD203B41FA5}">
                      <a16:colId xmlns:a16="http://schemas.microsoft.com/office/drawing/2014/main" val="3354054961"/>
                    </a:ext>
                  </a:extLst>
                </a:gridCol>
                <a:gridCol w="4145280">
                  <a:extLst>
                    <a:ext uri="{9D8B030D-6E8A-4147-A177-3AD203B41FA5}">
                      <a16:colId xmlns:a16="http://schemas.microsoft.com/office/drawing/2014/main" val="3099325688"/>
                    </a:ext>
                  </a:extLst>
                </a:gridCol>
              </a:tblGrid>
              <a:tr h="370840">
                <a:tc>
                  <a:txBody>
                    <a:bodyPr/>
                    <a:lstStyle/>
                    <a:p>
                      <a:r>
                        <a:rPr lang="en-US" altLang="zh-CN" sz="1600" dirty="0"/>
                        <a:t>Vendor</a:t>
                      </a:r>
                      <a:endParaRPr lang="zh-CN" altLang="en-US" sz="1600" dirty="0"/>
                    </a:p>
                  </a:txBody>
                  <a:tcPr/>
                </a:tc>
                <a:tc>
                  <a:txBody>
                    <a:bodyPr/>
                    <a:lstStyle/>
                    <a:p>
                      <a:r>
                        <a:rPr lang="en-US" altLang="zh-CN" sz="1600" dirty="0"/>
                        <a:t>Cadence</a:t>
                      </a:r>
                      <a:endParaRPr lang="zh-CN" altLang="en-US" sz="1600" dirty="0"/>
                    </a:p>
                  </a:txBody>
                  <a:tcPr/>
                </a:tc>
                <a:tc>
                  <a:txBody>
                    <a:bodyPr/>
                    <a:lstStyle/>
                    <a:p>
                      <a:r>
                        <a:rPr lang="en-US" altLang="zh-CN" sz="1600" dirty="0"/>
                        <a:t>Synopsys</a:t>
                      </a:r>
                      <a:endParaRPr lang="zh-CN" altLang="en-US" sz="1600" dirty="0"/>
                    </a:p>
                  </a:txBody>
                  <a:tcPr/>
                </a:tc>
                <a:extLst>
                  <a:ext uri="{0D108BD9-81ED-4DB2-BD59-A6C34878D82A}">
                    <a16:rowId xmlns:a16="http://schemas.microsoft.com/office/drawing/2014/main" val="1896744079"/>
                  </a:ext>
                </a:extLst>
              </a:tr>
              <a:tr h="370840">
                <a:tc>
                  <a:txBody>
                    <a:bodyPr/>
                    <a:lstStyle/>
                    <a:p>
                      <a:r>
                        <a:rPr lang="en-US" altLang="zh-CN" sz="1600" dirty="0"/>
                        <a:t>Pros</a:t>
                      </a:r>
                      <a:endParaRPr lang="zh-CN" altLang="en-US" sz="1600" dirty="0"/>
                    </a:p>
                  </a:txBody>
                  <a:tcPr/>
                </a:tc>
                <a:tc>
                  <a:txBody>
                    <a:bodyPr/>
                    <a:lstStyle/>
                    <a:p>
                      <a:pPr marL="342900" indent="-342900">
                        <a:buAutoNum type="arabicPeriod"/>
                      </a:pPr>
                      <a:r>
                        <a:rPr lang="en-US" altLang="zh-CN" sz="1600" dirty="0"/>
                        <a:t>Controller has support for DRAM BIST;</a:t>
                      </a:r>
                    </a:p>
                    <a:p>
                      <a:pPr marL="342900" indent="-342900">
                        <a:buAutoNum type="arabicPeriod"/>
                      </a:pPr>
                      <a:r>
                        <a:rPr lang="en-US" altLang="zh-CN" sz="1600" dirty="0"/>
                        <a:t>Controller and PHY use a universal register interface;</a:t>
                      </a:r>
                    </a:p>
                    <a:p>
                      <a:pPr marL="342900" indent="-342900">
                        <a:buAutoNum type="arabicPeriod"/>
                      </a:pPr>
                      <a:r>
                        <a:rPr lang="en-US" altLang="zh-CN" sz="1600" dirty="0"/>
                        <a:t>Native support for CHI interface.</a:t>
                      </a:r>
                    </a:p>
                    <a:p>
                      <a:pPr marL="342900" indent="-342900">
                        <a:buAutoNum type="arabicPeriod"/>
                      </a:pPr>
                      <a:r>
                        <a:rPr lang="en-US" altLang="zh-CN" sz="1600" dirty="0"/>
                        <a:t>More user-friendly deliverables: SDC hierarchy, reference C code;</a:t>
                      </a:r>
                    </a:p>
                    <a:p>
                      <a:pPr marL="342900" indent="-342900">
                        <a:buAutoNum type="arabicPeriod"/>
                      </a:pPr>
                      <a:r>
                        <a:rPr lang="en-US" altLang="zh-CN" sz="1600" dirty="0"/>
                        <a:t>More frequency targets for DFS.</a:t>
                      </a:r>
                    </a:p>
                    <a:p>
                      <a:pPr marL="342900" indent="-342900">
                        <a:buAutoNum type="arabicPeriod"/>
                      </a:pPr>
                      <a:r>
                        <a:rPr lang="en-US" altLang="zh-CN" sz="1600" dirty="0"/>
                        <a:t>May be able to use 64 bits.</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0" dirty="0"/>
                        <a:t>Can inherit and reuse experience from previous project as much as possible;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0" dirty="0"/>
                        <a:t>ASIL B ready for 2 typical configs;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0" dirty="0"/>
                        <a:t>ASIL B compliant at the end of 2021;</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0" dirty="0"/>
                        <a:t>Better PPA.</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0" dirty="0"/>
                        <a:t>More automotive customers.</a:t>
                      </a:r>
                      <a:endParaRPr lang="zh-CN" altLang="en-US" sz="1600" b="0" dirty="0"/>
                    </a:p>
                  </a:txBody>
                  <a:tcPr/>
                </a:tc>
                <a:extLst>
                  <a:ext uri="{0D108BD9-81ED-4DB2-BD59-A6C34878D82A}">
                    <a16:rowId xmlns:a16="http://schemas.microsoft.com/office/drawing/2014/main" val="2398039001"/>
                  </a:ext>
                </a:extLst>
              </a:tr>
              <a:tr h="370840">
                <a:tc>
                  <a:txBody>
                    <a:bodyPr/>
                    <a:lstStyle/>
                    <a:p>
                      <a:r>
                        <a:rPr lang="en-US" altLang="zh-CN" sz="1600" dirty="0"/>
                        <a:t>Cons</a:t>
                      </a:r>
                      <a:endParaRPr lang="zh-CN" altLang="en-US" sz="1600" dirty="0"/>
                    </a:p>
                  </a:txBody>
                  <a:tcPr>
                    <a:solidFill>
                      <a:schemeClr val="accent2">
                        <a:lumMod val="40000"/>
                        <a:lumOff val="60000"/>
                      </a:schemeClr>
                    </a:solidFill>
                  </a:tcPr>
                </a:tc>
                <a:tc>
                  <a:txBody>
                    <a:bodyPr/>
                    <a:lstStyle/>
                    <a:p>
                      <a:pPr marL="342900" indent="-342900">
                        <a:buAutoNum type="arabicPeriod"/>
                      </a:pPr>
                      <a:r>
                        <a:rPr lang="en-US" altLang="zh-CN" sz="1600" b="0" dirty="0"/>
                        <a:t>6400 Mbps PHY does not support LPDDR4.</a:t>
                      </a:r>
                    </a:p>
                    <a:p>
                      <a:pPr marL="342900" indent="-342900">
                        <a:buAutoNum type="arabicPeriod"/>
                      </a:pPr>
                      <a:r>
                        <a:rPr lang="en-US" altLang="zh-CN" sz="1600" b="0" dirty="0"/>
                        <a:t>PHY is not AP;</a:t>
                      </a:r>
                    </a:p>
                    <a:p>
                      <a:pPr marL="342900" indent="-342900">
                        <a:buAutoNum type="arabicPeriod"/>
                      </a:pPr>
                      <a:r>
                        <a:rPr lang="en-US" altLang="zh-CN" sz="1600" dirty="0"/>
                        <a:t>Controller does not have ASIL ready for LPDDR5 but only for LPDDR4;</a:t>
                      </a:r>
                    </a:p>
                    <a:p>
                      <a:pPr marL="342900" indent="-342900">
                        <a:buAutoNum type="arabicPeriod"/>
                      </a:pPr>
                      <a:r>
                        <a:rPr lang="en-US" altLang="zh-CN" sz="1600" dirty="0"/>
                        <a:t>Worse PPA.</a:t>
                      </a:r>
                      <a:endParaRPr lang="zh-CN" altLang="en-US" sz="1600" dirty="0"/>
                    </a:p>
                  </a:txBody>
                  <a:tcPr>
                    <a:solidFill>
                      <a:schemeClr val="accent2">
                        <a:lumMod val="40000"/>
                        <a:lumOff val="60000"/>
                      </a:schemeClr>
                    </a:solidFill>
                  </a:tcPr>
                </a:tc>
                <a:tc>
                  <a:txBody>
                    <a:bodyPr/>
                    <a:lstStyle/>
                    <a:p>
                      <a:pPr marL="342900" indent="-342900">
                        <a:buAutoNum type="arabicPeriod"/>
                      </a:pPr>
                      <a:r>
                        <a:rPr lang="en-US" altLang="zh-CN" sz="1600" dirty="0"/>
                        <a:t>Weird PHY register interface (16 bit APB, none standard addressing);</a:t>
                      </a:r>
                    </a:p>
                    <a:p>
                      <a:pPr marL="342900" indent="-342900">
                        <a:buAutoNum type="arabicPeriod"/>
                      </a:pPr>
                      <a:r>
                        <a:rPr lang="en-US" altLang="zh-CN" sz="1600" dirty="0"/>
                        <a:t>Not so user-friendly: No SDC hierarchy. No reference C code;</a:t>
                      </a:r>
                    </a:p>
                    <a:p>
                      <a:pPr marL="342900" indent="-342900">
                        <a:buAutoNum type="arabicPeriod"/>
                      </a:pPr>
                      <a:r>
                        <a:rPr lang="en-US" altLang="zh-CN" sz="1600" dirty="0"/>
                        <a:t>Long response time for support requests;</a:t>
                      </a:r>
                    </a:p>
                    <a:p>
                      <a:pPr marL="342900" indent="-342900">
                        <a:buAutoNum type="arabicPeriod"/>
                      </a:pPr>
                      <a:r>
                        <a:rPr lang="en-US" altLang="zh-CN" sz="1600" dirty="0"/>
                        <a:t>Only two frequency targets for DFS.</a:t>
                      </a:r>
                    </a:p>
                    <a:p>
                      <a:pPr marL="342900" indent="-342900">
                        <a:buAutoNum type="arabicPeriod"/>
                      </a:pPr>
                      <a:r>
                        <a:rPr lang="en-US" altLang="zh-CN" sz="1600" dirty="0"/>
                        <a:t>No DRAM BIST. Horizon in-house design might be risky and requires considerable efforts.</a:t>
                      </a:r>
                    </a:p>
                  </a:txBody>
                  <a:tcPr>
                    <a:solidFill>
                      <a:schemeClr val="accent2">
                        <a:lumMod val="40000"/>
                        <a:lumOff val="60000"/>
                      </a:schemeClr>
                    </a:solidFill>
                  </a:tcPr>
                </a:tc>
                <a:extLst>
                  <a:ext uri="{0D108BD9-81ED-4DB2-BD59-A6C34878D82A}">
                    <a16:rowId xmlns:a16="http://schemas.microsoft.com/office/drawing/2014/main" val="2234193174"/>
                  </a:ext>
                </a:extLst>
              </a:tr>
            </a:tbl>
          </a:graphicData>
        </a:graphic>
      </p:graphicFrame>
    </p:spTree>
    <p:extLst>
      <p:ext uri="{BB962C8B-B14F-4D97-AF65-F5344CB8AC3E}">
        <p14:creationId xmlns:p14="http://schemas.microsoft.com/office/powerpoint/2010/main" val="429081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B08258D-4D74-9547-8FE5-2D2A3A5FA169}"/>
              </a:ext>
            </a:extLst>
          </p:cNvPr>
          <p:cNvSpPr>
            <a:spLocks noGrp="1"/>
          </p:cNvSpPr>
          <p:nvPr>
            <p:ph type="sldNum" sz="quarter" idx="12"/>
          </p:nvPr>
        </p:nvSpPr>
        <p:spPr/>
        <p:txBody>
          <a:bodyPr/>
          <a:lstStyle/>
          <a:p>
            <a:fld id="{8E7F589E-0FDF-664B-831F-8ECB6D08D80E}" type="slidenum">
              <a:rPr kumimoji="1" lang="zh-CN" altLang="en-US" smtClean="0"/>
              <a:t>11</a:t>
            </a:fld>
            <a:endParaRPr kumimoji="1" lang="zh-CN" altLang="en-US"/>
          </a:p>
        </p:txBody>
      </p:sp>
    </p:spTree>
    <p:extLst>
      <p:ext uri="{BB962C8B-B14F-4D97-AF65-F5344CB8AC3E}">
        <p14:creationId xmlns:p14="http://schemas.microsoft.com/office/powerpoint/2010/main" val="406237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82B1AD-1B57-8C46-8F48-D0F8BC6090A5}"/>
              </a:ext>
            </a:extLst>
          </p:cNvPr>
          <p:cNvSpPr>
            <a:spLocks noGrp="1"/>
          </p:cNvSpPr>
          <p:nvPr>
            <p:ph type="sldNum" sz="quarter" idx="12"/>
          </p:nvPr>
        </p:nvSpPr>
        <p:spPr/>
        <p:txBody>
          <a:bodyPr/>
          <a:lstStyle/>
          <a:p>
            <a:fld id="{8E7F589E-0FDF-664B-831F-8ECB6D08D80E}" type="slidenum">
              <a:rPr kumimoji="1" lang="zh-CN" altLang="en-US" smtClean="0"/>
              <a:t>2</a:t>
            </a:fld>
            <a:endParaRPr kumimoji="1" lang="zh-CN" altLang="en-US"/>
          </a:p>
        </p:txBody>
      </p:sp>
      <p:sp>
        <p:nvSpPr>
          <p:cNvPr id="3" name="标题 2">
            <a:extLst>
              <a:ext uri="{FF2B5EF4-FFF2-40B4-BE49-F238E27FC236}">
                <a16:creationId xmlns:a16="http://schemas.microsoft.com/office/drawing/2014/main" id="{09285243-91DE-1445-84DA-804BFA93B770}"/>
              </a:ext>
            </a:extLst>
          </p:cNvPr>
          <p:cNvSpPr>
            <a:spLocks noGrp="1"/>
          </p:cNvSpPr>
          <p:nvPr>
            <p:ph type="title"/>
          </p:nvPr>
        </p:nvSpPr>
        <p:spPr>
          <a:xfrm>
            <a:off x="5818924" y="680720"/>
            <a:ext cx="5533035" cy="5405120"/>
          </a:xfrm>
        </p:spPr>
        <p:txBody>
          <a:bodyPr/>
          <a:lstStyle/>
          <a:p>
            <a:r>
              <a:rPr kumimoji="1" lang="en-US" altLang="zh-CN" dirty="0"/>
              <a:t>0. J6 PRD for DDR solution</a:t>
            </a:r>
            <a:br>
              <a:rPr kumimoji="1" lang="en-US" altLang="zh-CN" dirty="0"/>
            </a:br>
            <a:r>
              <a:rPr kumimoji="1" lang="en-US" altLang="zh-CN" dirty="0"/>
              <a:t>1. DDR controller key specs and features </a:t>
            </a:r>
            <a:br>
              <a:rPr kumimoji="1" lang="en-US" altLang="zh-CN" dirty="0"/>
            </a:br>
            <a:r>
              <a:rPr kumimoji="1" lang="en-US" altLang="zh-CN" dirty="0"/>
              <a:t>2. DDR controller PPA</a:t>
            </a:r>
            <a:br>
              <a:rPr kumimoji="1" lang="en-US" altLang="zh-CN" dirty="0"/>
            </a:br>
            <a:r>
              <a:rPr kumimoji="1" lang="en-US" altLang="zh-CN" dirty="0"/>
              <a:t>3. DDR controller AP status</a:t>
            </a:r>
            <a:br>
              <a:rPr kumimoji="1" lang="en-US" altLang="zh-CN" dirty="0"/>
            </a:br>
            <a:r>
              <a:rPr kumimoji="1" lang="en-US" altLang="zh-CN" dirty="0"/>
              <a:t>4. DDR PHY key specs and features</a:t>
            </a:r>
            <a:br>
              <a:rPr kumimoji="1" lang="en-US" altLang="zh-CN" dirty="0"/>
            </a:br>
            <a:r>
              <a:rPr kumimoji="1" lang="en-US" altLang="zh-CN" dirty="0"/>
              <a:t>5. DDR PHY PPA</a:t>
            </a:r>
            <a:br>
              <a:rPr kumimoji="1" lang="en-US" altLang="zh-CN" dirty="0"/>
            </a:br>
            <a:r>
              <a:rPr kumimoji="1" lang="en-US" altLang="zh-CN" dirty="0"/>
              <a:t>6. DDR PHY AP status</a:t>
            </a:r>
            <a:br>
              <a:rPr kumimoji="1" lang="en-US" altLang="zh-CN" dirty="0"/>
            </a:br>
            <a:r>
              <a:rPr kumimoji="1" lang="en-US" altLang="zh-CN" dirty="0"/>
              <a:t>7. Conclusions &amp; Thoughts</a:t>
            </a:r>
            <a:endParaRPr kumimoji="1" lang="zh-CN" altLang="en-US" dirty="0"/>
          </a:p>
        </p:txBody>
      </p:sp>
    </p:spTree>
    <p:extLst>
      <p:ext uri="{BB962C8B-B14F-4D97-AF65-F5344CB8AC3E}">
        <p14:creationId xmlns:p14="http://schemas.microsoft.com/office/powerpoint/2010/main" val="397120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3</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J6 PRD for DDR solution</a:t>
            </a:r>
            <a:endParaRPr kumimoji="1" lang="zh-CN" altLang="en-US" dirty="0"/>
          </a:p>
        </p:txBody>
      </p:sp>
      <p:graphicFrame>
        <p:nvGraphicFramePr>
          <p:cNvPr id="5" name="表格 8">
            <a:extLst>
              <a:ext uri="{FF2B5EF4-FFF2-40B4-BE49-F238E27FC236}">
                <a16:creationId xmlns:a16="http://schemas.microsoft.com/office/drawing/2014/main" id="{42335F70-526B-44A6-B693-02F096F1E873}"/>
              </a:ext>
            </a:extLst>
          </p:cNvPr>
          <p:cNvGraphicFramePr>
            <a:graphicFrameLocks noGrp="1"/>
          </p:cNvGraphicFramePr>
          <p:nvPr>
            <p:extLst>
              <p:ext uri="{D42A27DB-BD31-4B8C-83A1-F6EECF244321}">
                <p14:modId xmlns:p14="http://schemas.microsoft.com/office/powerpoint/2010/main" val="2668175451"/>
              </p:ext>
            </p:extLst>
          </p:nvPr>
        </p:nvGraphicFramePr>
        <p:xfrm>
          <a:off x="609600" y="942340"/>
          <a:ext cx="10657842" cy="4973320"/>
        </p:xfrm>
        <a:graphic>
          <a:graphicData uri="http://schemas.openxmlformats.org/drawingml/2006/table">
            <a:tbl>
              <a:tblPr firstRow="1" bandRow="1">
                <a:tableStyleId>{5C22544A-7EE6-4342-B048-85BDC9FD1C3A}</a:tableStyleId>
              </a:tblPr>
              <a:tblGrid>
                <a:gridCol w="1849120">
                  <a:extLst>
                    <a:ext uri="{9D8B030D-6E8A-4147-A177-3AD203B41FA5}">
                      <a16:colId xmlns:a16="http://schemas.microsoft.com/office/drawing/2014/main" val="2481422314"/>
                    </a:ext>
                  </a:extLst>
                </a:gridCol>
                <a:gridCol w="1778000">
                  <a:extLst>
                    <a:ext uri="{9D8B030D-6E8A-4147-A177-3AD203B41FA5}">
                      <a16:colId xmlns:a16="http://schemas.microsoft.com/office/drawing/2014/main" val="3354054961"/>
                    </a:ext>
                  </a:extLst>
                </a:gridCol>
                <a:gridCol w="1940560">
                  <a:extLst>
                    <a:ext uri="{9D8B030D-6E8A-4147-A177-3AD203B41FA5}">
                      <a16:colId xmlns:a16="http://schemas.microsoft.com/office/drawing/2014/main" val="3099325688"/>
                    </a:ext>
                  </a:extLst>
                </a:gridCol>
                <a:gridCol w="1351280">
                  <a:extLst>
                    <a:ext uri="{9D8B030D-6E8A-4147-A177-3AD203B41FA5}">
                      <a16:colId xmlns:a16="http://schemas.microsoft.com/office/drawing/2014/main" val="1166189554"/>
                    </a:ext>
                  </a:extLst>
                </a:gridCol>
                <a:gridCol w="1117600">
                  <a:extLst>
                    <a:ext uri="{9D8B030D-6E8A-4147-A177-3AD203B41FA5}">
                      <a16:colId xmlns:a16="http://schemas.microsoft.com/office/drawing/2014/main" val="2400639097"/>
                    </a:ext>
                  </a:extLst>
                </a:gridCol>
                <a:gridCol w="2621282">
                  <a:extLst>
                    <a:ext uri="{9D8B030D-6E8A-4147-A177-3AD203B41FA5}">
                      <a16:colId xmlns:a16="http://schemas.microsoft.com/office/drawing/2014/main" val="3689267862"/>
                    </a:ext>
                  </a:extLst>
                </a:gridCol>
              </a:tblGrid>
              <a:tr h="370840">
                <a:tc>
                  <a:txBody>
                    <a:bodyPr/>
                    <a:lstStyle/>
                    <a:p>
                      <a:r>
                        <a:rPr lang="en-US" altLang="zh-CN" sz="1600" dirty="0"/>
                        <a:t>No.</a:t>
                      </a:r>
                      <a:endParaRPr lang="zh-CN" altLang="en-US" sz="1600" dirty="0"/>
                    </a:p>
                  </a:txBody>
                  <a:tcPr/>
                </a:tc>
                <a:tc>
                  <a:txBody>
                    <a:bodyPr/>
                    <a:lstStyle/>
                    <a:p>
                      <a:r>
                        <a:rPr lang="en-US" altLang="zh-CN" sz="1600" dirty="0"/>
                        <a:t>Item</a:t>
                      </a:r>
                      <a:endParaRPr lang="zh-CN" altLang="en-US" sz="1600" dirty="0"/>
                    </a:p>
                  </a:txBody>
                  <a:tcPr/>
                </a:tc>
                <a:tc>
                  <a:txBody>
                    <a:bodyPr/>
                    <a:lstStyle/>
                    <a:p>
                      <a:r>
                        <a:rPr lang="en-US" altLang="zh-CN" sz="1600" dirty="0"/>
                        <a:t>Spec</a:t>
                      </a:r>
                      <a:endParaRPr lang="zh-CN" altLang="en-US" sz="1600" dirty="0"/>
                    </a:p>
                  </a:txBody>
                  <a:tcPr/>
                </a:tc>
                <a:tc>
                  <a:txBody>
                    <a:bodyPr/>
                    <a:lstStyle/>
                    <a:p>
                      <a:r>
                        <a:rPr lang="en-US" altLang="zh-CN" sz="1600" dirty="0"/>
                        <a:t>Cadence</a:t>
                      </a:r>
                      <a:endParaRPr lang="zh-CN" altLang="en-US" sz="1600" dirty="0"/>
                    </a:p>
                  </a:txBody>
                  <a:tcPr/>
                </a:tc>
                <a:tc>
                  <a:txBody>
                    <a:bodyPr/>
                    <a:lstStyle/>
                    <a:p>
                      <a:r>
                        <a:rPr lang="en-US" altLang="zh-CN" sz="1600" dirty="0"/>
                        <a:t>Synopsys</a:t>
                      </a:r>
                      <a:endParaRPr lang="zh-CN" altLang="en-US" sz="1600" dirty="0"/>
                    </a:p>
                  </a:txBody>
                  <a:tcPr/>
                </a:tc>
                <a:tc>
                  <a:txBody>
                    <a:bodyPr/>
                    <a:lstStyle/>
                    <a:p>
                      <a:r>
                        <a:rPr lang="en-US" altLang="zh-CN" sz="1600" dirty="0"/>
                        <a:t>Note</a:t>
                      </a:r>
                      <a:endParaRPr lang="zh-CN" altLang="en-US" sz="1600" dirty="0"/>
                    </a:p>
                  </a:txBody>
                  <a:tcPr/>
                </a:tc>
                <a:extLst>
                  <a:ext uri="{0D108BD9-81ED-4DB2-BD59-A6C34878D82A}">
                    <a16:rowId xmlns:a16="http://schemas.microsoft.com/office/drawing/2014/main" val="1896744079"/>
                  </a:ext>
                </a:extLst>
              </a:tr>
              <a:tr h="370840">
                <a:tc>
                  <a:txBody>
                    <a:bodyPr/>
                    <a:lstStyle/>
                    <a:p>
                      <a:r>
                        <a:rPr lang="en-US" altLang="zh-CN" sz="1400" dirty="0"/>
                        <a:t>SIGIRIYA-DDR-1</a:t>
                      </a:r>
                      <a:endParaRPr lang="zh-CN" altLang="en-US" sz="1400" dirty="0"/>
                    </a:p>
                  </a:txBody>
                  <a:tcPr/>
                </a:tc>
                <a:tc>
                  <a:txBody>
                    <a:bodyPr/>
                    <a:lstStyle/>
                    <a:p>
                      <a:r>
                        <a:rPr lang="en-US" altLang="zh-CN" sz="1400" dirty="0"/>
                        <a:t>Data width</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256 bits</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SoC should implement multiply DDR solutions to achieve 256 bits data width</a:t>
                      </a:r>
                      <a:endParaRPr lang="zh-CN" altLang="en-US" sz="1400" dirty="0"/>
                    </a:p>
                  </a:txBody>
                  <a:tcPr/>
                </a:tc>
                <a:extLst>
                  <a:ext uri="{0D108BD9-81ED-4DB2-BD59-A6C34878D82A}">
                    <a16:rowId xmlns:a16="http://schemas.microsoft.com/office/drawing/2014/main" val="2398039001"/>
                  </a:ext>
                </a:extLst>
              </a:tr>
              <a:tr h="370840">
                <a:tc>
                  <a:txBody>
                    <a:bodyPr/>
                    <a:lstStyle/>
                    <a:p>
                      <a:r>
                        <a:rPr lang="en-US" altLang="zh-CN" sz="1400" dirty="0"/>
                        <a:t>SIGIRIYA-DDR-2</a:t>
                      </a:r>
                      <a:endParaRPr lang="zh-CN" altLang="en-US" sz="1400" dirty="0"/>
                    </a:p>
                  </a:txBody>
                  <a:tcPr/>
                </a:tc>
                <a:tc>
                  <a:txBody>
                    <a:bodyPr/>
                    <a:lstStyle/>
                    <a:p>
                      <a:r>
                        <a:rPr lang="en-US" altLang="zh-CN" sz="1400" dirty="0"/>
                        <a:t>LPDDR5/4X/4</a:t>
                      </a:r>
                      <a:endParaRPr lang="zh-CN" altLang="en-US" sz="1400" dirty="0"/>
                    </a:p>
                  </a:txBody>
                  <a:tcPr/>
                </a:tc>
                <a:tc>
                  <a:txBody>
                    <a:bodyPr/>
                    <a:lstStyle/>
                    <a:p>
                      <a:r>
                        <a:rPr lang="en-US" altLang="zh-CN" sz="1400" dirty="0"/>
                        <a:t>6400 /</a:t>
                      </a:r>
                      <a:r>
                        <a:rPr lang="zh-CN" altLang="en-US" sz="1400" dirty="0"/>
                        <a:t> </a:t>
                      </a:r>
                      <a:r>
                        <a:rPr lang="en-US" altLang="zh-CN" sz="1400" dirty="0"/>
                        <a:t>4266</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r>
                        <a:rPr lang="en-US" altLang="zh-CN" sz="14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LPDDR4</a:t>
                      </a:r>
                      <a:r>
                        <a:rPr lang="zh-CN" altLang="en-US" sz="1400" dirty="0"/>
                        <a:t> </a:t>
                      </a:r>
                      <a:r>
                        <a:rPr lang="en-US" altLang="zh-CN" sz="1400" dirty="0"/>
                        <a:t>only</a:t>
                      </a:r>
                      <a:r>
                        <a:rPr lang="zh-CN" altLang="en-US" sz="1400" dirty="0"/>
                        <a:t> </a:t>
                      </a:r>
                      <a:r>
                        <a:rPr lang="en-US" altLang="zh-CN" sz="1400" dirty="0"/>
                        <a:t>@5500 Mbps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tc>
                <a:tc>
                  <a:txBody>
                    <a:bodyPr/>
                    <a:lstStyle/>
                    <a:p>
                      <a:r>
                        <a:rPr lang="en-US" altLang="zh-CN" sz="1400" dirty="0"/>
                        <a:t>Optional: LPDDR5X support;</a:t>
                      </a:r>
                      <a:r>
                        <a:rPr lang="zh-CN" altLang="en-US" sz="1400" dirty="0"/>
                        <a:t> </a:t>
                      </a:r>
                      <a:endParaRPr lang="en-US" altLang="zh-CN" sz="1400" dirty="0"/>
                    </a:p>
                    <a:p>
                      <a:r>
                        <a:rPr lang="en-US" altLang="zh-CN" sz="1400" dirty="0"/>
                        <a:t>LPPDR4</a:t>
                      </a:r>
                      <a:r>
                        <a:rPr lang="zh-CN" altLang="en-US" sz="1400" dirty="0"/>
                        <a:t> </a:t>
                      </a:r>
                      <a:r>
                        <a:rPr lang="en-US" altLang="zh-CN" sz="1400" dirty="0"/>
                        <a:t>low priority confirmed with Terry on 210412</a:t>
                      </a:r>
                    </a:p>
                    <a:p>
                      <a:r>
                        <a:rPr lang="en-US" altLang="zh-CN" sz="1400" dirty="0"/>
                        <a:t>Cadence PHY does not support LPDDR4 for 6400Mbps PHY</a:t>
                      </a:r>
                      <a:endParaRPr lang="zh-CN" altLang="en-US" sz="1400" dirty="0"/>
                    </a:p>
                  </a:txBody>
                  <a:tcPr/>
                </a:tc>
                <a:extLst>
                  <a:ext uri="{0D108BD9-81ED-4DB2-BD59-A6C34878D82A}">
                    <a16:rowId xmlns:a16="http://schemas.microsoft.com/office/drawing/2014/main" val="2234193174"/>
                  </a:ext>
                </a:extLst>
              </a:tr>
              <a:tr h="370840">
                <a:tc>
                  <a:txBody>
                    <a:bodyPr/>
                    <a:lstStyle/>
                    <a:p>
                      <a:r>
                        <a:rPr lang="en-US" altLang="zh-CN" sz="1400" dirty="0"/>
                        <a:t>SIGIRIYA-DDR-5</a:t>
                      </a:r>
                      <a:endParaRPr lang="zh-CN" altLang="en-US" sz="1400" dirty="0"/>
                    </a:p>
                  </a:txBody>
                  <a:tcPr/>
                </a:tc>
                <a:tc>
                  <a:txBody>
                    <a:bodyPr/>
                    <a:lstStyle/>
                    <a:p>
                      <a:r>
                        <a:rPr lang="en-US" altLang="zh-CN" sz="1400" baseline="0" dirty="0"/>
                        <a:t>Configurability</a:t>
                      </a:r>
                      <a:endParaRPr lang="zh-CN" altLang="en-US" sz="1400" baseline="0" dirty="0"/>
                    </a:p>
                  </a:txBody>
                  <a:tcPr/>
                </a:tc>
                <a:tc>
                  <a:txBody>
                    <a:bodyPr/>
                    <a:lstStyle/>
                    <a:p>
                      <a:r>
                        <a:rPr lang="en-US" altLang="zh-CN" sz="1400" dirty="0"/>
                        <a:t>Can be switched off for different SKUs</a:t>
                      </a:r>
                      <a:endParaRPr lang="zh-CN" altLang="en-US" sz="1400" dirty="0"/>
                    </a:p>
                  </a:txBody>
                  <a:tcPr/>
                </a:tc>
                <a:tc>
                  <a:txBody>
                    <a:bodyPr/>
                    <a:lstStyle/>
                    <a:p>
                      <a:r>
                        <a:rPr lang="en-US" altLang="zh-CN" sz="1400" dirty="0"/>
                        <a:t>-</a:t>
                      </a:r>
                      <a:endParaRPr lang="zh-CN" altLang="en-US" sz="1400" dirty="0"/>
                    </a:p>
                  </a:txBody>
                  <a:tcPr/>
                </a:tc>
                <a:tc>
                  <a:txBody>
                    <a:bodyPr/>
                    <a:lstStyle/>
                    <a:p>
                      <a:r>
                        <a:rPr lang="en-US" altLang="zh-CN" sz="1400" dirty="0"/>
                        <a:t>-</a:t>
                      </a:r>
                      <a:endParaRPr lang="zh-CN" altLang="en-US" sz="1400" dirty="0"/>
                    </a:p>
                  </a:txBody>
                  <a:tcPr/>
                </a:tc>
                <a:tc>
                  <a:txBody>
                    <a:bodyPr/>
                    <a:lstStyle/>
                    <a:p>
                      <a:r>
                        <a:rPr lang="en-US" altLang="zh-CN" sz="1400" dirty="0"/>
                        <a:t>This feature is not within DDR solution scope and is reliant on SoC logic.</a:t>
                      </a:r>
                      <a:endParaRPr lang="zh-CN" altLang="en-US" sz="1400" dirty="0"/>
                    </a:p>
                  </a:txBody>
                  <a:tcPr/>
                </a:tc>
                <a:extLst>
                  <a:ext uri="{0D108BD9-81ED-4DB2-BD59-A6C34878D82A}">
                    <a16:rowId xmlns:a16="http://schemas.microsoft.com/office/drawing/2014/main" val="3612693093"/>
                  </a:ext>
                </a:extLst>
              </a:tr>
              <a:tr h="370840">
                <a:tc>
                  <a:txBody>
                    <a:bodyPr/>
                    <a:lstStyle/>
                    <a:p>
                      <a:r>
                        <a:rPr lang="en-US" altLang="zh-CN" sz="1400" dirty="0"/>
                        <a:t>SIGIRIYA-DDR-6</a:t>
                      </a:r>
                      <a:endParaRPr lang="zh-CN" altLang="en-US" sz="1400" dirty="0"/>
                    </a:p>
                  </a:txBody>
                  <a:tcPr/>
                </a:tc>
                <a:tc>
                  <a:txBody>
                    <a:bodyPr/>
                    <a:lstStyle/>
                    <a:p>
                      <a:r>
                        <a:rPr lang="en-US" altLang="zh-CN" sz="1400" dirty="0"/>
                        <a:t>ECC</a:t>
                      </a:r>
                      <a:endParaRPr lang="zh-CN" altLang="en-US" sz="1400" baseline="30000" dirty="0"/>
                    </a:p>
                  </a:txBody>
                  <a:tcPr/>
                </a:tc>
                <a:tc>
                  <a:txBody>
                    <a:bodyPr/>
                    <a:lstStyle/>
                    <a:p>
                      <a:r>
                        <a:rPr lang="en-US" altLang="zh-CN" sz="1400" dirty="0"/>
                        <a:t>Support for inline-ECC</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755009052"/>
                  </a:ext>
                </a:extLst>
              </a:tr>
              <a:tr h="370840">
                <a:tc>
                  <a:txBody>
                    <a:bodyPr/>
                    <a:lstStyle/>
                    <a:p>
                      <a:r>
                        <a:rPr lang="en-US" altLang="zh-CN" sz="1400" dirty="0"/>
                        <a:t>SIGIRIYA-DDR-9</a:t>
                      </a:r>
                      <a:endParaRPr lang="zh-CN" altLang="en-US" sz="1400" dirty="0"/>
                    </a:p>
                  </a:txBody>
                  <a:tcPr/>
                </a:tc>
                <a:tc>
                  <a:txBody>
                    <a:bodyPr/>
                    <a:lstStyle/>
                    <a:p>
                      <a:r>
                        <a:rPr lang="en-US" altLang="zh-CN" sz="1400" dirty="0"/>
                        <a:t>Slew rate and drive strength</a:t>
                      </a:r>
                      <a:endParaRPr lang="zh-CN" altLang="en-US" sz="1400" dirty="0"/>
                    </a:p>
                  </a:txBody>
                  <a:tcPr/>
                </a:tc>
                <a:tc>
                  <a:txBody>
                    <a:bodyPr/>
                    <a:lstStyle/>
                    <a:p>
                      <a:r>
                        <a:rPr lang="en-US" altLang="zh-CN" sz="1400" dirty="0"/>
                        <a:t>Configurable</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4237790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N/A</a:t>
                      </a:r>
                      <a:endParaRPr lang="zh-CN" altLang="en-US" sz="1400" dirty="0"/>
                    </a:p>
                    <a:p>
                      <a:endParaRPr lang="zh-CN" altLang="en-US" sz="1400" dirty="0"/>
                    </a:p>
                  </a:txBody>
                  <a:tcPr/>
                </a:tc>
                <a:tc>
                  <a:txBody>
                    <a:bodyPr/>
                    <a:lstStyle/>
                    <a:p>
                      <a:r>
                        <a:rPr lang="en-US" altLang="zh-CN" sz="1400" dirty="0"/>
                        <a:t>Data compression</a:t>
                      </a:r>
                      <a:endParaRPr lang="zh-CN" altLang="en-US" sz="1400" dirty="0"/>
                    </a:p>
                  </a:txBody>
                  <a:tcPr/>
                </a:tc>
                <a:tc>
                  <a:txBody>
                    <a:bodyPr/>
                    <a:lstStyle/>
                    <a:p>
                      <a:r>
                        <a:rPr lang="en-US" altLang="zh-CN" sz="1400" dirty="0"/>
                        <a:t>Data compression for codec, GPU, display and camera</a:t>
                      </a:r>
                      <a:endParaRPr lang="zh-CN" altLang="en-US" sz="1400" dirty="0"/>
                    </a:p>
                  </a:txBody>
                  <a:tcPr/>
                </a:tc>
                <a:tc>
                  <a:txBody>
                    <a:bodyPr/>
                    <a:lstStyle/>
                    <a:p>
                      <a:r>
                        <a:rPr lang="en-US" altLang="zh-CN" sz="1400" dirty="0"/>
                        <a:t>-</a:t>
                      </a:r>
                      <a:endParaRPr lang="zh-CN" altLang="en-US" sz="1400" dirty="0"/>
                    </a:p>
                  </a:txBody>
                  <a:tcPr/>
                </a:tc>
                <a:tc>
                  <a:txBody>
                    <a:bodyPr/>
                    <a:lstStyle/>
                    <a:p>
                      <a:r>
                        <a:rPr lang="en-US" altLang="zh-CN" sz="1400" dirty="0"/>
                        <a:t>-</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This feature is not within DDR solution scope and may need support from other 3</a:t>
                      </a:r>
                      <a:r>
                        <a:rPr lang="en-US" altLang="zh-CN" sz="1400" baseline="30000" dirty="0"/>
                        <a:t>rd</a:t>
                      </a:r>
                      <a:r>
                        <a:rPr lang="en-US" altLang="zh-CN" sz="1400" dirty="0"/>
                        <a:t> party IPs or in-house IPs.</a:t>
                      </a:r>
                      <a:endParaRPr lang="zh-CN" altLang="en-US" sz="1400" dirty="0"/>
                    </a:p>
                  </a:txBody>
                  <a:tcPr/>
                </a:tc>
                <a:extLst>
                  <a:ext uri="{0D108BD9-81ED-4DB2-BD59-A6C34878D82A}">
                    <a16:rowId xmlns:a16="http://schemas.microsoft.com/office/drawing/2014/main" val="3184248942"/>
                  </a:ext>
                </a:extLst>
              </a:tr>
            </a:tbl>
          </a:graphicData>
        </a:graphic>
      </p:graphicFrame>
    </p:spTree>
    <p:extLst>
      <p:ext uri="{BB962C8B-B14F-4D97-AF65-F5344CB8AC3E}">
        <p14:creationId xmlns:p14="http://schemas.microsoft.com/office/powerpoint/2010/main" val="285675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4</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DDR controller key specs and features</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2904114141"/>
              </p:ext>
            </p:extLst>
          </p:nvPr>
        </p:nvGraphicFramePr>
        <p:xfrm>
          <a:off x="609600" y="988050"/>
          <a:ext cx="10657840" cy="4160520"/>
        </p:xfrm>
        <a:graphic>
          <a:graphicData uri="http://schemas.openxmlformats.org/drawingml/2006/table">
            <a:tbl>
              <a:tblPr firstRow="1" bandRow="1">
                <a:tableStyleId>{5C22544A-7EE6-4342-B048-85BDC9FD1C3A}</a:tableStyleId>
              </a:tblPr>
              <a:tblGrid>
                <a:gridCol w="2367280">
                  <a:extLst>
                    <a:ext uri="{9D8B030D-6E8A-4147-A177-3AD203B41FA5}">
                      <a16:colId xmlns:a16="http://schemas.microsoft.com/office/drawing/2014/main" val="2481422314"/>
                    </a:ext>
                  </a:extLst>
                </a:gridCol>
                <a:gridCol w="4145280">
                  <a:extLst>
                    <a:ext uri="{9D8B030D-6E8A-4147-A177-3AD203B41FA5}">
                      <a16:colId xmlns:a16="http://schemas.microsoft.com/office/drawing/2014/main" val="3354054961"/>
                    </a:ext>
                  </a:extLst>
                </a:gridCol>
                <a:gridCol w="4145280">
                  <a:extLst>
                    <a:ext uri="{9D8B030D-6E8A-4147-A177-3AD203B41FA5}">
                      <a16:colId xmlns:a16="http://schemas.microsoft.com/office/drawing/2014/main" val="3099325688"/>
                    </a:ext>
                  </a:extLst>
                </a:gridCol>
              </a:tblGrid>
              <a:tr h="370840">
                <a:tc>
                  <a:txBody>
                    <a:bodyPr/>
                    <a:lstStyle/>
                    <a:p>
                      <a:r>
                        <a:rPr lang="en-US" altLang="zh-CN" dirty="0"/>
                        <a:t>Vendor</a:t>
                      </a:r>
                      <a:endParaRPr lang="zh-CN" altLang="en-US" dirty="0"/>
                    </a:p>
                  </a:txBody>
                  <a:tcPr/>
                </a:tc>
                <a:tc>
                  <a:txBody>
                    <a:bodyPr/>
                    <a:lstStyle/>
                    <a:p>
                      <a:r>
                        <a:rPr lang="en-US" altLang="zh-CN" dirty="0"/>
                        <a:t>Cadence</a:t>
                      </a:r>
                      <a:endParaRPr lang="zh-CN" altLang="en-US" dirty="0"/>
                    </a:p>
                  </a:txBody>
                  <a:tcPr/>
                </a:tc>
                <a:tc>
                  <a:txBody>
                    <a:bodyPr/>
                    <a:lstStyle/>
                    <a:p>
                      <a:r>
                        <a:rPr lang="en-US" altLang="zh-CN" dirty="0"/>
                        <a:t>Synopsys</a:t>
                      </a:r>
                      <a:endParaRPr lang="zh-CN" altLang="en-US" dirty="0"/>
                    </a:p>
                  </a:txBody>
                  <a:tcPr/>
                </a:tc>
                <a:extLst>
                  <a:ext uri="{0D108BD9-81ED-4DB2-BD59-A6C34878D82A}">
                    <a16:rowId xmlns:a16="http://schemas.microsoft.com/office/drawing/2014/main" val="1896744079"/>
                  </a:ext>
                </a:extLst>
              </a:tr>
              <a:tr h="370840">
                <a:tc>
                  <a:txBody>
                    <a:bodyPr/>
                    <a:lstStyle/>
                    <a:p>
                      <a:r>
                        <a:rPr lang="en-US" altLang="zh-CN" dirty="0"/>
                        <a:t>PRD Protocols</a:t>
                      </a:r>
                      <a:endParaRPr lang="zh-CN" altLang="en-US" dirty="0"/>
                    </a:p>
                  </a:txBody>
                  <a:tcPr/>
                </a:tc>
                <a:tc>
                  <a:txBody>
                    <a:bodyPr/>
                    <a:lstStyle/>
                    <a:p>
                      <a:r>
                        <a:rPr lang="en-US" altLang="zh-CN" dirty="0"/>
                        <a:t>LPDDR5/4/4X</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LPDDR5/4/4X</a:t>
                      </a:r>
                      <a:endParaRPr lang="zh-CN" altLang="en-US" dirty="0"/>
                    </a:p>
                  </a:txBody>
                  <a:tcPr/>
                </a:tc>
                <a:extLst>
                  <a:ext uri="{0D108BD9-81ED-4DB2-BD59-A6C34878D82A}">
                    <a16:rowId xmlns:a16="http://schemas.microsoft.com/office/drawing/2014/main" val="2398039001"/>
                  </a:ext>
                </a:extLst>
              </a:tr>
              <a:tr h="370840">
                <a:tc>
                  <a:txBody>
                    <a:bodyPr/>
                    <a:lstStyle/>
                    <a:p>
                      <a:r>
                        <a:rPr lang="en-US" altLang="zh-CN" dirty="0"/>
                        <a:t>Max data rate (LP5)</a:t>
                      </a:r>
                      <a:endParaRPr lang="zh-CN" altLang="en-US" dirty="0"/>
                    </a:p>
                  </a:txBody>
                  <a:tcPr/>
                </a:tc>
                <a:tc>
                  <a:txBody>
                    <a:bodyPr/>
                    <a:lstStyle/>
                    <a:p>
                      <a:r>
                        <a:rPr lang="en-US" altLang="zh-CN" dirty="0"/>
                        <a:t>6400 Mbps</a:t>
                      </a:r>
                      <a:endParaRPr lang="zh-CN" altLang="en-US" dirty="0"/>
                    </a:p>
                  </a:txBody>
                  <a:tcPr/>
                </a:tc>
                <a:tc>
                  <a:txBody>
                    <a:bodyPr/>
                    <a:lstStyle/>
                    <a:p>
                      <a:r>
                        <a:rPr lang="en-US" altLang="zh-CN" dirty="0"/>
                        <a:t>6400 Mbps</a:t>
                      </a:r>
                      <a:endParaRPr lang="zh-CN" altLang="en-US" dirty="0"/>
                    </a:p>
                  </a:txBody>
                  <a:tcPr/>
                </a:tc>
                <a:extLst>
                  <a:ext uri="{0D108BD9-81ED-4DB2-BD59-A6C34878D82A}">
                    <a16:rowId xmlns:a16="http://schemas.microsoft.com/office/drawing/2014/main" val="2234193174"/>
                  </a:ext>
                </a:extLst>
              </a:tr>
              <a:tr h="370840">
                <a:tc>
                  <a:txBody>
                    <a:bodyPr/>
                    <a:lstStyle/>
                    <a:p>
                      <a:r>
                        <a:rPr lang="en-US" altLang="zh-CN" dirty="0"/>
                        <a:t>Supported ranks</a:t>
                      </a:r>
                      <a:endParaRPr lang="zh-CN" altLang="en-US" dirty="0"/>
                    </a:p>
                  </a:txBody>
                  <a:tcPr/>
                </a:tc>
                <a:tc>
                  <a:txBody>
                    <a:bodyPr/>
                    <a:lstStyle/>
                    <a:p>
                      <a:r>
                        <a:rPr lang="en-US" altLang="zh-CN" dirty="0"/>
                        <a:t>1, 2, </a:t>
                      </a:r>
                      <a:r>
                        <a:rPr lang="en-US" altLang="zh-CN" b="1" dirty="0">
                          <a:solidFill>
                            <a:srgbClr val="FF0000"/>
                          </a:solidFill>
                        </a:rPr>
                        <a:t>4</a:t>
                      </a:r>
                      <a:r>
                        <a:rPr lang="en-US" altLang="zh-CN" dirty="0"/>
                        <a:t> </a:t>
                      </a:r>
                      <a:r>
                        <a:rPr lang="en-US" altLang="zh-CN" baseline="30000" dirty="0"/>
                        <a:t>1</a:t>
                      </a:r>
                      <a:endParaRPr lang="zh-CN" altLang="en-US" baseline="30000" dirty="0"/>
                    </a:p>
                  </a:txBody>
                  <a:tcPr/>
                </a:tc>
                <a:tc>
                  <a:txBody>
                    <a:bodyPr/>
                    <a:lstStyle/>
                    <a:p>
                      <a:r>
                        <a:rPr lang="en-US" altLang="zh-CN" dirty="0"/>
                        <a:t>1, 2</a:t>
                      </a:r>
                      <a:endParaRPr lang="zh-CN" altLang="en-US" dirty="0"/>
                    </a:p>
                  </a:txBody>
                  <a:tcPr/>
                </a:tc>
                <a:extLst>
                  <a:ext uri="{0D108BD9-81ED-4DB2-BD59-A6C34878D82A}">
                    <a16:rowId xmlns:a16="http://schemas.microsoft.com/office/drawing/2014/main" val="3612693093"/>
                  </a:ext>
                </a:extLst>
              </a:tr>
              <a:tr h="370840">
                <a:tc>
                  <a:txBody>
                    <a:bodyPr/>
                    <a:lstStyle/>
                    <a:p>
                      <a:r>
                        <a:rPr lang="en-US" altLang="zh-CN" dirty="0"/>
                        <a:t>Supported DRAM bits</a:t>
                      </a:r>
                      <a:endParaRPr lang="zh-CN" altLang="en-US" dirty="0"/>
                    </a:p>
                  </a:txBody>
                  <a:tcPr/>
                </a:tc>
                <a:tc>
                  <a:txBody>
                    <a:bodyPr/>
                    <a:lstStyle/>
                    <a:p>
                      <a:r>
                        <a:rPr lang="en-US" altLang="zh-CN" dirty="0"/>
                        <a:t>16, 32, </a:t>
                      </a:r>
                      <a:r>
                        <a:rPr lang="en-US" altLang="zh-CN" b="1" dirty="0">
                          <a:solidFill>
                            <a:srgbClr val="FF0000"/>
                          </a:solidFill>
                        </a:rPr>
                        <a:t>64</a:t>
                      </a:r>
                      <a:endParaRPr lang="zh-CN" altLang="en-US" b="1" baseline="30000" dirty="0">
                        <a:solidFill>
                          <a:srgbClr val="FF0000"/>
                        </a:solidFill>
                      </a:endParaRPr>
                    </a:p>
                  </a:txBody>
                  <a:tcPr/>
                </a:tc>
                <a:tc>
                  <a:txBody>
                    <a:bodyPr/>
                    <a:lstStyle/>
                    <a:p>
                      <a:r>
                        <a:rPr lang="en-US" altLang="zh-CN" dirty="0"/>
                        <a:t>16, 32</a:t>
                      </a:r>
                      <a:endParaRPr lang="zh-CN" altLang="en-US" dirty="0"/>
                    </a:p>
                  </a:txBody>
                  <a:tcPr/>
                </a:tc>
                <a:extLst>
                  <a:ext uri="{0D108BD9-81ED-4DB2-BD59-A6C34878D82A}">
                    <a16:rowId xmlns:a16="http://schemas.microsoft.com/office/drawing/2014/main" val="1755009052"/>
                  </a:ext>
                </a:extLst>
              </a:tr>
              <a:tr h="370840">
                <a:tc>
                  <a:txBody>
                    <a:bodyPr/>
                    <a:lstStyle/>
                    <a:p>
                      <a:r>
                        <a:rPr lang="en-US" altLang="zh-CN" dirty="0"/>
                        <a:t>Hardware DFS</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extLst>
                  <a:ext uri="{0D108BD9-81ED-4DB2-BD59-A6C34878D82A}">
                    <a16:rowId xmlns:a16="http://schemas.microsoft.com/office/drawing/2014/main" val="4237790215"/>
                  </a:ext>
                </a:extLst>
              </a:tr>
              <a:tr h="370840">
                <a:tc>
                  <a:txBody>
                    <a:bodyPr/>
                    <a:lstStyle/>
                    <a:p>
                      <a:r>
                        <a:rPr lang="en-US" altLang="zh-CN" dirty="0"/>
                        <a:t>Data ports</a:t>
                      </a:r>
                      <a:endParaRPr lang="zh-CN" altLang="en-US" dirty="0"/>
                    </a:p>
                  </a:txBody>
                  <a:tcPr/>
                </a:tc>
                <a:tc>
                  <a:txBody>
                    <a:bodyPr/>
                    <a:lstStyle/>
                    <a:p>
                      <a:r>
                        <a:rPr lang="en-US" altLang="zh-CN" dirty="0"/>
                        <a:t>AXI, CHI, DEN </a:t>
                      </a:r>
                      <a:r>
                        <a:rPr lang="en-US" altLang="zh-CN" baseline="30000" dirty="0"/>
                        <a:t>2</a:t>
                      </a:r>
                      <a:endParaRPr lang="zh-CN" altLang="en-US" baseline="30000" dirty="0"/>
                    </a:p>
                  </a:txBody>
                  <a:tcPr/>
                </a:tc>
                <a:tc>
                  <a:txBody>
                    <a:bodyPr/>
                    <a:lstStyle/>
                    <a:p>
                      <a:r>
                        <a:rPr lang="en-US" altLang="zh-CN" dirty="0"/>
                        <a:t>AXI, HIF </a:t>
                      </a:r>
                      <a:r>
                        <a:rPr lang="en-US" altLang="zh-CN" baseline="30000" dirty="0"/>
                        <a:t>2</a:t>
                      </a:r>
                      <a:endParaRPr lang="zh-CN" altLang="en-US" dirty="0"/>
                    </a:p>
                  </a:txBody>
                  <a:tcPr/>
                </a:tc>
                <a:extLst>
                  <a:ext uri="{0D108BD9-81ED-4DB2-BD59-A6C34878D82A}">
                    <a16:rowId xmlns:a16="http://schemas.microsoft.com/office/drawing/2014/main" val="2188394798"/>
                  </a:ext>
                </a:extLst>
              </a:tr>
              <a:tr h="370840">
                <a:tc>
                  <a:txBody>
                    <a:bodyPr/>
                    <a:lstStyle/>
                    <a:p>
                      <a:r>
                        <a:rPr lang="en-US" altLang="zh-CN" dirty="0"/>
                        <a:t>Reg interface</a:t>
                      </a:r>
                      <a:endParaRPr lang="zh-CN" altLang="en-US" dirty="0"/>
                    </a:p>
                  </a:txBody>
                  <a:tcPr/>
                </a:tc>
                <a:tc>
                  <a:txBody>
                    <a:bodyPr/>
                    <a:lstStyle/>
                    <a:p>
                      <a:r>
                        <a:rPr lang="en-US" altLang="zh-CN" dirty="0"/>
                        <a:t>AXI, AHB, DEN </a:t>
                      </a:r>
                      <a:r>
                        <a:rPr lang="en-US" altLang="zh-CN" baseline="30000" dirty="0"/>
                        <a:t>2</a:t>
                      </a:r>
                      <a:endParaRPr lang="zh-CN" altLang="en-US" dirty="0"/>
                    </a:p>
                  </a:txBody>
                  <a:tcPr/>
                </a:tc>
                <a:tc>
                  <a:txBody>
                    <a:bodyPr/>
                    <a:lstStyle/>
                    <a:p>
                      <a:r>
                        <a:rPr lang="en-US" altLang="zh-CN" dirty="0"/>
                        <a:t>APB</a:t>
                      </a:r>
                      <a:endParaRPr lang="zh-CN" altLang="en-US" dirty="0"/>
                    </a:p>
                  </a:txBody>
                  <a:tcPr/>
                </a:tc>
                <a:extLst>
                  <a:ext uri="{0D108BD9-81ED-4DB2-BD59-A6C34878D82A}">
                    <a16:rowId xmlns:a16="http://schemas.microsoft.com/office/drawing/2014/main" val="3184499136"/>
                  </a:ext>
                </a:extLst>
              </a:tr>
              <a:tr h="370840">
                <a:tc>
                  <a:txBody>
                    <a:bodyPr/>
                    <a:lstStyle/>
                    <a:p>
                      <a:r>
                        <a:rPr lang="en-US" altLang="zh-CN" dirty="0"/>
                        <a:t>DRAM BIST</a:t>
                      </a:r>
                      <a:endParaRPr lang="zh-CN" altLang="en-US" dirty="0"/>
                    </a:p>
                  </a:txBody>
                  <a:tcPr/>
                </a:tc>
                <a:tc>
                  <a:txBody>
                    <a:bodyPr/>
                    <a:lstStyle/>
                    <a:p>
                      <a:r>
                        <a:rPr lang="en-US" altLang="zh-CN" b="1" dirty="0">
                          <a:solidFill>
                            <a:srgbClr val="FF0000"/>
                          </a:solidFill>
                        </a:rPr>
                        <a:t>Yes</a:t>
                      </a:r>
                      <a:endParaRPr lang="zh-CN" altLang="en-US" b="1" dirty="0">
                        <a:solidFill>
                          <a:srgbClr val="FF0000"/>
                        </a:solidFill>
                      </a:endParaRPr>
                    </a:p>
                  </a:txBody>
                  <a:tcPr/>
                </a:tc>
                <a:tc>
                  <a:txBody>
                    <a:bodyPr/>
                    <a:lstStyle/>
                    <a:p>
                      <a:r>
                        <a:rPr lang="en-US" altLang="zh-CN" dirty="0"/>
                        <a:t>No</a:t>
                      </a:r>
                      <a:endParaRPr lang="zh-CN" altLang="en-US" dirty="0"/>
                    </a:p>
                  </a:txBody>
                  <a:tcPr/>
                </a:tc>
                <a:extLst>
                  <a:ext uri="{0D108BD9-81ED-4DB2-BD59-A6C34878D82A}">
                    <a16:rowId xmlns:a16="http://schemas.microsoft.com/office/drawing/2014/main" val="3999641848"/>
                  </a:ext>
                </a:extLst>
              </a:tr>
              <a:tr h="370840">
                <a:tc>
                  <a:txBody>
                    <a:bodyPr/>
                    <a:lstStyle/>
                    <a:p>
                      <a:r>
                        <a:rPr lang="en-US" altLang="zh-CN" dirty="0"/>
                        <a:t>Automotive features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Inline-ECC; Address parity; On-chip data ECC;  Register parity; Key FSM and module duplication.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Inline-ECC; Address parity; On-chip data ECC;  Register parity; Key FSM and module duplication.</a:t>
                      </a:r>
                    </a:p>
                  </a:txBody>
                  <a:tcPr/>
                </a:tc>
                <a:extLst>
                  <a:ext uri="{0D108BD9-81ED-4DB2-BD59-A6C34878D82A}">
                    <a16:rowId xmlns:a16="http://schemas.microsoft.com/office/drawing/2014/main" val="3114551692"/>
                  </a:ext>
                </a:extLst>
              </a:tr>
            </a:tbl>
          </a:graphicData>
        </a:graphic>
      </p:graphicFrame>
      <p:sp>
        <p:nvSpPr>
          <p:cNvPr id="9" name="文本框 8">
            <a:extLst>
              <a:ext uri="{FF2B5EF4-FFF2-40B4-BE49-F238E27FC236}">
                <a16:creationId xmlns:a16="http://schemas.microsoft.com/office/drawing/2014/main" id="{56D42D70-4DB8-4C09-99CB-642B5730D636}"/>
              </a:ext>
            </a:extLst>
          </p:cNvPr>
          <p:cNvSpPr txBox="1"/>
          <p:nvPr/>
        </p:nvSpPr>
        <p:spPr>
          <a:xfrm>
            <a:off x="609600" y="5201920"/>
            <a:ext cx="10576560" cy="923330"/>
          </a:xfrm>
          <a:prstGeom prst="rect">
            <a:avLst/>
          </a:prstGeom>
          <a:noFill/>
        </p:spPr>
        <p:txBody>
          <a:bodyPr wrap="square" rtlCol="0">
            <a:spAutoFit/>
          </a:bodyPr>
          <a:lstStyle/>
          <a:p>
            <a:r>
              <a:rPr lang="en-US" altLang="zh-CN" dirty="0"/>
              <a:t>Note:</a:t>
            </a:r>
          </a:p>
          <a:p>
            <a:r>
              <a:rPr lang="en-US" altLang="zh-CN" dirty="0"/>
              <a:t>1. 4 rank may be supported. Information request sent out on April 2</a:t>
            </a:r>
            <a:r>
              <a:rPr lang="en-US" altLang="zh-CN" baseline="30000" dirty="0"/>
              <a:t>nd</a:t>
            </a:r>
            <a:r>
              <a:rPr lang="en-US" altLang="zh-CN" dirty="0"/>
              <a:t> but not confirmed yet;</a:t>
            </a:r>
          </a:p>
          <a:p>
            <a:r>
              <a:rPr lang="en-US" altLang="zh-CN" dirty="0"/>
              <a:t>2. DEN and HIF are non-standard and proprietary interfaces. </a:t>
            </a:r>
            <a:endParaRPr lang="zh-CN" altLang="en-US" dirty="0"/>
          </a:p>
        </p:txBody>
      </p:sp>
    </p:spTree>
    <p:extLst>
      <p:ext uri="{BB962C8B-B14F-4D97-AF65-F5344CB8AC3E}">
        <p14:creationId xmlns:p14="http://schemas.microsoft.com/office/powerpoint/2010/main" val="294206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5</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DDR controller PPA</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2293738644"/>
              </p:ext>
            </p:extLst>
          </p:nvPr>
        </p:nvGraphicFramePr>
        <p:xfrm>
          <a:off x="528320" y="678179"/>
          <a:ext cx="10657840" cy="4968240"/>
        </p:xfrm>
        <a:graphic>
          <a:graphicData uri="http://schemas.openxmlformats.org/drawingml/2006/table">
            <a:tbl>
              <a:tblPr firstRow="1" bandRow="1">
                <a:tableStyleId>{5C22544A-7EE6-4342-B048-85BDC9FD1C3A}</a:tableStyleId>
              </a:tblPr>
              <a:tblGrid>
                <a:gridCol w="2367280">
                  <a:extLst>
                    <a:ext uri="{9D8B030D-6E8A-4147-A177-3AD203B41FA5}">
                      <a16:colId xmlns:a16="http://schemas.microsoft.com/office/drawing/2014/main" val="2481422314"/>
                    </a:ext>
                  </a:extLst>
                </a:gridCol>
                <a:gridCol w="4145280">
                  <a:extLst>
                    <a:ext uri="{9D8B030D-6E8A-4147-A177-3AD203B41FA5}">
                      <a16:colId xmlns:a16="http://schemas.microsoft.com/office/drawing/2014/main" val="3354054961"/>
                    </a:ext>
                  </a:extLst>
                </a:gridCol>
                <a:gridCol w="4145280">
                  <a:extLst>
                    <a:ext uri="{9D8B030D-6E8A-4147-A177-3AD203B41FA5}">
                      <a16:colId xmlns:a16="http://schemas.microsoft.com/office/drawing/2014/main" val="3099325688"/>
                    </a:ext>
                  </a:extLst>
                </a:gridCol>
              </a:tblGrid>
              <a:tr h="370840">
                <a:tc>
                  <a:txBody>
                    <a:bodyPr/>
                    <a:lstStyle/>
                    <a:p>
                      <a:r>
                        <a:rPr lang="en-US" altLang="zh-CN" sz="1600" dirty="0"/>
                        <a:t>Configs</a:t>
                      </a:r>
                      <a:endParaRPr lang="zh-CN" altLang="en-US" sz="1600" dirty="0"/>
                    </a:p>
                  </a:txBody>
                  <a:tcPr/>
                </a:tc>
                <a:tc>
                  <a:txBody>
                    <a:bodyPr/>
                    <a:lstStyle/>
                    <a:p>
                      <a:r>
                        <a:rPr lang="en-US" altLang="zh-CN" sz="1600" dirty="0"/>
                        <a:t>Cadence</a:t>
                      </a:r>
                      <a:endParaRPr lang="zh-CN" altLang="en-US" sz="1600" dirty="0"/>
                    </a:p>
                  </a:txBody>
                  <a:tcPr/>
                </a:tc>
                <a:tc>
                  <a:txBody>
                    <a:bodyPr/>
                    <a:lstStyle/>
                    <a:p>
                      <a:r>
                        <a:rPr lang="en-US" altLang="zh-CN" sz="1600" dirty="0"/>
                        <a:t>Synopsys</a:t>
                      </a:r>
                      <a:endParaRPr lang="zh-CN" altLang="en-US" sz="1600" dirty="0"/>
                    </a:p>
                  </a:txBody>
                  <a:tcPr/>
                </a:tc>
                <a:extLst>
                  <a:ext uri="{0D108BD9-81ED-4DB2-BD59-A6C34878D82A}">
                    <a16:rowId xmlns:a16="http://schemas.microsoft.com/office/drawing/2014/main" val="1896744079"/>
                  </a:ext>
                </a:extLst>
              </a:tr>
              <a:tr h="370840">
                <a:tc>
                  <a:txBody>
                    <a:bodyPr/>
                    <a:lstStyle/>
                    <a:p>
                      <a:r>
                        <a:rPr lang="en-US" altLang="zh-CN" sz="1600" dirty="0"/>
                        <a:t>Lithography</a:t>
                      </a:r>
                      <a:endParaRPr lang="zh-CN" altLang="en-US" sz="1600" dirty="0"/>
                    </a:p>
                  </a:txBody>
                  <a:tcPr/>
                </a:tc>
                <a:tc>
                  <a:txBody>
                    <a:bodyPr/>
                    <a:lstStyle/>
                    <a:p>
                      <a:r>
                        <a:rPr lang="en-US" altLang="zh-CN" sz="1600" b="0" dirty="0"/>
                        <a:t>TSMC 7 nm</a:t>
                      </a:r>
                      <a:endParaRPr lang="zh-CN" alt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t>TSMC 7 nm</a:t>
                      </a:r>
                      <a:endParaRPr lang="zh-CN" altLang="en-US" sz="1600" b="0" dirty="0"/>
                    </a:p>
                  </a:txBody>
                  <a:tcPr/>
                </a:tc>
                <a:extLst>
                  <a:ext uri="{0D108BD9-81ED-4DB2-BD59-A6C34878D82A}">
                    <a16:rowId xmlns:a16="http://schemas.microsoft.com/office/drawing/2014/main" val="2398039001"/>
                  </a:ext>
                </a:extLst>
              </a:tr>
              <a:tr h="370840">
                <a:tc>
                  <a:txBody>
                    <a:bodyPr/>
                    <a:lstStyle/>
                    <a:p>
                      <a:r>
                        <a:rPr lang="en-US" altLang="zh-CN" sz="1600" dirty="0"/>
                        <a:t>Protocol</a:t>
                      </a:r>
                      <a:endParaRPr lang="zh-CN" altLang="en-US" sz="1600" dirty="0"/>
                    </a:p>
                  </a:txBody>
                  <a:tcPr/>
                </a:tc>
                <a:tc>
                  <a:txBody>
                    <a:bodyPr/>
                    <a:lstStyle/>
                    <a:p>
                      <a:r>
                        <a:rPr lang="en-US" altLang="zh-CN" sz="1600" b="0" dirty="0"/>
                        <a:t>LPDDR5/4/4X</a:t>
                      </a:r>
                      <a:endParaRPr lang="zh-CN" altLang="en-US" sz="1600" b="0" dirty="0"/>
                    </a:p>
                  </a:txBody>
                  <a:tcPr/>
                </a:tc>
                <a:tc>
                  <a:txBody>
                    <a:bodyPr/>
                    <a:lstStyle/>
                    <a:p>
                      <a:r>
                        <a:rPr lang="en-US" altLang="zh-CN" sz="1600" b="0" dirty="0"/>
                        <a:t>LPDDR5/4/4X</a:t>
                      </a:r>
                      <a:endParaRPr lang="zh-CN" altLang="en-US" sz="1600" b="0" dirty="0"/>
                    </a:p>
                  </a:txBody>
                  <a:tcPr/>
                </a:tc>
                <a:extLst>
                  <a:ext uri="{0D108BD9-81ED-4DB2-BD59-A6C34878D82A}">
                    <a16:rowId xmlns:a16="http://schemas.microsoft.com/office/drawing/2014/main" val="3612693093"/>
                  </a:ext>
                </a:extLst>
              </a:tr>
              <a:tr h="370840">
                <a:tc>
                  <a:txBody>
                    <a:bodyPr/>
                    <a:lstStyle/>
                    <a:p>
                      <a:r>
                        <a:rPr lang="en-US" altLang="zh-CN" sz="1600" dirty="0"/>
                        <a:t>Operating frequency</a:t>
                      </a:r>
                      <a:endParaRPr lang="zh-CN" altLang="en-US" sz="1600" dirty="0"/>
                    </a:p>
                  </a:txBody>
                  <a:tcPr/>
                </a:tc>
                <a:tc>
                  <a:txBody>
                    <a:bodyPr/>
                    <a:lstStyle/>
                    <a:p>
                      <a:r>
                        <a:rPr lang="en-US" altLang="zh-CN" sz="1600" dirty="0"/>
                        <a:t>800 MHz</a:t>
                      </a:r>
                      <a:endParaRPr lang="zh-CN" altLang="en-US" sz="1600" dirty="0"/>
                    </a:p>
                  </a:txBody>
                  <a:tcPr/>
                </a:tc>
                <a:tc>
                  <a:txBody>
                    <a:bodyPr/>
                    <a:lstStyle/>
                    <a:p>
                      <a:r>
                        <a:rPr lang="en-US" altLang="zh-CN" sz="1600" dirty="0"/>
                        <a:t>800 MHz</a:t>
                      </a:r>
                      <a:endParaRPr lang="zh-CN" altLang="en-US" sz="1600" dirty="0"/>
                    </a:p>
                  </a:txBody>
                  <a:tcPr/>
                </a:tc>
                <a:extLst>
                  <a:ext uri="{0D108BD9-81ED-4DB2-BD59-A6C34878D82A}">
                    <a16:rowId xmlns:a16="http://schemas.microsoft.com/office/drawing/2014/main" val="979699252"/>
                  </a:ext>
                </a:extLst>
              </a:tr>
              <a:tr h="370840">
                <a:tc>
                  <a:txBody>
                    <a:bodyPr/>
                    <a:lstStyle/>
                    <a:p>
                      <a:r>
                        <a:rPr lang="en-US" altLang="zh-CN" sz="1600" dirty="0"/>
                        <a:t>Data rate (LP5)</a:t>
                      </a:r>
                      <a:endParaRPr lang="zh-CN" altLang="en-US" sz="1600" dirty="0"/>
                    </a:p>
                  </a:txBody>
                  <a:tcPr/>
                </a:tc>
                <a:tc>
                  <a:txBody>
                    <a:bodyPr/>
                    <a:lstStyle/>
                    <a:p>
                      <a:r>
                        <a:rPr lang="en-US" altLang="zh-CN" sz="1600" dirty="0"/>
                        <a:t>6400 Mbps</a:t>
                      </a:r>
                      <a:endParaRPr lang="zh-CN" altLang="en-US" sz="1600" dirty="0"/>
                    </a:p>
                  </a:txBody>
                  <a:tcPr/>
                </a:tc>
                <a:tc>
                  <a:txBody>
                    <a:bodyPr/>
                    <a:lstStyle/>
                    <a:p>
                      <a:r>
                        <a:rPr lang="en-US" altLang="zh-CN" sz="1600" dirty="0"/>
                        <a:t>6400 Mbps</a:t>
                      </a:r>
                      <a:endParaRPr lang="zh-CN" altLang="en-US" sz="1600" dirty="0"/>
                    </a:p>
                  </a:txBody>
                  <a:tcPr/>
                </a:tc>
                <a:extLst>
                  <a:ext uri="{0D108BD9-81ED-4DB2-BD59-A6C34878D82A}">
                    <a16:rowId xmlns:a16="http://schemas.microsoft.com/office/drawing/2014/main" val="2064808513"/>
                  </a:ext>
                </a:extLst>
              </a:tr>
              <a:tr h="370840">
                <a:tc>
                  <a:txBody>
                    <a:bodyPr/>
                    <a:lstStyle/>
                    <a:p>
                      <a:r>
                        <a:rPr lang="en-US" altLang="zh-CN" sz="1600" dirty="0"/>
                        <a:t>AXI ports</a:t>
                      </a:r>
                      <a:endParaRPr lang="zh-CN" altLang="en-US" sz="1600" dirty="0"/>
                    </a:p>
                  </a:txBody>
                  <a:tcPr/>
                </a:tc>
                <a:tc>
                  <a:txBody>
                    <a:bodyPr/>
                    <a:lstStyle/>
                    <a:p>
                      <a:r>
                        <a:rPr lang="en-US" altLang="zh-CN" sz="1600" b="1" dirty="0"/>
                        <a:t>8</a:t>
                      </a:r>
                      <a:endParaRPr lang="zh-CN" altLang="en-US" sz="1600" b="1" dirty="0"/>
                    </a:p>
                  </a:txBody>
                  <a:tcPr/>
                </a:tc>
                <a:tc>
                  <a:txBody>
                    <a:bodyPr/>
                    <a:lstStyle/>
                    <a:p>
                      <a:r>
                        <a:rPr lang="en-US" altLang="zh-CN" sz="1600" dirty="0"/>
                        <a:t>2</a:t>
                      </a:r>
                      <a:endParaRPr lang="zh-CN" altLang="en-US" sz="1600" dirty="0"/>
                    </a:p>
                  </a:txBody>
                  <a:tcPr/>
                </a:tc>
                <a:extLst>
                  <a:ext uri="{0D108BD9-81ED-4DB2-BD59-A6C34878D82A}">
                    <a16:rowId xmlns:a16="http://schemas.microsoft.com/office/drawing/2014/main" val="1607205634"/>
                  </a:ext>
                </a:extLst>
              </a:tr>
              <a:tr h="370840">
                <a:tc>
                  <a:txBody>
                    <a:bodyPr/>
                    <a:lstStyle/>
                    <a:p>
                      <a:r>
                        <a:rPr lang="en-US" altLang="zh-CN" sz="1600" dirty="0"/>
                        <a:t>Number of ranks</a:t>
                      </a:r>
                      <a:endParaRPr lang="zh-CN" altLang="en-US" sz="1600" dirty="0"/>
                    </a:p>
                  </a:txBody>
                  <a:tcPr/>
                </a:tc>
                <a:tc>
                  <a:txBody>
                    <a:bodyPr/>
                    <a:lstStyle/>
                    <a:p>
                      <a:r>
                        <a:rPr lang="en-US" altLang="zh-CN" sz="1600" dirty="0"/>
                        <a:t>2</a:t>
                      </a:r>
                      <a:endParaRPr lang="zh-CN" altLang="en-US" sz="1600" dirty="0"/>
                    </a:p>
                  </a:txBody>
                  <a:tcPr/>
                </a:tc>
                <a:tc>
                  <a:txBody>
                    <a:bodyPr/>
                    <a:lstStyle/>
                    <a:p>
                      <a:r>
                        <a:rPr lang="en-US" altLang="zh-CN" sz="1600" dirty="0"/>
                        <a:t>2</a:t>
                      </a:r>
                      <a:endParaRPr lang="zh-CN" altLang="en-US" sz="1600" dirty="0"/>
                    </a:p>
                  </a:txBody>
                  <a:tcPr/>
                </a:tc>
                <a:extLst>
                  <a:ext uri="{0D108BD9-81ED-4DB2-BD59-A6C34878D82A}">
                    <a16:rowId xmlns:a16="http://schemas.microsoft.com/office/drawing/2014/main" val="1785704665"/>
                  </a:ext>
                </a:extLst>
              </a:tr>
              <a:tr h="370840">
                <a:tc>
                  <a:txBody>
                    <a:bodyPr/>
                    <a:lstStyle/>
                    <a:p>
                      <a:r>
                        <a:rPr lang="en-US" altLang="zh-CN" sz="1600" dirty="0"/>
                        <a:t>Supported DRAM bits</a:t>
                      </a:r>
                      <a:endParaRPr lang="zh-CN" altLang="en-US" sz="1600" dirty="0"/>
                    </a:p>
                  </a:txBody>
                  <a:tcPr/>
                </a:tc>
                <a:tc>
                  <a:txBody>
                    <a:bodyPr/>
                    <a:lstStyle/>
                    <a:p>
                      <a:r>
                        <a:rPr lang="en-US" altLang="zh-CN" sz="1600" dirty="0"/>
                        <a:t>32</a:t>
                      </a:r>
                      <a:endParaRPr lang="zh-CN" altLang="en-US" sz="1600" baseline="30000" dirty="0"/>
                    </a:p>
                  </a:txBody>
                  <a:tcPr/>
                </a:tc>
                <a:tc>
                  <a:txBody>
                    <a:bodyPr/>
                    <a:lstStyle/>
                    <a:p>
                      <a:r>
                        <a:rPr lang="en-US" altLang="zh-CN" sz="1600" dirty="0"/>
                        <a:t>32</a:t>
                      </a:r>
                      <a:endParaRPr lang="zh-CN" altLang="en-US" sz="1600" dirty="0"/>
                    </a:p>
                  </a:txBody>
                  <a:tcPr/>
                </a:tc>
                <a:extLst>
                  <a:ext uri="{0D108BD9-81ED-4DB2-BD59-A6C34878D82A}">
                    <a16:rowId xmlns:a16="http://schemas.microsoft.com/office/drawing/2014/main" val="1755009052"/>
                  </a:ext>
                </a:extLst>
              </a:tr>
              <a:tr h="370840">
                <a:tc>
                  <a:txBody>
                    <a:bodyPr/>
                    <a:lstStyle/>
                    <a:p>
                      <a:r>
                        <a:rPr lang="en-US" altLang="zh-CN" sz="1600" dirty="0"/>
                        <a:t>CAM entries</a:t>
                      </a:r>
                      <a:endParaRPr lang="zh-CN" altLang="en-US" sz="1600" dirty="0"/>
                    </a:p>
                  </a:txBody>
                  <a:tcPr/>
                </a:tc>
                <a:tc>
                  <a:txBody>
                    <a:bodyPr/>
                    <a:lstStyle/>
                    <a:p>
                      <a:r>
                        <a:rPr lang="en-US" altLang="zh-CN" sz="1600" i="0" baseline="0" dirty="0"/>
                        <a:t>32</a:t>
                      </a:r>
                      <a:endParaRPr lang="zh-CN" altLang="en-US" sz="1600" i="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i="0" baseline="0" dirty="0"/>
                        <a:t>32</a:t>
                      </a:r>
                      <a:endParaRPr lang="zh-CN" altLang="en-US" sz="1600" i="0" baseline="0" dirty="0"/>
                    </a:p>
                  </a:txBody>
                  <a:tcPr/>
                </a:tc>
                <a:extLst>
                  <a:ext uri="{0D108BD9-81ED-4DB2-BD59-A6C34878D82A}">
                    <a16:rowId xmlns:a16="http://schemas.microsoft.com/office/drawing/2014/main" val="1460624089"/>
                  </a:ext>
                </a:extLst>
              </a:tr>
              <a:tr h="370840">
                <a:tc>
                  <a:txBody>
                    <a:bodyPr/>
                    <a:lstStyle/>
                    <a:p>
                      <a:r>
                        <a:rPr lang="en-US" altLang="zh-CN" sz="1600" dirty="0"/>
                        <a:t>Automotive features</a:t>
                      </a:r>
                      <a:endParaRPr lang="zh-CN" altLang="en-US" sz="1600" dirty="0"/>
                    </a:p>
                  </a:txBody>
                  <a:tcPr/>
                </a:tc>
                <a:tc>
                  <a:txBody>
                    <a:bodyPr/>
                    <a:lstStyle/>
                    <a:p>
                      <a:r>
                        <a:rPr lang="en-US" altLang="zh-CN" sz="1400" dirty="0"/>
                        <a:t>Inline-ECC; Address parity; On-chip data ECC;  Register parity; Key FSM and module duplication.</a:t>
                      </a:r>
                    </a:p>
                  </a:txBody>
                  <a:tcPr/>
                </a:tc>
                <a:tc>
                  <a:txBody>
                    <a:bodyPr/>
                    <a:lstStyle/>
                    <a:p>
                      <a:r>
                        <a:rPr lang="en-US" altLang="zh-CN" sz="1400" dirty="0"/>
                        <a:t>Inline-ECC; Address parity; On-chip data ECC;  Register parity; Key FSM and module duplication.</a:t>
                      </a:r>
                    </a:p>
                  </a:txBody>
                  <a:tcPr/>
                </a:tc>
                <a:extLst>
                  <a:ext uri="{0D108BD9-81ED-4DB2-BD59-A6C34878D82A}">
                    <a16:rowId xmlns:a16="http://schemas.microsoft.com/office/drawing/2014/main" val="2804598435"/>
                  </a:ext>
                </a:extLst>
              </a:tr>
              <a:tr h="370840">
                <a:tc>
                  <a:txBody>
                    <a:bodyPr/>
                    <a:lstStyle/>
                    <a:p>
                      <a:r>
                        <a:rPr lang="en-US" altLang="zh-CN" sz="1600" dirty="0"/>
                        <a:t>Leakage power</a:t>
                      </a:r>
                      <a:endParaRPr lang="zh-CN" altLang="en-US" sz="1600" dirty="0"/>
                    </a:p>
                  </a:txBody>
                  <a:tcPr>
                    <a:solidFill>
                      <a:schemeClr val="accent2">
                        <a:lumMod val="40000"/>
                        <a:lumOff val="60000"/>
                      </a:schemeClr>
                    </a:solidFill>
                  </a:tcPr>
                </a:tc>
                <a:tc>
                  <a:txBody>
                    <a:bodyPr/>
                    <a:lstStyle/>
                    <a:p>
                      <a:r>
                        <a:rPr lang="en-US" altLang="zh-CN" sz="1600" dirty="0"/>
                        <a:t>Not provided </a:t>
                      </a:r>
                      <a:r>
                        <a:rPr lang="en-US" altLang="zh-CN" sz="1600" baseline="30000" dirty="0"/>
                        <a:t>1</a:t>
                      </a:r>
                      <a:endParaRPr lang="zh-CN" altLang="en-US" sz="1600" baseline="30000" dirty="0"/>
                    </a:p>
                  </a:txBody>
                  <a:tcPr>
                    <a:solidFill>
                      <a:schemeClr val="accent2">
                        <a:lumMod val="40000"/>
                        <a:lumOff val="60000"/>
                      </a:schemeClr>
                    </a:solidFill>
                  </a:tcPr>
                </a:tc>
                <a:tc>
                  <a:txBody>
                    <a:bodyPr/>
                    <a:lstStyle/>
                    <a:p>
                      <a:r>
                        <a:rPr lang="en-US" altLang="zh-CN" sz="1600" dirty="0"/>
                        <a:t>Not provided </a:t>
                      </a:r>
                      <a:r>
                        <a:rPr lang="en-US" altLang="zh-CN" sz="1600" baseline="30000" dirty="0"/>
                        <a:t>2</a:t>
                      </a:r>
                      <a:endParaRPr lang="zh-CN" altLang="en-US" sz="1600" baseline="30000" dirty="0"/>
                    </a:p>
                  </a:txBody>
                  <a:tcPr>
                    <a:solidFill>
                      <a:schemeClr val="accent2">
                        <a:lumMod val="40000"/>
                        <a:lumOff val="60000"/>
                      </a:schemeClr>
                    </a:solidFill>
                  </a:tcPr>
                </a:tc>
                <a:extLst>
                  <a:ext uri="{0D108BD9-81ED-4DB2-BD59-A6C34878D82A}">
                    <a16:rowId xmlns:a16="http://schemas.microsoft.com/office/drawing/2014/main" val="2188394798"/>
                  </a:ext>
                </a:extLst>
              </a:tr>
              <a:tr h="370840">
                <a:tc>
                  <a:txBody>
                    <a:bodyPr/>
                    <a:lstStyle/>
                    <a:p>
                      <a:r>
                        <a:rPr lang="en-US" altLang="zh-CN" sz="1600" dirty="0"/>
                        <a:t>Dynamic power</a:t>
                      </a:r>
                      <a:endParaRPr lang="zh-CN" altLang="en-US" sz="1600" dirty="0"/>
                    </a:p>
                  </a:txBody>
                  <a:tcPr>
                    <a:solidFill>
                      <a:schemeClr val="accent2">
                        <a:lumMod val="40000"/>
                        <a:lumOff val="60000"/>
                      </a:schemeClr>
                    </a:solidFill>
                  </a:tcPr>
                </a:tc>
                <a:tc>
                  <a:txBody>
                    <a:bodyPr/>
                    <a:lstStyle/>
                    <a:p>
                      <a:r>
                        <a:rPr lang="en-US" altLang="zh-CN" sz="1600" dirty="0"/>
                        <a:t>Not provided </a:t>
                      </a:r>
                      <a:r>
                        <a:rPr lang="en-US" altLang="zh-CN" sz="1600" baseline="30000" dirty="0"/>
                        <a:t>1</a:t>
                      </a:r>
                      <a:endParaRPr lang="zh-CN" altLang="en-US" sz="1600" baseline="30000" dirty="0"/>
                    </a:p>
                  </a:txBody>
                  <a:tcPr>
                    <a:solidFill>
                      <a:schemeClr val="accent2">
                        <a:lumMod val="40000"/>
                        <a:lumOff val="60000"/>
                      </a:schemeClr>
                    </a:solidFill>
                  </a:tcPr>
                </a:tc>
                <a:tc>
                  <a:txBody>
                    <a:bodyPr/>
                    <a:lstStyle/>
                    <a:p>
                      <a:r>
                        <a:rPr lang="en-US" altLang="zh-CN" sz="1600" dirty="0"/>
                        <a:t>141 </a:t>
                      </a:r>
                      <a:r>
                        <a:rPr lang="en-US" altLang="zh-CN" sz="1600" dirty="0" err="1"/>
                        <a:t>mW</a:t>
                      </a:r>
                      <a:r>
                        <a:rPr lang="en-US" altLang="zh-CN" sz="1600" dirty="0"/>
                        <a:t>, 25% toggle rate, TT 25</a:t>
                      </a:r>
                      <a:r>
                        <a:rPr lang="zh-CN" altLang="en-US" sz="1600" dirty="0"/>
                        <a:t>℃</a:t>
                      </a:r>
                      <a:endParaRPr lang="zh-CN" altLang="en-US" sz="1600" baseline="30000" dirty="0"/>
                    </a:p>
                  </a:txBody>
                  <a:tcPr>
                    <a:solidFill>
                      <a:schemeClr val="accent2">
                        <a:lumMod val="40000"/>
                        <a:lumOff val="60000"/>
                      </a:schemeClr>
                    </a:solidFill>
                  </a:tcPr>
                </a:tc>
                <a:extLst>
                  <a:ext uri="{0D108BD9-81ED-4DB2-BD59-A6C34878D82A}">
                    <a16:rowId xmlns:a16="http://schemas.microsoft.com/office/drawing/2014/main" val="3999641848"/>
                  </a:ext>
                </a:extLst>
              </a:tr>
              <a:tr h="370840">
                <a:tc>
                  <a:txBody>
                    <a:bodyPr/>
                    <a:lstStyle/>
                    <a:p>
                      <a:r>
                        <a:rPr lang="en-US" altLang="zh-CN" sz="1600" dirty="0"/>
                        <a:t>Area</a:t>
                      </a:r>
                      <a:endParaRPr lang="zh-CN" altLang="en-US" sz="1600" dirty="0"/>
                    </a:p>
                  </a:txBody>
                  <a:tcPr>
                    <a:solidFill>
                      <a:schemeClr val="accent6">
                        <a:lumMod val="20000"/>
                        <a:lumOff val="80000"/>
                      </a:schemeClr>
                    </a:solidFill>
                  </a:tcPr>
                </a:tc>
                <a:tc>
                  <a:txBody>
                    <a:bodyPr/>
                    <a:lstStyle/>
                    <a:p>
                      <a:r>
                        <a:rPr lang="zh-CN" altLang="en-US" sz="1600" i="0" baseline="0" dirty="0"/>
                        <a:t>≈</a:t>
                      </a:r>
                      <a:r>
                        <a:rPr lang="en-US" altLang="zh-CN" sz="1600" i="0" baseline="0" dirty="0"/>
                        <a:t>548,000 um</a:t>
                      </a:r>
                      <a:r>
                        <a:rPr lang="en-US" altLang="zh-CN" sz="1600" i="0" baseline="30000" dirty="0"/>
                        <a:t>2</a:t>
                      </a:r>
                    </a:p>
                  </a:txBody>
                  <a:tcPr>
                    <a:solidFill>
                      <a:schemeClr val="accent6">
                        <a:lumMod val="20000"/>
                        <a:lumOff val="80000"/>
                      </a:schemeClr>
                    </a:solidFill>
                  </a:tcPr>
                </a:tc>
                <a:tc>
                  <a:txBody>
                    <a:bodyPr/>
                    <a:lstStyle/>
                    <a:p>
                      <a:r>
                        <a:rPr lang="en-US" altLang="zh-CN" sz="1600" dirty="0"/>
                        <a:t>390,425 um</a:t>
                      </a:r>
                      <a:r>
                        <a:rPr lang="en-US" altLang="zh-CN" sz="1600" baseline="30000" dirty="0"/>
                        <a:t>2</a:t>
                      </a:r>
                    </a:p>
                  </a:txBody>
                  <a:tcPr>
                    <a:solidFill>
                      <a:schemeClr val="accent6">
                        <a:lumMod val="20000"/>
                        <a:lumOff val="80000"/>
                      </a:schemeClr>
                    </a:solidFill>
                  </a:tcPr>
                </a:tc>
                <a:extLst>
                  <a:ext uri="{0D108BD9-81ED-4DB2-BD59-A6C34878D82A}">
                    <a16:rowId xmlns:a16="http://schemas.microsoft.com/office/drawing/2014/main" val="949590543"/>
                  </a:ext>
                </a:extLst>
              </a:tr>
            </a:tbl>
          </a:graphicData>
        </a:graphic>
      </p:graphicFrame>
      <p:sp>
        <p:nvSpPr>
          <p:cNvPr id="5" name="文本框 4">
            <a:extLst>
              <a:ext uri="{FF2B5EF4-FFF2-40B4-BE49-F238E27FC236}">
                <a16:creationId xmlns:a16="http://schemas.microsoft.com/office/drawing/2014/main" id="{BFFD8DA0-E424-44EF-93A8-B1F9AB30FD6F}"/>
              </a:ext>
            </a:extLst>
          </p:cNvPr>
          <p:cNvSpPr txBox="1"/>
          <p:nvPr/>
        </p:nvSpPr>
        <p:spPr>
          <a:xfrm>
            <a:off x="528320" y="5754398"/>
            <a:ext cx="10576560" cy="584775"/>
          </a:xfrm>
          <a:prstGeom prst="rect">
            <a:avLst/>
          </a:prstGeom>
          <a:noFill/>
        </p:spPr>
        <p:txBody>
          <a:bodyPr wrap="square" rtlCol="0">
            <a:spAutoFit/>
          </a:bodyPr>
          <a:lstStyle/>
          <a:p>
            <a:r>
              <a:rPr lang="en-US" altLang="zh-CN" sz="1600" dirty="0"/>
              <a:t>1. Information request sent out on April 2</a:t>
            </a:r>
            <a:r>
              <a:rPr lang="en-US" altLang="zh-CN" sz="1600" baseline="30000" dirty="0"/>
              <a:t>nd</a:t>
            </a:r>
            <a:r>
              <a:rPr lang="en-US" altLang="zh-CN" sz="1600" dirty="0"/>
              <a:t> but not confirmed yet;</a:t>
            </a:r>
          </a:p>
          <a:p>
            <a:r>
              <a:rPr lang="en-US" altLang="zh-CN" sz="1600" dirty="0"/>
              <a:t>2. Synopsys did not record leakage power during evaluation. </a:t>
            </a:r>
            <a:endParaRPr lang="zh-CN" altLang="en-US" sz="1600" dirty="0"/>
          </a:p>
        </p:txBody>
      </p:sp>
    </p:spTree>
    <p:extLst>
      <p:ext uri="{BB962C8B-B14F-4D97-AF65-F5344CB8AC3E}">
        <p14:creationId xmlns:p14="http://schemas.microsoft.com/office/powerpoint/2010/main" val="227215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6</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DDR controller AP status</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3976971712"/>
              </p:ext>
            </p:extLst>
          </p:nvPr>
        </p:nvGraphicFramePr>
        <p:xfrm>
          <a:off x="609600" y="859428"/>
          <a:ext cx="10657840" cy="5130800"/>
        </p:xfrm>
        <a:graphic>
          <a:graphicData uri="http://schemas.openxmlformats.org/drawingml/2006/table">
            <a:tbl>
              <a:tblPr firstRow="1" bandRow="1">
                <a:tableStyleId>{5C22544A-7EE6-4342-B048-85BDC9FD1C3A}</a:tableStyleId>
              </a:tblPr>
              <a:tblGrid>
                <a:gridCol w="2367280">
                  <a:extLst>
                    <a:ext uri="{9D8B030D-6E8A-4147-A177-3AD203B41FA5}">
                      <a16:colId xmlns:a16="http://schemas.microsoft.com/office/drawing/2014/main" val="2481422314"/>
                    </a:ext>
                  </a:extLst>
                </a:gridCol>
                <a:gridCol w="4145280">
                  <a:extLst>
                    <a:ext uri="{9D8B030D-6E8A-4147-A177-3AD203B41FA5}">
                      <a16:colId xmlns:a16="http://schemas.microsoft.com/office/drawing/2014/main" val="3354054961"/>
                    </a:ext>
                  </a:extLst>
                </a:gridCol>
                <a:gridCol w="4145280">
                  <a:extLst>
                    <a:ext uri="{9D8B030D-6E8A-4147-A177-3AD203B41FA5}">
                      <a16:colId xmlns:a16="http://schemas.microsoft.com/office/drawing/2014/main" val="3099325688"/>
                    </a:ext>
                  </a:extLst>
                </a:gridCol>
              </a:tblGrid>
              <a:tr h="370840">
                <a:tc>
                  <a:txBody>
                    <a:bodyPr/>
                    <a:lstStyle/>
                    <a:p>
                      <a:r>
                        <a:rPr lang="en-US" altLang="zh-CN" dirty="0"/>
                        <a:t>Vendor</a:t>
                      </a:r>
                      <a:endParaRPr lang="zh-CN" altLang="en-US" dirty="0"/>
                    </a:p>
                  </a:txBody>
                  <a:tcPr/>
                </a:tc>
                <a:tc>
                  <a:txBody>
                    <a:bodyPr/>
                    <a:lstStyle/>
                    <a:p>
                      <a:r>
                        <a:rPr lang="en-US" altLang="zh-CN" dirty="0"/>
                        <a:t>Cadence</a:t>
                      </a:r>
                      <a:endParaRPr lang="zh-CN" altLang="en-US" dirty="0"/>
                    </a:p>
                  </a:txBody>
                  <a:tcPr/>
                </a:tc>
                <a:tc>
                  <a:txBody>
                    <a:bodyPr/>
                    <a:lstStyle/>
                    <a:p>
                      <a:r>
                        <a:rPr lang="en-US" altLang="zh-CN" dirty="0"/>
                        <a:t>Synopsys</a:t>
                      </a:r>
                      <a:endParaRPr lang="zh-CN" altLang="en-US" dirty="0"/>
                    </a:p>
                  </a:txBody>
                  <a:tcPr/>
                </a:tc>
                <a:extLst>
                  <a:ext uri="{0D108BD9-81ED-4DB2-BD59-A6C34878D82A}">
                    <a16:rowId xmlns:a16="http://schemas.microsoft.com/office/drawing/2014/main" val="1896744079"/>
                  </a:ext>
                </a:extLst>
              </a:tr>
              <a:tr h="370840">
                <a:tc>
                  <a:txBody>
                    <a:bodyPr/>
                    <a:lstStyle/>
                    <a:p>
                      <a:r>
                        <a:rPr lang="en-US" altLang="zh-CN" dirty="0"/>
                        <a:t>ASIL design target</a:t>
                      </a:r>
                      <a:endParaRPr lang="zh-CN" altLang="en-US" dirty="0"/>
                    </a:p>
                  </a:txBody>
                  <a:tcPr/>
                </a:tc>
                <a:tc>
                  <a:txBody>
                    <a:bodyPr/>
                    <a:lstStyle/>
                    <a:p>
                      <a:r>
                        <a:rPr lang="en-US" altLang="zh-CN" dirty="0"/>
                        <a:t>B/C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extLst>
                  <a:ext uri="{0D108BD9-81ED-4DB2-BD59-A6C34878D82A}">
                    <a16:rowId xmlns:a16="http://schemas.microsoft.com/office/drawing/2014/main" val="2398039001"/>
                  </a:ext>
                </a:extLst>
              </a:tr>
              <a:tr h="370840">
                <a:tc>
                  <a:txBody>
                    <a:bodyPr/>
                    <a:lstStyle/>
                    <a:p>
                      <a:r>
                        <a:rPr lang="en-US" altLang="zh-CN" dirty="0"/>
                        <a:t>ASIL B ready</a:t>
                      </a:r>
                      <a:endParaRPr lang="zh-CN" altLang="en-US" dirty="0"/>
                    </a:p>
                  </a:txBody>
                  <a:tcPr/>
                </a:tc>
                <a:tc>
                  <a:txBody>
                    <a:bodyPr/>
                    <a:lstStyle/>
                    <a:p>
                      <a:r>
                        <a:rPr lang="en-US" altLang="zh-CN" dirty="0"/>
                        <a:t>No ASIL cert for LPDDR5,</a:t>
                      </a:r>
                      <a:r>
                        <a:rPr lang="zh-CN" altLang="en-US" dirty="0"/>
                        <a:t> </a:t>
                      </a:r>
                      <a:r>
                        <a:rPr lang="en-US" altLang="zh-CN" dirty="0"/>
                        <a:t>needs</a:t>
                      </a:r>
                      <a:r>
                        <a:rPr lang="zh-CN" altLang="en-US" dirty="0"/>
                        <a:t> </a:t>
                      </a:r>
                      <a:r>
                        <a:rPr lang="en-US" altLang="zh-CN" dirty="0"/>
                        <a:t>SoW</a:t>
                      </a:r>
                    </a:p>
                    <a:p>
                      <a:r>
                        <a:rPr lang="en-US" altLang="zh-CN" dirty="0"/>
                        <a:t>B/C ready for LPDDR4 protocol only</a:t>
                      </a:r>
                      <a:endParaRPr lang="zh-CN" altLang="en-US" dirty="0"/>
                    </a:p>
                  </a:txBody>
                  <a:tcPr/>
                </a:tc>
                <a:tc>
                  <a:txBody>
                    <a:bodyPr/>
                    <a:lstStyle/>
                    <a:p>
                      <a:r>
                        <a:rPr lang="en-US" altLang="zh-CN" b="1" dirty="0">
                          <a:solidFill>
                            <a:srgbClr val="FF0000"/>
                          </a:solidFill>
                        </a:rPr>
                        <a:t>ASIL B ready for 2 typical configs.</a:t>
                      </a:r>
                    </a:p>
                    <a:p>
                      <a:r>
                        <a:rPr lang="en-US" altLang="zh-CN" dirty="0"/>
                        <a:t>Non standard config needs SoW.</a:t>
                      </a:r>
                    </a:p>
                  </a:txBody>
                  <a:tcPr/>
                </a:tc>
                <a:extLst>
                  <a:ext uri="{0D108BD9-81ED-4DB2-BD59-A6C34878D82A}">
                    <a16:rowId xmlns:a16="http://schemas.microsoft.com/office/drawing/2014/main" val="3612693093"/>
                  </a:ext>
                </a:extLst>
              </a:tr>
              <a:tr h="370840">
                <a:tc>
                  <a:txBody>
                    <a:bodyPr/>
                    <a:lstStyle/>
                    <a:p>
                      <a:r>
                        <a:rPr lang="en-US" altLang="zh-CN" dirty="0"/>
                        <a:t>ASIL B compliant</a:t>
                      </a:r>
                      <a:endParaRPr lang="zh-CN" altLang="en-US" dirty="0"/>
                    </a:p>
                  </a:txBody>
                  <a:tcPr/>
                </a:tc>
                <a:tc>
                  <a:txBody>
                    <a:bodyPr/>
                    <a:lstStyle/>
                    <a:p>
                      <a:r>
                        <a:rPr lang="en-US" altLang="zh-CN" dirty="0"/>
                        <a:t>SoW. No current customer. Vendor is confirming schedule internally.</a:t>
                      </a:r>
                    </a:p>
                  </a:txBody>
                  <a:tcPr/>
                </a:tc>
                <a:tc>
                  <a:txBody>
                    <a:bodyPr/>
                    <a:lstStyle/>
                    <a:p>
                      <a:r>
                        <a:rPr lang="en-US" altLang="zh-CN" b="1" dirty="0">
                          <a:solidFill>
                            <a:srgbClr val="FF0000"/>
                          </a:solidFill>
                        </a:rPr>
                        <a:t>Scheduled at the end of 2021 </a:t>
                      </a:r>
                      <a:r>
                        <a:rPr lang="en-US" altLang="zh-CN" dirty="0"/>
                        <a:t>for 2 typical configs</a:t>
                      </a:r>
                      <a:endParaRPr lang="zh-CN" altLang="en-US" dirty="0"/>
                    </a:p>
                  </a:txBody>
                  <a:tcPr/>
                </a:tc>
                <a:extLst>
                  <a:ext uri="{0D108BD9-81ED-4DB2-BD59-A6C34878D82A}">
                    <a16:rowId xmlns:a16="http://schemas.microsoft.com/office/drawing/2014/main" val="979699252"/>
                  </a:ext>
                </a:extLst>
              </a:tr>
              <a:tr h="370840">
                <a:tc>
                  <a:txBody>
                    <a:bodyPr/>
                    <a:lstStyle/>
                    <a:p>
                      <a:r>
                        <a:rPr lang="en-US" altLang="zh-CN" dirty="0"/>
                        <a:t>ASIL D compliant</a:t>
                      </a:r>
                      <a:endParaRPr lang="zh-CN" altLang="en-US" dirty="0"/>
                    </a:p>
                  </a:txBody>
                  <a:tcPr/>
                </a:tc>
                <a:tc>
                  <a:txBody>
                    <a:bodyPr/>
                    <a:lstStyle/>
                    <a:p>
                      <a:r>
                        <a:rPr lang="en-US" altLang="zh-CN" dirty="0"/>
                        <a:t>SoW. No current customer. Vendor is confirming schedule internally.</a:t>
                      </a:r>
                    </a:p>
                  </a:txBody>
                  <a:tcPr/>
                </a:tc>
                <a:tc>
                  <a:txBody>
                    <a:bodyPr/>
                    <a:lstStyle/>
                    <a:p>
                      <a:r>
                        <a:rPr lang="en-US" altLang="zh-CN" dirty="0"/>
                        <a:t>SoW. No current customer. Vendor is confirming schedule internally.</a:t>
                      </a:r>
                      <a:endParaRPr lang="zh-CN" altLang="en-US" dirty="0"/>
                    </a:p>
                  </a:txBody>
                  <a:tcPr/>
                </a:tc>
                <a:extLst>
                  <a:ext uri="{0D108BD9-81ED-4DB2-BD59-A6C34878D82A}">
                    <a16:rowId xmlns:a16="http://schemas.microsoft.com/office/drawing/2014/main" val="2064808513"/>
                  </a:ext>
                </a:extLst>
              </a:tr>
              <a:tr h="370840">
                <a:tc>
                  <a:txBody>
                    <a:bodyPr/>
                    <a:lstStyle/>
                    <a:p>
                      <a:r>
                        <a:rPr lang="en-US" altLang="zh-CN" dirty="0"/>
                        <a:t>Automotive customer design in</a:t>
                      </a:r>
                      <a:endParaRPr lang="zh-CN" altLang="en-US" dirty="0"/>
                    </a:p>
                  </a:txBody>
                  <a:tcPr/>
                </a:tc>
                <a:tc>
                  <a:txBody>
                    <a:bodyPr/>
                    <a:lstStyle/>
                    <a:p>
                      <a:r>
                        <a:rPr lang="en-US" altLang="zh-CN" dirty="0"/>
                        <a:t>Renesas </a:t>
                      </a:r>
                      <a:r>
                        <a:rPr lang="en-US" altLang="zh-CN" baseline="30000" dirty="0"/>
                        <a:t>1</a:t>
                      </a:r>
                      <a:endParaRPr lang="zh-CN" altLang="en-US" baseline="30000" dirty="0"/>
                    </a:p>
                  </a:txBody>
                  <a:tcPr/>
                </a:tc>
                <a:tc>
                  <a:txBody>
                    <a:bodyPr/>
                    <a:lstStyle/>
                    <a:p>
                      <a:r>
                        <a:rPr lang="zh-CN" altLang="en-US" dirty="0"/>
                        <a:t>芯驰</a:t>
                      </a:r>
                      <a:r>
                        <a:rPr lang="en-US" altLang="zh-CN" dirty="0"/>
                        <a:t>, Mobileye</a:t>
                      </a:r>
                      <a:endParaRPr lang="zh-CN" altLang="en-US" dirty="0"/>
                    </a:p>
                  </a:txBody>
                  <a:tcPr/>
                </a:tc>
                <a:extLst>
                  <a:ext uri="{0D108BD9-81ED-4DB2-BD59-A6C34878D82A}">
                    <a16:rowId xmlns:a16="http://schemas.microsoft.com/office/drawing/2014/main" val="1607205634"/>
                  </a:ext>
                </a:extLst>
              </a:tr>
              <a:tr h="370840">
                <a:tc>
                  <a:txBody>
                    <a:bodyPr/>
                    <a:lstStyle/>
                    <a:p>
                      <a:r>
                        <a:rPr lang="en-US" altLang="zh-CN" dirty="0"/>
                        <a:t>Automotive customer mass production</a:t>
                      </a:r>
                    </a:p>
                  </a:txBody>
                  <a:tcPr/>
                </a:tc>
                <a:tc>
                  <a:txBody>
                    <a:bodyPr/>
                    <a:lstStyle/>
                    <a:p>
                      <a:r>
                        <a:rPr lang="en-US" altLang="zh-CN" dirty="0"/>
                        <a:t>No info</a:t>
                      </a:r>
                      <a:endParaRPr lang="zh-CN" altLang="en-US" dirty="0"/>
                    </a:p>
                  </a:txBody>
                  <a:tcPr/>
                </a:tc>
                <a:tc>
                  <a:txBody>
                    <a:bodyPr/>
                    <a:lstStyle/>
                    <a:p>
                      <a:r>
                        <a:rPr lang="en-US" altLang="zh-CN" dirty="0"/>
                        <a:t>2022</a:t>
                      </a:r>
                      <a:endParaRPr lang="zh-CN" altLang="en-US" dirty="0"/>
                    </a:p>
                  </a:txBody>
                  <a:tcPr/>
                </a:tc>
                <a:extLst>
                  <a:ext uri="{0D108BD9-81ED-4DB2-BD59-A6C34878D82A}">
                    <a16:rowId xmlns:a16="http://schemas.microsoft.com/office/drawing/2014/main" val="1785704665"/>
                  </a:ext>
                </a:extLst>
              </a:tr>
              <a:tr h="370840">
                <a:tc>
                  <a:txBody>
                    <a:bodyPr/>
                    <a:lstStyle/>
                    <a:p>
                      <a:r>
                        <a:rPr lang="en-US" altLang="zh-CN" dirty="0"/>
                        <a:t>Maturity comparison</a:t>
                      </a:r>
                    </a:p>
                  </a:txBody>
                  <a:tcPr/>
                </a:tc>
                <a:tc gridSpan="2">
                  <a:txBody>
                    <a:bodyPr/>
                    <a:lstStyle/>
                    <a:p>
                      <a:r>
                        <a:rPr lang="en-US" altLang="zh-CN" dirty="0"/>
                        <a:t>1. DDR solution yearly revenue: Cadence is ~ half of Synopsys;</a:t>
                      </a:r>
                    </a:p>
                    <a:p>
                      <a:r>
                        <a:rPr lang="en-US" altLang="zh-CN" dirty="0"/>
                        <a:t>2. Cadence 64 bits solution is mostly used for DDR5 in datacenters and has not been used for LPDDR5 by any customers.</a:t>
                      </a:r>
                    </a:p>
                    <a:p>
                      <a:r>
                        <a:rPr lang="en-US" altLang="zh-CN" dirty="0"/>
                        <a:t>3. Synopsys claims that ‘All ADAS customers choose our solution.’</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214310782"/>
                  </a:ext>
                </a:extLst>
              </a:tr>
            </a:tbl>
          </a:graphicData>
        </a:graphic>
      </p:graphicFrame>
      <p:sp>
        <p:nvSpPr>
          <p:cNvPr id="5" name="文本框 4">
            <a:extLst>
              <a:ext uri="{FF2B5EF4-FFF2-40B4-BE49-F238E27FC236}">
                <a16:creationId xmlns:a16="http://schemas.microsoft.com/office/drawing/2014/main" id="{6D69BFCC-43FE-4B4B-A76F-3BAF946BC0FB}"/>
              </a:ext>
            </a:extLst>
          </p:cNvPr>
          <p:cNvSpPr txBox="1"/>
          <p:nvPr/>
        </p:nvSpPr>
        <p:spPr>
          <a:xfrm>
            <a:off x="609600" y="6029970"/>
            <a:ext cx="10576560" cy="338554"/>
          </a:xfrm>
          <a:prstGeom prst="rect">
            <a:avLst/>
          </a:prstGeom>
          <a:noFill/>
        </p:spPr>
        <p:txBody>
          <a:bodyPr wrap="square" rtlCol="0">
            <a:spAutoFit/>
          </a:bodyPr>
          <a:lstStyle/>
          <a:p>
            <a:r>
              <a:rPr lang="en-US" altLang="zh-CN" sz="1600" dirty="0"/>
              <a:t>1. For MCU, not ADAS</a:t>
            </a:r>
            <a:endParaRPr lang="zh-CN" altLang="en-US" sz="1600" dirty="0"/>
          </a:p>
        </p:txBody>
      </p:sp>
    </p:spTree>
    <p:extLst>
      <p:ext uri="{BB962C8B-B14F-4D97-AF65-F5344CB8AC3E}">
        <p14:creationId xmlns:p14="http://schemas.microsoft.com/office/powerpoint/2010/main" val="187178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7</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DDR PHY key specs and features</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4006600951"/>
              </p:ext>
            </p:extLst>
          </p:nvPr>
        </p:nvGraphicFramePr>
        <p:xfrm>
          <a:off x="609600" y="1105746"/>
          <a:ext cx="10657841" cy="3606800"/>
        </p:xfrm>
        <a:graphic>
          <a:graphicData uri="http://schemas.openxmlformats.org/drawingml/2006/table">
            <a:tbl>
              <a:tblPr firstRow="1" bandRow="1">
                <a:tableStyleId>{5C22544A-7EE6-4342-B048-85BDC9FD1C3A}</a:tableStyleId>
              </a:tblPr>
              <a:tblGrid>
                <a:gridCol w="2367281">
                  <a:extLst>
                    <a:ext uri="{9D8B030D-6E8A-4147-A177-3AD203B41FA5}">
                      <a16:colId xmlns:a16="http://schemas.microsoft.com/office/drawing/2014/main" val="2481422314"/>
                    </a:ext>
                  </a:extLst>
                </a:gridCol>
                <a:gridCol w="3901439">
                  <a:extLst>
                    <a:ext uri="{9D8B030D-6E8A-4147-A177-3AD203B41FA5}">
                      <a16:colId xmlns:a16="http://schemas.microsoft.com/office/drawing/2014/main" val="3354054961"/>
                    </a:ext>
                  </a:extLst>
                </a:gridCol>
                <a:gridCol w="4389121">
                  <a:extLst>
                    <a:ext uri="{9D8B030D-6E8A-4147-A177-3AD203B41FA5}">
                      <a16:colId xmlns:a16="http://schemas.microsoft.com/office/drawing/2014/main" val="3099325688"/>
                    </a:ext>
                  </a:extLst>
                </a:gridCol>
              </a:tblGrid>
              <a:tr h="370840">
                <a:tc>
                  <a:txBody>
                    <a:bodyPr/>
                    <a:lstStyle/>
                    <a:p>
                      <a:r>
                        <a:rPr lang="en-US" altLang="zh-CN" dirty="0"/>
                        <a:t>Vendor</a:t>
                      </a:r>
                      <a:endParaRPr lang="zh-CN" altLang="en-US" dirty="0"/>
                    </a:p>
                  </a:txBody>
                  <a:tcPr/>
                </a:tc>
                <a:tc>
                  <a:txBody>
                    <a:bodyPr/>
                    <a:lstStyle/>
                    <a:p>
                      <a:r>
                        <a:rPr lang="en-US" altLang="zh-CN" dirty="0"/>
                        <a:t>Cadence</a:t>
                      </a:r>
                      <a:endParaRPr lang="zh-CN" altLang="en-US" dirty="0"/>
                    </a:p>
                  </a:txBody>
                  <a:tcPr/>
                </a:tc>
                <a:tc>
                  <a:txBody>
                    <a:bodyPr/>
                    <a:lstStyle/>
                    <a:p>
                      <a:r>
                        <a:rPr lang="en-US" altLang="zh-CN" dirty="0"/>
                        <a:t>Synopsys</a:t>
                      </a:r>
                      <a:endParaRPr lang="zh-CN" altLang="en-US" dirty="0"/>
                    </a:p>
                  </a:txBody>
                  <a:tcPr/>
                </a:tc>
                <a:extLst>
                  <a:ext uri="{0D108BD9-81ED-4DB2-BD59-A6C34878D82A}">
                    <a16:rowId xmlns:a16="http://schemas.microsoft.com/office/drawing/2014/main" val="1896744079"/>
                  </a:ext>
                </a:extLst>
              </a:tr>
              <a:tr h="370840">
                <a:tc>
                  <a:txBody>
                    <a:bodyPr/>
                    <a:lstStyle/>
                    <a:p>
                      <a:r>
                        <a:rPr lang="en-US" altLang="zh-CN" dirty="0"/>
                        <a:t>PRD Protocols</a:t>
                      </a:r>
                      <a:endParaRPr lang="zh-CN" altLang="en-US" dirty="0"/>
                    </a:p>
                  </a:txBody>
                  <a:tcPr/>
                </a:tc>
                <a:tc>
                  <a:txBody>
                    <a:bodyPr/>
                    <a:lstStyle/>
                    <a:p>
                      <a:r>
                        <a:rPr lang="en-US" altLang="zh-CN" dirty="0"/>
                        <a:t>LPDDR5/4X or LPDDR5/4/4X</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LPDDR5/4/4X</a:t>
                      </a:r>
                      <a:endParaRPr lang="zh-CN" altLang="en-US" dirty="0"/>
                    </a:p>
                  </a:txBody>
                  <a:tcPr/>
                </a:tc>
                <a:extLst>
                  <a:ext uri="{0D108BD9-81ED-4DB2-BD59-A6C34878D82A}">
                    <a16:rowId xmlns:a16="http://schemas.microsoft.com/office/drawing/2014/main" val="2398039001"/>
                  </a:ext>
                </a:extLst>
              </a:tr>
              <a:tr h="370840">
                <a:tc>
                  <a:txBody>
                    <a:bodyPr/>
                    <a:lstStyle/>
                    <a:p>
                      <a:r>
                        <a:rPr lang="en-US" altLang="zh-CN" dirty="0"/>
                        <a:t>Max data rate (LP5)</a:t>
                      </a:r>
                      <a:endParaRPr lang="zh-CN" altLang="en-US" dirty="0"/>
                    </a:p>
                  </a:txBody>
                  <a:tcPr/>
                </a:tc>
                <a:tc>
                  <a:txBody>
                    <a:bodyPr/>
                    <a:lstStyle/>
                    <a:p>
                      <a:r>
                        <a:rPr lang="en-US" altLang="zh-CN" dirty="0"/>
                        <a:t>6400 Mbps or 5500 Mbps</a:t>
                      </a:r>
                      <a:endParaRPr lang="zh-CN" altLang="en-US" baseline="30000" dirty="0"/>
                    </a:p>
                  </a:txBody>
                  <a:tcPr/>
                </a:tc>
                <a:tc>
                  <a:txBody>
                    <a:bodyPr/>
                    <a:lstStyle/>
                    <a:p>
                      <a:r>
                        <a:rPr lang="en-US" altLang="zh-CN" dirty="0"/>
                        <a:t>6400 Mbps</a:t>
                      </a:r>
                      <a:endParaRPr lang="zh-CN" altLang="en-US" dirty="0"/>
                    </a:p>
                  </a:txBody>
                  <a:tcPr/>
                </a:tc>
                <a:extLst>
                  <a:ext uri="{0D108BD9-81ED-4DB2-BD59-A6C34878D82A}">
                    <a16:rowId xmlns:a16="http://schemas.microsoft.com/office/drawing/2014/main" val="2234193174"/>
                  </a:ext>
                </a:extLst>
              </a:tr>
              <a:tr h="370840">
                <a:tc>
                  <a:txBody>
                    <a:bodyPr/>
                    <a:lstStyle/>
                    <a:p>
                      <a:r>
                        <a:rPr lang="en-US" altLang="zh-CN" dirty="0"/>
                        <a:t>Supported DRAM bits</a:t>
                      </a:r>
                      <a:endParaRPr lang="zh-CN" altLang="en-US" dirty="0"/>
                    </a:p>
                  </a:txBody>
                  <a:tcPr/>
                </a:tc>
                <a:tc>
                  <a:txBody>
                    <a:bodyPr/>
                    <a:lstStyle/>
                    <a:p>
                      <a:r>
                        <a:rPr lang="en-US" altLang="zh-CN" dirty="0"/>
                        <a:t>16, 32, </a:t>
                      </a:r>
                      <a:r>
                        <a:rPr lang="en-US" altLang="zh-CN" b="1" dirty="0">
                          <a:solidFill>
                            <a:srgbClr val="FF0000"/>
                          </a:solidFill>
                        </a:rPr>
                        <a:t>64</a:t>
                      </a:r>
                      <a:r>
                        <a:rPr lang="en-US" altLang="zh-CN" dirty="0"/>
                        <a:t> </a:t>
                      </a:r>
                      <a:r>
                        <a:rPr lang="en-US" altLang="zh-CN" baseline="30000" dirty="0"/>
                        <a:t>1</a:t>
                      </a:r>
                      <a:endParaRPr lang="zh-CN" altLang="en-US" baseline="30000" dirty="0"/>
                    </a:p>
                  </a:txBody>
                  <a:tcPr/>
                </a:tc>
                <a:tc>
                  <a:txBody>
                    <a:bodyPr/>
                    <a:lstStyle/>
                    <a:p>
                      <a:r>
                        <a:rPr lang="en-US" altLang="zh-CN" dirty="0"/>
                        <a:t>16, 32</a:t>
                      </a:r>
                      <a:endParaRPr lang="zh-CN" altLang="en-US" dirty="0"/>
                    </a:p>
                  </a:txBody>
                  <a:tcPr/>
                </a:tc>
                <a:extLst>
                  <a:ext uri="{0D108BD9-81ED-4DB2-BD59-A6C34878D82A}">
                    <a16:rowId xmlns:a16="http://schemas.microsoft.com/office/drawing/2014/main" val="1755009052"/>
                  </a:ext>
                </a:extLst>
              </a:tr>
              <a:tr h="370840">
                <a:tc>
                  <a:txBody>
                    <a:bodyPr/>
                    <a:lstStyle/>
                    <a:p>
                      <a:r>
                        <a:rPr lang="en-US" altLang="zh-CN" dirty="0"/>
                        <a:t>DFS frequency targets</a:t>
                      </a:r>
                      <a:endParaRPr lang="zh-CN" altLang="en-US" dirty="0"/>
                    </a:p>
                  </a:txBody>
                  <a:tcPr/>
                </a:tc>
                <a:tc>
                  <a:txBody>
                    <a:bodyPr/>
                    <a:lstStyle/>
                    <a:p>
                      <a:r>
                        <a:rPr lang="en-US" altLang="zh-CN" b="1" dirty="0">
                          <a:solidFill>
                            <a:srgbClr val="FF0000"/>
                          </a:solidFill>
                        </a:rPr>
                        <a:t>3</a:t>
                      </a:r>
                      <a:endParaRPr lang="zh-CN" altLang="en-US" b="1" dirty="0">
                        <a:solidFill>
                          <a:srgbClr val="FF0000"/>
                        </a:solidFill>
                      </a:endParaRPr>
                    </a:p>
                  </a:txBody>
                  <a:tcPr/>
                </a:tc>
                <a:tc>
                  <a:txBody>
                    <a:bodyPr/>
                    <a:lstStyle/>
                    <a:p>
                      <a:r>
                        <a:rPr lang="en-US" altLang="zh-CN" dirty="0"/>
                        <a:t>2</a:t>
                      </a:r>
                      <a:endParaRPr lang="zh-CN" altLang="en-US" dirty="0"/>
                    </a:p>
                  </a:txBody>
                  <a:tcPr/>
                </a:tc>
                <a:extLst>
                  <a:ext uri="{0D108BD9-81ED-4DB2-BD59-A6C34878D82A}">
                    <a16:rowId xmlns:a16="http://schemas.microsoft.com/office/drawing/2014/main" val="4237790215"/>
                  </a:ext>
                </a:extLst>
              </a:tr>
              <a:tr h="370840">
                <a:tc>
                  <a:txBody>
                    <a:bodyPr/>
                    <a:lstStyle/>
                    <a:p>
                      <a:r>
                        <a:rPr lang="en-US" altLang="zh-CN" dirty="0"/>
                        <a:t>Training</a:t>
                      </a:r>
                      <a:endParaRPr lang="zh-CN" altLang="en-US" dirty="0"/>
                    </a:p>
                  </a:txBody>
                  <a:tcPr/>
                </a:tc>
                <a:tc>
                  <a:txBody>
                    <a:bodyPr/>
                    <a:lstStyle/>
                    <a:p>
                      <a:r>
                        <a:rPr lang="en-US" altLang="zh-CN" dirty="0"/>
                        <a:t>PHY independent</a:t>
                      </a:r>
                    </a:p>
                    <a:p>
                      <a:r>
                        <a:rPr lang="en-US" altLang="zh-CN" dirty="0"/>
                        <a:t>HW &amp; SW</a:t>
                      </a:r>
                      <a:endParaRPr lang="zh-CN" altLang="en-US" dirty="0"/>
                    </a:p>
                  </a:txBody>
                  <a:tcPr/>
                </a:tc>
                <a:tc>
                  <a:txBody>
                    <a:bodyPr/>
                    <a:lstStyle/>
                    <a:p>
                      <a:r>
                        <a:rPr lang="en-US" altLang="zh-CN" dirty="0"/>
                        <a:t>PHY independent</a:t>
                      </a:r>
                    </a:p>
                    <a:p>
                      <a:r>
                        <a:rPr lang="en-US" altLang="zh-CN" dirty="0"/>
                        <a:t>Binary firmware</a:t>
                      </a:r>
                    </a:p>
                  </a:txBody>
                  <a:tcPr/>
                </a:tc>
                <a:extLst>
                  <a:ext uri="{0D108BD9-81ED-4DB2-BD59-A6C34878D82A}">
                    <a16:rowId xmlns:a16="http://schemas.microsoft.com/office/drawing/2014/main" val="2188394798"/>
                  </a:ext>
                </a:extLst>
              </a:tr>
              <a:tr h="370840">
                <a:tc>
                  <a:txBody>
                    <a:bodyPr/>
                    <a:lstStyle/>
                    <a:p>
                      <a:r>
                        <a:rPr lang="en-US" altLang="zh-CN" dirty="0"/>
                        <a:t>Metal stack</a:t>
                      </a:r>
                      <a:endParaRPr lang="zh-CN" altLang="en-US" dirty="0"/>
                    </a:p>
                  </a:txBody>
                  <a:tcPr/>
                </a:tc>
                <a:tc>
                  <a:txBody>
                    <a:bodyPr/>
                    <a:lstStyle/>
                    <a:p>
                      <a:r>
                        <a:rPr lang="en-US" altLang="zh-CN" dirty="0"/>
                        <a:t>1P13M_2X1Ya5Y2Yy2R_UTRDL </a:t>
                      </a:r>
                      <a:r>
                        <a:rPr lang="en-US" altLang="zh-CN" baseline="30000" dirty="0"/>
                        <a:t>2</a:t>
                      </a:r>
                      <a:endParaRPr lang="zh-CN" altLang="en-US" baseline="30000" dirty="0"/>
                    </a:p>
                  </a:txBody>
                  <a:tcPr/>
                </a:tc>
                <a:tc>
                  <a:txBody>
                    <a:bodyPr/>
                    <a:lstStyle/>
                    <a:p>
                      <a:r>
                        <a:rPr lang="en-US" altLang="zh-CN" dirty="0"/>
                        <a:t>13M_1X_h_1Xa_v_1Ya_h_5Y_vhvhv_2Yy2R </a:t>
                      </a:r>
                      <a:r>
                        <a:rPr lang="en-US" altLang="zh-CN" baseline="30000" dirty="0"/>
                        <a:t>2</a:t>
                      </a:r>
                      <a:endParaRPr lang="zh-CN" altLang="en-US" baseline="30000" dirty="0"/>
                    </a:p>
                  </a:txBody>
                  <a:tcPr/>
                </a:tc>
                <a:extLst>
                  <a:ext uri="{0D108BD9-81ED-4DB2-BD59-A6C34878D82A}">
                    <a16:rowId xmlns:a16="http://schemas.microsoft.com/office/drawing/2014/main" val="3999641848"/>
                  </a:ext>
                </a:extLst>
              </a:tr>
              <a:tr h="370840">
                <a:tc>
                  <a:txBody>
                    <a:bodyPr/>
                    <a:lstStyle/>
                    <a:p>
                      <a:r>
                        <a:rPr lang="en-US" altLang="zh-CN" dirty="0"/>
                        <a:t>Reg interface</a:t>
                      </a:r>
                      <a:endParaRPr lang="zh-CN" altLang="en-US" dirty="0"/>
                    </a:p>
                  </a:txBody>
                  <a:tcPr/>
                </a:tc>
                <a:tc>
                  <a:txBody>
                    <a:bodyPr/>
                    <a:lstStyle/>
                    <a:p>
                      <a:r>
                        <a:rPr lang="en-US" altLang="zh-CN" dirty="0"/>
                        <a:t>APB, DEN or via controller</a:t>
                      </a:r>
                      <a:endParaRPr lang="zh-CN" altLang="en-US" dirty="0"/>
                    </a:p>
                  </a:txBody>
                  <a:tcPr/>
                </a:tc>
                <a:tc>
                  <a:txBody>
                    <a:bodyPr/>
                    <a:lstStyle/>
                    <a:p>
                      <a:r>
                        <a:rPr lang="en-US" altLang="zh-CN" dirty="0"/>
                        <a:t>APB</a:t>
                      </a:r>
                      <a:endParaRPr lang="zh-CN" altLang="en-US" dirty="0"/>
                    </a:p>
                  </a:txBody>
                  <a:tcPr/>
                </a:tc>
                <a:extLst>
                  <a:ext uri="{0D108BD9-81ED-4DB2-BD59-A6C34878D82A}">
                    <a16:rowId xmlns:a16="http://schemas.microsoft.com/office/drawing/2014/main" val="2204138394"/>
                  </a:ext>
                </a:extLst>
              </a:tr>
              <a:tr h="370840">
                <a:tc>
                  <a:txBody>
                    <a:bodyPr/>
                    <a:lstStyle/>
                    <a:p>
                      <a:r>
                        <a:rPr lang="en-US" altLang="zh-CN" dirty="0"/>
                        <a:t>ESD</a:t>
                      </a:r>
                      <a:endParaRPr lang="zh-CN" altLang="en-US" dirty="0"/>
                    </a:p>
                  </a:txBody>
                  <a:tcPr/>
                </a:tc>
                <a:tc>
                  <a:txBody>
                    <a:bodyPr/>
                    <a:lstStyle/>
                    <a:p>
                      <a:r>
                        <a:rPr lang="en-US" altLang="zh-CN" b="1" dirty="0">
                          <a:solidFill>
                            <a:srgbClr val="FF0000"/>
                          </a:solidFill>
                        </a:rPr>
                        <a:t>CDM = 8 A@600 V, HBM = 2.5 kV</a:t>
                      </a:r>
                    </a:p>
                  </a:txBody>
                  <a:tcPr/>
                </a:tc>
                <a:tc>
                  <a:txBody>
                    <a:bodyPr/>
                    <a:lstStyle/>
                    <a:p>
                      <a:r>
                        <a:rPr lang="en-US" altLang="zh-CN" dirty="0"/>
                        <a:t>CDM = 6 A@250 V, HBM = 2 kV</a:t>
                      </a:r>
                    </a:p>
                  </a:txBody>
                  <a:tcPr/>
                </a:tc>
                <a:extLst>
                  <a:ext uri="{0D108BD9-81ED-4DB2-BD59-A6C34878D82A}">
                    <a16:rowId xmlns:a16="http://schemas.microsoft.com/office/drawing/2014/main" val="874316366"/>
                  </a:ext>
                </a:extLst>
              </a:tr>
            </a:tbl>
          </a:graphicData>
        </a:graphic>
      </p:graphicFrame>
      <p:sp>
        <p:nvSpPr>
          <p:cNvPr id="9" name="文本框 8">
            <a:extLst>
              <a:ext uri="{FF2B5EF4-FFF2-40B4-BE49-F238E27FC236}">
                <a16:creationId xmlns:a16="http://schemas.microsoft.com/office/drawing/2014/main" id="{56D42D70-4DB8-4C09-99CB-642B5730D636}"/>
              </a:ext>
            </a:extLst>
          </p:cNvPr>
          <p:cNvSpPr txBox="1"/>
          <p:nvPr/>
        </p:nvSpPr>
        <p:spPr>
          <a:xfrm>
            <a:off x="690881" y="4956379"/>
            <a:ext cx="10576560" cy="923330"/>
          </a:xfrm>
          <a:prstGeom prst="rect">
            <a:avLst/>
          </a:prstGeom>
          <a:noFill/>
        </p:spPr>
        <p:txBody>
          <a:bodyPr wrap="square" rtlCol="0">
            <a:spAutoFit/>
          </a:bodyPr>
          <a:lstStyle/>
          <a:p>
            <a:r>
              <a:rPr lang="en-US" altLang="zh-CN" dirty="0"/>
              <a:t>Note:</a:t>
            </a:r>
          </a:p>
          <a:p>
            <a:pPr marL="342900" indent="-342900">
              <a:buAutoNum type="arabicPeriod"/>
            </a:pPr>
            <a:r>
              <a:rPr lang="en-US" altLang="zh-CN" dirty="0"/>
              <a:t>64 bits needs double row.</a:t>
            </a:r>
          </a:p>
          <a:p>
            <a:pPr marL="342900" indent="-342900">
              <a:buAutoNum type="arabicPeriod"/>
            </a:pPr>
            <a:r>
              <a:rPr lang="en-US" altLang="zh-CN" dirty="0"/>
              <a:t>Consulted with backend, these two identifiers mean the same metal layer structure.</a:t>
            </a:r>
            <a:endParaRPr lang="zh-CN" altLang="en-US" dirty="0"/>
          </a:p>
        </p:txBody>
      </p:sp>
    </p:spTree>
    <p:extLst>
      <p:ext uri="{BB962C8B-B14F-4D97-AF65-F5344CB8AC3E}">
        <p14:creationId xmlns:p14="http://schemas.microsoft.com/office/powerpoint/2010/main" val="183726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8</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DDR PHY PPA</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3910652867"/>
              </p:ext>
            </p:extLst>
          </p:nvPr>
        </p:nvGraphicFramePr>
        <p:xfrm>
          <a:off x="609600" y="1105746"/>
          <a:ext cx="10657841" cy="3576320"/>
        </p:xfrm>
        <a:graphic>
          <a:graphicData uri="http://schemas.openxmlformats.org/drawingml/2006/table">
            <a:tbl>
              <a:tblPr firstRow="1" bandRow="1">
                <a:tableStyleId>{5C22544A-7EE6-4342-B048-85BDC9FD1C3A}</a:tableStyleId>
              </a:tblPr>
              <a:tblGrid>
                <a:gridCol w="2367281">
                  <a:extLst>
                    <a:ext uri="{9D8B030D-6E8A-4147-A177-3AD203B41FA5}">
                      <a16:colId xmlns:a16="http://schemas.microsoft.com/office/drawing/2014/main" val="2481422314"/>
                    </a:ext>
                  </a:extLst>
                </a:gridCol>
                <a:gridCol w="4145280">
                  <a:extLst>
                    <a:ext uri="{9D8B030D-6E8A-4147-A177-3AD203B41FA5}">
                      <a16:colId xmlns:a16="http://schemas.microsoft.com/office/drawing/2014/main" val="3354054961"/>
                    </a:ext>
                  </a:extLst>
                </a:gridCol>
                <a:gridCol w="4145280">
                  <a:extLst>
                    <a:ext uri="{9D8B030D-6E8A-4147-A177-3AD203B41FA5}">
                      <a16:colId xmlns:a16="http://schemas.microsoft.com/office/drawing/2014/main" val="3099325688"/>
                    </a:ext>
                  </a:extLst>
                </a:gridCol>
              </a:tblGrid>
              <a:tr h="370840">
                <a:tc>
                  <a:txBody>
                    <a:bodyPr/>
                    <a:lstStyle/>
                    <a:p>
                      <a:r>
                        <a:rPr lang="en-US" altLang="zh-CN" dirty="0"/>
                        <a:t>Configs</a:t>
                      </a:r>
                      <a:endParaRPr lang="zh-CN" altLang="en-US" dirty="0"/>
                    </a:p>
                  </a:txBody>
                  <a:tcPr/>
                </a:tc>
                <a:tc>
                  <a:txBody>
                    <a:bodyPr/>
                    <a:lstStyle/>
                    <a:p>
                      <a:r>
                        <a:rPr lang="en-US" altLang="zh-CN" dirty="0"/>
                        <a:t>Cadence</a:t>
                      </a:r>
                      <a:endParaRPr lang="zh-CN" altLang="en-US" dirty="0"/>
                    </a:p>
                  </a:txBody>
                  <a:tcPr/>
                </a:tc>
                <a:tc>
                  <a:txBody>
                    <a:bodyPr/>
                    <a:lstStyle/>
                    <a:p>
                      <a:r>
                        <a:rPr lang="en-US" altLang="zh-CN" dirty="0"/>
                        <a:t>Synopsys</a:t>
                      </a:r>
                      <a:endParaRPr lang="zh-CN" altLang="en-US" dirty="0"/>
                    </a:p>
                  </a:txBody>
                  <a:tcPr/>
                </a:tc>
                <a:extLst>
                  <a:ext uri="{0D108BD9-81ED-4DB2-BD59-A6C34878D82A}">
                    <a16:rowId xmlns:a16="http://schemas.microsoft.com/office/drawing/2014/main" val="18967440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Lithography</a:t>
                      </a:r>
                      <a:endParaRPr lang="zh-CN" altLang="en-US" dirty="0"/>
                    </a:p>
                  </a:txBody>
                  <a:tcPr/>
                </a:tc>
                <a:tc>
                  <a:txBody>
                    <a:bodyPr/>
                    <a:lstStyle/>
                    <a:p>
                      <a:r>
                        <a:rPr lang="en-US" altLang="zh-CN" dirty="0"/>
                        <a:t>TSMC 7 nm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TSMC 7 nm</a:t>
                      </a:r>
                      <a:endParaRPr lang="zh-CN" altLang="en-US" dirty="0"/>
                    </a:p>
                  </a:txBody>
                  <a:tcPr/>
                </a:tc>
                <a:extLst>
                  <a:ext uri="{0D108BD9-81ED-4DB2-BD59-A6C34878D82A}">
                    <a16:rowId xmlns:a16="http://schemas.microsoft.com/office/drawing/2014/main" val="1110707972"/>
                  </a:ext>
                </a:extLst>
              </a:tr>
              <a:tr h="370840">
                <a:tc>
                  <a:txBody>
                    <a:bodyPr/>
                    <a:lstStyle/>
                    <a:p>
                      <a:r>
                        <a:rPr lang="en-US" altLang="zh-CN" dirty="0"/>
                        <a:t>Protocol</a:t>
                      </a:r>
                      <a:endParaRPr lang="zh-CN" altLang="en-US" dirty="0"/>
                    </a:p>
                  </a:txBody>
                  <a:tcPr/>
                </a:tc>
                <a:tc>
                  <a:txBody>
                    <a:bodyPr/>
                    <a:lstStyle/>
                    <a:p>
                      <a:r>
                        <a:rPr lang="en-US" altLang="zh-CN" dirty="0"/>
                        <a:t>LPDDR5/4X</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LPDDR5/4/4X</a:t>
                      </a:r>
                      <a:endParaRPr lang="zh-CN" altLang="en-US" dirty="0"/>
                    </a:p>
                  </a:txBody>
                  <a:tcPr/>
                </a:tc>
                <a:extLst>
                  <a:ext uri="{0D108BD9-81ED-4DB2-BD59-A6C34878D82A}">
                    <a16:rowId xmlns:a16="http://schemas.microsoft.com/office/drawing/2014/main" val="2398039001"/>
                  </a:ext>
                </a:extLst>
              </a:tr>
              <a:tr h="370840">
                <a:tc>
                  <a:txBody>
                    <a:bodyPr/>
                    <a:lstStyle/>
                    <a:p>
                      <a:r>
                        <a:rPr lang="en-US" altLang="zh-CN" dirty="0"/>
                        <a:t>Data rate (LP5)</a:t>
                      </a:r>
                      <a:endParaRPr lang="zh-CN" altLang="en-US" dirty="0"/>
                    </a:p>
                  </a:txBody>
                  <a:tcPr/>
                </a:tc>
                <a:tc>
                  <a:txBody>
                    <a:bodyPr/>
                    <a:lstStyle/>
                    <a:p>
                      <a:r>
                        <a:rPr lang="en-US" altLang="zh-CN" b="0" dirty="0"/>
                        <a:t>6400 Mbps</a:t>
                      </a:r>
                      <a:endParaRPr lang="zh-CN" altLang="en-US" b="0" baseline="30000" dirty="0">
                        <a:solidFill>
                          <a:srgbClr val="FF0000"/>
                        </a:solidFill>
                      </a:endParaRPr>
                    </a:p>
                  </a:txBody>
                  <a:tcPr/>
                </a:tc>
                <a:tc>
                  <a:txBody>
                    <a:bodyPr/>
                    <a:lstStyle/>
                    <a:p>
                      <a:r>
                        <a:rPr lang="en-US" altLang="zh-CN" b="0" dirty="0"/>
                        <a:t>6400 Mbps</a:t>
                      </a:r>
                      <a:endParaRPr lang="zh-CN" altLang="en-US" b="0" dirty="0"/>
                    </a:p>
                  </a:txBody>
                  <a:tcPr/>
                </a:tc>
                <a:extLst>
                  <a:ext uri="{0D108BD9-81ED-4DB2-BD59-A6C34878D82A}">
                    <a16:rowId xmlns:a16="http://schemas.microsoft.com/office/drawing/2014/main" val="2234193174"/>
                  </a:ext>
                </a:extLst>
              </a:tr>
              <a:tr h="370840">
                <a:tc>
                  <a:txBody>
                    <a:bodyPr/>
                    <a:lstStyle/>
                    <a:p>
                      <a:r>
                        <a:rPr lang="en-US" altLang="zh-CN" dirty="0"/>
                        <a:t>Supported DRAM bits</a:t>
                      </a:r>
                      <a:endParaRPr lang="zh-CN" altLang="en-US" dirty="0"/>
                    </a:p>
                  </a:txBody>
                  <a:tcPr/>
                </a:tc>
                <a:tc>
                  <a:txBody>
                    <a:bodyPr/>
                    <a:lstStyle/>
                    <a:p>
                      <a:r>
                        <a:rPr lang="en-US" altLang="zh-CN" dirty="0"/>
                        <a:t>32</a:t>
                      </a:r>
                      <a:endParaRPr lang="zh-CN" altLang="en-US" baseline="30000"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755009052"/>
                  </a:ext>
                </a:extLst>
              </a:tr>
              <a:tr h="370840">
                <a:tc>
                  <a:txBody>
                    <a:bodyPr/>
                    <a:lstStyle/>
                    <a:p>
                      <a:r>
                        <a:rPr lang="en-US" altLang="zh-CN" dirty="0"/>
                        <a:t>100% write power</a:t>
                      </a:r>
                      <a:endParaRPr lang="zh-CN" altLang="en-US" dirty="0"/>
                    </a:p>
                  </a:txBody>
                  <a:tcPr>
                    <a:solidFill>
                      <a:schemeClr val="accent2">
                        <a:lumMod val="40000"/>
                        <a:lumOff val="60000"/>
                      </a:schemeClr>
                    </a:solidFill>
                  </a:tcPr>
                </a:tc>
                <a:tc>
                  <a:txBody>
                    <a:bodyPr/>
                    <a:lstStyle/>
                    <a:p>
                      <a:r>
                        <a:rPr lang="en-US" altLang="zh-CN" dirty="0"/>
                        <a:t>793 </a:t>
                      </a:r>
                      <a:r>
                        <a:rPr lang="en-US" altLang="zh-CN" dirty="0" err="1"/>
                        <a:t>mW</a:t>
                      </a:r>
                      <a:endParaRPr lang="zh-CN" altLang="en-US" dirty="0"/>
                    </a:p>
                  </a:txBody>
                  <a:tcPr>
                    <a:solidFill>
                      <a:schemeClr val="accent2">
                        <a:lumMod val="40000"/>
                        <a:lumOff val="60000"/>
                      </a:schemeClr>
                    </a:solidFill>
                  </a:tcPr>
                </a:tc>
                <a:tc>
                  <a:txBody>
                    <a:bodyPr/>
                    <a:lstStyle/>
                    <a:p>
                      <a:r>
                        <a:rPr lang="en-US" altLang="zh-CN" dirty="0"/>
                        <a:t>439 </a:t>
                      </a:r>
                      <a:r>
                        <a:rPr lang="en-US" altLang="zh-CN" dirty="0" err="1"/>
                        <a:t>mW</a:t>
                      </a:r>
                      <a:endParaRPr lang="zh-CN" altLang="en-US" dirty="0"/>
                    </a:p>
                  </a:txBody>
                  <a:tcPr>
                    <a:solidFill>
                      <a:schemeClr val="accent2">
                        <a:lumMod val="40000"/>
                        <a:lumOff val="60000"/>
                      </a:schemeClr>
                    </a:solidFill>
                  </a:tcPr>
                </a:tc>
                <a:extLst>
                  <a:ext uri="{0D108BD9-81ED-4DB2-BD59-A6C34878D82A}">
                    <a16:rowId xmlns:a16="http://schemas.microsoft.com/office/drawing/2014/main" val="4237790215"/>
                  </a:ext>
                </a:extLst>
              </a:tr>
              <a:tr h="370840">
                <a:tc>
                  <a:txBody>
                    <a:bodyPr/>
                    <a:lstStyle/>
                    <a:p>
                      <a:r>
                        <a:rPr lang="en-US" altLang="zh-CN" dirty="0"/>
                        <a:t>100% read power</a:t>
                      </a:r>
                      <a:endParaRPr lang="zh-CN" altLang="en-US" dirty="0"/>
                    </a:p>
                  </a:txBody>
                  <a:tcPr>
                    <a:solidFill>
                      <a:schemeClr val="accent2">
                        <a:lumMod val="40000"/>
                        <a:lumOff val="60000"/>
                      </a:schemeClr>
                    </a:solidFill>
                  </a:tcPr>
                </a:tc>
                <a:tc>
                  <a:txBody>
                    <a:bodyPr/>
                    <a:lstStyle/>
                    <a:p>
                      <a:r>
                        <a:rPr lang="en-US" altLang="zh-CN" dirty="0"/>
                        <a:t>690 </a:t>
                      </a:r>
                      <a:r>
                        <a:rPr lang="en-US" altLang="zh-CN" dirty="0" err="1"/>
                        <a:t>mW</a:t>
                      </a:r>
                      <a:endParaRPr lang="zh-CN" altLang="en-US" dirty="0"/>
                    </a:p>
                  </a:txBody>
                  <a:tcPr>
                    <a:solidFill>
                      <a:schemeClr val="accent2">
                        <a:lumMod val="40000"/>
                        <a:lumOff val="60000"/>
                      </a:schemeClr>
                    </a:solidFill>
                  </a:tcPr>
                </a:tc>
                <a:tc>
                  <a:txBody>
                    <a:bodyPr/>
                    <a:lstStyle/>
                    <a:p>
                      <a:r>
                        <a:rPr lang="en-US" altLang="zh-CN" dirty="0"/>
                        <a:t>338 </a:t>
                      </a:r>
                      <a:r>
                        <a:rPr lang="en-US" altLang="zh-CN" dirty="0" err="1"/>
                        <a:t>mW</a:t>
                      </a:r>
                      <a:endParaRPr lang="en-US" altLang="zh-CN" dirty="0"/>
                    </a:p>
                  </a:txBody>
                  <a:tcPr>
                    <a:solidFill>
                      <a:schemeClr val="accent2">
                        <a:lumMod val="40000"/>
                        <a:lumOff val="60000"/>
                      </a:schemeClr>
                    </a:solidFill>
                  </a:tcPr>
                </a:tc>
                <a:extLst>
                  <a:ext uri="{0D108BD9-81ED-4DB2-BD59-A6C34878D82A}">
                    <a16:rowId xmlns:a16="http://schemas.microsoft.com/office/drawing/2014/main" val="2188394798"/>
                  </a:ext>
                </a:extLst>
              </a:tr>
              <a:tr h="370840">
                <a:tc>
                  <a:txBody>
                    <a:bodyPr/>
                    <a:lstStyle/>
                    <a:p>
                      <a:r>
                        <a:rPr lang="en-US" altLang="zh-CN" dirty="0"/>
                        <a:t>Idle power</a:t>
                      </a:r>
                      <a:endParaRPr lang="zh-CN" altLang="en-US" dirty="0"/>
                    </a:p>
                  </a:txBody>
                  <a:tcPr>
                    <a:solidFill>
                      <a:schemeClr val="accent2">
                        <a:lumMod val="40000"/>
                        <a:lumOff val="60000"/>
                      </a:schemeClr>
                    </a:solidFill>
                  </a:tcPr>
                </a:tc>
                <a:tc>
                  <a:txBody>
                    <a:bodyPr/>
                    <a:lstStyle/>
                    <a:p>
                      <a:r>
                        <a:rPr lang="en-US" altLang="zh-CN" dirty="0"/>
                        <a:t>129 </a:t>
                      </a:r>
                      <a:r>
                        <a:rPr lang="en-US" altLang="zh-CN" dirty="0" err="1"/>
                        <a:t>mW</a:t>
                      </a:r>
                      <a:endParaRPr lang="zh-CN" altLang="en-US" dirty="0"/>
                    </a:p>
                  </a:txBody>
                  <a:tcPr>
                    <a:solidFill>
                      <a:schemeClr val="accent2">
                        <a:lumMod val="40000"/>
                        <a:lumOff val="60000"/>
                      </a:schemeClr>
                    </a:solidFill>
                  </a:tcPr>
                </a:tc>
                <a:tc>
                  <a:txBody>
                    <a:bodyPr/>
                    <a:lstStyle/>
                    <a:p>
                      <a:r>
                        <a:rPr lang="en-US" altLang="zh-CN" dirty="0"/>
                        <a:t>157 </a:t>
                      </a:r>
                      <a:r>
                        <a:rPr lang="en-US" altLang="zh-CN" dirty="0" err="1"/>
                        <a:t>mW</a:t>
                      </a:r>
                      <a:endParaRPr lang="zh-CN" altLang="en-US" dirty="0"/>
                    </a:p>
                  </a:txBody>
                  <a:tcPr>
                    <a:solidFill>
                      <a:schemeClr val="accent2">
                        <a:lumMod val="40000"/>
                        <a:lumOff val="60000"/>
                      </a:schemeClr>
                    </a:solidFill>
                  </a:tcPr>
                </a:tc>
                <a:extLst>
                  <a:ext uri="{0D108BD9-81ED-4DB2-BD59-A6C34878D82A}">
                    <a16:rowId xmlns:a16="http://schemas.microsoft.com/office/drawing/2014/main" val="3999641848"/>
                  </a:ext>
                </a:extLst>
              </a:tr>
              <a:tr h="370840">
                <a:tc>
                  <a:txBody>
                    <a:bodyPr/>
                    <a:lstStyle/>
                    <a:p>
                      <a:r>
                        <a:rPr lang="en-US" altLang="zh-CN" dirty="0"/>
                        <a:t>Area</a:t>
                      </a:r>
                      <a:endParaRPr lang="zh-CN" altLang="en-US" dirty="0"/>
                    </a:p>
                  </a:txBody>
                  <a:tcPr>
                    <a:solidFill>
                      <a:schemeClr val="accent6">
                        <a:lumMod val="20000"/>
                        <a:lumOff val="80000"/>
                      </a:schemeClr>
                    </a:solidFill>
                  </a:tcPr>
                </a:tc>
                <a:tc>
                  <a:txBody>
                    <a:bodyPr/>
                    <a:lstStyle/>
                    <a:p>
                      <a:r>
                        <a:rPr lang="en-US" altLang="zh-CN" dirty="0"/>
                        <a:t>2.69 mm</a:t>
                      </a:r>
                      <a:r>
                        <a:rPr lang="en-US" altLang="zh-CN" baseline="30000" dirty="0"/>
                        <a:t>2 </a:t>
                      </a:r>
                    </a:p>
                    <a:p>
                      <a:r>
                        <a:rPr lang="en-US" altLang="zh-CN" sz="1600" baseline="0" dirty="0"/>
                        <a:t>(3.03 mm</a:t>
                      </a:r>
                      <a:r>
                        <a:rPr lang="en-US" altLang="zh-CN" sz="1600" baseline="30000" dirty="0"/>
                        <a:t>2 </a:t>
                      </a:r>
                      <a:r>
                        <a:rPr lang="en-US" altLang="zh-CN" sz="1600" baseline="0" dirty="0"/>
                        <a:t>@5500Mbps if </a:t>
                      </a:r>
                      <a:r>
                        <a:rPr lang="en-US" altLang="zh-CN" sz="1600" baseline="0"/>
                        <a:t>LPDDR4 is </a:t>
                      </a:r>
                      <a:r>
                        <a:rPr lang="en-US" altLang="zh-CN" sz="1600" baseline="0" dirty="0"/>
                        <a:t>needed)</a:t>
                      </a:r>
                      <a:endParaRPr lang="zh-CN" altLang="en-US" sz="1600" baseline="0" dirty="0"/>
                    </a:p>
                  </a:txBody>
                  <a:tcPr>
                    <a:solidFill>
                      <a:schemeClr val="accent6">
                        <a:lumMod val="20000"/>
                        <a:lumOff val="80000"/>
                      </a:schemeClr>
                    </a:solidFill>
                  </a:tcPr>
                </a:tc>
                <a:tc>
                  <a:txBody>
                    <a:bodyPr/>
                    <a:lstStyle/>
                    <a:p>
                      <a:r>
                        <a:rPr lang="en-US" altLang="zh-CN" dirty="0"/>
                        <a:t>2.30 mm</a:t>
                      </a:r>
                      <a:r>
                        <a:rPr lang="en-US" altLang="zh-CN" baseline="30000" dirty="0"/>
                        <a:t>2 </a:t>
                      </a:r>
                      <a:r>
                        <a:rPr lang="en-US" altLang="zh-CN" baseline="0" dirty="0"/>
                        <a:t>(1.774 mm</a:t>
                      </a:r>
                      <a:r>
                        <a:rPr lang="en-US" altLang="zh-CN" baseline="30000" dirty="0"/>
                        <a:t>2</a:t>
                      </a:r>
                      <a:r>
                        <a:rPr lang="en-US" altLang="zh-CN" baseline="0" dirty="0"/>
                        <a:t> for hard macros) </a:t>
                      </a:r>
                      <a:r>
                        <a:rPr lang="en-US" altLang="zh-CN" baseline="30000" dirty="0">
                          <a:solidFill>
                            <a:srgbClr val="FF0000"/>
                          </a:solidFill>
                        </a:rPr>
                        <a:t>1</a:t>
                      </a:r>
                      <a:endParaRPr lang="zh-CN" altLang="en-US" baseline="30000" dirty="0">
                        <a:solidFill>
                          <a:srgbClr val="FF0000"/>
                        </a:solidFill>
                      </a:endParaRPr>
                    </a:p>
                  </a:txBody>
                  <a:tcPr>
                    <a:solidFill>
                      <a:schemeClr val="accent6">
                        <a:lumMod val="20000"/>
                        <a:lumOff val="80000"/>
                      </a:schemeClr>
                    </a:solidFill>
                  </a:tcPr>
                </a:tc>
                <a:extLst>
                  <a:ext uri="{0D108BD9-81ED-4DB2-BD59-A6C34878D82A}">
                    <a16:rowId xmlns:a16="http://schemas.microsoft.com/office/drawing/2014/main" val="2204138394"/>
                  </a:ext>
                </a:extLst>
              </a:tr>
            </a:tbl>
          </a:graphicData>
        </a:graphic>
      </p:graphicFrame>
      <p:sp>
        <p:nvSpPr>
          <p:cNvPr id="6" name="文本框 5">
            <a:extLst>
              <a:ext uri="{FF2B5EF4-FFF2-40B4-BE49-F238E27FC236}">
                <a16:creationId xmlns:a16="http://schemas.microsoft.com/office/drawing/2014/main" id="{7AD61073-3462-4F93-88A5-3D712897779A}"/>
              </a:ext>
            </a:extLst>
          </p:cNvPr>
          <p:cNvSpPr txBox="1"/>
          <p:nvPr/>
        </p:nvSpPr>
        <p:spPr>
          <a:xfrm>
            <a:off x="609600" y="4669138"/>
            <a:ext cx="10576560" cy="1323439"/>
          </a:xfrm>
          <a:prstGeom prst="rect">
            <a:avLst/>
          </a:prstGeom>
          <a:noFill/>
        </p:spPr>
        <p:txBody>
          <a:bodyPr wrap="square" rtlCol="0">
            <a:spAutoFit/>
          </a:bodyPr>
          <a:lstStyle/>
          <a:p>
            <a:r>
              <a:rPr lang="en-US" altLang="zh-CN" sz="1600" dirty="0"/>
              <a:t>Note:</a:t>
            </a:r>
          </a:p>
          <a:p>
            <a:pPr marL="342900" indent="-342900">
              <a:buAutoNum type="arabicPeriod"/>
            </a:pPr>
            <a:r>
              <a:rPr lang="en-US" altLang="zh-CN" sz="1600" dirty="0"/>
              <a:t>Synopsys only provides area for hard macros, while PUB soft digital logics and spacing are not considered. The full area of Synopsys PHY will approximately see a 30% increase, according to J5 data. (3.72 mm</a:t>
            </a:r>
            <a:r>
              <a:rPr lang="en-US" altLang="zh-CN" sz="1600" baseline="30000" dirty="0"/>
              <a:t>2 </a:t>
            </a:r>
            <a:r>
              <a:rPr lang="en-US" altLang="zh-CN" sz="1600" dirty="0"/>
              <a:t>full PHY TOP vs 2.875 mm</a:t>
            </a:r>
            <a:r>
              <a:rPr lang="en-US" altLang="zh-CN" sz="1600" baseline="30000" dirty="0"/>
              <a:t>2 </a:t>
            </a:r>
            <a:r>
              <a:rPr lang="en-US" altLang="zh-CN" sz="1600" dirty="0"/>
              <a:t>hard macros).</a:t>
            </a:r>
          </a:p>
          <a:p>
            <a:r>
              <a:rPr lang="en-US" altLang="zh-CN" sz="1600" dirty="0"/>
              <a:t>Cadence power is noticeably higher. Confirmation request sent out, still waiting for response. </a:t>
            </a:r>
            <a:endParaRPr lang="zh-CN" altLang="en-US" sz="1600" dirty="0"/>
          </a:p>
        </p:txBody>
      </p:sp>
    </p:spTree>
    <p:extLst>
      <p:ext uri="{BB962C8B-B14F-4D97-AF65-F5344CB8AC3E}">
        <p14:creationId xmlns:p14="http://schemas.microsoft.com/office/powerpoint/2010/main" val="280908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FC446F2-8B80-0F45-92EA-57853963739B}"/>
              </a:ext>
            </a:extLst>
          </p:cNvPr>
          <p:cNvSpPr>
            <a:spLocks noGrp="1"/>
          </p:cNvSpPr>
          <p:nvPr>
            <p:ph type="sldNum" sz="quarter" idx="12"/>
          </p:nvPr>
        </p:nvSpPr>
        <p:spPr/>
        <p:txBody>
          <a:bodyPr/>
          <a:lstStyle/>
          <a:p>
            <a:fld id="{8E7F589E-0FDF-664B-831F-8ECB6D08D80E}" type="slidenum">
              <a:rPr kumimoji="1" lang="zh-CN" altLang="en-US" smtClean="0"/>
              <a:t>9</a:t>
            </a:fld>
            <a:endParaRPr kumimoji="1" lang="zh-CN" altLang="en-US"/>
          </a:p>
        </p:txBody>
      </p:sp>
      <p:sp>
        <p:nvSpPr>
          <p:cNvPr id="3" name="标题 2">
            <a:extLst>
              <a:ext uri="{FF2B5EF4-FFF2-40B4-BE49-F238E27FC236}">
                <a16:creationId xmlns:a16="http://schemas.microsoft.com/office/drawing/2014/main" id="{6DF5A4A5-F00E-1E44-B5E7-96F73CF69090}"/>
              </a:ext>
            </a:extLst>
          </p:cNvPr>
          <p:cNvSpPr>
            <a:spLocks noGrp="1"/>
          </p:cNvSpPr>
          <p:nvPr>
            <p:ph type="title"/>
          </p:nvPr>
        </p:nvSpPr>
        <p:spPr/>
        <p:txBody>
          <a:bodyPr/>
          <a:lstStyle/>
          <a:p>
            <a:r>
              <a:rPr kumimoji="1" lang="en-US" altLang="zh-CN" dirty="0"/>
              <a:t>DDR PHY AP status</a:t>
            </a:r>
            <a:endParaRPr kumimoji="1" lang="zh-CN" altLang="en-US" dirty="0"/>
          </a:p>
        </p:txBody>
      </p:sp>
      <p:graphicFrame>
        <p:nvGraphicFramePr>
          <p:cNvPr id="8" name="表格 8">
            <a:extLst>
              <a:ext uri="{FF2B5EF4-FFF2-40B4-BE49-F238E27FC236}">
                <a16:creationId xmlns:a16="http://schemas.microsoft.com/office/drawing/2014/main" id="{1EA3D830-72DB-4FF4-B656-B1D7AB2F2983}"/>
              </a:ext>
            </a:extLst>
          </p:cNvPr>
          <p:cNvGraphicFramePr>
            <a:graphicFrameLocks noGrp="1"/>
          </p:cNvGraphicFramePr>
          <p:nvPr>
            <p:extLst>
              <p:ext uri="{D42A27DB-BD31-4B8C-83A1-F6EECF244321}">
                <p14:modId xmlns:p14="http://schemas.microsoft.com/office/powerpoint/2010/main" val="2554548507"/>
              </p:ext>
            </p:extLst>
          </p:nvPr>
        </p:nvGraphicFramePr>
        <p:xfrm>
          <a:off x="609600" y="620744"/>
          <a:ext cx="10657840" cy="5735320"/>
        </p:xfrm>
        <a:graphic>
          <a:graphicData uri="http://schemas.openxmlformats.org/drawingml/2006/table">
            <a:tbl>
              <a:tblPr firstRow="1" bandRow="1">
                <a:tableStyleId>{5C22544A-7EE6-4342-B048-85BDC9FD1C3A}</a:tableStyleId>
              </a:tblPr>
              <a:tblGrid>
                <a:gridCol w="2367280">
                  <a:extLst>
                    <a:ext uri="{9D8B030D-6E8A-4147-A177-3AD203B41FA5}">
                      <a16:colId xmlns:a16="http://schemas.microsoft.com/office/drawing/2014/main" val="2481422314"/>
                    </a:ext>
                  </a:extLst>
                </a:gridCol>
                <a:gridCol w="4145280">
                  <a:extLst>
                    <a:ext uri="{9D8B030D-6E8A-4147-A177-3AD203B41FA5}">
                      <a16:colId xmlns:a16="http://schemas.microsoft.com/office/drawing/2014/main" val="3354054961"/>
                    </a:ext>
                  </a:extLst>
                </a:gridCol>
                <a:gridCol w="4145280">
                  <a:extLst>
                    <a:ext uri="{9D8B030D-6E8A-4147-A177-3AD203B41FA5}">
                      <a16:colId xmlns:a16="http://schemas.microsoft.com/office/drawing/2014/main" val="3099325688"/>
                    </a:ext>
                  </a:extLst>
                </a:gridCol>
              </a:tblGrid>
              <a:tr h="370840">
                <a:tc>
                  <a:txBody>
                    <a:bodyPr/>
                    <a:lstStyle/>
                    <a:p>
                      <a:r>
                        <a:rPr lang="en-US" altLang="zh-CN" sz="1600" dirty="0"/>
                        <a:t>Vendor</a:t>
                      </a:r>
                      <a:endParaRPr lang="zh-CN" altLang="en-US" sz="1600" dirty="0"/>
                    </a:p>
                  </a:txBody>
                  <a:tcPr/>
                </a:tc>
                <a:tc>
                  <a:txBody>
                    <a:bodyPr/>
                    <a:lstStyle/>
                    <a:p>
                      <a:r>
                        <a:rPr lang="en-US" altLang="zh-CN" sz="1600" dirty="0"/>
                        <a:t>Cadence</a:t>
                      </a:r>
                      <a:endParaRPr lang="zh-CN" altLang="en-US" sz="1600" dirty="0"/>
                    </a:p>
                  </a:txBody>
                  <a:tcPr/>
                </a:tc>
                <a:tc>
                  <a:txBody>
                    <a:bodyPr/>
                    <a:lstStyle/>
                    <a:p>
                      <a:r>
                        <a:rPr lang="en-US" altLang="zh-CN" sz="1600" dirty="0"/>
                        <a:t>Synopsys</a:t>
                      </a:r>
                      <a:endParaRPr lang="zh-CN" altLang="en-US" sz="1600" dirty="0"/>
                    </a:p>
                  </a:txBody>
                  <a:tcPr/>
                </a:tc>
                <a:extLst>
                  <a:ext uri="{0D108BD9-81ED-4DB2-BD59-A6C34878D82A}">
                    <a16:rowId xmlns:a16="http://schemas.microsoft.com/office/drawing/2014/main" val="1896744079"/>
                  </a:ext>
                </a:extLst>
              </a:tr>
              <a:tr h="370840">
                <a:tc>
                  <a:txBody>
                    <a:bodyPr/>
                    <a:lstStyle/>
                    <a:p>
                      <a:r>
                        <a:rPr lang="en-US" altLang="zh-CN" sz="1600" dirty="0"/>
                        <a:t>AEC Q100</a:t>
                      </a:r>
                      <a:endParaRPr lang="zh-CN" altLang="en-US" sz="1600" dirty="0"/>
                    </a:p>
                  </a:txBody>
                  <a:tcPr/>
                </a:tc>
                <a:tc>
                  <a:txBody>
                    <a:bodyPr/>
                    <a:lstStyle/>
                    <a:p>
                      <a:r>
                        <a:rPr lang="en-US" altLang="zh-CN" sz="1600" dirty="0"/>
                        <a:t>No official grade; Signoff -40 ~ 125 </a:t>
                      </a:r>
                      <a:r>
                        <a:rPr lang="zh-CN" altLang="en-US" sz="1600" dirty="0"/>
                        <a:t>℃</a:t>
                      </a:r>
                      <a:r>
                        <a:rPr lang="en-US" altLang="zh-CN" sz="1600" dirty="0"/>
                        <a:t>; ESD passed; </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rgbClr val="FF0000"/>
                          </a:solidFill>
                        </a:rPr>
                        <a:t>Grade 2</a:t>
                      </a:r>
                      <a:endParaRPr lang="zh-CN" altLang="en-US" sz="1600" b="1" dirty="0">
                        <a:solidFill>
                          <a:srgbClr val="FF0000"/>
                        </a:solidFill>
                      </a:endParaRPr>
                    </a:p>
                  </a:txBody>
                  <a:tcPr/>
                </a:tc>
                <a:extLst>
                  <a:ext uri="{0D108BD9-81ED-4DB2-BD59-A6C34878D82A}">
                    <a16:rowId xmlns:a16="http://schemas.microsoft.com/office/drawing/2014/main" val="3513264130"/>
                  </a:ext>
                </a:extLst>
              </a:tr>
              <a:tr h="370840">
                <a:tc>
                  <a:txBody>
                    <a:bodyPr/>
                    <a:lstStyle/>
                    <a:p>
                      <a:r>
                        <a:rPr lang="en-US" altLang="zh-CN" sz="1600" dirty="0"/>
                        <a:t>ASIL design target</a:t>
                      </a:r>
                      <a:endParaRPr lang="zh-CN" altLang="en-US" sz="1600" dirty="0"/>
                    </a:p>
                  </a:txBody>
                  <a:tcPr/>
                </a:tc>
                <a:tc>
                  <a:txBody>
                    <a:bodyPr/>
                    <a:lstStyle/>
                    <a:p>
                      <a:r>
                        <a:rPr lang="en-US" altLang="zh-CN" sz="1600" dirty="0"/>
                        <a:t>SoW. No customer. Vendor is confirming schedule internally.</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rgbClr val="FF0000"/>
                          </a:solidFill>
                        </a:rPr>
                        <a:t>B</a:t>
                      </a:r>
                      <a:endParaRPr lang="zh-CN" altLang="en-US" sz="1600" b="1" dirty="0">
                        <a:solidFill>
                          <a:srgbClr val="FF0000"/>
                        </a:solidFill>
                      </a:endParaRPr>
                    </a:p>
                  </a:txBody>
                  <a:tcPr/>
                </a:tc>
                <a:extLst>
                  <a:ext uri="{0D108BD9-81ED-4DB2-BD59-A6C34878D82A}">
                    <a16:rowId xmlns:a16="http://schemas.microsoft.com/office/drawing/2014/main" val="2398039001"/>
                  </a:ext>
                </a:extLst>
              </a:tr>
              <a:tr h="370840">
                <a:tc>
                  <a:txBody>
                    <a:bodyPr/>
                    <a:lstStyle/>
                    <a:p>
                      <a:r>
                        <a:rPr lang="en-US" altLang="zh-CN" sz="1600"/>
                        <a:t>ASIL B ready</a:t>
                      </a:r>
                      <a:endParaRPr lang="zh-CN" altLang="en-US" sz="1600" dirty="0"/>
                    </a:p>
                  </a:txBody>
                  <a:tcPr/>
                </a:tc>
                <a:tc>
                  <a:txBody>
                    <a:bodyPr/>
                    <a:lstStyle/>
                    <a:p>
                      <a:r>
                        <a:rPr lang="en-US" altLang="zh-CN" sz="1600" dirty="0"/>
                        <a:t>SoW. No customer. Vendor is confirming schedule internally.</a:t>
                      </a:r>
                      <a:endParaRPr lang="zh-CN" altLang="en-US" sz="1600" dirty="0"/>
                    </a:p>
                  </a:txBody>
                  <a:tcPr/>
                </a:tc>
                <a:tc>
                  <a:txBody>
                    <a:bodyPr/>
                    <a:lstStyle/>
                    <a:p>
                      <a:r>
                        <a:rPr lang="en-US" altLang="zh-CN" sz="1600" b="1" dirty="0">
                          <a:solidFill>
                            <a:srgbClr val="FF0000"/>
                          </a:solidFill>
                        </a:rPr>
                        <a:t>ASIL B ready</a:t>
                      </a:r>
                      <a:endParaRPr lang="zh-CN" altLang="en-US" sz="1600" b="1" dirty="0">
                        <a:solidFill>
                          <a:srgbClr val="FF0000"/>
                        </a:solidFill>
                      </a:endParaRPr>
                    </a:p>
                  </a:txBody>
                  <a:tcPr/>
                </a:tc>
                <a:extLst>
                  <a:ext uri="{0D108BD9-81ED-4DB2-BD59-A6C34878D82A}">
                    <a16:rowId xmlns:a16="http://schemas.microsoft.com/office/drawing/2014/main" val="3612693093"/>
                  </a:ext>
                </a:extLst>
              </a:tr>
              <a:tr h="370840">
                <a:tc>
                  <a:txBody>
                    <a:bodyPr/>
                    <a:lstStyle/>
                    <a:p>
                      <a:r>
                        <a:rPr lang="en-US" altLang="zh-CN" sz="1600" dirty="0"/>
                        <a:t>ASIL B compliant</a:t>
                      </a:r>
                      <a:endParaRPr lang="zh-CN" altLang="en-US" sz="1600" dirty="0"/>
                    </a:p>
                  </a:txBody>
                  <a:tcPr/>
                </a:tc>
                <a:tc>
                  <a:txBody>
                    <a:bodyPr/>
                    <a:lstStyle/>
                    <a:p>
                      <a:r>
                        <a:rPr lang="en-US" altLang="zh-CN" sz="1600" dirty="0"/>
                        <a:t>SoW. No customer. Vendor is confirming schedule internally.</a:t>
                      </a:r>
                      <a:endParaRPr lang="zh-CN" altLang="en-US" sz="1600" dirty="0"/>
                    </a:p>
                  </a:txBody>
                  <a:tcPr/>
                </a:tc>
                <a:tc>
                  <a:txBody>
                    <a:bodyPr/>
                    <a:lstStyle/>
                    <a:p>
                      <a:r>
                        <a:rPr lang="en-US" altLang="zh-CN" sz="1600" b="1" dirty="0">
                          <a:solidFill>
                            <a:srgbClr val="FF0000"/>
                          </a:solidFill>
                        </a:rPr>
                        <a:t>Scheduled at the end of 2021</a:t>
                      </a:r>
                      <a:endParaRPr lang="zh-CN" altLang="en-US" sz="1600" b="1" dirty="0">
                        <a:solidFill>
                          <a:srgbClr val="FF0000"/>
                        </a:solidFill>
                      </a:endParaRPr>
                    </a:p>
                  </a:txBody>
                  <a:tcPr/>
                </a:tc>
                <a:extLst>
                  <a:ext uri="{0D108BD9-81ED-4DB2-BD59-A6C34878D82A}">
                    <a16:rowId xmlns:a16="http://schemas.microsoft.com/office/drawing/2014/main" val="979699252"/>
                  </a:ext>
                </a:extLst>
              </a:tr>
              <a:tr h="370840">
                <a:tc>
                  <a:txBody>
                    <a:bodyPr/>
                    <a:lstStyle/>
                    <a:p>
                      <a:r>
                        <a:rPr lang="en-US" altLang="zh-CN" sz="1600" dirty="0"/>
                        <a:t>ASIL D compliant</a:t>
                      </a:r>
                      <a:endParaRPr lang="zh-CN" altLang="en-US" sz="1600" dirty="0"/>
                    </a:p>
                  </a:txBody>
                  <a:tcPr/>
                </a:tc>
                <a:tc>
                  <a:txBody>
                    <a:bodyPr/>
                    <a:lstStyle/>
                    <a:p>
                      <a:r>
                        <a:rPr lang="en-US" altLang="zh-CN" sz="1600" dirty="0"/>
                        <a:t>SoW. No customer. Vendor is confirming schedule internally.</a:t>
                      </a:r>
                      <a:endParaRPr lang="zh-CN" altLang="en-US" sz="1600" dirty="0"/>
                    </a:p>
                  </a:txBody>
                  <a:tcPr/>
                </a:tc>
                <a:tc>
                  <a:txBody>
                    <a:bodyPr/>
                    <a:lstStyle/>
                    <a:p>
                      <a:r>
                        <a:rPr lang="en-US" altLang="zh-CN" sz="1600" dirty="0"/>
                        <a:t>SoW. No customer. Vendor is confirming schedule internally.</a:t>
                      </a:r>
                      <a:endParaRPr lang="zh-CN" altLang="en-US" sz="1600" dirty="0"/>
                    </a:p>
                  </a:txBody>
                  <a:tcPr/>
                </a:tc>
                <a:extLst>
                  <a:ext uri="{0D108BD9-81ED-4DB2-BD59-A6C34878D82A}">
                    <a16:rowId xmlns:a16="http://schemas.microsoft.com/office/drawing/2014/main" val="2064808513"/>
                  </a:ext>
                </a:extLst>
              </a:tr>
              <a:tr h="370840">
                <a:tc>
                  <a:txBody>
                    <a:bodyPr/>
                    <a:lstStyle/>
                    <a:p>
                      <a:r>
                        <a:rPr lang="en-US" altLang="zh-CN" sz="1600" dirty="0"/>
                        <a:t>Automotive customer design in</a:t>
                      </a:r>
                      <a:endParaRPr lang="zh-CN" altLang="en-US" sz="1600" dirty="0"/>
                    </a:p>
                  </a:txBody>
                  <a:tcPr/>
                </a:tc>
                <a:tc>
                  <a:txBody>
                    <a:bodyPr/>
                    <a:lstStyle/>
                    <a:p>
                      <a:r>
                        <a:rPr lang="en-US" altLang="zh-CN" sz="1600" dirty="0"/>
                        <a:t>Renesas</a:t>
                      </a:r>
                      <a:endParaRPr lang="zh-CN" altLang="en-US" sz="1600" baseline="30000" dirty="0"/>
                    </a:p>
                  </a:txBody>
                  <a:tcPr/>
                </a:tc>
                <a:tc>
                  <a:txBody>
                    <a:bodyPr/>
                    <a:lstStyle/>
                    <a:p>
                      <a:r>
                        <a:rPr lang="zh-CN" altLang="en-US" sz="1600" dirty="0"/>
                        <a:t>芯驰</a:t>
                      </a:r>
                      <a:r>
                        <a:rPr lang="en-US" altLang="zh-CN" sz="1600" dirty="0"/>
                        <a:t>, Mobileye</a:t>
                      </a:r>
                      <a:endParaRPr lang="zh-CN" altLang="en-US" sz="1600" dirty="0"/>
                    </a:p>
                  </a:txBody>
                  <a:tcPr/>
                </a:tc>
                <a:extLst>
                  <a:ext uri="{0D108BD9-81ED-4DB2-BD59-A6C34878D82A}">
                    <a16:rowId xmlns:a16="http://schemas.microsoft.com/office/drawing/2014/main" val="1607205634"/>
                  </a:ext>
                </a:extLst>
              </a:tr>
              <a:tr h="370840">
                <a:tc>
                  <a:txBody>
                    <a:bodyPr/>
                    <a:lstStyle/>
                    <a:p>
                      <a:r>
                        <a:rPr lang="en-US" altLang="zh-CN" sz="1600" dirty="0"/>
                        <a:t>Automotive customer mass production</a:t>
                      </a:r>
                    </a:p>
                  </a:txBody>
                  <a:tcPr/>
                </a:tc>
                <a:tc>
                  <a:txBody>
                    <a:bodyPr/>
                    <a:lstStyle/>
                    <a:p>
                      <a:r>
                        <a:rPr lang="en-US" altLang="zh-CN" sz="1600" dirty="0"/>
                        <a:t>No info</a:t>
                      </a:r>
                      <a:endParaRPr lang="zh-CN" altLang="en-US" sz="1600" dirty="0"/>
                    </a:p>
                  </a:txBody>
                  <a:tcPr/>
                </a:tc>
                <a:tc>
                  <a:txBody>
                    <a:bodyPr/>
                    <a:lstStyle/>
                    <a:p>
                      <a:r>
                        <a:rPr lang="en-US" altLang="zh-CN" sz="1600" dirty="0"/>
                        <a:t>2022</a:t>
                      </a:r>
                      <a:endParaRPr lang="zh-CN" altLang="en-US" sz="1600" dirty="0"/>
                    </a:p>
                  </a:txBody>
                  <a:tcPr/>
                </a:tc>
                <a:extLst>
                  <a:ext uri="{0D108BD9-81ED-4DB2-BD59-A6C34878D82A}">
                    <a16:rowId xmlns:a16="http://schemas.microsoft.com/office/drawing/2014/main" val="1785704665"/>
                  </a:ext>
                </a:extLst>
              </a:tr>
              <a:tr h="370840">
                <a:tc>
                  <a:txBody>
                    <a:bodyPr/>
                    <a:lstStyle/>
                    <a:p>
                      <a:r>
                        <a:rPr lang="en-US" altLang="zh-CN" sz="1600" dirty="0"/>
                        <a:t>Maturity comparison</a:t>
                      </a:r>
                    </a:p>
                  </a:txBody>
                  <a:tcPr/>
                </a:tc>
                <a:tc gridSpan="2">
                  <a:txBody>
                    <a:bodyPr/>
                    <a:lstStyle/>
                    <a:p>
                      <a:r>
                        <a:rPr lang="en-US" altLang="zh-CN" sz="1600" dirty="0"/>
                        <a:t>1. Both have test chip for 6400 Mbps 32 bit 2 ranks @ TSMC 7 nm;</a:t>
                      </a:r>
                    </a:p>
                    <a:p>
                      <a:r>
                        <a:rPr lang="en-US" altLang="zh-CN" sz="1600" dirty="0"/>
                        <a:t>2. Cadence 64 bit PHY has not been taped out;</a:t>
                      </a:r>
                    </a:p>
                    <a:p>
                      <a:r>
                        <a:rPr lang="en-US" altLang="zh-CN" sz="1600" dirty="0"/>
                        <a:t>3. Both have customer designed-in;</a:t>
                      </a:r>
                    </a:p>
                    <a:p>
                      <a:r>
                        <a:rPr lang="en-US" altLang="zh-CN" sz="1600" dirty="0"/>
                        <a:t>4. Cadence DDR PHY is not an automotive product; Needs custom-built for AP; Schedule pending.</a:t>
                      </a:r>
                      <a:endParaRPr lang="zh-CN" altLang="en-US" sz="1600" dirty="0"/>
                    </a:p>
                  </a:txBody>
                  <a:tcPr/>
                </a:tc>
                <a:tc hMerge="1">
                  <a:txBody>
                    <a:bodyPr/>
                    <a:lstStyle/>
                    <a:p>
                      <a:endParaRPr lang="zh-CN" altLang="en-US" dirty="0"/>
                    </a:p>
                  </a:txBody>
                  <a:tcPr/>
                </a:tc>
                <a:extLst>
                  <a:ext uri="{0D108BD9-81ED-4DB2-BD59-A6C34878D82A}">
                    <a16:rowId xmlns:a16="http://schemas.microsoft.com/office/drawing/2014/main" val="2881774647"/>
                  </a:ext>
                </a:extLst>
              </a:tr>
            </a:tbl>
          </a:graphicData>
        </a:graphic>
      </p:graphicFrame>
    </p:spTree>
    <p:extLst>
      <p:ext uri="{BB962C8B-B14F-4D97-AF65-F5344CB8AC3E}">
        <p14:creationId xmlns:p14="http://schemas.microsoft.com/office/powerpoint/2010/main" val="31360434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1332</Words>
  <Application>Microsoft Office PowerPoint</Application>
  <PresentationFormat>宽屏</PresentationFormat>
  <Paragraphs>287</Paragraphs>
  <Slides>11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Microsoft YaHei</vt:lpstr>
      <vt:lpstr>Arial</vt:lpstr>
      <vt:lpstr>Office 主题​​</vt:lpstr>
      <vt:lpstr>Sigi IP selection report - LPDDR5 solution</vt:lpstr>
      <vt:lpstr>0. J6 PRD for DDR solution 1. DDR controller key specs and features  2. DDR controller PPA 3. DDR controller AP status 4. DDR PHY key specs and features 5. DDR PHY PPA 6. DDR PHY AP status 7. Conclusions &amp; Thoughts</vt:lpstr>
      <vt:lpstr>J6 PRD for DDR solution</vt:lpstr>
      <vt:lpstr>DDR controller key specs and features</vt:lpstr>
      <vt:lpstr>DDR controller PPA</vt:lpstr>
      <vt:lpstr>DDR controller AP status</vt:lpstr>
      <vt:lpstr>DDR PHY key specs and features</vt:lpstr>
      <vt:lpstr>DDR PHY PPA</vt:lpstr>
      <vt:lpstr>DDR PHY AP status</vt:lpstr>
      <vt:lpstr>Conclusions &amp; Thoughts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Shen Juncheng</cp:lastModifiedBy>
  <cp:revision>180</cp:revision>
  <dcterms:created xsi:type="dcterms:W3CDTF">2019-07-11T07:20:23Z</dcterms:created>
  <dcterms:modified xsi:type="dcterms:W3CDTF">2021-04-18T14:56:11Z</dcterms:modified>
</cp:coreProperties>
</file>