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50">
          <p15:clr>
            <a:srgbClr val="000000"/>
          </p15:clr>
        </p15:guide>
        <p15:guide id="2" pos="5028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hwPzKqpHXFIsIoTfsJeHtZQnOv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50" orient="horz"/>
        <p:guide pos="50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126843" y="685800"/>
            <a:ext cx="7112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af4426e05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" name="Google Shape;27;gaf4426e055_2_3:notes"/>
          <p:cNvSpPr/>
          <p:nvPr>
            <p:ph idx="2" type="sldImg"/>
          </p:nvPr>
        </p:nvSpPr>
        <p:spPr>
          <a:xfrm>
            <a:off x="-126860" y="685800"/>
            <a:ext cx="711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&quot; x 48&quot; Poster">
  <p:cSld name="42&quot; x 48&quot; Poster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/>
          <p:nvPr>
            <p:ph type="title"/>
          </p:nvPr>
        </p:nvSpPr>
        <p:spPr>
          <a:xfrm>
            <a:off x="290286" y="190500"/>
            <a:ext cx="17707200" cy="1047600"/>
          </a:xfrm>
          <a:prstGeom prst="rect">
            <a:avLst/>
          </a:prstGeom>
          <a:solidFill>
            <a:srgbClr val="01014B"/>
          </a:solidFill>
          <a:ln cap="flat" cmpd="sng" w="9525">
            <a:solidFill>
              <a:srgbClr val="010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5250" lIns="50550" spcFirstLastPara="1" rIns="50550" wrap="square" tIns="252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" type="body"/>
          </p:nvPr>
        </p:nvSpPr>
        <p:spPr>
          <a:xfrm>
            <a:off x="290286" y="1333500"/>
            <a:ext cx="5660400" cy="333600"/>
          </a:xfrm>
          <a:prstGeom prst="rect">
            <a:avLst/>
          </a:prstGeom>
          <a:solidFill>
            <a:srgbClr val="01014B"/>
          </a:solidFill>
          <a:ln cap="flat" cmpd="sng" w="9525">
            <a:solidFill>
              <a:srgbClr val="010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5250" lIns="50550" spcFirstLastPara="1" rIns="50550" wrap="square" tIns="252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b="0" i="0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73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873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73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73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73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73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2" type="body"/>
          </p:nvPr>
        </p:nvSpPr>
        <p:spPr>
          <a:xfrm>
            <a:off x="290286" y="1762125"/>
            <a:ext cx="5660400" cy="27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250" lIns="50550" spcFirstLastPara="1" rIns="50550" wrap="square" tIns="252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73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73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73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73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3" type="body"/>
          </p:nvPr>
        </p:nvSpPr>
        <p:spPr>
          <a:xfrm>
            <a:off x="290286" y="4572000"/>
            <a:ext cx="5660400" cy="333600"/>
          </a:xfrm>
          <a:prstGeom prst="rect">
            <a:avLst/>
          </a:prstGeom>
          <a:solidFill>
            <a:srgbClr val="01014B"/>
          </a:solidFill>
          <a:ln cap="flat" cmpd="sng" w="9525">
            <a:solidFill>
              <a:srgbClr val="010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5250" lIns="50550" spcFirstLastPara="1" rIns="50550" wrap="square" tIns="252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b="0" i="0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73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873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73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73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73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73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4" type="body"/>
          </p:nvPr>
        </p:nvSpPr>
        <p:spPr>
          <a:xfrm>
            <a:off x="290286" y="5000625"/>
            <a:ext cx="56604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250" lIns="50550" spcFirstLastPara="1" rIns="50550" wrap="square" tIns="252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73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73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73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73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5" type="body"/>
          </p:nvPr>
        </p:nvSpPr>
        <p:spPr>
          <a:xfrm>
            <a:off x="290286" y="7381875"/>
            <a:ext cx="5660400" cy="333600"/>
          </a:xfrm>
          <a:prstGeom prst="rect">
            <a:avLst/>
          </a:prstGeom>
          <a:solidFill>
            <a:srgbClr val="01014B"/>
          </a:solidFill>
          <a:ln cap="flat" cmpd="sng" w="9525">
            <a:solidFill>
              <a:srgbClr val="010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5250" lIns="50550" spcFirstLastPara="1" rIns="50550" wrap="square" tIns="252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b="0" i="0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73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873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73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73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73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73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6" type="body"/>
          </p:nvPr>
        </p:nvSpPr>
        <p:spPr>
          <a:xfrm>
            <a:off x="290286" y="7810500"/>
            <a:ext cx="56604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250" lIns="50550" spcFirstLastPara="1" rIns="50550" wrap="square" tIns="252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73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73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73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73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7" type="body"/>
          </p:nvPr>
        </p:nvSpPr>
        <p:spPr>
          <a:xfrm>
            <a:off x="6313714" y="1333500"/>
            <a:ext cx="5660400" cy="333600"/>
          </a:xfrm>
          <a:prstGeom prst="rect">
            <a:avLst/>
          </a:prstGeom>
          <a:solidFill>
            <a:srgbClr val="01014B"/>
          </a:solidFill>
          <a:ln cap="flat" cmpd="sng" w="9525">
            <a:solidFill>
              <a:srgbClr val="010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5250" lIns="50550" spcFirstLastPara="1" rIns="50550" wrap="square" tIns="252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b="0" i="0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73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873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73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73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73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73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8" type="body"/>
          </p:nvPr>
        </p:nvSpPr>
        <p:spPr>
          <a:xfrm>
            <a:off x="12337142" y="7810500"/>
            <a:ext cx="56604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250" lIns="50550" spcFirstLastPara="1" rIns="50550" wrap="square" tIns="25250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73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73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73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73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9" type="body"/>
          </p:nvPr>
        </p:nvSpPr>
        <p:spPr>
          <a:xfrm>
            <a:off x="12337142" y="1333500"/>
            <a:ext cx="5660400" cy="333600"/>
          </a:xfrm>
          <a:prstGeom prst="rect">
            <a:avLst/>
          </a:prstGeom>
          <a:solidFill>
            <a:srgbClr val="01014B"/>
          </a:solidFill>
          <a:ln cap="flat" cmpd="sng" w="9525">
            <a:solidFill>
              <a:srgbClr val="010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5250" lIns="50550" spcFirstLastPara="1" rIns="50550" wrap="square" tIns="252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b="0" i="0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73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873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73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73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73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73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3" type="body"/>
          </p:nvPr>
        </p:nvSpPr>
        <p:spPr>
          <a:xfrm>
            <a:off x="12337142" y="1762125"/>
            <a:ext cx="56604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250" lIns="50550" spcFirstLastPara="1" rIns="50550" wrap="square" tIns="25250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73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73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73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73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4" type="body"/>
          </p:nvPr>
        </p:nvSpPr>
        <p:spPr>
          <a:xfrm>
            <a:off x="12337142" y="7381875"/>
            <a:ext cx="5660400" cy="333600"/>
          </a:xfrm>
          <a:prstGeom prst="rect">
            <a:avLst/>
          </a:prstGeom>
          <a:solidFill>
            <a:srgbClr val="01014B"/>
          </a:solidFill>
          <a:ln cap="flat" cmpd="sng" w="9525">
            <a:solidFill>
              <a:srgbClr val="010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5250" lIns="50550" spcFirstLastPara="1" rIns="50550" wrap="square" tIns="252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b="0" i="0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73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873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73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73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73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73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5" type="body"/>
          </p:nvPr>
        </p:nvSpPr>
        <p:spPr>
          <a:xfrm>
            <a:off x="6313714" y="1762125"/>
            <a:ext cx="5660400" cy="8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250" lIns="50550" spcFirstLastPara="1" rIns="50550" wrap="square" tIns="252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73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73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73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73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/>
          <p:nvPr>
            <p:ph idx="16" type="pic"/>
          </p:nvPr>
        </p:nvSpPr>
        <p:spPr>
          <a:xfrm>
            <a:off x="508000" y="285750"/>
            <a:ext cx="13068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" name="Google Shape;21;p3"/>
          <p:cNvSpPr/>
          <p:nvPr>
            <p:ph idx="17" type="pic"/>
          </p:nvPr>
        </p:nvSpPr>
        <p:spPr>
          <a:xfrm>
            <a:off x="16546286" y="285750"/>
            <a:ext cx="13068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" name="Google Shape;22;p3"/>
          <p:cNvSpPr/>
          <p:nvPr>
            <p:ph idx="18" type="chart"/>
          </p:nvPr>
        </p:nvSpPr>
        <p:spPr>
          <a:xfrm>
            <a:off x="6749143" y="5048250"/>
            <a:ext cx="47892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250" lIns="50550" spcFirstLastPara="1" rIns="50550" wrap="square" tIns="25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b="0" i="0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/>
          <p:nvPr>
            <p:ph idx="19" type="chart"/>
          </p:nvPr>
        </p:nvSpPr>
        <p:spPr>
          <a:xfrm>
            <a:off x="6749143" y="7667625"/>
            <a:ext cx="47892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250" lIns="50550" spcFirstLastPara="1" rIns="50550" wrap="square" tIns="25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b="0" i="0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Logo.jpg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91000" y="10128613"/>
            <a:ext cx="601188" cy="9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af4426e055_2_3"/>
          <p:cNvSpPr txBox="1"/>
          <p:nvPr>
            <p:ph type="title"/>
          </p:nvPr>
        </p:nvSpPr>
        <p:spPr>
          <a:xfrm>
            <a:off x="0" y="0"/>
            <a:ext cx="18288000" cy="1238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010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5250" lIns="50550" spcFirstLastPara="1" rIns="50550" wrap="square" tIns="252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Static Code Analyzer for Python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0" name="Google Shape;30;gaf4426e055_2_3"/>
          <p:cNvSpPr txBox="1"/>
          <p:nvPr>
            <p:ph idx="1" type="body"/>
          </p:nvPr>
        </p:nvSpPr>
        <p:spPr>
          <a:xfrm>
            <a:off x="671281" y="1333509"/>
            <a:ext cx="3498600" cy="333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010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5250" lIns="50550" spcFirstLastPara="1" rIns="50550" wrap="square" tIns="25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1" name="Google Shape;31;gaf4426e055_2_3"/>
          <p:cNvSpPr txBox="1"/>
          <p:nvPr>
            <p:ph idx="2" type="body"/>
          </p:nvPr>
        </p:nvSpPr>
        <p:spPr>
          <a:xfrm>
            <a:off x="671275" y="1762130"/>
            <a:ext cx="34986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250" lIns="50550" spcFirstLastPara="1" rIns="50550" wrap="square" tIns="25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Goal:</a:t>
            </a:r>
            <a:endParaRPr b="1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goal of this project is to build a static codes analyzer that finds syntax errors in python without executing the source codes.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af4426e055_2_3"/>
          <p:cNvSpPr txBox="1"/>
          <p:nvPr>
            <p:ph idx="3" type="body"/>
          </p:nvPr>
        </p:nvSpPr>
        <p:spPr>
          <a:xfrm>
            <a:off x="611256" y="3262345"/>
            <a:ext cx="3498600" cy="333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010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5250" lIns="50550" spcFirstLastPara="1" rIns="50550" wrap="square" tIns="25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Product Goals</a:t>
            </a:r>
            <a:endParaRPr/>
          </a:p>
        </p:txBody>
      </p:sp>
      <p:sp>
        <p:nvSpPr>
          <p:cNvPr id="33" name="Google Shape;33;gaf4426e055_2_3"/>
          <p:cNvSpPr txBox="1"/>
          <p:nvPr>
            <p:ph idx="4" type="body"/>
          </p:nvPr>
        </p:nvSpPr>
        <p:spPr>
          <a:xfrm>
            <a:off x="611250" y="3697900"/>
            <a:ext cx="3498600" cy="2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250" lIns="50550" spcFirstLastPara="1" rIns="50550" wrap="square" tIns="25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Users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 want to find syntax errors in my python codes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Instruction: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Copy and paste python codes to a CSV file. Each line of code will be placed in a cell. The program will read the CSV file. It will identify if a line of code contains syntax errors. The program will then calculate the accuracy of the predictive model and the accuracy of the codes.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af4426e055_2_3"/>
          <p:cNvSpPr txBox="1"/>
          <p:nvPr>
            <p:ph idx="5" type="body"/>
          </p:nvPr>
        </p:nvSpPr>
        <p:spPr>
          <a:xfrm>
            <a:off x="671281" y="6648922"/>
            <a:ext cx="3498600" cy="333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010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5250" lIns="50550" spcFirstLastPara="1" rIns="50550" wrap="square" tIns="25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System Components</a:t>
            </a:r>
            <a:endParaRPr/>
          </a:p>
        </p:txBody>
      </p:sp>
      <p:sp>
        <p:nvSpPr>
          <p:cNvPr id="35" name="Google Shape;35;gaf4426e055_2_3"/>
          <p:cNvSpPr txBox="1"/>
          <p:nvPr>
            <p:ph idx="6" type="body"/>
          </p:nvPr>
        </p:nvSpPr>
        <p:spPr>
          <a:xfrm>
            <a:off x="611250" y="7171750"/>
            <a:ext cx="34986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250" lIns="50550" spcFirstLastPara="1" rIns="50550" wrap="square" tIns="25250">
            <a:noAutofit/>
          </a:bodyPr>
          <a:lstStyle/>
          <a:p>
            <a:pPr indent="-34290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Model.ipynb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Data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Dataset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dataset.csv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Test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test_if_else_elif.csv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test_import.csv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test_integer.csv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Visualization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af4426e055_2_3"/>
          <p:cNvSpPr txBox="1"/>
          <p:nvPr>
            <p:ph idx="7" type="body"/>
          </p:nvPr>
        </p:nvSpPr>
        <p:spPr>
          <a:xfrm>
            <a:off x="5113925" y="1333500"/>
            <a:ext cx="7563600" cy="333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010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5250" lIns="50550" spcFirstLastPara="1" rIns="50550" wrap="square" tIns="25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37" name="Google Shape;37;gaf4426e055_2_3"/>
          <p:cNvSpPr txBox="1"/>
          <p:nvPr>
            <p:ph idx="9" type="body"/>
          </p:nvPr>
        </p:nvSpPr>
        <p:spPr>
          <a:xfrm>
            <a:off x="13700972" y="1333500"/>
            <a:ext cx="3932400" cy="333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010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5250" lIns="50550" spcFirstLastPara="1" rIns="50550" wrap="square" tIns="25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gaf4426e055_2_3"/>
          <p:cNvSpPr txBox="1"/>
          <p:nvPr>
            <p:ph idx="13" type="body"/>
          </p:nvPr>
        </p:nvSpPr>
        <p:spPr>
          <a:xfrm>
            <a:off x="13701000" y="1762125"/>
            <a:ext cx="3842100" cy="54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250" lIns="50550" spcFirstLastPara="1" rIns="50550" wrap="square" tIns="25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Classifiers: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Naive Bayes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KNN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SVM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Decision Tree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Analysis: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Size &amp; Accuracy: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Importing library has the most number of data entries and the highest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accuracy.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Size VS Accuracy: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The size of if, else, and elif is about the same as the size of Integer. However, the accuracy of integer is the highest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Comparing to less complicated syntax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errors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more complicated syntax errors required a bigger dataset to achieve the same accuracy level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Best Classifier: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that is made by SVM is highest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af4426e055_2_3"/>
          <p:cNvSpPr txBox="1"/>
          <p:nvPr/>
        </p:nvSpPr>
        <p:spPr>
          <a:xfrm>
            <a:off x="8142371" y="897767"/>
            <a:ext cx="5660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3775" lIns="43775" spcFirstLastPara="1" rIns="43775" wrap="square" tIns="43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1900">
                <a:solidFill>
                  <a:srgbClr val="F3F3F3"/>
                </a:solidFill>
              </a:rPr>
              <a:t>Hong Xin</a:t>
            </a:r>
            <a:endParaRPr b="1" i="0" sz="19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af4426e055_2_3"/>
          <p:cNvSpPr txBox="1"/>
          <p:nvPr/>
        </p:nvSpPr>
        <p:spPr>
          <a:xfrm>
            <a:off x="16758048" y="10101222"/>
            <a:ext cx="1530000" cy="18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3775" lIns="43775" spcFirstLastPara="1" rIns="43775" wrap="square" tIns="43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af4426e055_2_3"/>
          <p:cNvSpPr txBox="1"/>
          <p:nvPr/>
        </p:nvSpPr>
        <p:spPr>
          <a:xfrm>
            <a:off x="5019200" y="4137888"/>
            <a:ext cx="25191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8900" lIns="98900" spcFirstLastPara="1" rIns="98900" wrap="square" tIns="98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Testing set (Test_import.csv)</a:t>
            </a:r>
            <a:endParaRPr b="0" i="0" sz="13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af4426e055_2_3"/>
          <p:cNvSpPr txBox="1"/>
          <p:nvPr>
            <p:ph idx="14" type="body"/>
          </p:nvPr>
        </p:nvSpPr>
        <p:spPr>
          <a:xfrm>
            <a:off x="13713150" y="7258525"/>
            <a:ext cx="3842100" cy="333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0101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5250" lIns="50550" spcFirstLastPara="1" rIns="50550" wrap="square" tIns="25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Next Steps</a:t>
            </a:r>
            <a:endParaRPr b="0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gaf4426e055_2_3"/>
          <p:cNvSpPr txBox="1"/>
          <p:nvPr/>
        </p:nvSpPr>
        <p:spPr>
          <a:xfrm>
            <a:off x="13701000" y="7946300"/>
            <a:ext cx="3842100" cy="1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Create a Machine Learning to automatically generate syntax errors for various programming languages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If not, keep generating more datasets for complicated syntax errors and achieve 80% of accuracy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4" name="Google Shape;44;gaf4426e055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0" y="215275"/>
            <a:ext cx="4885354" cy="2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gaf4426e055_2_3"/>
          <p:cNvPicPr preferRelativeResize="0"/>
          <p:nvPr/>
        </p:nvPicPr>
        <p:blipFill rotWithShape="1">
          <a:blip r:embed="rId4">
            <a:alphaModFix/>
          </a:blip>
          <a:srcRect b="0" l="0" r="2133" t="0"/>
          <a:stretch/>
        </p:blipFill>
        <p:spPr>
          <a:xfrm>
            <a:off x="9400925" y="2047072"/>
            <a:ext cx="3123800" cy="242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af4426e055_2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3750" y="4487712"/>
            <a:ext cx="6311650" cy="20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af4426e055_2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0475" y="1959110"/>
            <a:ext cx="3498600" cy="208871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af4426e055_2_3"/>
          <p:cNvSpPr txBox="1"/>
          <p:nvPr/>
        </p:nvSpPr>
        <p:spPr>
          <a:xfrm>
            <a:off x="5125413" y="1686288"/>
            <a:ext cx="25191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8900" lIns="98900" spcFirstLastPara="1" rIns="98900" wrap="square" tIns="98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Training set:</a:t>
            </a:r>
            <a:endParaRPr b="0" i="0" sz="13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af4426e055_2_3"/>
          <p:cNvSpPr txBox="1"/>
          <p:nvPr/>
        </p:nvSpPr>
        <p:spPr>
          <a:xfrm>
            <a:off x="9621229" y="1686300"/>
            <a:ext cx="3301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8900" lIns="98900" spcFirstLastPara="1" rIns="98900" wrap="square" tIns="98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Confusion Matrix of import library:</a:t>
            </a:r>
            <a:endParaRPr b="0" i="0" sz="13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af4426e055_2_3"/>
          <p:cNvSpPr txBox="1"/>
          <p:nvPr/>
        </p:nvSpPr>
        <p:spPr>
          <a:xfrm>
            <a:off x="5125426" y="6563100"/>
            <a:ext cx="26415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8900" lIns="98900" spcFirstLastPara="1" rIns="98900" wrap="square" tIns="98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Confusion Matrix of integer:</a:t>
            </a:r>
            <a:endParaRPr b="0" i="0" sz="13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gaf4426e055_2_3"/>
          <p:cNvPicPr preferRelativeResize="0"/>
          <p:nvPr/>
        </p:nvPicPr>
        <p:blipFill rotWithShape="1">
          <a:blip r:embed="rId7">
            <a:alphaModFix/>
          </a:blip>
          <a:srcRect b="0" l="0" r="2733" t="0"/>
          <a:stretch/>
        </p:blipFill>
        <p:spPr>
          <a:xfrm>
            <a:off x="5170250" y="6961425"/>
            <a:ext cx="3123800" cy="30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af4426e055_2_3"/>
          <p:cNvSpPr txBox="1"/>
          <p:nvPr/>
        </p:nvSpPr>
        <p:spPr>
          <a:xfrm>
            <a:off x="9545025" y="6563100"/>
            <a:ext cx="28356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8900" lIns="98900" spcFirstLastPara="1" rIns="98900" wrap="square" tIns="98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Confusion Matrix of if_else_elif:</a:t>
            </a:r>
            <a:endParaRPr b="0" i="0" sz="13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gaf4426e055_2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17275" y="6995025"/>
            <a:ext cx="3123800" cy="304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2013-01-28T22:40:39Z</dcterms:created>
  <dc:creator>Daniel Viens</dc:creator>
</cp:coreProperties>
</file>