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NAACP Tech Team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Hong Xin, Daniel Dash, </a:t>
            </a:r>
            <a:r>
              <a:rPr lang="en-US" sz="2300" dirty="0" err="1">
                <a:solidFill>
                  <a:srgbClr val="5792BA"/>
                </a:solidFill>
              </a:rPr>
              <a:t>Temi</a:t>
            </a:r>
            <a:r>
              <a:rPr lang="en-US" sz="2300" dirty="0">
                <a:solidFill>
                  <a:srgbClr val="5792BA"/>
                </a:solidFill>
              </a:rPr>
              <a:t> </a:t>
            </a:r>
            <a:r>
              <a:rPr lang="en-US" sz="2300" dirty="0" err="1">
                <a:solidFill>
                  <a:srgbClr val="5792BA"/>
                </a:solidFill>
              </a:rPr>
              <a:t>Lajumoke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ED3-D25F-4860-9DD9-CF659FBCE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 Second Meeting with Advisors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FDC1-7C39-4E7C-8E0F-C79A1BFBE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C322-F68E-4A4D-B0BC-70196C5DE59E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/>
              <a:t>Colab</a:t>
            </a:r>
            <a:r>
              <a:rPr lang="en-US" sz="4400" dirty="0"/>
              <a:t> with Prof. Gianluca </a:t>
            </a:r>
            <a:r>
              <a:rPr lang="en-US" sz="4400" dirty="0" err="1"/>
              <a:t>Stringhini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6A9E-70B9-453E-AD1D-D5AADA0351A7}"/>
              </a:ext>
            </a:extLst>
          </p:cNvPr>
          <p:cNvSpPr txBox="1">
            <a:spLocks/>
          </p:cNvSpPr>
          <p:nvPr/>
        </p:nvSpPr>
        <p:spPr>
          <a:xfrm>
            <a:off x="585926" y="1722268"/>
            <a:ext cx="10681631" cy="406893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700" dirty="0"/>
              <a:t>Goals:</a:t>
            </a:r>
          </a:p>
          <a:p>
            <a:pPr lvl="2"/>
            <a:endParaRPr lang="en-US" dirty="0"/>
          </a:p>
          <a:p>
            <a:pPr lvl="2"/>
            <a:r>
              <a:rPr lang="en-US" sz="2500" dirty="0"/>
              <a:t>Repeat last week’s process, but with black-majority and white-majority neighborhood names as keywords, instead of the ones provided earlier</a:t>
            </a:r>
          </a:p>
          <a:p>
            <a:pPr lvl="2"/>
            <a:endParaRPr lang="en-US" sz="2500" dirty="0"/>
          </a:p>
          <a:p>
            <a:pPr lvl="2"/>
            <a:r>
              <a:rPr lang="en-US" sz="2500" dirty="0"/>
              <a:t>For each set of similar words for a given keyword, use the generated word embeddings to compute a ‘mean’ representative word which captures the meaning, to some extent, of the corresponding similar words</a:t>
            </a:r>
          </a:p>
          <a:p>
            <a:pPr lvl="2"/>
            <a:endParaRPr lang="en-US" sz="2500" dirty="0"/>
          </a:p>
          <a:p>
            <a:pPr lvl="2"/>
            <a:r>
              <a:rPr lang="en-US" sz="2500" dirty="0"/>
              <a:t>Keep track of keyword frequency</a:t>
            </a:r>
          </a:p>
          <a:p>
            <a:pPr lvl="2"/>
            <a:endParaRPr lang="en-US" sz="2500" dirty="0"/>
          </a:p>
          <a:p>
            <a:pPr lvl="2"/>
            <a:r>
              <a:rPr lang="en-US" sz="2500" dirty="0"/>
              <a:t>Analyze any potentially interesting trends</a:t>
            </a:r>
          </a:p>
        </p:txBody>
      </p:sp>
    </p:spTree>
    <p:extLst>
      <p:ext uri="{BB962C8B-B14F-4D97-AF65-F5344CB8AC3E}">
        <p14:creationId xmlns:p14="http://schemas.microsoft.com/office/powerpoint/2010/main" val="47282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75D7-7F93-4447-8378-6E9CE0373F88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/>
              <a:t>Colab</a:t>
            </a:r>
            <a:r>
              <a:rPr lang="en-US" sz="4400" dirty="0"/>
              <a:t> with Prof. Gianluca </a:t>
            </a:r>
            <a:r>
              <a:rPr lang="en-US" sz="4400" dirty="0" err="1"/>
              <a:t>Stringhini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ACBB-F7B2-4435-800E-5547653149C8}"/>
              </a:ext>
            </a:extLst>
          </p:cNvPr>
          <p:cNvSpPr txBox="1">
            <a:spLocks/>
          </p:cNvSpPr>
          <p:nvPr/>
        </p:nvSpPr>
        <p:spPr>
          <a:xfrm>
            <a:off x="913795" y="1722268"/>
            <a:ext cx="10353762" cy="406893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Progress:</a:t>
            </a:r>
          </a:p>
          <a:p>
            <a:endParaRPr lang="en-US" dirty="0"/>
          </a:p>
          <a:p>
            <a:pPr lvl="1"/>
            <a:r>
              <a:rPr lang="en-US" sz="3000" dirty="0"/>
              <a:t>We generated the top five words used in similar contexts to the given neighborhoods; however, this resulted in other neighborhood names being computed as the most similar, so we filtered those out.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We used the word embeddings and the neighborhood-filtered similar words to compute an average representative word for each neighborhood.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We analyzed the results for any potentially interesting findings.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Finally, we plotted word clouds for both types of analyses.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1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FD1-F7B7-414E-8E8B-1865D5386197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/>
              <a:t>Colab</a:t>
            </a:r>
            <a:r>
              <a:rPr lang="en-US" sz="4400" dirty="0"/>
              <a:t> with Prof. Gianluca </a:t>
            </a:r>
            <a:r>
              <a:rPr lang="en-US" sz="4400" dirty="0" err="1"/>
              <a:t>Stringhini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4025-DF8A-48B5-8260-A9B7BCFB5307}"/>
              </a:ext>
            </a:extLst>
          </p:cNvPr>
          <p:cNvSpPr txBox="1">
            <a:spLocks/>
          </p:cNvSpPr>
          <p:nvPr/>
        </p:nvSpPr>
        <p:spPr>
          <a:xfrm>
            <a:off x="913795" y="1722268"/>
            <a:ext cx="10353762" cy="435893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Results:</a:t>
            </a:r>
          </a:p>
          <a:p>
            <a:endParaRPr lang="en-US" dirty="0"/>
          </a:p>
          <a:p>
            <a:pPr lvl="1"/>
            <a:r>
              <a:rPr lang="en-US" sz="3500" dirty="0"/>
              <a:t>This time, the most similar words do not seem to be of much interest.</a:t>
            </a:r>
          </a:p>
          <a:p>
            <a:pPr lvl="1"/>
            <a:endParaRPr lang="en-US" sz="3500" dirty="0"/>
          </a:p>
          <a:p>
            <a:pPr lvl="1"/>
            <a:r>
              <a:rPr lang="en-US" sz="3500" dirty="0"/>
              <a:t>The representative vectors for each neighborhood ended up being either the same neighborhood or another neighborhood (seems intuitive).</a:t>
            </a:r>
          </a:p>
          <a:p>
            <a:pPr lvl="1"/>
            <a:endParaRPr lang="en-US" sz="3500" dirty="0"/>
          </a:p>
          <a:p>
            <a:pPr lvl="1"/>
            <a:r>
              <a:rPr lang="en-US" sz="3500" dirty="0"/>
              <a:t>However, it was interesting to note that the black-majority neighborhoods were mostly represented by other black-majority neighborhoods, and white-majority ones by other white-majority ones.</a:t>
            </a:r>
          </a:p>
          <a:p>
            <a:pPr lvl="1"/>
            <a:endParaRPr lang="en-US" sz="3500" dirty="0"/>
          </a:p>
          <a:p>
            <a:pPr lvl="1"/>
            <a:r>
              <a:rPr lang="en-US" sz="3500" dirty="0"/>
              <a:t>This points toward some difference; whether this difference is in addition to cultural and political differences between the two communities is yet to be analyzed.</a:t>
            </a:r>
          </a:p>
        </p:txBody>
      </p:sp>
    </p:spTree>
    <p:extLst>
      <p:ext uri="{BB962C8B-B14F-4D97-AF65-F5344CB8AC3E}">
        <p14:creationId xmlns:p14="http://schemas.microsoft.com/office/powerpoint/2010/main" val="39637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BF9E-4F21-4974-B372-392DC189F005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/>
              <a:t>Colab</a:t>
            </a:r>
            <a:r>
              <a:rPr lang="en-US" sz="4400" dirty="0"/>
              <a:t> with Prof. Derry Wijaya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9237-CCC6-4BEA-A52B-086D696D6149}"/>
              </a:ext>
            </a:extLst>
          </p:cNvPr>
          <p:cNvSpPr txBox="1">
            <a:spLocks/>
          </p:cNvSpPr>
          <p:nvPr/>
        </p:nvSpPr>
        <p:spPr>
          <a:xfrm>
            <a:off x="913795" y="1669002"/>
            <a:ext cx="10353762" cy="4122197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Goals:</a:t>
            </a:r>
          </a:p>
          <a:p>
            <a:endParaRPr lang="en-US" sz="2100" dirty="0"/>
          </a:p>
          <a:p>
            <a:pPr lvl="1"/>
            <a:r>
              <a:rPr lang="en-US" sz="1900" dirty="0"/>
              <a:t>Analyze Boston Globe 2014 – 2018 articles and figure out which articles refer to which neighborhoods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Compute the distribution of black-majority and white-majority neighborhoods in terms of media coverage</a:t>
            </a:r>
          </a:p>
        </p:txBody>
      </p:sp>
    </p:spTree>
    <p:extLst>
      <p:ext uri="{BB962C8B-B14F-4D97-AF65-F5344CB8AC3E}">
        <p14:creationId xmlns:p14="http://schemas.microsoft.com/office/powerpoint/2010/main" val="338540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F81-3EC9-4802-8AA5-31E3F210775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/>
              <a:t>Colab</a:t>
            </a:r>
            <a:r>
              <a:rPr lang="en-US" sz="4400" dirty="0"/>
              <a:t> with Prof. Derry Wijaya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6B13-1129-4D6E-8FE8-7C937136F103}"/>
              </a:ext>
            </a:extLst>
          </p:cNvPr>
          <p:cNvSpPr txBox="1">
            <a:spLocks/>
          </p:cNvSpPr>
          <p:nvPr/>
        </p:nvSpPr>
        <p:spPr>
          <a:xfrm>
            <a:off x="913795" y="1722268"/>
            <a:ext cx="10353762" cy="40689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Progress:</a:t>
            </a:r>
          </a:p>
          <a:p>
            <a:endParaRPr lang="en-US" dirty="0"/>
          </a:p>
          <a:p>
            <a:pPr lvl="1"/>
            <a:r>
              <a:rPr lang="en-US" sz="1900" dirty="0"/>
              <a:t>We went through each of the articles and tracked occurrences of neighborhood names from our keywords from word embeddings.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Separately, we tracked the number of times a neighborhood name occurred in each of the articles, and tagged the article as discussing the neighborhood that occurred most frequently.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9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5FD1-2648-4B44-BE6C-A9FA3A2856F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/>
              <a:t>Colab</a:t>
            </a:r>
            <a:r>
              <a:rPr lang="en-US" sz="4400" dirty="0"/>
              <a:t> with Prof. Derry Wijaya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47C9-2CB8-4AD4-894A-133E74C57956}"/>
              </a:ext>
            </a:extLst>
          </p:cNvPr>
          <p:cNvSpPr txBox="1">
            <a:spLocks/>
          </p:cNvSpPr>
          <p:nvPr/>
        </p:nvSpPr>
        <p:spPr>
          <a:xfrm>
            <a:off x="913795" y="1722268"/>
            <a:ext cx="10353762" cy="40689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Results:</a:t>
            </a:r>
          </a:p>
          <a:p>
            <a:endParaRPr lang="en-US" dirty="0"/>
          </a:p>
          <a:p>
            <a:pPr lvl="1"/>
            <a:r>
              <a:rPr lang="en-US" sz="1900" dirty="0"/>
              <a:t>Black-majority neighborhoods were found to be a lot more highly covered in the media, compared to white-majority neighborhoods.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We now have a dataset for each year, containing each of the articles for each of the given neighborhoods for that year.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5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0707-23E5-410D-A692-FA4405DEB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After First Meeting with Advisors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EE020-A6E9-49BC-A02B-711CED276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AF1E-6740-44D4-8526-5E3190E6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Colab</a:t>
            </a:r>
            <a:r>
              <a:rPr lang="en-US" sz="4400" dirty="0"/>
              <a:t> with Prof. Gianluca </a:t>
            </a:r>
            <a:r>
              <a:rPr lang="en-US" sz="4400" dirty="0" err="1"/>
              <a:t>Stringhini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63EC-7F42-4447-8EBA-5C929C3C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Goals:</a:t>
            </a:r>
          </a:p>
          <a:p>
            <a:pPr lvl="2"/>
            <a:endParaRPr lang="en-US" dirty="0"/>
          </a:p>
          <a:p>
            <a:pPr lvl="2"/>
            <a:r>
              <a:rPr lang="en-US" sz="1900" dirty="0"/>
              <a:t>Generate word embeddings using Boston Globe articles from 2014-2018, using Word2Vec and Doc2Vec</a:t>
            </a:r>
          </a:p>
          <a:p>
            <a:pPr lvl="2"/>
            <a:endParaRPr lang="en-US" sz="1900" dirty="0"/>
          </a:p>
          <a:p>
            <a:pPr lvl="2"/>
            <a:r>
              <a:rPr lang="en-US" sz="1900" dirty="0"/>
              <a:t>Find the top words used in the most similar contexts as those in a list of provided keywords</a:t>
            </a:r>
          </a:p>
          <a:p>
            <a:pPr lvl="2"/>
            <a:endParaRPr lang="en-US" sz="1900" dirty="0"/>
          </a:p>
          <a:p>
            <a:pPr lvl="2"/>
            <a:r>
              <a:rPr lang="en-US" sz="1900" dirty="0"/>
              <a:t>Analyze any potentially interesting trends</a:t>
            </a:r>
          </a:p>
        </p:txBody>
      </p:sp>
    </p:spTree>
    <p:extLst>
      <p:ext uri="{BB962C8B-B14F-4D97-AF65-F5344CB8AC3E}">
        <p14:creationId xmlns:p14="http://schemas.microsoft.com/office/powerpoint/2010/main" val="312885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673-ADB0-4DA6-A749-EA8A6D1C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Colab</a:t>
            </a:r>
            <a:r>
              <a:rPr lang="en-US" sz="4400" dirty="0"/>
              <a:t> with Prof. Gianluca </a:t>
            </a:r>
            <a:r>
              <a:rPr lang="en-US" sz="4400" dirty="0" err="1"/>
              <a:t>Stringhini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8887-04C5-46E2-AE06-C78A37BD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Progress:</a:t>
            </a:r>
          </a:p>
          <a:p>
            <a:endParaRPr lang="en-US" dirty="0"/>
          </a:p>
          <a:p>
            <a:pPr lvl="1"/>
            <a:r>
              <a:rPr lang="en-US" dirty="0"/>
              <a:t>We generated the top five words used in similar contexts to the given keywords.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analyzed the results for any potentially interesting findings.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also trained Word2Vec on bigrams (as opposed to single words) using the </a:t>
            </a:r>
            <a:r>
              <a:rPr lang="en-US" dirty="0" err="1"/>
              <a:t>Gensim</a:t>
            </a:r>
            <a:r>
              <a:rPr lang="en-US" dirty="0"/>
              <a:t> Phrases package.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Finally, we plotted word clouds for both types of analyses.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7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1EF0-298F-4FA6-8AD7-26BC16E9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Colab</a:t>
            </a:r>
            <a:r>
              <a:rPr lang="en-US" sz="4400" dirty="0"/>
              <a:t> with Prof. Gianluca </a:t>
            </a:r>
            <a:r>
              <a:rPr lang="en-US" sz="4400" dirty="0" err="1"/>
              <a:t>Stringhini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E95F-9EBC-46E1-99CD-39D5476E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Results:</a:t>
            </a:r>
          </a:p>
          <a:p>
            <a:pPr lvl="1"/>
            <a:r>
              <a:rPr lang="en-US" sz="1900" dirty="0"/>
              <a:t>We noticed some interesting findings in the unigram analysis using Word2Vec: some negative words such as ‘unaccountable’, ‘bullying’, ‘disputing’, ‘</a:t>
            </a:r>
            <a:r>
              <a:rPr lang="en-US" sz="1900" dirty="0" err="1"/>
              <a:t>deray</a:t>
            </a:r>
            <a:r>
              <a:rPr lang="en-US" sz="1900" dirty="0"/>
              <a:t>’, ‘devolved’, etc. were computed to be among the most similar to ‘black’ and black ethnic groups. </a:t>
            </a:r>
          </a:p>
          <a:p>
            <a:pPr lvl="1"/>
            <a:r>
              <a:rPr lang="en-US" sz="1900" dirty="0"/>
              <a:t>The bigram analysis using Word2Vec computed other races and ethnicities to be the most similar to ‘black’ and black ethnic groups.</a:t>
            </a:r>
          </a:p>
          <a:p>
            <a:pPr lvl="1"/>
            <a:r>
              <a:rPr lang="en-US" sz="1900" dirty="0"/>
              <a:t>The Doc2Vec analysis did not result in particularly interesting findings, likely because Word2Vec works on a more granular level.</a:t>
            </a:r>
          </a:p>
          <a:p>
            <a:pPr lvl="1"/>
            <a:r>
              <a:rPr lang="en-US" sz="1900" dirty="0"/>
              <a:t>We plotted word clouds too, but those were not very readable (example on next slide).</a:t>
            </a:r>
          </a:p>
          <a:p>
            <a:endParaRPr lang="en-US" dirty="0"/>
          </a:p>
          <a:p>
            <a:pPr lvl="1"/>
            <a:endParaRPr lang="en-US" sz="19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2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night, dark, night sky&#10;&#10;Description automatically generated">
            <a:extLst>
              <a:ext uri="{FF2B5EF4-FFF2-40B4-BE49-F238E27FC236}">
                <a16:creationId xmlns:a16="http://schemas.microsoft.com/office/drawing/2014/main" id="{68F050C9-CEBF-4D6C-A8ED-DCB2C3100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76388" y="-928688"/>
            <a:ext cx="15344775" cy="87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90EE-1C87-4B87-BE12-6071FB8C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Colab</a:t>
            </a:r>
            <a:r>
              <a:rPr lang="en-US" sz="4400" dirty="0"/>
              <a:t> with Prof. Derry Wijaya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7464-DD29-4466-8050-84450ECC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Goals:</a:t>
            </a:r>
          </a:p>
          <a:p>
            <a:endParaRPr lang="en-US" sz="2100" dirty="0"/>
          </a:p>
          <a:p>
            <a:pPr lvl="1"/>
            <a:r>
              <a:rPr lang="en-US" sz="1900" dirty="0"/>
              <a:t>Use </a:t>
            </a:r>
            <a:r>
              <a:rPr lang="en-US" sz="1900" dirty="0" err="1"/>
              <a:t>spaCy</a:t>
            </a:r>
            <a:r>
              <a:rPr lang="en-US" sz="1900" dirty="0"/>
              <a:t> to process Boston Globe articles from 2014 – 2018 and perform named entity recognition (NER) on the processed ‘documents’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Identify all the entities labelled ‘PERSON’ or ‘ORG’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Use </a:t>
            </a:r>
            <a:r>
              <a:rPr lang="en-US" sz="1900" dirty="0" err="1"/>
              <a:t>ethnicolr</a:t>
            </a:r>
            <a:r>
              <a:rPr lang="en-US" sz="1900" dirty="0"/>
              <a:t> to predict the races of all identified people, using their last names, from U.S. Census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A768-85AE-41A5-A058-D57E8C48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Colab</a:t>
            </a:r>
            <a:r>
              <a:rPr lang="en-US" sz="4400" dirty="0"/>
              <a:t> with Prof. Derry Wijaya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A32B-6AB4-4897-BD1A-9E34551B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/>
              <a:t>Progress:</a:t>
            </a:r>
          </a:p>
          <a:p>
            <a:endParaRPr lang="en-US" sz="2100" dirty="0"/>
          </a:p>
          <a:p>
            <a:pPr lvl="1"/>
            <a:r>
              <a:rPr lang="en-US" sz="1900" dirty="0"/>
              <a:t>We were able to use </a:t>
            </a:r>
            <a:r>
              <a:rPr lang="en-US" sz="1900" dirty="0" err="1"/>
              <a:t>spaCy</a:t>
            </a:r>
            <a:r>
              <a:rPr lang="en-US" sz="1900" dirty="0"/>
              <a:t> with its medium English language model (one of several language models available for use with </a:t>
            </a:r>
            <a:r>
              <a:rPr lang="en-US" sz="1900" dirty="0" err="1"/>
              <a:t>spaCy</a:t>
            </a:r>
            <a:r>
              <a:rPr lang="en-US" sz="1900" dirty="0"/>
              <a:t>) to process the articles.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 err="1"/>
              <a:t>spaCy’s</a:t>
            </a:r>
            <a:r>
              <a:rPr lang="en-US" sz="1900" dirty="0"/>
              <a:t> included pipelines performed named entity recognition on the data, and we were able to simply extract all the entities labelled as people or organizations.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Finally, we were able to extract the last names of entities identified as people, and feed those </a:t>
            </a:r>
            <a:r>
              <a:rPr lang="en-US" sz="1900" dirty="0" err="1"/>
              <a:t>ethnicolr</a:t>
            </a:r>
            <a:r>
              <a:rPr lang="en-US" sz="1900" dirty="0"/>
              <a:t> to predict their races.</a:t>
            </a:r>
          </a:p>
        </p:txBody>
      </p:sp>
    </p:spTree>
    <p:extLst>
      <p:ext uri="{BB962C8B-B14F-4D97-AF65-F5344CB8AC3E}">
        <p14:creationId xmlns:p14="http://schemas.microsoft.com/office/powerpoint/2010/main" val="384265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1F59-90B4-44AC-B52C-B0E581F2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Colab</a:t>
            </a:r>
            <a:r>
              <a:rPr lang="en-US" sz="4400" dirty="0"/>
              <a:t> with Prof. Derry Wijaya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13B9-7070-49FA-B7E4-093E07F8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Results:</a:t>
            </a:r>
          </a:p>
          <a:p>
            <a:endParaRPr lang="en-US" sz="2100" dirty="0"/>
          </a:p>
          <a:p>
            <a:pPr lvl="1"/>
            <a:r>
              <a:rPr lang="en-US" sz="1900" dirty="0"/>
              <a:t>We obtained three different datasets for each year:</a:t>
            </a:r>
          </a:p>
          <a:p>
            <a:pPr lvl="2"/>
            <a:endParaRPr lang="en-US" sz="1600" dirty="0"/>
          </a:p>
          <a:p>
            <a:pPr lvl="2"/>
            <a:r>
              <a:rPr lang="en-US" sz="1900" dirty="0"/>
              <a:t>A dataset of all entities labelled as people or organizations</a:t>
            </a:r>
          </a:p>
          <a:p>
            <a:pPr lvl="2"/>
            <a:r>
              <a:rPr lang="en-US" sz="1900" dirty="0"/>
              <a:t>A dataset of the names of all people mentioned in the articles</a:t>
            </a:r>
          </a:p>
          <a:p>
            <a:pPr lvl="2"/>
            <a:r>
              <a:rPr lang="en-US" sz="1900" dirty="0"/>
              <a:t>A dataset of the last names of all identified people and their predicted races</a:t>
            </a:r>
          </a:p>
        </p:txBody>
      </p:sp>
    </p:spTree>
    <p:extLst>
      <p:ext uri="{BB962C8B-B14F-4D97-AF65-F5344CB8AC3E}">
        <p14:creationId xmlns:p14="http://schemas.microsoft.com/office/powerpoint/2010/main" val="238663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{5A1D9BAC-6518-4B90-ABD6-7F3C013AE6D4}tf11665031_win32</Template>
  <TotalTime>78</TotalTime>
  <Words>872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 Nova</vt:lpstr>
      <vt:lpstr>Arial Nova Light</vt:lpstr>
      <vt:lpstr>Wingdings 2</vt:lpstr>
      <vt:lpstr>SlateVTI</vt:lpstr>
      <vt:lpstr>NAACP Tech Team Presentation</vt:lpstr>
      <vt:lpstr>After First Meeting with Advisors</vt:lpstr>
      <vt:lpstr>Colab with Prof. Gianluca Stringhini</vt:lpstr>
      <vt:lpstr>Colab with Prof. Gianluca Stringhini</vt:lpstr>
      <vt:lpstr>Colab with Prof. Gianluca Stringhini</vt:lpstr>
      <vt:lpstr>PowerPoint Presentation</vt:lpstr>
      <vt:lpstr>Colab with Prof. Derry Wijaya</vt:lpstr>
      <vt:lpstr>Colab with Prof. Derry Wijaya</vt:lpstr>
      <vt:lpstr>Colab with Prof. Derry Wijaya</vt:lpstr>
      <vt:lpstr>After Second Meeting with Advisors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NAACP Tech Team Presentation</dc:title>
  <dc:creator>Dash, Daniel, Sharvaaya</dc:creator>
  <cp:lastModifiedBy>Dash, Daniel, Sharvaaya</cp:lastModifiedBy>
  <cp:revision>9</cp:revision>
  <dcterms:created xsi:type="dcterms:W3CDTF">2021-07-01T00:31:33Z</dcterms:created>
  <dcterms:modified xsi:type="dcterms:W3CDTF">2021-07-01T01:50:03Z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