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2" r:id="rId4"/>
    <p:sldId id="263" r:id="rId5"/>
    <p:sldId id="264" r:id="rId6"/>
    <p:sldId id="265" r:id="rId7"/>
    <p:sldId id="290" r:id="rId8"/>
    <p:sldId id="291" r:id="rId9"/>
    <p:sldId id="293" r:id="rId10"/>
    <p:sldId id="294" r:id="rId11"/>
    <p:sldId id="302" r:id="rId12"/>
    <p:sldId id="303" r:id="rId13"/>
    <p:sldId id="307" r:id="rId14"/>
    <p:sldId id="304" r:id="rId15"/>
    <p:sldId id="309" r:id="rId16"/>
    <p:sldId id="305" r:id="rId17"/>
    <p:sldId id="319" r:id="rId18"/>
    <p:sldId id="320" r:id="rId19"/>
    <p:sldId id="321" r:id="rId20"/>
    <p:sldId id="322" r:id="rId21"/>
    <p:sldId id="323" r:id="rId22"/>
    <p:sldId id="324" r:id="rId23"/>
    <p:sldId id="325" r:id="rId24"/>
    <p:sldId id="326" r:id="rId25"/>
    <p:sldId id="328" r:id="rId26"/>
    <p:sldId id="329" r:id="rId27"/>
    <p:sldId id="330" r:id="rId28"/>
    <p:sldId id="331" r:id="rId29"/>
    <p:sldId id="332" r:id="rId30"/>
    <p:sldId id="333" r:id="rId31"/>
    <p:sldId id="341" r:id="rId32"/>
    <p:sldId id="342" r:id="rId33"/>
    <p:sldId id="343" r:id="rId34"/>
    <p:sldId id="344" r:id="rId35"/>
    <p:sldId id="345" r:id="rId36"/>
    <p:sldId id="346" r:id="rId37"/>
    <p:sldId id="349" r:id="rId38"/>
    <p:sldId id="348" r:id="rId39"/>
    <p:sldId id="359" r:id="rId40"/>
    <p:sldId id="360" r:id="rId41"/>
    <p:sldId id="361" r:id="rId42"/>
    <p:sldId id="363" r:id="rId43"/>
    <p:sldId id="362" r:id="rId44"/>
    <p:sldId id="364" r:id="rId45"/>
    <p:sldId id="365" r:id="rId46"/>
    <p:sldId id="374" r:id="rId47"/>
    <p:sldId id="382" r:id="rId48"/>
    <p:sldId id="384" r:id="rId49"/>
    <p:sldId id="385" r:id="rId50"/>
    <p:sldId id="386" r:id="rId51"/>
    <p:sldId id="387" r:id="rId52"/>
    <p:sldId id="388" r:id="rId53"/>
    <p:sldId id="389" r:id="rId54"/>
    <p:sldId id="390" r:id="rId55"/>
    <p:sldId id="391" r:id="rId56"/>
    <p:sldId id="392" r:id="rId57"/>
    <p:sldId id="393" r:id="rId58"/>
    <p:sldId id="334" r:id="rId59"/>
    <p:sldId id="335" r:id="rId60"/>
    <p:sldId id="336" r:id="rId61"/>
    <p:sldId id="337" r:id="rId62"/>
    <p:sldId id="339" r:id="rId63"/>
    <p:sldId id="340" r:id="rId64"/>
    <p:sldId id="338"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4BD"/>
    <a:srgbClr val="81A6C8"/>
    <a:srgbClr val="FFFFFF"/>
    <a:srgbClr val="F9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showGuides="1">
      <p:cViewPr>
        <p:scale>
          <a:sx n="66" d="100"/>
          <a:sy n="66" d="100"/>
        </p:scale>
        <p:origin x="514" y="403"/>
      </p:cViewPr>
      <p:guideLst>
        <p:guide orient="horz" pos="2139"/>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22" name="文本框 21"/>
          <p:cNvSpPr txBox="1"/>
          <p:nvPr/>
        </p:nvSpPr>
        <p:spPr>
          <a:xfrm>
            <a:off x="1874522" y="2600586"/>
            <a:ext cx="8442958" cy="1014730"/>
          </a:xfrm>
          <a:prstGeom prst="rect">
            <a:avLst/>
          </a:prstGeom>
          <a:noFill/>
        </p:spPr>
        <p:txBody>
          <a:bodyPr vert="horz" wrap="square" rtlCol="0">
            <a:spAutoFit/>
          </a:bodyPr>
          <a:lstStyle/>
          <a:p>
            <a:pPr algn="ctr"/>
            <a:r>
              <a:rPr lang="en-US" altLang="zh-CN" sz="6000" dirty="0">
                <a:solidFill>
                  <a:schemeClr val="accent1"/>
                </a:solidFill>
                <a:latin typeface="思源宋体 CN" panose="02020700000000000000" pitchFamily="18" charset="-122"/>
                <a:ea typeface="思源宋体 CN" panose="02020700000000000000" pitchFamily="18" charset="-122"/>
              </a:rPr>
              <a:t>Movement AI</a:t>
            </a:r>
            <a:endParaRPr lang="en-US" altLang="zh-CN" sz="6000" dirty="0">
              <a:solidFill>
                <a:schemeClr val="accent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.03</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zh-CN" altLang="en-US" sz="3600" dirty="0">
                  <a:solidFill>
                    <a:schemeClr val="accent1"/>
                  </a:solidFill>
                  <a:latin typeface="思源宋体 CN" panose="02020700000000000000" pitchFamily="18" charset="-122"/>
                  <a:ea typeface="思源宋体 CN" panose="02020700000000000000" pitchFamily="18" charset="-122"/>
                  <a:sym typeface="+mn-ea"/>
                </a:rPr>
                <a:t>动力学移动算法</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Kinematic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3881120" y="585914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460565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zh-CN" altLang="en-US" sz="2800" dirty="0">
                <a:solidFill>
                  <a:schemeClr val="accent1"/>
                </a:solidFill>
                <a:latin typeface="思源宋体 CN" panose="02020700000000000000" pitchFamily="18" charset="-122"/>
                <a:ea typeface="思源宋体 CN" panose="02020700000000000000" pitchFamily="18" charset="-122"/>
                <a:sym typeface="+mn-ea"/>
              </a:rPr>
              <a:t>概括</a:t>
            </a:r>
            <a:endParaRPr lang="zh-CN" altLang="en-US"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198880"/>
          </a:xfrm>
          <a:prstGeom prst="rect">
            <a:avLst/>
          </a:prstGeom>
          <a:noFill/>
        </p:spPr>
        <p:txBody>
          <a:bodyPr wrap="square" rtlCol="0">
            <a:spAutoFit/>
          </a:bodyPr>
          <a:p>
            <a:r>
              <a:rPr lang="en-US" altLang="zh-CN"/>
              <a:t>1.</a:t>
            </a:r>
            <a:r>
              <a:rPr lang="zh-CN" altLang="en-US"/>
              <a:t>算法概括：运动学运动算法使用静态数据(位置和方向，没有速度)进行</a:t>
            </a:r>
            <a:r>
              <a:rPr lang="zh-CN" altLang="en-US"/>
              <a:t>计算，输出所需的速度。输出通常只是一个开关和一个目标方向，以全速移动或静止</a:t>
            </a:r>
            <a:endParaRPr lang="zh-CN" altLang="en-US"/>
          </a:p>
          <a:p>
            <a:endParaRPr lang="zh-CN" altLang="en-US"/>
          </a:p>
          <a:p>
            <a:r>
              <a:rPr lang="en-US" altLang="zh-CN"/>
              <a:t>2.</a:t>
            </a:r>
            <a:r>
              <a:rPr lang="zh-CN" altLang="en-US"/>
              <a:t>算法种类：只介绍</a:t>
            </a:r>
            <a:r>
              <a:rPr lang="en-US" altLang="zh-CN"/>
              <a:t>Seek</a:t>
            </a:r>
            <a:r>
              <a:rPr lang="zh-CN" altLang="en-US"/>
              <a:t>和</a:t>
            </a:r>
            <a:r>
              <a:rPr lang="en-US" altLang="zh-CN"/>
              <a:t>Wandering</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536067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561657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753235"/>
          </a:xfrm>
          <a:prstGeom prst="rect">
            <a:avLst/>
          </a:prstGeom>
          <a:noFill/>
        </p:spPr>
        <p:txBody>
          <a:bodyPr wrap="square" rtlCol="0">
            <a:spAutoFit/>
          </a:bodyPr>
          <a:p>
            <a:r>
              <a:rPr lang="en-US" altLang="zh-CN"/>
              <a:t>1.</a:t>
            </a:r>
            <a:r>
              <a:rPr lang="zh-CN" altLang="en-US"/>
              <a:t>算法描述：</a:t>
            </a:r>
            <a:r>
              <a:rPr lang="en-US" altLang="zh-CN"/>
              <a:t>Kinematic Seek</a:t>
            </a:r>
            <a:r>
              <a:rPr lang="zh-CN" altLang="en-US"/>
              <a:t>算法输入是角色和目标的静态数据（位置，面向），输出是运动方向和一个开关，该开关决定角色是静止还是全速前进。注意此算法忽略</a:t>
            </a:r>
            <a:r>
              <a:rPr lang="zh-CN" altLang="en-US"/>
              <a:t>面向。</a:t>
            </a:r>
            <a:endParaRPr lang="zh-CN" altLang="en-US"/>
          </a:p>
          <a:p>
            <a:r>
              <a:rPr lang="en-US" altLang="zh-CN"/>
              <a:t>2. </a:t>
            </a:r>
            <a:r>
              <a:rPr lang="zh-CN" altLang="en-US"/>
              <a:t>算法</a:t>
            </a:r>
            <a:r>
              <a:rPr lang="zh-CN" altLang="en-US"/>
              <a:t>伪代码：</a:t>
            </a:r>
            <a:endParaRPr lang="zh-CN" altLang="en-US"/>
          </a:p>
          <a:p>
            <a:endParaRPr lang="zh-CN" altLang="en-US"/>
          </a:p>
          <a:p>
            <a:endParaRPr lang="zh-CN" altLang="en-US"/>
          </a:p>
          <a:p>
            <a:endParaRPr lang="zh-CN" altLang="en-US"/>
          </a:p>
        </p:txBody>
      </p:sp>
      <p:pic>
        <p:nvPicPr>
          <p:cNvPr id="4" name="图片 3" descr="KiinematicSeek"/>
          <p:cNvPicPr>
            <a:picLocks noChangeAspect="1"/>
          </p:cNvPicPr>
          <p:nvPr/>
        </p:nvPicPr>
        <p:blipFill>
          <a:blip r:embed="rId1"/>
          <a:stretch>
            <a:fillRect/>
          </a:stretch>
        </p:blipFill>
        <p:spPr>
          <a:xfrm>
            <a:off x="2821305" y="1833245"/>
            <a:ext cx="3759835" cy="48215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4246245"/>
          </a:xfrm>
          <a:prstGeom prst="rect">
            <a:avLst/>
          </a:prstGeom>
          <a:noFill/>
        </p:spPr>
        <p:txBody>
          <a:bodyPr wrap="square" rtlCol="0">
            <a:spAutoFit/>
          </a:bodyPr>
          <a:p>
            <a:r>
              <a:rPr lang="en-US" altLang="zh-CN"/>
              <a:t>3.</a:t>
            </a:r>
            <a:r>
              <a:rPr lang="zh-CN" altLang="en-US"/>
              <a:t>算法性能：时间复杂度和空间复杂度都是</a:t>
            </a:r>
            <a:r>
              <a:rPr lang="en-US" altLang="zh-CN"/>
              <a:t>O(1).</a:t>
            </a:r>
            <a:endParaRPr lang="en-US" altLang="zh-CN"/>
          </a:p>
          <a:p>
            <a:r>
              <a:rPr lang="en-US" altLang="zh-CN"/>
              <a:t>4.</a:t>
            </a:r>
            <a:r>
              <a:rPr lang="zh-CN" altLang="en-US"/>
              <a:t>算法反向：</a:t>
            </a:r>
            <a:r>
              <a:rPr lang="en-US" altLang="zh-CN"/>
              <a:t>Flee,</a:t>
            </a:r>
            <a:r>
              <a:rPr lang="zh-CN" altLang="en-US"/>
              <a:t>需要把移动方向设成远离</a:t>
            </a:r>
            <a:r>
              <a:rPr lang="en-US" altLang="zh-CN"/>
              <a:t>target</a:t>
            </a:r>
            <a:r>
              <a:rPr lang="zh-CN" altLang="en-US"/>
              <a:t>的</a:t>
            </a:r>
            <a:r>
              <a:rPr lang="zh-CN" altLang="en-US"/>
              <a:t>方向。</a:t>
            </a:r>
            <a:endParaRPr lang="zh-CN" altLang="en-US"/>
          </a:p>
          <a:p>
            <a:r>
              <a:rPr lang="en-US" altLang="zh-CN"/>
              <a:t>5.Arriving</a:t>
            </a:r>
            <a:r>
              <a:rPr lang="zh-CN" altLang="en-US"/>
              <a:t>：</a:t>
            </a:r>
            <a:r>
              <a:rPr lang="en-US" altLang="zh-CN"/>
              <a:t>Kinematic Seek</a:t>
            </a:r>
            <a:r>
              <a:rPr lang="zh-CN" altLang="en-US"/>
              <a:t>的问题是算法总是按照最大的速度进行航行，因此当</a:t>
            </a:r>
            <a:r>
              <a:rPr lang="en-US" altLang="zh-CN"/>
              <a:t>target</a:t>
            </a:r>
            <a:r>
              <a:rPr lang="zh-CN" altLang="en-US"/>
              <a:t>是一个固定的点的时候，人物将永远无法到达目标点，而是在目标点周围前后摇摆。对此我们必须定义一个</a:t>
            </a:r>
            <a:r>
              <a:rPr lang="en-US" altLang="zh-CN">
                <a:sym typeface="+mn-ea"/>
              </a:rPr>
              <a:t>Arriving</a:t>
            </a:r>
            <a:r>
              <a:rPr lang="zh-CN" altLang="en-US"/>
              <a:t>算法，使得人物在到达目标点的时候停下。具体步骤如下：</a:t>
            </a:r>
            <a:endParaRPr lang="zh-CN" altLang="en-US"/>
          </a:p>
          <a:p>
            <a:r>
              <a:rPr lang="en-US" altLang="zh-CN"/>
              <a:t>	(1).</a:t>
            </a:r>
            <a:r>
              <a:rPr lang="zh-CN" altLang="en-US"/>
              <a:t>在目标点周围定义一个停止半径。</a:t>
            </a:r>
            <a:endParaRPr lang="zh-CN" altLang="en-US"/>
          </a:p>
          <a:p>
            <a:r>
              <a:rPr lang="en-US" altLang="zh-CN"/>
              <a:t>	(2).</a:t>
            </a:r>
            <a:r>
              <a:rPr lang="zh-CN" altLang="en-US"/>
              <a:t>如果人物距离目标点的距离在这个半径之内，说明人物已经</a:t>
            </a:r>
            <a:r>
              <a:rPr lang="en-US" altLang="zh-CN"/>
              <a:t>“</a:t>
            </a:r>
            <a:r>
              <a:rPr lang="zh-CN" altLang="en-US"/>
              <a:t>到达</a:t>
            </a:r>
            <a:r>
              <a:rPr lang="en-US" altLang="zh-CN"/>
              <a:t>”</a:t>
            </a:r>
            <a:r>
              <a:rPr lang="zh-CN" altLang="en-US"/>
              <a:t>目标，</a:t>
            </a:r>
            <a:r>
              <a:rPr lang="en-US" altLang="zh-CN"/>
              <a:t>	Seek</a:t>
            </a:r>
            <a:r>
              <a:rPr lang="zh-CN" altLang="en-US"/>
              <a:t>算法将不再输出任何值。</a:t>
            </a:r>
            <a:endParaRPr lang="zh-CN" altLang="en-US"/>
          </a:p>
          <a:p>
            <a:r>
              <a:rPr lang="en-US" altLang="zh-CN"/>
              <a:t>	(3).</a:t>
            </a:r>
            <a:r>
              <a:rPr lang="zh-CN" altLang="en-US"/>
              <a:t>如果人物的位置在半径之外我们定义一个</a:t>
            </a:r>
            <a:r>
              <a:rPr lang="en-US" altLang="zh-CN"/>
              <a:t>“</a:t>
            </a:r>
            <a:r>
              <a:rPr lang="zh-CN" altLang="en-US"/>
              <a:t>到达目标时间</a:t>
            </a:r>
            <a:r>
              <a:rPr lang="en-US" altLang="zh-CN"/>
              <a:t>”</a:t>
            </a:r>
            <a:r>
              <a:rPr lang="zh-CN" altLang="en-US"/>
              <a:t>，根据</a:t>
            </a:r>
            <a:r>
              <a:rPr lang="en-US" altLang="zh-CN"/>
              <a:t> </a:t>
            </a:r>
            <a:endParaRPr lang="en-US" altLang="zh-CN"/>
          </a:p>
          <a:p>
            <a:r>
              <a:rPr lang="en-US" altLang="zh-CN"/>
              <a:t>	</a:t>
            </a:r>
            <a:r>
              <a:rPr lang="zh-CN" altLang="en-US"/>
              <a:t>速度</a:t>
            </a:r>
            <a:r>
              <a:rPr lang="en-US" altLang="zh-CN"/>
              <a:t>=</a:t>
            </a:r>
            <a:r>
              <a:rPr lang="zh-CN" altLang="en-US"/>
              <a:t>路程</a:t>
            </a:r>
            <a:r>
              <a:rPr lang="en-US" altLang="zh-CN"/>
              <a:t>/</a:t>
            </a:r>
            <a:r>
              <a:rPr lang="zh-CN" altLang="en-US"/>
              <a:t>时间，算出一个</a:t>
            </a:r>
            <a:r>
              <a:rPr lang="en-US" altLang="zh-CN"/>
              <a:t>“</a:t>
            </a:r>
            <a:r>
              <a:rPr lang="zh-CN" altLang="en-US"/>
              <a:t>理想速度</a:t>
            </a:r>
            <a:r>
              <a:rPr lang="en-US" altLang="zh-CN"/>
              <a:t>”</a:t>
            </a:r>
            <a:r>
              <a:rPr lang="zh-CN" altLang="en-US"/>
              <a:t>。如果这个速度大于们事先设定好的最</a:t>
            </a:r>
            <a:r>
              <a:rPr lang="en-US" altLang="zh-CN"/>
              <a:t>	</a:t>
            </a:r>
            <a:r>
              <a:rPr lang="zh-CN" altLang="en-US"/>
              <a:t>大速度，那么把理想速度设置成最大速度，否则，我们就可以得出一个根据距</a:t>
            </a:r>
            <a:r>
              <a:rPr lang="en-US" altLang="zh-CN"/>
              <a:t>	</a:t>
            </a:r>
            <a:r>
              <a:rPr lang="zh-CN" altLang="en-US"/>
              <a:t>离衰减的</a:t>
            </a:r>
            <a:r>
              <a:rPr lang="en-US" altLang="zh-CN"/>
              <a:t>“</a:t>
            </a:r>
            <a:r>
              <a:rPr lang="zh-CN" altLang="en-US"/>
              <a:t>理想速度</a:t>
            </a:r>
            <a:r>
              <a:rPr lang="en-US" altLang="zh-CN"/>
              <a:t>”</a:t>
            </a:r>
            <a:r>
              <a:rPr lang="zh-CN" altLang="en-US"/>
              <a:t>，伪代码如下（包括</a:t>
            </a:r>
            <a:r>
              <a:rPr lang="en-US" altLang="zh-CN"/>
              <a:t>Seek</a:t>
            </a:r>
            <a:r>
              <a:rPr lang="zh-CN" altLang="en-US"/>
              <a:t>）：</a:t>
            </a:r>
            <a:endParaRPr lang="zh-CN" altLang="en-US"/>
          </a:p>
          <a:p>
            <a:endParaRPr lang="zh-CN" altLang="en-US"/>
          </a:p>
          <a:p>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descr="KinematicArrivinig"/>
          <p:cNvPicPr>
            <a:picLocks noChangeAspect="1"/>
          </p:cNvPicPr>
          <p:nvPr/>
        </p:nvPicPr>
        <p:blipFill>
          <a:blip r:embed="rId1"/>
          <a:stretch>
            <a:fillRect/>
          </a:stretch>
        </p:blipFill>
        <p:spPr>
          <a:xfrm>
            <a:off x="1033145" y="959485"/>
            <a:ext cx="4234815" cy="5669915"/>
          </a:xfrm>
          <a:prstGeom prst="rect">
            <a:avLst/>
          </a:prstGeom>
        </p:spPr>
      </p:pic>
      <p:pic>
        <p:nvPicPr>
          <p:cNvPr id="5" name="图片 4" descr="KinematicArriving2"/>
          <p:cNvPicPr>
            <a:picLocks noChangeAspect="1"/>
          </p:cNvPicPr>
          <p:nvPr/>
        </p:nvPicPr>
        <p:blipFill>
          <a:blip r:embed="rId2"/>
          <a:stretch>
            <a:fillRect/>
          </a:stretch>
        </p:blipFill>
        <p:spPr>
          <a:xfrm>
            <a:off x="4772660" y="965835"/>
            <a:ext cx="3886200" cy="1263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612330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1225" y="419100"/>
            <a:ext cx="6347460" cy="521970"/>
          </a:xfrm>
          <a:prstGeom prst="rect">
            <a:avLst/>
          </a:prstGeom>
          <a:noFill/>
        </p:spPr>
        <p:txBody>
          <a:bodyPr vert="horz" wrap="square" rtlCol="0">
            <a:spAutoFit/>
          </a:bodyPr>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6" name="文本框 5"/>
          <p:cNvSpPr txBox="1"/>
          <p:nvPr/>
        </p:nvSpPr>
        <p:spPr>
          <a:xfrm>
            <a:off x="960755" y="1072515"/>
            <a:ext cx="10660380" cy="922020"/>
          </a:xfrm>
          <a:prstGeom prst="rect">
            <a:avLst/>
          </a:prstGeom>
          <a:noFill/>
        </p:spPr>
        <p:txBody>
          <a:bodyPr wrap="square" rtlCol="0">
            <a:spAutoFit/>
          </a:bodyPr>
          <a:p>
            <a:r>
              <a:rPr lang="en-US" altLang="zh-CN"/>
              <a:t>1.</a:t>
            </a:r>
            <a:r>
              <a:rPr lang="zh-CN" altLang="en-US"/>
              <a:t>算法描述：</a:t>
            </a:r>
            <a:r>
              <a:rPr lang="en-US" altLang="zh-CN"/>
              <a:t>kinematic</a:t>
            </a:r>
            <a:r>
              <a:rPr lang="zh-CN" altLang="en-US"/>
              <a:t>算法总是以最大速度向角色当前方向移动。</a:t>
            </a:r>
            <a:endParaRPr lang="zh-CN" altLang="en-US"/>
          </a:p>
          <a:p>
            <a:r>
              <a:rPr lang="en-US" altLang="zh-CN"/>
              <a:t>2.</a:t>
            </a:r>
            <a:r>
              <a:rPr lang="zh-CN" altLang="en-US"/>
              <a:t>算法伪代码：</a:t>
            </a:r>
            <a:endParaRPr lang="zh-CN" altLang="en-US"/>
          </a:p>
          <a:p>
            <a:r>
              <a:rPr lang="en-US" altLang="zh-CN"/>
              <a:t>	</a:t>
            </a:r>
            <a:endParaRPr lang="en-US" altLang="zh-CN"/>
          </a:p>
        </p:txBody>
      </p:sp>
      <p:pic>
        <p:nvPicPr>
          <p:cNvPr id="10" name="图片 9" descr="KinematicWander1"/>
          <p:cNvPicPr>
            <a:picLocks noChangeAspect="1"/>
          </p:cNvPicPr>
          <p:nvPr/>
        </p:nvPicPr>
        <p:blipFill>
          <a:blip r:embed="rId1"/>
          <a:stretch>
            <a:fillRect/>
          </a:stretch>
        </p:blipFill>
        <p:spPr>
          <a:xfrm>
            <a:off x="2462530" y="1378585"/>
            <a:ext cx="3244850" cy="615950"/>
          </a:xfrm>
          <a:prstGeom prst="rect">
            <a:avLst/>
          </a:prstGeom>
        </p:spPr>
      </p:pic>
      <p:pic>
        <p:nvPicPr>
          <p:cNvPr id="11" name="图片 10" descr="KinematicWander2"/>
          <p:cNvPicPr>
            <a:picLocks noChangeAspect="1"/>
          </p:cNvPicPr>
          <p:nvPr/>
        </p:nvPicPr>
        <p:blipFill>
          <a:blip r:embed="rId2"/>
          <a:stretch>
            <a:fillRect/>
          </a:stretch>
        </p:blipFill>
        <p:spPr>
          <a:xfrm>
            <a:off x="2462530" y="1994535"/>
            <a:ext cx="4210050" cy="436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1225" y="419100"/>
            <a:ext cx="6347460" cy="521970"/>
          </a:xfrm>
          <a:prstGeom prst="rect">
            <a:avLst/>
          </a:prstGeom>
          <a:noFill/>
        </p:spPr>
        <p:txBody>
          <a:bodyPr vert="horz" wrap="square" rtlCol="0">
            <a:spAutoFit/>
          </a:bodyPr>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Wandering</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6" name="文本框 5"/>
          <p:cNvSpPr txBox="1"/>
          <p:nvPr/>
        </p:nvSpPr>
        <p:spPr>
          <a:xfrm>
            <a:off x="960755" y="1072515"/>
            <a:ext cx="10660380" cy="368300"/>
          </a:xfrm>
          <a:prstGeom prst="rect">
            <a:avLst/>
          </a:prstGeom>
          <a:noFill/>
        </p:spPr>
        <p:txBody>
          <a:bodyPr wrap="square" rtlCol="0">
            <a:spAutoFit/>
          </a:bodyPr>
          <a:p>
            <a:r>
              <a:rPr lang="en-US"/>
              <a:t>3.</a:t>
            </a:r>
            <a:r>
              <a:rPr lang="zh-CN" altLang="en-US"/>
              <a:t>算法性能：时间和空间复杂度都是</a:t>
            </a:r>
            <a:r>
              <a:rPr lang="en-US" altLang="zh-CN"/>
              <a:t>O(1)</a:t>
            </a:r>
            <a:r>
              <a:rPr lang="zh-CN" altLang="en-US"/>
              <a:t>。</a:t>
            </a:r>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8" name="矩形 17"/>
          <p:cNvSpPr/>
          <p:nvPr/>
        </p:nvSpPr>
        <p:spPr>
          <a:xfrm>
            <a:off x="3766243" y="3997767"/>
            <a:ext cx="1965349" cy="521970"/>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移动算法基础</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154575" y="3997767"/>
            <a:ext cx="1965349" cy="953135"/>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移动算法两大分类之一的动态移动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动态移动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02" y="2838858"/>
            <a:ext cx="2387498" cy="1681072"/>
            <a:chOff x="1356" y="4471"/>
            <a:chExt cx="3760" cy="2647"/>
          </a:xfrm>
        </p:grpSpPr>
        <p:sp>
          <p:nvSpPr>
            <p:cNvPr id="12" name="矩形 11"/>
            <p:cNvSpPr/>
            <p:nvPr/>
          </p:nvSpPr>
          <p:spPr>
            <a:xfrm>
              <a:off x="1688" y="6296"/>
              <a:ext cx="3095" cy="822"/>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uFillTx/>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模型</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构造</a:t>
              </a:r>
              <a:endPar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模型</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01</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334" y="2838858"/>
            <a:ext cx="2387498" cy="2112237"/>
            <a:chOff x="9841" y="4471"/>
            <a:chExt cx="3760" cy="3326"/>
          </a:xfrm>
        </p:grpSpPr>
        <p:sp>
          <p:nvSpPr>
            <p:cNvPr id="21" name="矩形 20"/>
            <p:cNvSpPr/>
            <p:nvPr/>
          </p:nvSpPr>
          <p:spPr>
            <a:xfrm>
              <a:off x="10174" y="6296"/>
              <a:ext cx="3095" cy="1501"/>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移动算法两大分类之一的动力学</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动力学移动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03</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168" y="2838858"/>
            <a:ext cx="2387498" cy="1681072"/>
            <a:chOff x="5599" y="4471"/>
            <a:chExt cx="3760" cy="2647"/>
          </a:xfrm>
        </p:grpSpPr>
        <p:sp>
          <p:nvSpPr>
            <p:cNvPr id="5" name="矩形 4"/>
            <p:cNvSpPr/>
            <p:nvPr/>
          </p:nvSpPr>
          <p:spPr>
            <a:xfrm>
              <a:off x="5931" y="6296"/>
              <a:ext cx="3095" cy="822"/>
            </a:xfrm>
            <a:prstGeom prst="rect">
              <a:avLst/>
            </a:prstGeom>
          </p:spPr>
          <p:txBody>
            <a:bodyPr vert="horz" wrap="square">
              <a:spAutoFit/>
            </a:bodyPr>
            <a:p>
              <a:pPr algn="ctr">
                <a:lnSpc>
                  <a:spcPct val="200000"/>
                </a:lnSpc>
              </a:pP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7" name="矩形 6"/>
            <p:cNvSpPr/>
            <p:nvPr/>
          </p:nvSpPr>
          <p:spPr>
            <a:xfrm>
              <a:off x="5599" y="5521"/>
              <a:ext cx="3760" cy="943"/>
            </a:xfrm>
            <a:prstGeom prst="rect">
              <a:avLst/>
            </a:prstGeom>
          </p:spPr>
          <p:txBody>
            <a:bodyPr vert="horz" wrap="square">
              <a:spAutoFit/>
            </a:bodyPr>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9155581" y="2838858"/>
            <a:ext cx="1965241" cy="1496287"/>
            <a:chOff x="14418" y="4471"/>
            <a:chExt cx="3095" cy="2356"/>
          </a:xfrm>
        </p:grpSpPr>
        <p:sp>
          <p:nvSpPr>
            <p:cNvPr id="29" name="矩形 28"/>
            <p:cNvSpPr/>
            <p:nvPr/>
          </p:nvSpPr>
          <p:spPr>
            <a:xfrm>
              <a:off x="14418" y="6296"/>
              <a:ext cx="3095" cy="531"/>
            </a:xfrm>
            <a:prstGeom prst="rect">
              <a:avLst/>
            </a:prstGeom>
          </p:spPr>
          <p:txBody>
            <a:bodyPr vert="horz" wrap="square">
              <a:spAutoFit/>
            </a:bodyPr>
            <a:p>
              <a:pPr algn="ctr">
                <a:lnSpc>
                  <a:spcPct val="200000"/>
                </a:lnSpc>
              </a:pPr>
              <a:endParaRPr lang="zh-CN" altLang="en-US" sz="800" dirty="0">
                <a:solidFill>
                  <a:schemeClr val="tx1">
                    <a:lumMod val="75000"/>
                    <a:lumOff val="25000"/>
                  </a:schemeClr>
                </a:solidFill>
                <a:latin typeface="Calibri Light" panose="020F0302020204030204" pitchFamily="34" charset="0"/>
                <a:cs typeface="Calibri Light" panose="020F0302020204030204" pitchFamily="34" charset="0"/>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.04</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zh-CN" altLang="en-US" sz="3600" dirty="0">
                  <a:solidFill>
                    <a:schemeClr val="accent1"/>
                  </a:solidFill>
                  <a:latin typeface="思源宋体 CN" panose="02020700000000000000" pitchFamily="18" charset="-122"/>
                  <a:ea typeface="思源宋体 CN" panose="02020700000000000000" pitchFamily="18" charset="-122"/>
                  <a:sym typeface="+mn-ea"/>
                </a:rPr>
                <a:t>动态移动算法</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(Steering Behaviors)</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460565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zh-CN" altLang="en-US" sz="2800" dirty="0">
                <a:solidFill>
                  <a:schemeClr val="accent1"/>
                </a:solidFill>
                <a:latin typeface="思源宋体 CN" panose="02020700000000000000" pitchFamily="18" charset="-122"/>
                <a:ea typeface="思源宋体 CN" panose="02020700000000000000" pitchFamily="18" charset="-122"/>
                <a:sym typeface="+mn-ea"/>
              </a:rPr>
              <a:t>概括</a:t>
            </a:r>
            <a:endParaRPr lang="zh-CN" altLang="en-US"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3969385"/>
          </a:xfrm>
          <a:prstGeom prst="rect">
            <a:avLst/>
          </a:prstGeom>
          <a:noFill/>
        </p:spPr>
        <p:txBody>
          <a:bodyPr wrap="square" rtlCol="0">
            <a:spAutoFit/>
          </a:bodyPr>
          <a:p>
            <a:r>
              <a:rPr lang="en-US" altLang="zh-CN"/>
              <a:t>1.</a:t>
            </a:r>
            <a:r>
              <a:rPr lang="zh-CN" altLang="en-US"/>
              <a:t>算法概括：总的来说，大多</a:t>
            </a:r>
            <a:r>
              <a:rPr lang="en-US" altLang="zh-CN"/>
              <a:t>steering</a:t>
            </a:r>
            <a:r>
              <a:rPr lang="zh-CN" altLang="en-US"/>
              <a:t>算法都有类似的结构。它们以正在运动的角色的运动学</a:t>
            </a:r>
            <a:r>
              <a:rPr lang="zh-CN" altLang="en-US"/>
              <a:t>数据和有限数量的目标信息作为输入。目标信息取决于应用程序。对于追逐或躲避行为，目标通常是另一个移动的角色。避障行为表现了世界的碰撞几何。也可以将路径指定为遵循行为的路径的目标。</a:t>
            </a:r>
            <a:r>
              <a:rPr lang="en-US" altLang="zh-CN"/>
              <a:t>steering</a:t>
            </a:r>
            <a:r>
              <a:rPr lang="zh-CN" altLang="en-US"/>
              <a:t>算法的输出则是线性加速度</a:t>
            </a:r>
            <a:r>
              <a:rPr lang="en-US" altLang="zh-CN"/>
              <a:t>(</a:t>
            </a:r>
            <a:r>
              <a:rPr lang="zh-CN" altLang="en-US"/>
              <a:t>我们称为</a:t>
            </a:r>
            <a:r>
              <a:rPr lang="en-US" altLang="zh-CN"/>
              <a:t>linear),</a:t>
            </a:r>
            <a:r>
              <a:rPr lang="zh-CN" altLang="en-US"/>
              <a:t>和角加速度</a:t>
            </a:r>
            <a:r>
              <a:rPr lang="en-US" altLang="zh-CN"/>
              <a:t>(</a:t>
            </a:r>
            <a:r>
              <a:rPr lang="zh-CN" altLang="en-US"/>
              <a:t>我们称之为</a:t>
            </a:r>
            <a:r>
              <a:rPr lang="en-US" altLang="zh-CN">
                <a:sym typeface="+mn-ea"/>
              </a:rPr>
              <a:t>angular</a:t>
            </a:r>
            <a:r>
              <a:rPr lang="en-US" altLang="zh-CN"/>
              <a:t>)</a:t>
            </a:r>
            <a:r>
              <a:rPr lang="zh-CN" altLang="en-US"/>
              <a:t>。</a:t>
            </a:r>
            <a:endParaRPr lang="zh-CN" altLang="en-US"/>
          </a:p>
          <a:p>
            <a:r>
              <a:rPr lang="en-US" altLang="zh-CN"/>
              <a:t>2.</a:t>
            </a:r>
            <a:r>
              <a:rPr lang="zh-CN" altLang="en-US"/>
              <a:t>算法核心：</a:t>
            </a:r>
            <a:r>
              <a:rPr lang="en-US" altLang="zh-CN"/>
              <a:t>Variable Matching,</a:t>
            </a:r>
            <a:r>
              <a:rPr lang="zh-CN" altLang="en-US"/>
              <a:t>所有的</a:t>
            </a:r>
            <a:r>
              <a:rPr lang="en-US" altLang="zh-CN"/>
              <a:t>steering</a:t>
            </a:r>
            <a:r>
              <a:rPr lang="zh-CN" altLang="en-US"/>
              <a:t>算法其实都在做一件事情，</a:t>
            </a:r>
            <a:r>
              <a:rPr lang="zh-CN" altLang="en-US">
                <a:solidFill>
                  <a:srgbClr val="FF0000"/>
                </a:solidFill>
              </a:rPr>
              <a:t>那就是把人物的</a:t>
            </a:r>
            <a:r>
              <a:rPr lang="en-US" altLang="zh-CN">
                <a:solidFill>
                  <a:srgbClr val="FF0000"/>
                </a:solidFill>
              </a:rPr>
              <a:t>kinematic data(</a:t>
            </a:r>
            <a:r>
              <a:rPr lang="zh-CN" altLang="en-US">
                <a:solidFill>
                  <a:srgbClr val="FF0000"/>
                </a:solidFill>
              </a:rPr>
              <a:t>这里包括</a:t>
            </a:r>
            <a:r>
              <a:rPr lang="en-US" altLang="zh-CN">
                <a:solidFill>
                  <a:srgbClr val="FF0000"/>
                </a:solidFill>
              </a:rPr>
              <a:t> position</a:t>
            </a:r>
            <a:r>
              <a:rPr lang="zh-CN" altLang="en-US">
                <a:solidFill>
                  <a:srgbClr val="FF0000"/>
                </a:solidFill>
              </a:rPr>
              <a:t>，</a:t>
            </a:r>
            <a:r>
              <a:rPr lang="en-US" altLang="zh-CN">
                <a:solidFill>
                  <a:srgbClr val="FF0000"/>
                </a:solidFill>
              </a:rPr>
              <a:t>orientation</a:t>
            </a:r>
            <a:r>
              <a:rPr lang="zh-CN" altLang="en-US">
                <a:solidFill>
                  <a:srgbClr val="FF0000"/>
                </a:solidFill>
              </a:rPr>
              <a:t>，</a:t>
            </a:r>
            <a:r>
              <a:rPr lang="en-US" altLang="zh-CN">
                <a:solidFill>
                  <a:srgbClr val="FF0000"/>
                </a:solidFill>
              </a:rPr>
              <a:t>velocity</a:t>
            </a:r>
            <a:r>
              <a:rPr lang="zh-CN" altLang="en-US">
                <a:solidFill>
                  <a:srgbClr val="FF0000"/>
                </a:solidFill>
              </a:rPr>
              <a:t>，</a:t>
            </a:r>
            <a:r>
              <a:rPr lang="en-US" altLang="zh-CN">
                <a:solidFill>
                  <a:srgbClr val="FF0000"/>
                </a:solidFill>
              </a:rPr>
              <a:t>rotation),</a:t>
            </a:r>
            <a:r>
              <a:rPr lang="zh-CN" altLang="en-US">
                <a:solidFill>
                  <a:srgbClr val="FF0000"/>
                </a:solidFill>
              </a:rPr>
              <a:t>与目标的</a:t>
            </a:r>
            <a:r>
              <a:rPr lang="en-US" altLang="zh-CN">
                <a:solidFill>
                  <a:srgbClr val="FF0000"/>
                </a:solidFill>
              </a:rPr>
              <a:t>kinematic data </a:t>
            </a:r>
            <a:r>
              <a:rPr lang="zh-CN" altLang="en-US">
                <a:solidFill>
                  <a:srgbClr val="FF0000"/>
                </a:solidFill>
              </a:rPr>
              <a:t>相匹配</a:t>
            </a:r>
            <a:r>
              <a:rPr lang="zh-CN" altLang="en-US"/>
              <a:t>，进而计算出输出的加速度和角加速度。注意，</a:t>
            </a:r>
            <a:r>
              <a:rPr lang="zh-CN" altLang="en-US">
                <a:solidFill>
                  <a:srgbClr val="FF0000"/>
                </a:solidFill>
              </a:rPr>
              <a:t>一般一种</a:t>
            </a:r>
            <a:r>
              <a:rPr lang="en-US" altLang="zh-CN">
                <a:solidFill>
                  <a:srgbClr val="FF0000"/>
                </a:solidFill>
              </a:rPr>
              <a:t>steering</a:t>
            </a:r>
            <a:r>
              <a:rPr lang="zh-CN" altLang="en-US">
                <a:solidFill>
                  <a:srgbClr val="FF0000"/>
                </a:solidFill>
              </a:rPr>
              <a:t>算法只会匹配目人物与目标的</a:t>
            </a:r>
            <a:r>
              <a:rPr lang="en-US" altLang="zh-CN">
                <a:solidFill>
                  <a:srgbClr val="FF0000"/>
                </a:solidFill>
              </a:rPr>
              <a:t>kinematic data</a:t>
            </a:r>
            <a:r>
              <a:rPr lang="zh-CN" altLang="en-US">
                <a:solidFill>
                  <a:srgbClr val="FF0000"/>
                </a:solidFill>
              </a:rPr>
              <a:t>中的一种</a:t>
            </a:r>
            <a:r>
              <a:rPr lang="zh-CN" altLang="en-US"/>
              <a:t>，比如</a:t>
            </a:r>
            <a:r>
              <a:rPr lang="en-US" altLang="zh-CN"/>
              <a:t>position</a:t>
            </a:r>
            <a:r>
              <a:rPr lang="zh-CN" altLang="en-US"/>
              <a:t>匹配</a:t>
            </a:r>
            <a:r>
              <a:rPr lang="en-US" altLang="zh-CN"/>
              <a:t>position,velocity</a:t>
            </a:r>
            <a:r>
              <a:rPr lang="zh-CN" altLang="en-US"/>
              <a:t>匹配</a:t>
            </a:r>
            <a:r>
              <a:rPr lang="en-US" altLang="zh-CN"/>
              <a:t>velocity.</a:t>
            </a:r>
            <a:r>
              <a:rPr lang="zh-CN" altLang="en-US"/>
              <a:t>一般不会去匹配两个以上的数据。也就是说</a:t>
            </a:r>
            <a:r>
              <a:rPr lang="zh-CN" altLang="en-US">
                <a:solidFill>
                  <a:srgbClr val="FF0000"/>
                </a:solidFill>
              </a:rPr>
              <a:t>任何一种</a:t>
            </a:r>
            <a:r>
              <a:rPr lang="en-US" altLang="zh-CN">
                <a:solidFill>
                  <a:srgbClr val="FF0000"/>
                </a:solidFill>
              </a:rPr>
              <a:t>steering</a:t>
            </a:r>
            <a:r>
              <a:rPr lang="zh-CN" altLang="en-US">
                <a:solidFill>
                  <a:srgbClr val="FF0000"/>
                </a:solidFill>
              </a:rPr>
              <a:t>算法只做一种事情</a:t>
            </a:r>
            <a:r>
              <a:rPr lang="zh-CN" altLang="en-US"/>
              <a:t>，如果我们需要做多个事情，那么将采取把多个算法按顺序排号形成一个通道的办法，后边具体说。</a:t>
            </a:r>
            <a:endParaRPr lang="zh-CN" altLang="en-US"/>
          </a:p>
          <a:p>
            <a:endParaRPr lang="zh-CN" altLang="en-US"/>
          </a:p>
          <a:p>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Seek/Flee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496560" y="1981200"/>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:Seek/Flee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2030095"/>
          </a:xfrm>
          <a:prstGeom prst="rect">
            <a:avLst/>
          </a:prstGeom>
          <a:noFill/>
        </p:spPr>
        <p:txBody>
          <a:bodyPr wrap="square" rtlCol="0">
            <a:spAutoFit/>
          </a:bodyPr>
          <a:p>
            <a:r>
              <a:rPr lang="en-US" altLang="zh-CN"/>
              <a:t>1.</a:t>
            </a:r>
            <a:r>
              <a:rPr lang="zh-CN" altLang="en-US"/>
              <a:t>算法描述：</a:t>
            </a:r>
            <a:r>
              <a:rPr lang="en-US" altLang="zh-CN"/>
              <a:t>Seek</a:t>
            </a:r>
            <a:r>
              <a:rPr lang="zh-CN" altLang="en-US"/>
              <a:t>是将人物的</a:t>
            </a:r>
            <a:r>
              <a:rPr lang="en-US" altLang="zh-CN"/>
              <a:t>position</a:t>
            </a:r>
            <a:r>
              <a:rPr lang="zh-CN" altLang="en-US"/>
              <a:t>与目标的</a:t>
            </a:r>
            <a:r>
              <a:rPr lang="en-US" altLang="zh-CN"/>
              <a:t>position</a:t>
            </a:r>
            <a:r>
              <a:rPr lang="zh-CN" altLang="en-US"/>
              <a:t>相匹配，与</a:t>
            </a:r>
            <a:r>
              <a:rPr lang="en-US" altLang="zh-CN"/>
              <a:t>kinematic</a:t>
            </a:r>
            <a:r>
              <a:rPr lang="zh-CN" altLang="en-US"/>
              <a:t>版本的</a:t>
            </a:r>
            <a:r>
              <a:rPr lang="en-US" altLang="zh-CN"/>
              <a:t>Seek</a:t>
            </a:r>
            <a:r>
              <a:rPr lang="zh-CN" altLang="en-US"/>
              <a:t>一样，</a:t>
            </a:r>
            <a:r>
              <a:rPr lang="en-US" altLang="zh-CN"/>
              <a:t>dynamic</a:t>
            </a:r>
            <a:r>
              <a:rPr lang="zh-CN" altLang="en-US"/>
              <a:t>版本的</a:t>
            </a:r>
            <a:r>
              <a:rPr lang="en-US" altLang="zh-CN"/>
              <a:t>Seek</a:t>
            </a:r>
            <a:r>
              <a:rPr lang="zh-CN" altLang="en-US"/>
              <a:t>也可以找到一个朝向目标的方向，然后朝这个方向尽可能快的移动，与</a:t>
            </a:r>
            <a:r>
              <a:rPr lang="en-US" altLang="zh-CN"/>
              <a:t>kinematic</a:t>
            </a:r>
            <a:r>
              <a:rPr lang="zh-CN" altLang="en-US"/>
              <a:t>版本不同的是，</a:t>
            </a:r>
            <a:r>
              <a:rPr lang="en-US" altLang="zh-CN"/>
              <a:t>dynamic</a:t>
            </a:r>
            <a:r>
              <a:rPr lang="zh-CN" altLang="en-US"/>
              <a:t>版本的</a:t>
            </a:r>
            <a:r>
              <a:rPr lang="en-US" altLang="zh-CN"/>
              <a:t>Seek</a:t>
            </a:r>
            <a:r>
              <a:rPr lang="zh-CN" altLang="en-US"/>
              <a:t>输出的是</a:t>
            </a:r>
            <a:r>
              <a:rPr lang="zh-CN" altLang="en-US"/>
              <a:t>加速度</a:t>
            </a:r>
            <a:endParaRPr lang="zh-CN" altLang="en-US"/>
          </a:p>
          <a:p>
            <a:r>
              <a:rPr lang="en-US" altLang="zh-CN"/>
              <a:t>2. </a:t>
            </a:r>
            <a:r>
              <a:rPr lang="zh-CN" altLang="en-US"/>
              <a:t>算法</a:t>
            </a:r>
            <a:r>
              <a:rPr lang="zh-CN" altLang="en-US"/>
              <a:t>伪代码：</a:t>
            </a:r>
            <a:endParaRPr lang="zh-CN" altLang="en-US"/>
          </a:p>
          <a:p>
            <a:endParaRPr lang="zh-CN" altLang="en-US"/>
          </a:p>
          <a:p>
            <a:endParaRPr lang="zh-CN" altLang="en-US"/>
          </a:p>
          <a:p>
            <a:endParaRPr lang="zh-CN" altLang="en-US"/>
          </a:p>
        </p:txBody>
      </p:sp>
      <p:pic>
        <p:nvPicPr>
          <p:cNvPr id="5" name="图片 4" descr="DSeek"/>
          <p:cNvPicPr>
            <a:picLocks noChangeAspect="1"/>
          </p:cNvPicPr>
          <p:nvPr/>
        </p:nvPicPr>
        <p:blipFill>
          <a:blip r:embed="rId1"/>
          <a:stretch>
            <a:fillRect/>
          </a:stretch>
        </p:blipFill>
        <p:spPr>
          <a:xfrm>
            <a:off x="2809875" y="2090420"/>
            <a:ext cx="3683000" cy="806450"/>
          </a:xfrm>
          <a:prstGeom prst="rect">
            <a:avLst/>
          </a:prstGeom>
        </p:spPr>
      </p:pic>
      <p:pic>
        <p:nvPicPr>
          <p:cNvPr id="6" name="图片 5" descr="DSeek2"/>
          <p:cNvPicPr>
            <a:picLocks noChangeAspect="1"/>
          </p:cNvPicPr>
          <p:nvPr/>
        </p:nvPicPr>
        <p:blipFill>
          <a:blip r:embed="rId2"/>
          <a:stretch>
            <a:fillRect/>
          </a:stretch>
        </p:blipFill>
        <p:spPr>
          <a:xfrm>
            <a:off x="2809875" y="2896870"/>
            <a:ext cx="3683000" cy="37871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:Seek/Flee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645160"/>
          </a:xfrm>
          <a:prstGeom prst="rect">
            <a:avLst/>
          </a:prstGeom>
          <a:noFill/>
        </p:spPr>
        <p:txBody>
          <a:bodyPr wrap="square" rtlCol="0">
            <a:spAutoFit/>
          </a:bodyPr>
          <a:p>
            <a:r>
              <a:rPr lang="en-US" altLang="zh-CN"/>
              <a:t>3.</a:t>
            </a:r>
            <a:r>
              <a:rPr lang="zh-CN" altLang="en-US"/>
              <a:t>算法性能：时间复杂度和空间复杂度都是</a:t>
            </a:r>
            <a:r>
              <a:rPr lang="en-US" altLang="zh-CN"/>
              <a:t>O(1).</a:t>
            </a:r>
            <a:endParaRPr lang="en-US" altLang="zh-CN"/>
          </a:p>
          <a:p>
            <a:r>
              <a:rPr lang="en-US" altLang="zh-CN"/>
              <a:t>4.</a:t>
            </a:r>
            <a:r>
              <a:rPr lang="zh-CN" altLang="en-US"/>
              <a:t>算法反向：</a:t>
            </a:r>
            <a:r>
              <a:rPr lang="en-US" altLang="zh-CN"/>
              <a:t>Flee,</a:t>
            </a:r>
            <a:r>
              <a:rPr lang="zh-CN" altLang="en-US"/>
              <a:t>需要把移动方向设成远离</a:t>
            </a:r>
            <a:r>
              <a:rPr lang="en-US" altLang="zh-CN"/>
              <a:t>target</a:t>
            </a:r>
            <a:r>
              <a:rPr lang="zh-CN" altLang="en-US"/>
              <a:t>的</a:t>
            </a:r>
            <a:r>
              <a:rPr lang="zh-CN" altLang="en-US"/>
              <a:t>方向。</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377063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29580" y="3558540"/>
            <a:ext cx="3138805"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1027430" y="1089660"/>
                <a:ext cx="8995410" cy="4086860"/>
              </a:xfrm>
              <a:prstGeom prst="rect">
                <a:avLst/>
              </a:prstGeom>
              <a:noFill/>
            </p:spPr>
            <p:txBody>
              <a:bodyPr wrap="square" rtlCol="0">
                <a:spAutoFit/>
              </a:bodyPr>
              <a:p>
                <a:r>
                  <a:rPr lang="en-US" altLang="zh-CN"/>
                  <a:t>1.</a:t>
                </a:r>
                <a:r>
                  <a:rPr lang="zh-CN" altLang="en-US"/>
                  <a:t>算法描述：与</a:t>
                </a:r>
                <a:r>
                  <a:rPr lang="en-US" altLang="zh-CN"/>
                  <a:t>kinematic</a:t>
                </a:r>
                <a:r>
                  <a:rPr lang="zh-CN" altLang="en-US"/>
                  <a:t>版本的</a:t>
                </a:r>
                <a:r>
                  <a:rPr lang="en-US" altLang="zh-CN"/>
                  <a:t>Seek</a:t>
                </a:r>
                <a:r>
                  <a:rPr lang="zh-CN" altLang="en-US"/>
                  <a:t>一样</a:t>
                </a:r>
                <a:r>
                  <a:rPr lang="en-US" altLang="zh-CN"/>
                  <a:t>,dynamic</a:t>
                </a:r>
                <a:r>
                  <a:rPr lang="zh-CN" altLang="en-US"/>
                  <a:t>版本的</a:t>
                </a:r>
                <a:r>
                  <a:rPr lang="en-US" altLang="zh-CN"/>
                  <a:t>Seek</a:t>
                </a:r>
                <a:r>
                  <a:rPr lang="zh-CN" altLang="en-US"/>
                  <a:t>也会出现</a:t>
                </a:r>
                <a:r>
                  <a:rPr lang="en-US" altLang="zh-CN"/>
                  <a:t>“</a:t>
                </a:r>
                <a:r>
                  <a:rPr lang="zh-CN" altLang="en-US"/>
                  <a:t>跑过</a:t>
                </a:r>
                <a:r>
                  <a:rPr lang="en-US" altLang="zh-CN"/>
                  <a:t>”</a:t>
                </a:r>
                <a:r>
                  <a:rPr lang="zh-CN" altLang="en-US"/>
                  <a:t>的情况。具体做法</a:t>
                </a:r>
                <a:r>
                  <a:rPr lang="zh-CN" altLang="en-US"/>
                  <a:t>是：</a:t>
                </a:r>
                <a:endParaRPr lang="zh-CN" altLang="en-US"/>
              </a:p>
              <a:p>
                <a:r>
                  <a:rPr lang="en-US" altLang="zh-CN"/>
                  <a:t>	</a:t>
                </a:r>
                <a:r>
                  <a:rPr lang="zh-CN" altLang="en-US"/>
                  <a:t>（</a:t>
                </a:r>
                <a:r>
                  <a:rPr lang="en-US" altLang="zh-CN"/>
                  <a:t>1</a:t>
                </a:r>
                <a:r>
                  <a:rPr lang="zh-CN" altLang="en-US"/>
                  <a:t>）定义两个半径，一个</a:t>
                </a:r>
                <a:r>
                  <a:rPr lang="en-US" altLang="zh-CN"/>
                  <a:t>arrive radius,</a:t>
                </a:r>
                <a:r>
                  <a:rPr lang="zh-CN" altLang="en-US"/>
                  <a:t>另一个是</a:t>
                </a:r>
                <a:r>
                  <a:rPr lang="en-US" altLang="zh-CN"/>
                  <a:t>slow down radius</a:t>
                </a:r>
                <a:r>
                  <a:rPr lang="zh-CN" altLang="en-US"/>
                  <a:t>。</a:t>
                </a:r>
                <a:endParaRPr lang="zh-CN" altLang="en-US"/>
              </a:p>
              <a:p>
                <a:r>
                  <a:rPr lang="en-US" altLang="zh-CN"/>
                  <a:t>	</a:t>
                </a:r>
                <a:r>
                  <a:rPr lang="zh-CN" altLang="en-US"/>
                  <a:t>（</a:t>
                </a:r>
                <a:r>
                  <a:rPr lang="en-US" altLang="zh-CN"/>
                  <a:t>2</a:t>
                </a:r>
                <a:r>
                  <a:rPr lang="zh-CN" altLang="en-US"/>
                  <a:t>）定义一个</a:t>
                </a:r>
                <a:r>
                  <a:rPr lang="en-US" altLang="zh-CN"/>
                  <a:t>timeToTarget</a:t>
                </a:r>
                <a:r>
                  <a:rPr lang="zh-CN" altLang="en-US"/>
                  <a:t>用来表示到达目标速度所需要的</a:t>
                </a:r>
                <a:r>
                  <a:rPr lang="zh-CN" altLang="en-US"/>
                  <a:t>时间。</a:t>
                </a:r>
                <a:endParaRPr lang="zh-CN" altLang="en-US"/>
              </a:p>
              <a:p>
                <a:r>
                  <a:rPr lang="en-US" altLang="zh-CN"/>
                  <a:t>	</a:t>
                </a:r>
                <a:r>
                  <a:rPr lang="zh-CN" altLang="en-US"/>
                  <a:t>（</a:t>
                </a:r>
                <a:r>
                  <a:rPr lang="en-US" altLang="zh-CN"/>
                  <a:t>3</a:t>
                </a:r>
                <a:r>
                  <a:rPr lang="zh-CN" altLang="en-US"/>
                  <a:t>）如果人物当前离目标的距离小于</a:t>
                </a:r>
                <a:r>
                  <a:rPr lang="en-US" altLang="zh-CN"/>
                  <a:t>arrive radius</a:t>
                </a:r>
                <a:r>
                  <a:rPr lang="zh-CN" altLang="en-US"/>
                  <a:t>，那么表示人物已经到达目</a:t>
                </a:r>
                <a:r>
                  <a:rPr lang="en-US" altLang="zh-CN"/>
                  <a:t>	         </a:t>
                </a:r>
                <a:r>
                  <a:rPr lang="zh-CN" altLang="en-US"/>
                  <a:t>标，算法不再输出任何</a:t>
                </a:r>
                <a:r>
                  <a:rPr lang="zh-CN" altLang="en-US"/>
                  <a:t>值。</a:t>
                </a:r>
                <a:endParaRPr lang="zh-CN" altLang="en-US"/>
              </a:p>
              <a:p>
                <a:r>
                  <a:rPr lang="en-US" altLang="zh-CN"/>
                  <a:t>	</a:t>
                </a:r>
                <a:r>
                  <a:rPr lang="zh-CN" altLang="en-US"/>
                  <a:t>（</a:t>
                </a:r>
                <a:r>
                  <a:rPr lang="en-US" altLang="zh-CN"/>
                  <a:t>4</a:t>
                </a:r>
                <a:r>
                  <a:rPr lang="zh-CN" altLang="en-US"/>
                  <a:t>）如果人物</a:t>
                </a:r>
                <a:r>
                  <a:rPr lang="zh-CN" altLang="en-US"/>
                  <a:t>离当前目标大于</a:t>
                </a:r>
                <a:r>
                  <a:rPr lang="en-US" altLang="zh-CN"/>
                  <a:t>slow down radius,</a:t>
                </a:r>
                <a:r>
                  <a:rPr lang="zh-CN" altLang="en-US"/>
                  <a:t>那么人物将按照最大速度</a:t>
                </a:r>
                <a:r>
                  <a:rPr lang="zh-CN" altLang="en-US"/>
                  <a:t>运动</a:t>
                </a:r>
                <a:endParaRPr lang="zh-CN" altLang="en-US"/>
              </a:p>
              <a:p>
                <a:r>
                  <a:rPr lang="en-US" altLang="zh-CN"/>
                  <a:t>	</a:t>
                </a:r>
                <a:r>
                  <a:rPr lang="zh-CN" altLang="en-US"/>
                  <a:t>（</a:t>
                </a:r>
                <a:r>
                  <a:rPr lang="en-US" altLang="zh-CN"/>
                  <a:t>5</a:t>
                </a:r>
                <a:r>
                  <a:rPr lang="zh-CN" altLang="en-US"/>
                  <a:t>）如果人物离当前目标的距离介于两个半径之间，那么人物将开始减速，减速规则是根据人物到目标之间的距离，对</a:t>
                </a:r>
                <a:r>
                  <a:rPr lang="en-US" altLang="zh-CN"/>
                  <a:t>0</a:t>
                </a:r>
                <a:r>
                  <a:rPr lang="zh-CN" altLang="en-US"/>
                  <a:t>和最大速度进行插值，我们将其称之为</a:t>
                </a:r>
                <a:r>
                  <a:rPr lang="en-US" altLang="zh-CN"/>
                  <a:t>“</a:t>
                </a:r>
                <a:r>
                  <a:rPr lang="zh-CN" altLang="en-US"/>
                  <a:t>目标速度</a:t>
                </a:r>
                <a:r>
                  <a:rPr lang="en-US" altLang="zh-CN"/>
                  <a:t>”</a:t>
                </a:r>
                <a:r>
                  <a:rPr lang="zh-CN" altLang="en-US"/>
                  <a:t>。</a:t>
                </a:r>
                <a:r>
                  <a:rPr lang="en-US" altLang="zh-CN"/>
                  <a:t>该算法着眼于角色当前的速度，并计算出将其转变为“目标速度”所需的加速度。然而，我们不能立即改变速度，所以加速度是根据在固定的时间尺度内达到目标速度来计算的</a:t>
                </a:r>
                <a:r>
                  <a:rPr lang="zh-CN" altLang="en-US"/>
                  <a:t>，即</a:t>
                </a:r>
                <a14:m>
                  <m:oMath xmlns:m="http://schemas.openxmlformats.org/officeDocument/2006/math">
                    <m:r>
                      <m:rPr>
                        <m:sty m:val="p"/>
                      </m:rPr>
                      <a:rPr lang="en-US" altLang="zh-CN">
                        <a:latin typeface="Cambria Math" panose="02040503050406030204" charset="0"/>
                        <a:cs typeface="Cambria Math" panose="02040503050406030204" charset="0"/>
                      </a:rPr>
                      <m:t>α</m:t>
                    </m:r>
                    <m:r>
                      <a:rPr lang="en-US" altLang="zh-CN">
                        <a:latin typeface="Cambria Math" panose="02040503050406030204" charset="0"/>
                        <a:cs typeface="Cambria Math" panose="02040503050406030204" charset="0"/>
                      </a:rPr>
                      <m:t> = </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𝛥</m:t>
                        </m:r>
                        <m:r>
                          <a:rPr lang="en-US" altLang="zh-CN" i="1">
                            <a:latin typeface="Cambria Math" panose="02040503050406030204" charset="0"/>
                            <a:cs typeface="Cambria Math" panose="02040503050406030204" charset="0"/>
                          </a:rPr>
                          <m:t>𝑣</m:t>
                        </m:r>
                      </m:num>
                      <m:den>
                        <m:r>
                          <a:rPr lang="en-US" altLang="zh-CN" i="1">
                            <a:latin typeface="Cambria Math" panose="02040503050406030204" charset="0"/>
                            <a:ea typeface="MS Mincho" charset="0"/>
                            <a:cs typeface="Cambria Math" panose="02040503050406030204" charset="0"/>
                          </a:rPr>
                          <m:t>𝛥</m:t>
                        </m:r>
                        <m:r>
                          <a:rPr lang="en-US" altLang="zh-CN" i="1">
                            <a:latin typeface="Cambria Math" panose="02040503050406030204" charset="0"/>
                            <a:ea typeface="MS Mincho" charset="0"/>
                            <a:cs typeface="Cambria Math" panose="02040503050406030204" charset="0"/>
                          </a:rPr>
                          <m:t>𝑡</m:t>
                        </m:r>
                      </m:den>
                    </m:f>
                  </m:oMath>
                </a14:m>
                <a:r>
                  <a:rPr lang="en-US" altLang="zh-CN"/>
                  <a:t>,</a:t>
                </a:r>
                <a:r>
                  <a:rPr lang="zh-CN" altLang="en-US"/>
                  <a:t>其中</a:t>
                </a:r>
                <a14:m>
                  <m:oMath xmlns:m="http://schemas.openxmlformats.org/officeDocument/2006/math">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𝑡</m:t>
                    </m:r>
                  </m:oMath>
                </a14:m>
                <a:r>
                  <a:rPr lang="en-US" altLang="zh-CN"/>
                  <a:t> </a:t>
                </a:r>
                <a:r>
                  <a:rPr lang="zh-CN" altLang="en-US"/>
                  <a:t>就是</a:t>
                </a:r>
                <a:r>
                  <a:rPr lang="en-US" altLang="zh-CN"/>
                  <a:t>timeToTarget</a:t>
                </a:r>
                <a:r>
                  <a:rPr lang="zh-CN" altLang="en-US"/>
                  <a:t>。</a:t>
                </a:r>
                <a:endParaRPr lang="en-US" altLang="zh-CN"/>
              </a:p>
              <a:p>
                <a:endParaRPr lang="zh-CN" altLang="en-US"/>
              </a:p>
              <a:p>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027430" y="1089660"/>
                <a:ext cx="8995410" cy="408686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922020"/>
          </a:xfrm>
          <a:prstGeom prst="rect">
            <a:avLst/>
          </a:prstGeom>
          <a:noFill/>
        </p:spPr>
        <p:txBody>
          <a:bodyPr wrap="square" rtlCol="0">
            <a:spAutoFit/>
          </a:bodyPr>
          <a:p>
            <a:r>
              <a:rPr lang="en-US"/>
              <a:t>2.</a:t>
            </a:r>
            <a:r>
              <a:rPr lang="zh-CN" altLang="en-US"/>
              <a:t>算法</a:t>
            </a:r>
            <a:r>
              <a:rPr lang="zh-CN" altLang="en-US"/>
              <a:t>伪代码</a:t>
            </a:r>
            <a:endParaRPr lang="zh-CN" altLang="en-US"/>
          </a:p>
          <a:p>
            <a:endParaRPr lang="zh-CN" altLang="en-US"/>
          </a:p>
          <a:p>
            <a:endParaRPr lang="zh-CN" altLang="en-US"/>
          </a:p>
        </p:txBody>
      </p:sp>
      <p:pic>
        <p:nvPicPr>
          <p:cNvPr id="4" name="图片 3" descr="Arrive1"/>
          <p:cNvPicPr>
            <a:picLocks noChangeAspect="1"/>
          </p:cNvPicPr>
          <p:nvPr/>
        </p:nvPicPr>
        <p:blipFill>
          <a:blip r:embed="rId1"/>
          <a:stretch>
            <a:fillRect/>
          </a:stretch>
        </p:blipFill>
        <p:spPr>
          <a:xfrm>
            <a:off x="798830" y="1433195"/>
            <a:ext cx="3415665" cy="2719070"/>
          </a:xfrm>
          <a:prstGeom prst="rect">
            <a:avLst/>
          </a:prstGeom>
        </p:spPr>
      </p:pic>
      <p:pic>
        <p:nvPicPr>
          <p:cNvPr id="10" name="图片 9" descr="arrive2"/>
          <p:cNvPicPr>
            <a:picLocks noChangeAspect="1"/>
          </p:cNvPicPr>
          <p:nvPr/>
        </p:nvPicPr>
        <p:blipFill>
          <a:blip r:embed="rId2"/>
          <a:stretch>
            <a:fillRect/>
          </a:stretch>
        </p:blipFill>
        <p:spPr>
          <a:xfrm>
            <a:off x="4214495" y="1433195"/>
            <a:ext cx="3386455" cy="2719070"/>
          </a:xfrm>
          <a:prstGeom prst="rect">
            <a:avLst/>
          </a:prstGeom>
        </p:spPr>
      </p:pic>
      <p:pic>
        <p:nvPicPr>
          <p:cNvPr id="11" name="图片 10" descr="arrive3"/>
          <p:cNvPicPr>
            <a:picLocks noChangeAspect="1"/>
          </p:cNvPicPr>
          <p:nvPr/>
        </p:nvPicPr>
        <p:blipFill>
          <a:blip r:embed="rId3"/>
          <a:stretch>
            <a:fillRect/>
          </a:stretch>
        </p:blipFill>
        <p:spPr>
          <a:xfrm>
            <a:off x="7600950" y="1433195"/>
            <a:ext cx="3270885" cy="27190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Arrive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1753235"/>
          </a:xfrm>
          <a:prstGeom prst="rect">
            <a:avLst/>
          </a:prstGeom>
          <a:noFill/>
        </p:spPr>
        <p:txBody>
          <a:bodyPr wrap="square" rtlCol="0">
            <a:spAutoFit/>
          </a:bodyPr>
          <a:p>
            <a:r>
              <a:rPr lang="en-US"/>
              <a:t>3.</a:t>
            </a:r>
            <a:r>
              <a:rPr lang="zh-CN" altLang="en-US"/>
              <a:t>算法</a:t>
            </a:r>
            <a:r>
              <a:rPr lang="zh-CN" altLang="en-US"/>
              <a:t>性能：</a:t>
            </a:r>
            <a:endParaRPr lang="zh-CN" altLang="en-US"/>
          </a:p>
          <a:p>
            <a:r>
              <a:rPr lang="en-US" altLang="zh-CN"/>
              <a:t>	</a:t>
            </a:r>
            <a:r>
              <a:rPr lang="zh-CN" altLang="en-US"/>
              <a:t>时间和空间复杂度都是</a:t>
            </a:r>
            <a:r>
              <a:rPr lang="en-US" altLang="zh-CN"/>
              <a:t>O(1)</a:t>
            </a:r>
            <a:r>
              <a:rPr lang="zh-CN" altLang="en-US"/>
              <a:t>。</a:t>
            </a:r>
            <a:endParaRPr lang="zh-CN" altLang="en-US"/>
          </a:p>
          <a:p>
            <a:r>
              <a:rPr lang="en-US" altLang="zh-CN"/>
              <a:t>4.</a:t>
            </a:r>
            <a:r>
              <a:rPr lang="zh-CN" altLang="en-US"/>
              <a:t>算法反向：</a:t>
            </a:r>
            <a:r>
              <a:rPr lang="en-US" altLang="zh-CN"/>
              <a:t>Leave</a:t>
            </a:r>
            <a:endParaRPr lang="en-US" altLang="zh-CN"/>
          </a:p>
          <a:p>
            <a:endParaRPr lang="zh-CN" altLang="en-US"/>
          </a:p>
          <a:p>
            <a:endParaRPr lang="zh-CN" altLang="en-US"/>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60260" y="1435100"/>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.01</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spc="300" dirty="0">
                  <a:solidFill>
                    <a:schemeClr val="accent1"/>
                  </a:solidFill>
                  <a:latin typeface="思源宋体 CN" panose="02020700000000000000" pitchFamily="18" charset="-122"/>
                  <a:ea typeface="思源宋体 CN" panose="02020700000000000000" pitchFamily="18" charset="-122"/>
                </a:rPr>
                <a:t>AI</a:t>
              </a:r>
              <a:r>
                <a:rPr lang="zh-CN" altLang="en-US" sz="3600" spc="300" dirty="0">
                  <a:solidFill>
                    <a:schemeClr val="accent1"/>
                  </a:solidFill>
                  <a:latin typeface="思源宋体 CN" panose="02020700000000000000" pitchFamily="18" charset="-122"/>
                  <a:ea typeface="思源宋体 CN" panose="02020700000000000000" pitchFamily="18" charset="-122"/>
                </a:rPr>
                <a:t>模型</a:t>
              </a:r>
              <a:endParaRPr lang="zh-CN" altLang="en-US" sz="3600" spc="300" dirty="0">
                <a:solidFill>
                  <a:schemeClr val="accent1"/>
                </a:solidFill>
                <a:latin typeface="思源宋体 CN" panose="02020700000000000000" pitchFamily="18" charset="-122"/>
                <a:ea typeface="思源宋体 CN" panose="02020700000000000000" pitchFamily="18" charset="-122"/>
              </a:endParaRPr>
            </a:p>
            <a:p>
              <a:pPr algn="ctr"/>
              <a:r>
                <a:rPr lang="zh-CN" altLang="en-US"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The AI Model</a:t>
              </a:r>
              <a:r>
                <a:rPr lang="zh-CN" altLang="en-US" sz="1600" spc="300" dirty="0">
                  <a:solidFill>
                    <a:schemeClr val="accent1"/>
                  </a:solidFill>
                  <a:latin typeface="思源宋体 CN" panose="02020700000000000000" pitchFamily="18" charset="-122"/>
                  <a:ea typeface="思源宋体 CN" panose="02020700000000000000" pitchFamily="18" charset="-122"/>
                </a:rPr>
                <a:t>）</a:t>
              </a:r>
              <a:endParaRPr lang="zh-CN" altLang="en-US"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1027430" y="1089660"/>
                <a:ext cx="8995410" cy="4679950"/>
              </a:xfrm>
              <a:prstGeom prst="rect">
                <a:avLst/>
              </a:prstGeom>
              <a:noFill/>
            </p:spPr>
            <p:txBody>
              <a:bodyPr wrap="square" rtlCol="0">
                <a:spAutoFit/>
              </a:bodyPr>
              <a:p>
                <a:r>
                  <a:rPr lang="en-US" altLang="zh-CN"/>
                  <a:t>1.</a:t>
                </a:r>
                <a:r>
                  <a:rPr lang="zh-CN" altLang="en-US"/>
                  <a:t>算法描述：</a:t>
                </a:r>
                <a:r>
                  <a:rPr lang="en-US" altLang="zh-CN">
                    <a:solidFill>
                      <a:srgbClr val="FF0000"/>
                    </a:solidFill>
                  </a:rPr>
                  <a:t>Pursue</a:t>
                </a:r>
                <a:r>
                  <a:rPr lang="zh-CN" altLang="en-US">
                    <a:solidFill>
                      <a:srgbClr val="FF0000"/>
                    </a:solidFill>
                  </a:rPr>
                  <a:t>算法是</a:t>
                </a:r>
                <a:r>
                  <a:rPr lang="en-US" altLang="zh-CN">
                    <a:solidFill>
                      <a:srgbClr val="FF0000"/>
                    </a:solidFill>
                  </a:rPr>
                  <a:t>Seek</a:t>
                </a:r>
                <a:r>
                  <a:rPr lang="zh-CN" altLang="en-US">
                    <a:solidFill>
                      <a:srgbClr val="FF0000"/>
                    </a:solidFill>
                  </a:rPr>
                  <a:t>的衍生算法，</a:t>
                </a:r>
                <a:r>
                  <a:rPr lang="en-US" altLang="zh-CN">
                    <a:solidFill>
                      <a:srgbClr val="FF0000"/>
                    </a:solidFill>
                  </a:rPr>
                  <a:t>Seek</a:t>
                </a:r>
                <a:r>
                  <a:rPr lang="zh-CN" altLang="en-US">
                    <a:solidFill>
                      <a:srgbClr val="FF0000"/>
                    </a:solidFill>
                  </a:rPr>
                  <a:t>主要解决了基本的移动算法输入输出问题，也就是给定一个目标点的</a:t>
                </a:r>
                <a:r>
                  <a:rPr lang="en-US" altLang="zh-CN">
                    <a:solidFill>
                      <a:srgbClr val="FF0000"/>
                    </a:solidFill>
                  </a:rPr>
                  <a:t>position,</a:t>
                </a:r>
                <a:r>
                  <a:rPr lang="zh-CN" altLang="en-US">
                    <a:solidFill>
                      <a:srgbClr val="FF0000"/>
                    </a:solidFill>
                  </a:rPr>
                  <a:t>我们通过算法算出一个加速度，从</a:t>
                </a:r>
                <a:r>
                  <a:rPr lang="en-US" altLang="zh-CN">
                    <a:solidFill>
                      <a:srgbClr val="FF0000"/>
                    </a:solidFill>
                  </a:rPr>
                  <a:t>variable matching</a:t>
                </a:r>
                <a:r>
                  <a:rPr lang="zh-CN" altLang="en-US">
                    <a:solidFill>
                      <a:srgbClr val="FF0000"/>
                    </a:solidFill>
                  </a:rPr>
                  <a:t>的角度来讲就是</a:t>
                </a:r>
                <a:r>
                  <a:rPr lang="en-US" altLang="zh-CN">
                    <a:solidFill>
                      <a:srgbClr val="FF0000"/>
                    </a:solidFill>
                  </a:rPr>
                  <a:t>Seek</a:t>
                </a:r>
                <a:r>
                  <a:rPr lang="zh-CN" altLang="en-US">
                    <a:solidFill>
                      <a:srgbClr val="FF0000"/>
                    </a:solidFill>
                  </a:rPr>
                  <a:t>匹配了人物和目标的</a:t>
                </a:r>
                <a:r>
                  <a:rPr lang="en-US" altLang="zh-CN">
                    <a:solidFill>
                      <a:srgbClr val="FF0000"/>
                    </a:solidFill>
                  </a:rPr>
                  <a:t>position</a:t>
                </a:r>
                <a:r>
                  <a:rPr lang="zh-CN" altLang="en-US">
                    <a:solidFill>
                      <a:srgbClr val="FF0000"/>
                    </a:solidFill>
                  </a:rPr>
                  <a:t>。而</a:t>
                </a:r>
                <a:r>
                  <a:rPr lang="en-US" altLang="zh-CN">
                    <a:solidFill>
                      <a:srgbClr val="FF0000"/>
                    </a:solidFill>
                  </a:rPr>
                  <a:t>Seek</a:t>
                </a:r>
                <a:r>
                  <a:rPr lang="zh-CN" altLang="en-US">
                    <a:solidFill>
                      <a:srgbClr val="FF0000"/>
                    </a:solidFill>
                  </a:rPr>
                  <a:t>的衍生算法则是主要解决这个目标的</a:t>
                </a:r>
                <a:r>
                  <a:rPr lang="en-US" altLang="zh-CN">
                    <a:solidFill>
                      <a:srgbClr val="FF0000"/>
                    </a:solidFill>
                  </a:rPr>
                  <a:t>position</a:t>
                </a:r>
                <a:r>
                  <a:rPr lang="zh-CN" altLang="en-US">
                    <a:solidFill>
                      <a:srgbClr val="FF0000"/>
                    </a:solidFill>
                  </a:rPr>
                  <a:t>怎么给的问题，具体的计算加速度则委托给</a:t>
                </a:r>
                <a:r>
                  <a:rPr lang="en-US" altLang="zh-CN">
                    <a:solidFill>
                      <a:srgbClr val="FF0000"/>
                    </a:solidFill>
                  </a:rPr>
                  <a:t>Seek</a:t>
                </a:r>
                <a:r>
                  <a:rPr lang="zh-CN" altLang="en-US">
                    <a:solidFill>
                      <a:srgbClr val="FF0000"/>
                    </a:solidFill>
                  </a:rPr>
                  <a:t>进行。</a:t>
                </a:r>
                <a:r>
                  <a:rPr lang="en-US" altLang="zh-CN"/>
                  <a:t>Pursue</a:t>
                </a:r>
                <a:r>
                  <a:rPr lang="zh-CN" altLang="en-US"/>
                  <a:t>就是这</a:t>
                </a:r>
                <a:r>
                  <a:rPr lang="zh-CN" altLang="en-US"/>
                  <a:t>个道理。如果我们在追逐一个移动的目标，那么不断地向它当前的位置移动是不够的。当我们到达它现在的位置时，它已经移动了。当目标很近的时候，这不是太大的问题，因为我们每一帧都会重新考虑目标的位置，我们最终会到达那里的。但如果角色离目标很远，它就会朝一个明显错误的方向出发。因此我们需要预测它在未来某个时候的位置，并朝着那个位置移动，而不是向着它当前的位置。至于预测的方法我们会计算出人物和目标之间的距离，并计算出以最大速度到达目标当前位置需要多长时间。使用这个时间间隔作为它的预测前瞻。如果目标以当前速度继续移动，然后用这个速度乘以这个预测前瞻得到一个距离，最后用目标当前的位置加这个距离得到一个预测位置，就是我们</a:t>
                </a:r>
                <a:r>
                  <a:rPr lang="en-US" altLang="zh-CN"/>
                  <a:t>Pursue</a:t>
                </a:r>
                <a:r>
                  <a:rPr lang="zh-CN" altLang="en-US"/>
                  <a:t>的算法输入。</a:t>
                </a:r>
                <a:r>
                  <a:rPr lang="zh-CN" altLang="en-US"/>
                  <a:t>即</a:t>
                </a:r>
                <a:endParaRPr lang="zh-CN" altLang="en-US"/>
              </a:p>
              <a:p>
                <a:r>
                  <a:rPr lang="en-US" altLang="zh-CN">
                    <a:latin typeface="Cambria Math" panose="02040503050406030204" charset="0"/>
                    <a:cs typeface="Cambria Math" panose="02040503050406030204" charset="0"/>
                  </a:rPr>
                  <a:t>(1)</a:t>
                </a:r>
                <a14:m>
                  <m:oMath xmlns:m="http://schemas.openxmlformats.org/officeDocument/2006/math">
                    <m:r>
                      <a:rPr lang="en-US" altLang="zh-CN" i="1">
                        <a:latin typeface="Cambria Math" panose="02040503050406030204" charset="0"/>
                        <a:cs typeface="Cambria Math" panose="02040503050406030204" charset="0"/>
                      </a:rPr>
                      <m:t>𝑡𝑖𝑚𝑒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𝑖𝑛𝑡𝑒𝑟𝑣𝑎𝑙</m:t>
                    </m:r>
                    <m:r>
                      <a:rPr lang="en-US" altLang="zh-CN" i="1">
                        <a:latin typeface="Cambria Math" panose="02040503050406030204" charset="0"/>
                        <a:cs typeface="Cambria Math" panose="02040503050406030204" charset="0"/>
                      </a:rPr>
                      <m:t> = </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𝑐𝑢𝑟𝑟𝑒𝑛𝑡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𝑐ℎ𝑎𝑟𝑎𝑐𝑡𝑒𝑟</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num>
                      <m:den>
                        <m:r>
                          <a:rPr lang="en-US" altLang="zh-CN" i="1">
                            <a:latin typeface="Cambria Math" panose="02040503050406030204" charset="0"/>
                            <a:cs typeface="Cambria Math" panose="02040503050406030204" charset="0"/>
                          </a:rPr>
                          <m:t>𝑚𝑎𝑥</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𝑠𝑝𝑒𝑒𝑑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𝑜𝑓</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𝑐ℎ𝑎𝑟𝑎𝑐𝑡𝑒𝑟</m:t>
                        </m:r>
                      </m:den>
                    </m:f>
                  </m:oMath>
                </a14:m>
                <a:endParaRPr lang="zh-CN" altLang="en-US"/>
              </a:p>
              <a:p>
                <a:r>
                  <a:rPr lang="en-US" altLang="zh-CN">
                    <a:latin typeface="Cambria Math" panose="02040503050406030204" charset="0"/>
                    <a:cs typeface="Cambria Math" panose="02040503050406030204" charset="0"/>
                  </a:rPr>
                  <a:t>(2)</a:t>
                </a:r>
                <a14:m>
                  <m:oMath xmlns:m="http://schemas.openxmlformats.org/officeDocument/2006/math">
                    <m:r>
                      <a:rPr lang="en-US" altLang="zh-CN" i="1">
                        <a:latin typeface="Cambria Math" panose="02040503050406030204" charset="0"/>
                        <a:cs typeface="Cambria Math" panose="02040503050406030204" charset="0"/>
                      </a:rPr>
                      <m:t>𝑛𝑒𝑤</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𝑐𝑢𝑟𝑟𝑒𝑛𝑡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𝑝𝑜𝑠𝑖𝑡𝑖𝑜𝑛</m:t>
                    </m:r>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𝑡𝑎𝑟𝑔𝑒𝑡</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𝑣𝑒𝑙𝑜𝑐𝑖𝑡𝑦</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𝑡𝑖𝑚𝑒</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𝑖𝑛𝑡𝑒𝑟𝑣𝑎𝑙</m:t>
                    </m:r>
                  </m:oMath>
                </a14:m>
                <a:endParaRPr lang="en-US" altLang="zh-CN" i="1">
                  <a:latin typeface="Cambria Math" panose="02040503050406030204" charset="0"/>
                  <a:cs typeface="Cambria Math" panose="02040503050406030204" charset="0"/>
                </a:endParaRPr>
              </a:p>
              <a:p>
                <a:r>
                  <a:rPr lang="en-US" altLang="zh-CN" i="1">
                    <a:latin typeface="Cambria Math" panose="02040503050406030204" charset="0"/>
                    <a:cs typeface="Cambria Math" panose="02040503050406030204" charset="0"/>
                  </a:rPr>
                  <a:t>(3) feed new target position to Pursue</a:t>
                </a:r>
                <a:endParaRPr lang="en-US" altLang="zh-CN" i="1">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027430" y="1089660"/>
                <a:ext cx="8995410" cy="467995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368300"/>
          </a:xfrm>
          <a:prstGeom prst="rect">
            <a:avLst/>
          </a:prstGeom>
          <a:noFill/>
        </p:spPr>
        <p:txBody>
          <a:bodyPr wrap="square" rtlCol="0">
            <a:spAutoFit/>
          </a:bodyPr>
          <a:p>
            <a:r>
              <a:rPr lang="en-US" altLang="zh-CN"/>
              <a:t>2.</a:t>
            </a:r>
            <a:r>
              <a:rPr lang="zh-CN" altLang="en-US"/>
              <a:t>算法</a:t>
            </a:r>
            <a:r>
              <a:rPr lang="zh-CN" altLang="en-US"/>
              <a:t>伪代码：</a:t>
            </a:r>
            <a:endParaRPr lang="zh-CN" altLang="en-US"/>
          </a:p>
        </p:txBody>
      </p:sp>
      <p:pic>
        <p:nvPicPr>
          <p:cNvPr id="4" name="图片 3" descr="Pursue1"/>
          <p:cNvPicPr>
            <a:picLocks noChangeAspect="1"/>
          </p:cNvPicPr>
          <p:nvPr/>
        </p:nvPicPr>
        <p:blipFill>
          <a:blip r:embed="rId1"/>
          <a:stretch>
            <a:fillRect/>
          </a:stretch>
        </p:blipFill>
        <p:spPr>
          <a:xfrm>
            <a:off x="1107440" y="1702435"/>
            <a:ext cx="4121150" cy="3549650"/>
          </a:xfrm>
          <a:prstGeom prst="rect">
            <a:avLst/>
          </a:prstGeom>
        </p:spPr>
      </p:pic>
      <p:pic>
        <p:nvPicPr>
          <p:cNvPr id="5" name="图片 4" descr="Pursue2"/>
          <p:cNvPicPr>
            <a:picLocks noChangeAspect="1"/>
          </p:cNvPicPr>
          <p:nvPr/>
        </p:nvPicPr>
        <p:blipFill>
          <a:blip r:embed="rId2"/>
          <a:stretch>
            <a:fillRect/>
          </a:stretch>
        </p:blipFill>
        <p:spPr>
          <a:xfrm>
            <a:off x="5228590" y="1702435"/>
            <a:ext cx="4152900" cy="4216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Pursue/Evade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1198880"/>
          </a:xfrm>
          <a:prstGeom prst="rect">
            <a:avLst/>
          </a:prstGeom>
          <a:noFill/>
        </p:spPr>
        <p:txBody>
          <a:bodyPr wrap="square" rtlCol="0">
            <a:spAutoFit/>
          </a:bodyPr>
          <a:p>
            <a:r>
              <a:rPr lang="en-US" altLang="zh-CN"/>
              <a:t>2.</a:t>
            </a:r>
            <a:r>
              <a:rPr lang="zh-CN" altLang="en-US"/>
              <a:t>算法性能：时间和空间复杂度都是</a:t>
            </a:r>
            <a:r>
              <a:rPr lang="en-US" altLang="zh-CN"/>
              <a:t>O(1)</a:t>
            </a:r>
            <a:r>
              <a:rPr lang="zh-CN" altLang="en-US"/>
              <a:t>。</a:t>
            </a:r>
            <a:endParaRPr lang="zh-CN" altLang="en-US"/>
          </a:p>
          <a:p>
            <a:r>
              <a:rPr lang="en-US" altLang="zh-CN"/>
              <a:t>3.</a:t>
            </a:r>
            <a:r>
              <a:rPr lang="zh-CN" altLang="en-US"/>
              <a:t>算法反向：</a:t>
            </a:r>
            <a:r>
              <a:rPr lang="en-US" altLang="zh-CN"/>
              <a:t>Pursue的相反行为是Evade。我们再一次计算目标的预计位置，但不是委托</a:t>
            </a:r>
            <a:r>
              <a:rPr lang="en-US" altLang="zh-CN"/>
              <a:t>Seek，而是委托Flee。</a:t>
            </a:r>
            <a:endParaRPr lang="en-US" altLang="zh-CN"/>
          </a:p>
          <a:p>
            <a:r>
              <a:rPr lang="en-US" altLang="zh-CN"/>
              <a:t>4.</a:t>
            </a:r>
            <a:r>
              <a:rPr lang="zh-CN" altLang="en-US"/>
              <a:t>跑过问题：如果委托给</a:t>
            </a:r>
            <a:r>
              <a:rPr lang="en-US" altLang="zh-CN"/>
              <a:t>Seek</a:t>
            </a:r>
            <a:r>
              <a:rPr lang="zh-CN" altLang="en-US"/>
              <a:t>会跑过目标，那么就委托给</a:t>
            </a:r>
            <a:r>
              <a:rPr lang="en-US" altLang="zh-CN"/>
              <a:t>Arrive</a:t>
            </a:r>
            <a:r>
              <a:rPr lang="zh-CN" altLang="en-US"/>
              <a: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60260" y="941070"/>
            <a:ext cx="1530985" cy="55435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922020"/>
          </a:xfrm>
          <a:prstGeom prst="rect">
            <a:avLst/>
          </a:prstGeom>
          <a:noFill/>
        </p:spPr>
        <p:txBody>
          <a:bodyPr wrap="square" rtlCol="0">
            <a:spAutoFit/>
          </a:bodyPr>
          <a:p>
            <a:r>
              <a:rPr lang="en-US" altLang="zh-CN"/>
              <a:t>1.</a:t>
            </a:r>
            <a:r>
              <a:rPr lang="zh-CN" altLang="en-US"/>
              <a:t>算法描述：</a:t>
            </a:r>
            <a:r>
              <a:rPr lang="en-US" altLang="zh-CN"/>
              <a:t>Wander</a:t>
            </a:r>
            <a:r>
              <a:rPr lang="zh-CN" altLang="en-US"/>
              <a:t>也是</a:t>
            </a:r>
            <a:r>
              <a:rPr lang="en-US" altLang="zh-CN"/>
              <a:t>Seek</a:t>
            </a:r>
            <a:r>
              <a:rPr lang="zh-CN" altLang="en-US"/>
              <a:t>的衍生算法，它需要的</a:t>
            </a:r>
            <a:r>
              <a:rPr lang="en-US" altLang="zh-CN"/>
              <a:t>target</a:t>
            </a:r>
            <a:r>
              <a:rPr lang="zh-CN" altLang="en-US"/>
              <a:t>的</a:t>
            </a:r>
            <a:r>
              <a:rPr lang="en-US" altLang="zh-CN"/>
              <a:t>position</a:t>
            </a:r>
            <a:r>
              <a:rPr lang="zh-CN" altLang="en-US"/>
              <a:t>是由随机方法产生的，之后再委托给</a:t>
            </a:r>
            <a:r>
              <a:rPr lang="en-US" altLang="zh-CN"/>
              <a:t>Seek</a:t>
            </a:r>
            <a:r>
              <a:rPr lang="zh-CN" altLang="en-US"/>
              <a:t>计算加速度。具体做法是在人物面向的正前方一定的距离做一个圆，目标沿着圆移动随机距离，如下图</a:t>
            </a:r>
            <a:r>
              <a:rPr lang="zh-CN" altLang="en-US"/>
              <a:t>所示</a:t>
            </a:r>
            <a:endParaRPr lang="zh-CN" altLang="en-US"/>
          </a:p>
        </p:txBody>
      </p:sp>
      <p:sp>
        <p:nvSpPr>
          <p:cNvPr id="10" name="同心圆 9"/>
          <p:cNvSpPr/>
          <p:nvPr/>
        </p:nvSpPr>
        <p:spPr>
          <a:xfrm>
            <a:off x="2784475" y="2047240"/>
            <a:ext cx="1903095" cy="1903095"/>
          </a:xfrm>
          <a:prstGeom prst="donut">
            <a:avLst>
              <a:gd name="adj" fmla="val 1764"/>
            </a:avLst>
          </a:prstGeom>
          <a:blipFill>
            <a:blip r:embed="rId1"/>
          </a:bli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1" name="椭圆 10"/>
          <p:cNvSpPr/>
          <p:nvPr/>
        </p:nvSpPr>
        <p:spPr>
          <a:xfrm>
            <a:off x="2943225" y="2181225"/>
            <a:ext cx="298450" cy="2984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nvGrpSpPr>
          <p:cNvPr id="18" name="组合 17"/>
          <p:cNvGrpSpPr/>
          <p:nvPr/>
        </p:nvGrpSpPr>
        <p:grpSpPr>
          <a:xfrm>
            <a:off x="3579495" y="4984115"/>
            <a:ext cx="388620" cy="685165"/>
            <a:chOff x="5577" y="3949"/>
            <a:chExt cx="612" cy="1079"/>
          </a:xfrm>
        </p:grpSpPr>
        <p:sp>
          <p:nvSpPr>
            <p:cNvPr id="15" name="椭圆 14"/>
            <p:cNvSpPr/>
            <p:nvPr/>
          </p:nvSpPr>
          <p:spPr>
            <a:xfrm>
              <a:off x="5577" y="4416"/>
              <a:ext cx="613" cy="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p:nvPr/>
          </p:nvCxnSpPr>
          <p:spPr>
            <a:xfrm flipV="1">
              <a:off x="5884" y="3949"/>
              <a:ext cx="0" cy="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V="1">
            <a:off x="3774440" y="3002915"/>
            <a:ext cx="0" cy="2463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3375025" y="4251325"/>
            <a:ext cx="406400" cy="1200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868170" y="2144395"/>
            <a:ext cx="1002665" cy="229870"/>
          </a:xfrm>
          <a:prstGeom prst="rect">
            <a:avLst/>
          </a:prstGeom>
          <a:noFill/>
        </p:spPr>
        <p:txBody>
          <a:bodyPr wrap="square" rtlCol="0">
            <a:spAutoFit/>
          </a:bodyPr>
          <a:p>
            <a:pPr algn="ctr"/>
            <a:r>
              <a:rPr lang="en-US" altLang="zh-CN" sz="900"/>
              <a:t>target</a:t>
            </a:r>
            <a:endParaRPr lang="en-US" altLang="zh-CN" sz="900"/>
          </a:p>
        </p:txBody>
      </p:sp>
      <p:sp>
        <p:nvSpPr>
          <p:cNvPr id="26" name="文本框 25"/>
          <p:cNvSpPr txBox="1"/>
          <p:nvPr/>
        </p:nvSpPr>
        <p:spPr>
          <a:xfrm>
            <a:off x="2296160" y="4119880"/>
            <a:ext cx="1002665" cy="229870"/>
          </a:xfrm>
          <a:prstGeom prst="rect">
            <a:avLst/>
          </a:prstGeom>
          <a:noFill/>
        </p:spPr>
        <p:txBody>
          <a:bodyPr wrap="square" rtlCol="0">
            <a:spAutoFit/>
          </a:bodyPr>
          <a:p>
            <a:pPr algn="ctr"/>
            <a:r>
              <a:rPr lang="en-US" altLang="zh-CN" sz="900"/>
              <a:t>seek output</a:t>
            </a:r>
            <a:endParaRPr lang="en-US" altLang="zh-CN" sz="900"/>
          </a:p>
        </p:txBody>
      </p:sp>
      <p:sp>
        <p:nvSpPr>
          <p:cNvPr id="28" name="文本框 27"/>
          <p:cNvSpPr txBox="1"/>
          <p:nvPr/>
        </p:nvSpPr>
        <p:spPr>
          <a:xfrm>
            <a:off x="4250055" y="3836670"/>
            <a:ext cx="1002665" cy="368300"/>
          </a:xfrm>
          <a:prstGeom prst="rect">
            <a:avLst/>
          </a:prstGeom>
          <a:noFill/>
        </p:spPr>
        <p:txBody>
          <a:bodyPr wrap="square" rtlCol="0">
            <a:spAutoFit/>
          </a:bodyPr>
          <a:p>
            <a:pPr algn="ctr"/>
            <a:r>
              <a:rPr lang="en-US" altLang="zh-CN" sz="900"/>
              <a:t>circle at fixed distance ahead</a:t>
            </a:r>
            <a:endParaRPr lang="en-US" altLang="zh-CN" sz="900"/>
          </a:p>
        </p:txBody>
      </p:sp>
      <p:grpSp>
        <p:nvGrpSpPr>
          <p:cNvPr id="43" name="组合 42"/>
          <p:cNvGrpSpPr/>
          <p:nvPr/>
        </p:nvGrpSpPr>
        <p:grpSpPr>
          <a:xfrm>
            <a:off x="1033145" y="2053590"/>
            <a:ext cx="4218940" cy="3621405"/>
            <a:chOff x="1628" y="3214"/>
            <a:chExt cx="6644" cy="5703"/>
          </a:xfrm>
        </p:grpSpPr>
        <p:sp>
          <p:nvSpPr>
            <p:cNvPr id="29" name="magnifier-and-mark-help_64670"/>
            <p:cNvSpPr>
              <a:spLocks noChangeAspect="1"/>
            </p:cNvSpPr>
            <p:nvPr/>
          </p:nvSpPr>
          <p:spPr bwMode="auto">
            <a:xfrm>
              <a:off x="1774" y="3939"/>
              <a:ext cx="1238" cy="123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TextBox 7"/>
            <p:cNvSpPr txBox="1">
              <a:spLocks noChangeArrowheads="1"/>
            </p:cNvSpPr>
            <p:nvPr/>
          </p:nvSpPr>
          <p:spPr bwMode="auto">
            <a:xfrm flipH="1">
              <a:off x="1745" y="6362"/>
              <a:ext cx="3975" cy="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31" name="文本框 30"/>
            <p:cNvSpPr txBox="1"/>
            <p:nvPr/>
          </p:nvSpPr>
          <p:spPr>
            <a:xfrm>
              <a:off x="1628" y="5691"/>
              <a:ext cx="3423" cy="520"/>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32" name="直接连接符 31"/>
            <p:cNvCxnSpPr/>
            <p:nvPr/>
          </p:nvCxnSpPr>
          <p:spPr>
            <a:xfrm>
              <a:off x="1745" y="8659"/>
              <a:ext cx="39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同心圆 32"/>
            <p:cNvSpPr/>
            <p:nvPr/>
          </p:nvSpPr>
          <p:spPr>
            <a:xfrm>
              <a:off x="4386" y="3214"/>
              <a:ext cx="2997" cy="2997"/>
            </a:xfrm>
            <a:prstGeom prst="donut">
              <a:avLst>
                <a:gd name="adj" fmla="val 1764"/>
              </a:avLst>
            </a:prstGeom>
            <a:blipFill>
              <a:blip r:embed="rId1"/>
            </a:bli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4" name="椭圆 33"/>
            <p:cNvSpPr/>
            <p:nvPr/>
          </p:nvSpPr>
          <p:spPr>
            <a:xfrm>
              <a:off x="4636" y="3425"/>
              <a:ext cx="470" cy="4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nvGrpSpPr>
            <p:cNvPr id="35" name="组合 34"/>
            <p:cNvGrpSpPr/>
            <p:nvPr/>
          </p:nvGrpSpPr>
          <p:grpSpPr>
            <a:xfrm>
              <a:off x="5638" y="7839"/>
              <a:ext cx="612" cy="1079"/>
              <a:chOff x="5577" y="3949"/>
              <a:chExt cx="612" cy="1079"/>
            </a:xfrm>
          </p:grpSpPr>
          <p:sp>
            <p:nvSpPr>
              <p:cNvPr id="36" name="椭圆 35"/>
              <p:cNvSpPr/>
              <p:nvPr/>
            </p:nvSpPr>
            <p:spPr>
              <a:xfrm>
                <a:off x="5577" y="4416"/>
                <a:ext cx="613" cy="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箭头连接符 36"/>
              <p:cNvCxnSpPr/>
              <p:nvPr/>
            </p:nvCxnSpPr>
            <p:spPr>
              <a:xfrm flipV="1">
                <a:off x="5884" y="3949"/>
                <a:ext cx="0" cy="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p:nvPr/>
          </p:nvCxnSpPr>
          <p:spPr>
            <a:xfrm flipV="1">
              <a:off x="5945" y="4719"/>
              <a:ext cx="0" cy="38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flipV="1">
              <a:off x="5316" y="6685"/>
              <a:ext cx="640" cy="1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943" y="3367"/>
              <a:ext cx="1579" cy="362"/>
            </a:xfrm>
            <a:prstGeom prst="rect">
              <a:avLst/>
            </a:prstGeom>
            <a:noFill/>
          </p:spPr>
          <p:txBody>
            <a:bodyPr wrap="square" rtlCol="0">
              <a:spAutoFit/>
            </a:bodyPr>
            <a:p>
              <a:pPr algn="ctr"/>
              <a:r>
                <a:rPr lang="en-US" altLang="zh-CN" sz="900"/>
                <a:t>target</a:t>
              </a:r>
              <a:endParaRPr lang="en-US" altLang="zh-CN" sz="900"/>
            </a:p>
          </p:txBody>
        </p:sp>
        <p:sp>
          <p:nvSpPr>
            <p:cNvPr id="41" name="文本框 40"/>
            <p:cNvSpPr txBox="1"/>
            <p:nvPr/>
          </p:nvSpPr>
          <p:spPr>
            <a:xfrm>
              <a:off x="3617" y="6478"/>
              <a:ext cx="1579" cy="362"/>
            </a:xfrm>
            <a:prstGeom prst="rect">
              <a:avLst/>
            </a:prstGeom>
            <a:noFill/>
          </p:spPr>
          <p:txBody>
            <a:bodyPr wrap="square" rtlCol="0">
              <a:spAutoFit/>
            </a:bodyPr>
            <a:p>
              <a:pPr algn="ctr"/>
              <a:r>
                <a:rPr lang="en-US" altLang="zh-CN" sz="900"/>
                <a:t>seek output</a:t>
              </a:r>
              <a:endParaRPr lang="en-US" altLang="zh-CN" sz="900"/>
            </a:p>
          </p:txBody>
        </p:sp>
        <p:sp>
          <p:nvSpPr>
            <p:cNvPr id="42" name="文本框 41"/>
            <p:cNvSpPr txBox="1"/>
            <p:nvPr/>
          </p:nvSpPr>
          <p:spPr>
            <a:xfrm>
              <a:off x="6694" y="6032"/>
              <a:ext cx="1579" cy="580"/>
            </a:xfrm>
            <a:prstGeom prst="rect">
              <a:avLst/>
            </a:prstGeom>
            <a:noFill/>
          </p:spPr>
          <p:txBody>
            <a:bodyPr wrap="square" rtlCol="0">
              <a:spAutoFit/>
            </a:bodyPr>
            <a:p>
              <a:pPr algn="ctr"/>
              <a:r>
                <a:rPr lang="en-US" altLang="zh-CN" sz="900"/>
                <a:t>circle at fixed distance ahead</a:t>
              </a:r>
              <a:endParaRPr lang="en-US" altLang="zh-CN" sz="9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645160"/>
          </a:xfrm>
          <a:prstGeom prst="rect">
            <a:avLst/>
          </a:prstGeom>
          <a:noFill/>
        </p:spPr>
        <p:txBody>
          <a:bodyPr wrap="square" rtlCol="0">
            <a:spAutoFit/>
          </a:bodyPr>
          <a:p>
            <a:r>
              <a:rPr lang="en-US" altLang="zh-CN"/>
              <a:t>2.</a:t>
            </a:r>
            <a:r>
              <a:rPr lang="zh-CN" altLang="en-US"/>
              <a:t>算法</a:t>
            </a:r>
            <a:r>
              <a:rPr lang="zh-CN" altLang="en-US"/>
              <a:t>伪代码：</a:t>
            </a:r>
            <a:endParaRPr lang="zh-CN" altLang="en-US"/>
          </a:p>
          <a:p>
            <a:endParaRPr lang="zh-CN" altLang="en-US"/>
          </a:p>
        </p:txBody>
      </p:sp>
      <p:pic>
        <p:nvPicPr>
          <p:cNvPr id="4" name="图片 3" descr="wander1"/>
          <p:cNvPicPr>
            <a:picLocks noChangeAspect="1"/>
          </p:cNvPicPr>
          <p:nvPr/>
        </p:nvPicPr>
        <p:blipFill>
          <a:blip r:embed="rId1"/>
          <a:stretch>
            <a:fillRect/>
          </a:stretch>
        </p:blipFill>
        <p:spPr>
          <a:xfrm>
            <a:off x="1107440" y="1463675"/>
            <a:ext cx="3892550" cy="1282700"/>
          </a:xfrm>
          <a:prstGeom prst="rect">
            <a:avLst/>
          </a:prstGeom>
        </p:spPr>
      </p:pic>
      <p:pic>
        <p:nvPicPr>
          <p:cNvPr id="5" name="图片 4" descr="wander2"/>
          <p:cNvPicPr>
            <a:picLocks noChangeAspect="1"/>
          </p:cNvPicPr>
          <p:nvPr/>
        </p:nvPicPr>
        <p:blipFill>
          <a:blip r:embed="rId2"/>
          <a:stretch>
            <a:fillRect/>
          </a:stretch>
        </p:blipFill>
        <p:spPr>
          <a:xfrm>
            <a:off x="1033145" y="2651125"/>
            <a:ext cx="4229100" cy="2705100"/>
          </a:xfrm>
          <a:prstGeom prst="rect">
            <a:avLst/>
          </a:prstGeom>
        </p:spPr>
      </p:pic>
      <p:pic>
        <p:nvPicPr>
          <p:cNvPr id="6" name="图片 5" descr="wander3"/>
          <p:cNvPicPr>
            <a:picLocks noChangeAspect="1"/>
          </p:cNvPicPr>
          <p:nvPr/>
        </p:nvPicPr>
        <p:blipFill>
          <a:blip r:embed="rId3"/>
          <a:stretch>
            <a:fillRect/>
          </a:stretch>
        </p:blipFill>
        <p:spPr>
          <a:xfrm>
            <a:off x="5520690" y="959485"/>
            <a:ext cx="3791585" cy="47440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:Wander</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081405"/>
            <a:ext cx="8995410" cy="645160"/>
          </a:xfrm>
          <a:prstGeom prst="rect">
            <a:avLst/>
          </a:prstGeom>
          <a:noFill/>
        </p:spPr>
        <p:txBody>
          <a:bodyPr wrap="square" rtlCol="0">
            <a:spAutoFit/>
          </a:bodyPr>
          <a:p>
            <a:r>
              <a:rPr lang="en-US" altLang="zh-CN"/>
              <a:t>2.</a:t>
            </a:r>
            <a:r>
              <a:rPr lang="zh-CN" altLang="en-US"/>
              <a:t>算法性能：时间和空间复杂度都是</a:t>
            </a:r>
            <a:r>
              <a:rPr lang="en-US" altLang="zh-CN"/>
              <a:t>O(1)</a:t>
            </a:r>
            <a:r>
              <a:rPr lang="zh-CN" altLang="en-US"/>
              <a:t>。</a:t>
            </a:r>
            <a:endParaRPr lang="zh-CN" altLang="en-US"/>
          </a:p>
          <a:p>
            <a:r>
              <a:rPr lang="en-US" altLang="zh-CN"/>
              <a:t>3.</a:t>
            </a:r>
            <a:r>
              <a:rPr lang="zh-CN" altLang="en-US"/>
              <a:t>算法改进：可以将</a:t>
            </a:r>
            <a:r>
              <a:rPr lang="en-US" altLang="zh-CN"/>
              <a:t>Wander</a:t>
            </a:r>
            <a:r>
              <a:rPr lang="zh-CN" altLang="en-US"/>
              <a:t>委托给</a:t>
            </a:r>
            <a:r>
              <a:rPr lang="en-US" altLang="zh-CN"/>
              <a:t>Seek</a:t>
            </a:r>
            <a:r>
              <a:rPr lang="zh-CN" altLang="en-US"/>
              <a:t>和</a:t>
            </a:r>
            <a:r>
              <a:rPr lang="en-US" altLang="zh-CN"/>
              <a:t>LookWhereYoureGoing</a:t>
            </a:r>
            <a:r>
              <a:rPr lang="zh-CN" altLang="en-US"/>
              <a:t>让它向着目标</a:t>
            </a:r>
            <a:r>
              <a:rPr lang="zh-CN" altLang="en-US"/>
              <a:t>移动。</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47560" y="1988820"/>
            <a:ext cx="1530985" cy="55435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2861310"/>
          </a:xfrm>
          <a:prstGeom prst="rect">
            <a:avLst/>
          </a:prstGeom>
          <a:noFill/>
        </p:spPr>
        <p:txBody>
          <a:bodyPr wrap="square" rtlCol="0">
            <a:spAutoFit/>
          </a:bodyPr>
          <a:p>
            <a:r>
              <a:rPr lang="en-US" altLang="zh-CN"/>
              <a:t>1.</a:t>
            </a:r>
            <a:r>
              <a:rPr lang="zh-CN" altLang="en-US"/>
              <a:t>算法描述：</a:t>
            </a:r>
            <a:r>
              <a:rPr lang="en-US" altLang="zh-CN"/>
              <a:t>Path Following</a:t>
            </a:r>
            <a:r>
              <a:rPr lang="zh-CN" altLang="en-US"/>
              <a:t>也是</a:t>
            </a:r>
            <a:r>
              <a:rPr lang="en-US" altLang="zh-CN"/>
              <a:t>Seek</a:t>
            </a:r>
            <a:r>
              <a:rPr lang="zh-CN" altLang="en-US"/>
              <a:t>的衍生算法，与其他</a:t>
            </a:r>
            <a:r>
              <a:rPr lang="en-US" altLang="zh-CN"/>
              <a:t>Seek</a:t>
            </a:r>
            <a:r>
              <a:rPr lang="zh-CN" altLang="en-US"/>
              <a:t>衍生算法不同的是，</a:t>
            </a:r>
            <a:r>
              <a:rPr lang="en-US" altLang="zh-CN"/>
              <a:t>Path Following</a:t>
            </a:r>
            <a:r>
              <a:rPr lang="zh-CN" altLang="en-US"/>
              <a:t>会将一整条</a:t>
            </a:r>
            <a:r>
              <a:rPr lang="en-US" altLang="zh-CN"/>
              <a:t>Path</a:t>
            </a:r>
            <a:r>
              <a:rPr lang="zh-CN" altLang="en-US"/>
              <a:t>作为输入（但其实最终该算法的输入还是路径上的点），具有路径跟随行为的角色应该沿着路径朝一个方向移动。</a:t>
            </a:r>
            <a:r>
              <a:rPr lang="en-US" altLang="zh-CN"/>
              <a:t>PathFollowing</a:t>
            </a:r>
            <a:r>
              <a:rPr lang="zh-CN" altLang="en-US"/>
              <a:t>有两种实现</a:t>
            </a:r>
            <a:r>
              <a:rPr lang="zh-CN" altLang="en-US"/>
              <a:t>方法：</a:t>
            </a:r>
            <a:endParaRPr lang="zh-CN" altLang="en-US"/>
          </a:p>
          <a:p>
            <a:r>
              <a:rPr lang="en-US" altLang="zh-CN"/>
              <a:t>	</a:t>
            </a:r>
            <a:r>
              <a:rPr lang="zh-CN" altLang="en-US"/>
              <a:t>（</a:t>
            </a:r>
            <a:r>
              <a:rPr lang="en-US" altLang="zh-CN"/>
              <a:t>1</a:t>
            </a:r>
            <a:r>
              <a:rPr lang="zh-CN" altLang="en-US"/>
              <a:t>）目标位置的计算分两个阶段进行。首先，将当前人物位置映射到路径上最近的点。其次，选择一个在路径上比映射点远一个固定距离的目标，将其作为算法的输入。然后将计算加速度的工作委托给</a:t>
            </a:r>
            <a:r>
              <a:rPr lang="en-US" altLang="zh-CN"/>
              <a:t>Seek</a:t>
            </a:r>
            <a:r>
              <a:rPr lang="zh-CN" altLang="en-US"/>
              <a:t>。</a:t>
            </a:r>
            <a:endParaRPr lang="zh-CN" altLang="en-US"/>
          </a:p>
          <a:p>
            <a:r>
              <a:rPr lang="en-US" altLang="zh-CN"/>
              <a:t>	</a:t>
            </a:r>
            <a:r>
              <a:rPr lang="zh-CN" altLang="en-US"/>
              <a:t>（</a:t>
            </a:r>
            <a:r>
              <a:rPr lang="en-US" altLang="zh-CN"/>
              <a:t>2</a:t>
            </a:r>
            <a:r>
              <a:rPr lang="zh-CN" altLang="en-US"/>
              <a:t>）首先预测角色在短时间内的位置，然后将其映射到路径上最近的点。这是一个候选目标。然后做一个映射，将他放置在比上一帧更远的在路径的位置。将这个位置作为算法输入，然后将计算加速度的工作委托给</a:t>
            </a:r>
            <a:r>
              <a:rPr lang="en-US" altLang="zh-CN"/>
              <a:t>Seek</a:t>
            </a:r>
            <a:r>
              <a:rPr lang="zh-CN" altLang="en-US"/>
              <a:t>。</a:t>
            </a:r>
            <a:endParaRPr lang="zh-CN" altLang="en-US"/>
          </a:p>
          <a:p>
            <a:r>
              <a:rPr lang="en-US" altLang="zh-CN"/>
              <a:t>2.</a:t>
            </a:r>
            <a:r>
              <a:rPr lang="zh-CN" altLang="en-US"/>
              <a:t>算法伪代码：</a:t>
            </a:r>
            <a:r>
              <a:rPr lang="en-US" altLang="zh-CN"/>
              <a:t>	</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图片 9" descr="PathFollowing1"/>
          <p:cNvPicPr>
            <a:picLocks noChangeAspect="1"/>
          </p:cNvPicPr>
          <p:nvPr/>
        </p:nvPicPr>
        <p:blipFill>
          <a:blip r:embed="rId1"/>
          <a:stretch>
            <a:fillRect/>
          </a:stretch>
        </p:blipFill>
        <p:spPr>
          <a:xfrm>
            <a:off x="3087370" y="1165225"/>
            <a:ext cx="3454400" cy="1313180"/>
          </a:xfrm>
          <a:prstGeom prst="rect">
            <a:avLst/>
          </a:prstGeom>
        </p:spPr>
      </p:pic>
      <p:pic>
        <p:nvPicPr>
          <p:cNvPr id="11" name="图片 10" descr="PathFollowing2"/>
          <p:cNvPicPr>
            <a:picLocks noChangeAspect="1"/>
          </p:cNvPicPr>
          <p:nvPr/>
        </p:nvPicPr>
        <p:blipFill>
          <a:blip r:embed="rId2"/>
          <a:stretch>
            <a:fillRect/>
          </a:stretch>
        </p:blipFill>
        <p:spPr>
          <a:xfrm>
            <a:off x="3087370" y="2507615"/>
            <a:ext cx="4209415" cy="3709035"/>
          </a:xfrm>
          <a:prstGeom prst="rect">
            <a:avLst/>
          </a:prstGeom>
        </p:spPr>
      </p:pic>
      <p:sp>
        <p:nvSpPr>
          <p:cNvPr id="15" name="文本框 14"/>
          <p:cNvSpPr txBox="1"/>
          <p:nvPr/>
        </p:nvSpPr>
        <p:spPr>
          <a:xfrm>
            <a:off x="1107440" y="1165225"/>
            <a:ext cx="1409700" cy="368300"/>
          </a:xfrm>
          <a:prstGeom prst="rect">
            <a:avLst/>
          </a:prstGeom>
          <a:noFill/>
        </p:spPr>
        <p:txBody>
          <a:bodyPr wrap="square" rtlCol="0">
            <a:spAutoFit/>
          </a:bodyPr>
          <a:p>
            <a:r>
              <a:rPr lang="zh-CN" altLang="en-US">
                <a:sym typeface="+mn-ea"/>
              </a:rPr>
              <a:t>第一种方法：</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模型</a:t>
            </a:r>
            <a:endParaRPr lang="zh-CN" altLang="en-US" sz="2800" dirty="0">
              <a:solidFill>
                <a:schemeClr val="accent1"/>
              </a:solidFill>
              <a:latin typeface="思源宋体 CN" panose="02020700000000000000" pitchFamily="18" charset="-122"/>
              <a:ea typeface="思源宋体 CN" panose="02020700000000000000" pitchFamily="18" charset="-122"/>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98830" y="1315085"/>
            <a:ext cx="4806950" cy="2635250"/>
            <a:chOff x="1258" y="2071"/>
            <a:chExt cx="7570" cy="4150"/>
          </a:xfrm>
        </p:grpSpPr>
        <p:pic>
          <p:nvPicPr>
            <p:cNvPr id="2" name="图片 1" descr="AI Model"/>
            <p:cNvPicPr>
              <a:picLocks noChangeAspect="1"/>
            </p:cNvPicPr>
            <p:nvPr/>
          </p:nvPicPr>
          <p:blipFill>
            <a:blip r:embed="rId1"/>
            <a:stretch>
              <a:fillRect/>
            </a:stretch>
          </p:blipFill>
          <p:spPr>
            <a:xfrm>
              <a:off x="1258" y="2071"/>
              <a:ext cx="7570" cy="4150"/>
            </a:xfrm>
            <a:prstGeom prst="rect">
              <a:avLst/>
            </a:prstGeom>
          </p:spPr>
        </p:pic>
        <p:sp>
          <p:nvSpPr>
            <p:cNvPr id="4" name="图文框 3"/>
            <p:cNvSpPr/>
            <p:nvPr/>
          </p:nvSpPr>
          <p:spPr>
            <a:xfrm>
              <a:off x="3291" y="2997"/>
              <a:ext cx="2835" cy="2190"/>
            </a:xfrm>
            <a:prstGeom prst="frame">
              <a:avLst>
                <a:gd name="adj1" fmla="val 24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6" name="文本框 15"/>
          <p:cNvSpPr txBox="1"/>
          <p:nvPr/>
        </p:nvSpPr>
        <p:spPr>
          <a:xfrm>
            <a:off x="1418590" y="3950335"/>
            <a:ext cx="3568065" cy="2584450"/>
          </a:xfrm>
          <a:prstGeom prst="rect">
            <a:avLst/>
          </a:prstGeom>
          <a:noFill/>
        </p:spPr>
        <p:txBody>
          <a:bodyPr wrap="square" rtlCol="0">
            <a:spAutoFit/>
          </a:bodyPr>
          <a:p>
            <a:r>
              <a:rPr lang="en-US" altLang="zh-CN">
                <a:solidFill>
                  <a:schemeClr val="accent5">
                    <a:lumMod val="75000"/>
                  </a:schemeClr>
                </a:solidFill>
              </a:rPr>
              <a:t>1.Movement:</a:t>
            </a:r>
            <a:r>
              <a:rPr lang="zh-CN" altLang="en-US"/>
              <a:t>移动指的是游戏角色将</a:t>
            </a:r>
            <a:r>
              <a:rPr lang="en-US" altLang="zh-CN"/>
              <a:t>AI</a:t>
            </a:r>
            <a:r>
              <a:rPr lang="zh-CN" altLang="en-US"/>
              <a:t>的决策转化为移动的算法。是属于单个游戏角色的</a:t>
            </a:r>
            <a:r>
              <a:rPr lang="zh-CN" altLang="en-US"/>
              <a:t>行为。</a:t>
            </a:r>
            <a:endParaRPr lang="zh-CN" altLang="en-US"/>
          </a:p>
          <a:p>
            <a:r>
              <a:rPr lang="en-US" altLang="zh-CN">
                <a:solidFill>
                  <a:schemeClr val="accent5">
                    <a:lumMod val="75000"/>
                  </a:schemeClr>
                </a:solidFill>
              </a:rPr>
              <a:t>2.Desision Making:</a:t>
            </a:r>
            <a:r>
              <a:rPr lang="zh-CN" altLang="en-US"/>
              <a:t>决策指的是游戏角色如何规划</a:t>
            </a:r>
            <a:r>
              <a:rPr lang="en-US" altLang="zh-CN"/>
              <a:t> </a:t>
            </a:r>
            <a:r>
              <a:rPr lang="zh-CN" altLang="en-US"/>
              <a:t>下一步行动的算法。是属于单个游戏角色的</a:t>
            </a:r>
            <a:r>
              <a:rPr lang="zh-CN" altLang="en-US"/>
              <a:t>行为。</a:t>
            </a:r>
            <a:endParaRPr lang="zh-CN" altLang="en-US"/>
          </a:p>
          <a:p>
            <a:r>
              <a:rPr lang="en-US" altLang="zh-CN">
                <a:solidFill>
                  <a:schemeClr val="accent5">
                    <a:lumMod val="75000"/>
                  </a:schemeClr>
                </a:solidFill>
              </a:rPr>
              <a:t>3.Strategy:</a:t>
            </a:r>
            <a:r>
              <a:rPr lang="zh-CN" altLang="en-US"/>
              <a:t>策略指的是规划一组游戏人物行为的算法。整体的策略将会影响单个游戏任务的</a:t>
            </a:r>
            <a:r>
              <a:rPr lang="zh-CN" altLang="en-US"/>
              <a:t>决策。</a:t>
            </a:r>
            <a:endParaRPr lang="zh-CN" altLang="en-US"/>
          </a:p>
        </p:txBody>
      </p:sp>
      <p:sp>
        <p:nvSpPr>
          <p:cNvPr id="32" name="文本框 31"/>
          <p:cNvSpPr txBox="1"/>
          <p:nvPr/>
        </p:nvSpPr>
        <p:spPr>
          <a:xfrm>
            <a:off x="6073140" y="1541145"/>
            <a:ext cx="3568065" cy="1753235"/>
          </a:xfrm>
          <a:prstGeom prst="rect">
            <a:avLst/>
          </a:prstGeom>
          <a:noFill/>
        </p:spPr>
        <p:txBody>
          <a:bodyPr wrap="square" rtlCol="0">
            <a:spAutoFit/>
          </a:bodyPr>
          <a:p>
            <a:r>
              <a:rPr lang="en-US" altLang="zh-CN"/>
              <a:t>AI</a:t>
            </a:r>
            <a:r>
              <a:rPr lang="zh-CN" altLang="en-US"/>
              <a:t>模型解释</a:t>
            </a:r>
            <a:r>
              <a:rPr lang="en-US" altLang="zh-CN"/>
              <a:t>:</a:t>
            </a:r>
            <a:endParaRPr lang="en-US" altLang="zh-CN"/>
          </a:p>
          <a:p>
            <a:r>
              <a:rPr lang="zh-CN" altLang="en-US"/>
              <a:t>整个</a:t>
            </a:r>
            <a:r>
              <a:rPr lang="en-US" altLang="zh-CN"/>
              <a:t>AI</a:t>
            </a:r>
            <a:r>
              <a:rPr lang="zh-CN" altLang="en-US"/>
              <a:t>引擎</a:t>
            </a:r>
            <a:r>
              <a:rPr lang="en-US" altLang="zh-CN"/>
              <a:t>(</a:t>
            </a:r>
            <a:r>
              <a:rPr lang="zh-CN" altLang="en-US"/>
              <a:t>红框部分</a:t>
            </a:r>
            <a:r>
              <a:rPr lang="en-US" altLang="zh-CN"/>
              <a:t>)</a:t>
            </a:r>
            <a:r>
              <a:rPr lang="zh-CN" altLang="en-US"/>
              <a:t>从世界接口（</a:t>
            </a:r>
            <a:r>
              <a:rPr lang="en-US" altLang="zh-CN"/>
              <a:t>world interface</a:t>
            </a:r>
            <a:r>
              <a:rPr lang="zh-CN" altLang="en-US"/>
              <a:t>）中获取信息，经过</a:t>
            </a:r>
            <a:r>
              <a:rPr lang="en-US" altLang="zh-CN"/>
              <a:t>AI</a:t>
            </a:r>
            <a:r>
              <a:rPr lang="zh-CN" altLang="en-US"/>
              <a:t>引擎的处理，处理的结果通过动画层和物理层反馈给玩家。</a:t>
            </a:r>
            <a:endParaRPr lang="zh-CN" altLang="en-US"/>
          </a:p>
          <a:p>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33145" y="1190625"/>
            <a:ext cx="1409700" cy="368300"/>
          </a:xfrm>
          <a:prstGeom prst="rect">
            <a:avLst/>
          </a:prstGeom>
          <a:noFill/>
        </p:spPr>
        <p:txBody>
          <a:bodyPr wrap="square" rtlCol="0">
            <a:spAutoFit/>
          </a:bodyPr>
          <a:p>
            <a:r>
              <a:rPr lang="zh-CN" altLang="en-US">
                <a:sym typeface="+mn-ea"/>
              </a:rPr>
              <a:t>第</a:t>
            </a:r>
            <a:r>
              <a:rPr lang="zh-CN" altLang="en-US">
                <a:sym typeface="+mn-ea"/>
              </a:rPr>
              <a:t>二种方法：</a:t>
            </a:r>
            <a:endParaRPr lang="zh-CN" altLang="en-US"/>
          </a:p>
        </p:txBody>
      </p:sp>
      <p:pic>
        <p:nvPicPr>
          <p:cNvPr id="2" name="图片 1" descr="PathFollowing3"/>
          <p:cNvPicPr>
            <a:picLocks noChangeAspect="1"/>
          </p:cNvPicPr>
          <p:nvPr/>
        </p:nvPicPr>
        <p:blipFill>
          <a:blip r:embed="rId1"/>
          <a:stretch>
            <a:fillRect/>
          </a:stretch>
        </p:blipFill>
        <p:spPr>
          <a:xfrm>
            <a:off x="3258820" y="1558925"/>
            <a:ext cx="2958465" cy="51396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4010660"/>
            <a:ext cx="8995410" cy="1476375"/>
          </a:xfrm>
          <a:prstGeom prst="rect">
            <a:avLst/>
          </a:prstGeom>
          <a:noFill/>
        </p:spPr>
        <p:txBody>
          <a:bodyPr wrap="square" rtlCol="0">
            <a:spAutoFit/>
          </a:bodyPr>
          <a:p>
            <a:r>
              <a:rPr lang="en-US" altLang="zh-CN"/>
              <a:t>4.</a:t>
            </a:r>
            <a:r>
              <a:rPr lang="zh-CN" altLang="en-US"/>
              <a:t>路径生成</a:t>
            </a:r>
            <a:endParaRPr lang="zh-CN" altLang="en-US"/>
          </a:p>
          <a:p>
            <a:r>
              <a:rPr lang="en-US" altLang="zh-CN"/>
              <a:t>	</a:t>
            </a:r>
            <a:r>
              <a:rPr lang="zh-CN" altLang="en-US"/>
              <a:t>我们采用由线段的构成路径的方式来表示路径，也就是点</a:t>
            </a:r>
            <a:r>
              <a:rPr lang="en-US" altLang="zh-CN"/>
              <a:t>-</a:t>
            </a:r>
            <a:r>
              <a:rPr lang="zh-CN" altLang="en-US"/>
              <a:t>线</a:t>
            </a:r>
            <a:r>
              <a:rPr lang="en-US" altLang="zh-CN"/>
              <a:t>-</a:t>
            </a:r>
            <a:r>
              <a:rPr lang="zh-CN" altLang="en-US"/>
              <a:t>点的方式，</a:t>
            </a:r>
            <a:r>
              <a:rPr lang="zh-CN" altLang="en-US"/>
              <a:t>如下图：</a:t>
            </a:r>
            <a:endParaRPr lang="zh-CN" altLang="en-US"/>
          </a:p>
          <a:p>
            <a:endParaRPr lang="zh-CN" altLang="en-US"/>
          </a:p>
          <a:p>
            <a:r>
              <a:rPr lang="en-US" altLang="zh-CN"/>
              <a:t>	</a:t>
            </a:r>
            <a:endParaRPr lang="en-US" altLang="zh-CN"/>
          </a:p>
        </p:txBody>
      </p:sp>
      <p:pic>
        <p:nvPicPr>
          <p:cNvPr id="4" name="图片 3" descr="classPath"/>
          <p:cNvPicPr>
            <a:picLocks noChangeAspect="1"/>
          </p:cNvPicPr>
          <p:nvPr/>
        </p:nvPicPr>
        <p:blipFill>
          <a:blip r:embed="rId1"/>
          <a:stretch>
            <a:fillRect/>
          </a:stretch>
        </p:blipFill>
        <p:spPr>
          <a:xfrm>
            <a:off x="1525270" y="1641475"/>
            <a:ext cx="2635250" cy="615950"/>
          </a:xfrm>
          <a:prstGeom prst="rect">
            <a:avLst/>
          </a:prstGeom>
        </p:spPr>
      </p:pic>
      <p:sp>
        <p:nvSpPr>
          <p:cNvPr id="5" name="文本框 4"/>
          <p:cNvSpPr txBox="1"/>
          <p:nvPr/>
        </p:nvSpPr>
        <p:spPr>
          <a:xfrm>
            <a:off x="1525270" y="2257425"/>
            <a:ext cx="6070600" cy="1753235"/>
          </a:xfrm>
          <a:prstGeom prst="rect">
            <a:avLst/>
          </a:prstGeom>
          <a:noFill/>
        </p:spPr>
        <p:txBody>
          <a:bodyPr wrap="square" rtlCol="0">
            <a:spAutoFit/>
          </a:bodyPr>
          <a:p>
            <a:r>
              <a:rPr lang="en-US" altLang="zh-CN"/>
              <a:t>getParam(position,lastParam):</a:t>
            </a:r>
            <a:r>
              <a:rPr lang="zh-CN" altLang="en-US"/>
              <a:t>第一个参数是一个位置</a:t>
            </a:r>
            <a:r>
              <a:rPr lang="en-US" altLang="zh-CN"/>
              <a:t>position</a:t>
            </a:r>
            <a:r>
              <a:rPr lang="zh-CN" altLang="en-US"/>
              <a:t>，第二个参数是</a:t>
            </a:r>
            <a:r>
              <a:rPr lang="en-US" altLang="zh-CN"/>
              <a:t>Path</a:t>
            </a:r>
            <a:r>
              <a:rPr lang="zh-CN" altLang="en-US"/>
              <a:t>上的位置，方法返回</a:t>
            </a:r>
            <a:r>
              <a:rPr lang="en-US" altLang="zh-CN"/>
              <a:t>position</a:t>
            </a:r>
            <a:r>
              <a:rPr lang="zh-CN" altLang="en-US"/>
              <a:t>在</a:t>
            </a:r>
            <a:r>
              <a:rPr lang="en-US" altLang="zh-CN"/>
              <a:t>Path</a:t>
            </a:r>
            <a:r>
              <a:rPr lang="zh-CN" altLang="en-US"/>
              <a:t>上的映射，也就是</a:t>
            </a:r>
            <a:r>
              <a:rPr lang="en-US" altLang="zh-CN"/>
              <a:t>path</a:t>
            </a:r>
            <a:r>
              <a:rPr lang="zh-CN" altLang="en-US"/>
              <a:t>上距离</a:t>
            </a:r>
            <a:r>
              <a:rPr lang="en-US" altLang="zh-CN"/>
              <a:t>position</a:t>
            </a:r>
            <a:r>
              <a:rPr lang="zh-CN" altLang="en-US"/>
              <a:t>最近的</a:t>
            </a:r>
            <a:r>
              <a:rPr lang="zh-CN" altLang="en-US"/>
              <a:t>点。</a:t>
            </a:r>
            <a:endParaRPr lang="zh-CN" altLang="en-US"/>
          </a:p>
          <a:p>
            <a:endParaRPr lang="zh-CN" altLang="en-US"/>
          </a:p>
          <a:p>
            <a:r>
              <a:rPr lang="en-US" altLang="zh-CN"/>
              <a:t>getPosition(param):</a:t>
            </a:r>
            <a:r>
              <a:rPr lang="zh-CN" altLang="en-US"/>
              <a:t>参数是当前人物所处的</a:t>
            </a:r>
            <a:r>
              <a:rPr lang="en-US" altLang="zh-CN"/>
              <a:t>Path</a:t>
            </a:r>
            <a:r>
              <a:rPr lang="zh-CN" altLang="en-US"/>
              <a:t>上的点，方法返回这个</a:t>
            </a:r>
            <a:r>
              <a:rPr lang="en-US" altLang="zh-CN"/>
              <a:t>Path</a:t>
            </a:r>
            <a:r>
              <a:rPr lang="zh-CN" altLang="en-US"/>
              <a:t>上的点的世界</a:t>
            </a:r>
            <a:r>
              <a:rPr lang="zh-CN" altLang="en-US"/>
              <a:t>坐标。</a:t>
            </a:r>
            <a:endParaRPr lang="zh-CN" altLang="en-US"/>
          </a:p>
        </p:txBody>
      </p:sp>
      <p:sp>
        <p:nvSpPr>
          <p:cNvPr id="6" name="文本框 5"/>
          <p:cNvSpPr txBox="1"/>
          <p:nvPr/>
        </p:nvSpPr>
        <p:spPr>
          <a:xfrm>
            <a:off x="1160145" y="1208405"/>
            <a:ext cx="8995410" cy="645160"/>
          </a:xfrm>
          <a:prstGeom prst="rect">
            <a:avLst/>
          </a:prstGeom>
          <a:noFill/>
        </p:spPr>
        <p:txBody>
          <a:bodyPr wrap="square" rtlCol="0">
            <a:spAutoFit/>
          </a:bodyPr>
          <a:p>
            <a:r>
              <a:rPr lang="en-US" altLang="zh-CN"/>
              <a:t>3.</a:t>
            </a:r>
            <a:r>
              <a:rPr lang="zh-CN" altLang="en-US"/>
              <a:t>算法</a:t>
            </a:r>
            <a:r>
              <a:rPr lang="zh-CN" altLang="en-US"/>
              <a:t>细节</a:t>
            </a:r>
            <a:endParaRPr lang="zh-CN" altLang="en-US"/>
          </a:p>
          <a:p>
            <a:r>
              <a:rPr lang="en-US" altLang="zh-CN"/>
              <a:t>	</a:t>
            </a:r>
            <a:endParaRPr lang="en-US" altLang="zh-CN"/>
          </a:p>
        </p:txBody>
      </p:sp>
      <p:sp>
        <p:nvSpPr>
          <p:cNvPr id="10" name="椭圆 9"/>
          <p:cNvSpPr/>
          <p:nvPr/>
        </p:nvSpPr>
        <p:spPr>
          <a:xfrm>
            <a:off x="2090420" y="519112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4160520" y="588962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709920" y="481647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7018020" y="5419725"/>
            <a:ext cx="387985" cy="387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连接符 18"/>
          <p:cNvCxnSpPr>
            <a:stCxn id="10" idx="5"/>
            <a:endCxn id="15" idx="2"/>
          </p:cNvCxnSpPr>
          <p:nvPr/>
        </p:nvCxnSpPr>
        <p:spPr>
          <a:xfrm>
            <a:off x="2421890" y="5522595"/>
            <a:ext cx="173863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6"/>
            <a:endCxn id="16" idx="2"/>
          </p:cNvCxnSpPr>
          <p:nvPr/>
        </p:nvCxnSpPr>
        <p:spPr>
          <a:xfrm flipV="1">
            <a:off x="4548505" y="5010785"/>
            <a:ext cx="1161415" cy="107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6"/>
            <a:endCxn id="17" idx="2"/>
          </p:cNvCxnSpPr>
          <p:nvPr/>
        </p:nvCxnSpPr>
        <p:spPr>
          <a:xfrm>
            <a:off x="6097905" y="5010785"/>
            <a:ext cx="920115" cy="6032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Path Following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60145" y="1208405"/>
            <a:ext cx="8995410" cy="1198880"/>
          </a:xfrm>
          <a:prstGeom prst="rect">
            <a:avLst/>
          </a:prstGeom>
          <a:noFill/>
        </p:spPr>
        <p:txBody>
          <a:bodyPr wrap="square" rtlCol="0">
            <a:spAutoFit/>
          </a:bodyPr>
          <a:p>
            <a:r>
              <a:rPr lang="en-US" altLang="zh-CN"/>
              <a:t>3.</a:t>
            </a:r>
            <a:r>
              <a:rPr lang="zh-CN" altLang="en-US"/>
              <a:t>算法</a:t>
            </a:r>
            <a:r>
              <a:rPr lang="zh-CN" altLang="en-US"/>
              <a:t>性能：</a:t>
            </a:r>
            <a:endParaRPr lang="zh-CN" altLang="en-US"/>
          </a:p>
          <a:p>
            <a:r>
              <a:rPr lang="en-US" altLang="zh-CN"/>
              <a:t>	</a:t>
            </a:r>
            <a:r>
              <a:rPr lang="zh-CN" altLang="en-US"/>
              <a:t>在时间和空间复杂度上都是</a:t>
            </a:r>
            <a:r>
              <a:rPr lang="en-US" altLang="zh-CN"/>
              <a:t>O(1)</a:t>
            </a:r>
            <a:r>
              <a:rPr lang="zh-CN" altLang="en-US"/>
              <a:t>，但是</a:t>
            </a:r>
            <a:r>
              <a:rPr lang="en-US" altLang="zh-CN"/>
              <a:t>getParam</a:t>
            </a:r>
            <a:r>
              <a:rPr lang="zh-CN" altLang="en-US"/>
              <a:t>的时间复杂度有可能是</a:t>
            </a:r>
            <a:r>
              <a:rPr lang="en-US" altLang="zh-CN"/>
              <a:t>O(n)</a:t>
            </a:r>
            <a:r>
              <a:rPr lang="zh-CN" altLang="en-US"/>
              <a:t>，因为我们很可能需要遍历</a:t>
            </a:r>
            <a:r>
              <a:rPr lang="en-US" altLang="zh-CN"/>
              <a:t>Path</a:t>
            </a:r>
            <a:r>
              <a:rPr lang="zh-CN" altLang="en-US"/>
              <a:t>上的所有点，找出距离当前人物位置最近的</a:t>
            </a:r>
            <a:r>
              <a:rPr lang="en-US" altLang="zh-CN"/>
              <a:t>Path</a:t>
            </a:r>
            <a:r>
              <a:rPr lang="zh-CN" altLang="en-US"/>
              <a:t>上的</a:t>
            </a:r>
            <a:r>
              <a:rPr lang="zh-CN" altLang="en-US"/>
              <a:t>点。</a:t>
            </a:r>
            <a:endParaRPr lang="zh-CN" altLang="en-US"/>
          </a:p>
          <a:p>
            <a:r>
              <a:rPr lang="en-US" altLang="zh-CN"/>
              <a:t>	</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Separation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21960" y="5087620"/>
            <a:ext cx="3175635" cy="55435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Separation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1027430" y="1089660"/>
                <a:ext cx="8995410" cy="3415030"/>
              </a:xfrm>
              <a:prstGeom prst="rect">
                <a:avLst/>
              </a:prstGeom>
              <a:noFill/>
            </p:spPr>
            <p:txBody>
              <a:bodyPr wrap="square" rtlCol="0">
                <a:spAutoFit/>
              </a:bodyPr>
              <a:p>
                <a:r>
                  <a:rPr lang="en-US" altLang="zh-CN"/>
                  <a:t>1.</a:t>
                </a:r>
                <a:r>
                  <a:rPr lang="zh-CN" altLang="en-US"/>
                  <a:t>算法描述：分离算法就是当场景里有多个</a:t>
                </a:r>
                <a:r>
                  <a:rPr lang="en-US" altLang="zh-CN"/>
                  <a:t>AI</a:t>
                </a:r>
                <a:r>
                  <a:rPr lang="zh-CN" altLang="en-US"/>
                  <a:t>角色的时候，如果当任意两个角色之间的距离小于一定的阈值，那么算法会产生一个相互排斥的力，使得角色彼此互相远离。这个力与角色之间的距离成反比，公式一般会采用如下</a:t>
                </a:r>
                <a:r>
                  <a:rPr lang="zh-CN" altLang="en-US"/>
                  <a:t>两种</a:t>
                </a:r>
                <a:endParaRPr lang="zh-CN" altLang="en-US"/>
              </a:p>
              <a:p>
                <a:r>
                  <a:rPr lang="en-US" altLang="zh-CN"/>
                  <a:t>	(1).</a:t>
                </a:r>
                <a14:m>
                  <m:oMath xmlns:m="http://schemas.openxmlformats.org/officeDocument/2006/math">
                    <m:r>
                      <a:rPr lang="en-US" altLang="zh-CN" i="1">
                        <a:latin typeface="Cambria Math" panose="02040503050406030204" charset="0"/>
                        <a:cs typeface="Cambria Math" panose="02040503050406030204" charset="0"/>
                      </a:rPr>
                      <m:t>𝑠𝑡𝑟𝑒𝑛𝑔𝑡ℎ</m:t>
                    </m:r>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𝑚𝑎𝑥𝐴𝑐𝑐𝑒𝑙𝑒𝑟𝑎𝑡𝑖𝑜𝑛</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𝑡ℎ𝑟𝑒𝑠ℎ𝑜𝑙𝑑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𝑑𝑖𝑠𝑡𝑎𝑛𝑐𝑒</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𝑡ℎ𝑟𝑒𝑠ℎ𝑜𝑙𝑑</m:t>
                    </m:r>
                  </m:oMath>
                </a14:m>
                <a:endParaRPr lang="en-US" altLang="zh-CN" i="1">
                  <a:latin typeface="Cambria Math" panose="02040503050406030204" charset="0"/>
                  <a:cs typeface="Cambria Math" panose="02040503050406030204" charset="0"/>
                </a:endParaRPr>
              </a:p>
              <a:p>
                <a:r>
                  <a:rPr lang="en-US" altLang="zh-CN" i="1">
                    <a:latin typeface="Cambria Math" panose="02040503050406030204" charset="0"/>
                    <a:cs typeface="Cambria Math" panose="02040503050406030204" charset="0"/>
                  </a:rPr>
                  <a:t>	</a:t>
                </a:r>
                <a:r>
                  <a:rPr lang="en-US" altLang="zh-CN">
                    <a:latin typeface="等线" panose="02010600030101010101" charset="-122"/>
                    <a:ea typeface="等线" panose="02010600030101010101" charset="-122"/>
                    <a:cs typeface="Cambria Math" panose="02040503050406030204" charset="0"/>
                  </a:rPr>
                  <a:t>(2).</a:t>
                </a:r>
                <a14:m>
                  <m:oMath xmlns:m="http://schemas.openxmlformats.org/officeDocument/2006/math">
                    <m:r>
                      <a:rPr lang="en-US" altLang="zh-CN" i="1">
                        <a:latin typeface="Cambria Math" panose="02040503050406030204" charset="0"/>
                        <a:ea typeface="等线" panose="02010600030101010101" charset="-122"/>
                        <a:cs typeface="Cambria Math" panose="02040503050406030204" charset="0"/>
                      </a:rPr>
                      <m:t>𝑠𝑡𝑟𝑒𝑛𝑔𝑡ℎ</m:t>
                    </m:r>
                    <m:r>
                      <a:rPr lang="en-US" altLang="zh-CN" i="1">
                        <a:latin typeface="Cambria Math" panose="02040503050406030204" charset="0"/>
                        <a:ea typeface="等线" panose="02010600030101010101" charset="-122"/>
                        <a:cs typeface="Cambria Math" panose="02040503050406030204" charset="0"/>
                      </a:rPr>
                      <m:t> = </m:t>
                    </m:r>
                    <m:r>
                      <a:rPr lang="en-US" altLang="zh-CN" i="1">
                        <a:latin typeface="Cambria Math" panose="02040503050406030204" charset="0"/>
                        <a:ea typeface="等线" panose="02010600030101010101" charset="-122"/>
                        <a:cs typeface="Cambria Math" panose="02040503050406030204" charset="0"/>
                      </a:rPr>
                      <m:t>𝑚𝑖𝑛</m:t>
                    </m:r>
                    <m:r>
                      <a:rPr lang="en-US" altLang="zh-CN" i="1">
                        <a:latin typeface="Cambria Math" panose="02040503050406030204" charset="0"/>
                        <a:ea typeface="等线" panose="02010600030101010101" charset="-122"/>
                        <a:cs typeface="Cambria Math" panose="02040503050406030204" charset="0"/>
                      </a:rPr>
                      <m:t>(</m:t>
                    </m:r>
                    <m:r>
                      <a:rPr lang="en-US" altLang="zh-CN" i="1">
                        <a:latin typeface="Cambria Math" panose="02040503050406030204" charset="0"/>
                        <a:ea typeface="等线" panose="02010600030101010101" charset="-122"/>
                        <a:cs typeface="Cambria Math" panose="02040503050406030204" charset="0"/>
                      </a:rPr>
                      <m:t>𝑘</m:t>
                    </m:r>
                    <m:r>
                      <a:rPr lang="en-US" altLang="zh-CN" i="1">
                        <a:latin typeface="Cambria Math" panose="02040503050406030204" charset="0"/>
                        <a:ea typeface="等线" panose="02010600030101010101" charset="-122"/>
                        <a:cs typeface="Cambria Math" panose="02040503050406030204" charset="0"/>
                      </a:rPr>
                      <m:t>/(</m:t>
                    </m:r>
                    <m:r>
                      <a:rPr lang="en-US" altLang="zh-CN" i="1">
                        <a:latin typeface="Cambria Math" panose="02040503050406030204" charset="0"/>
                        <a:ea typeface="等线" panose="02010600030101010101" charset="-122"/>
                        <a:cs typeface="Cambria Math" panose="02040503050406030204" charset="0"/>
                      </a:rPr>
                      <m:t>𝑑𝑖𝑠𝑡𝑎𝑛𝑐𝑒</m:t>
                    </m:r>
                    <m:r>
                      <a:rPr lang="en-US" altLang="zh-CN" i="1">
                        <a:latin typeface="Cambria Math" panose="02040503050406030204" charset="0"/>
                        <a:ea typeface="等线" panose="02010600030101010101" charset="-122"/>
                        <a:cs typeface="Cambria Math" panose="02040503050406030204" charset="0"/>
                      </a:rPr>
                      <m:t> </m:t>
                    </m:r>
                    <m:r>
                      <a:rPr lang="en-US" altLang="zh-CN" i="1">
                        <a:latin typeface="Cambria Math" panose="02040503050406030204" charset="0"/>
                        <a:ea typeface="等线" panose="02010600030101010101" charset="-122"/>
                        <a:cs typeface="Cambria Math" panose="02040503050406030204" charset="0"/>
                      </a:rPr>
                      <m:t>∗</m:t>
                    </m:r>
                    <m:r>
                      <a:rPr lang="en-US" altLang="zh-CN" i="1">
                        <a:latin typeface="Cambria Math" panose="02040503050406030204" charset="0"/>
                        <a:ea typeface="等线" panose="02010600030101010101" charset="-122"/>
                        <a:cs typeface="Cambria Math" panose="02040503050406030204" charset="0"/>
                      </a:rPr>
                      <m:t> </m:t>
                    </m:r>
                    <m:r>
                      <a:rPr lang="en-US" altLang="zh-CN" i="1">
                        <a:latin typeface="Cambria Math" panose="02040503050406030204" charset="0"/>
                        <a:ea typeface="等线" panose="02010600030101010101" charset="-122"/>
                        <a:cs typeface="Cambria Math" panose="02040503050406030204" charset="0"/>
                      </a:rPr>
                      <m:t>𝑑𝑖𝑠𝑡𝑎𝑛𝑐𝑒</m:t>
                    </m:r>
                    <m:r>
                      <a:rPr lang="en-US" altLang="zh-CN" i="1">
                        <a:latin typeface="Cambria Math" panose="02040503050406030204" charset="0"/>
                        <a:ea typeface="等线" panose="02010600030101010101" charset="-122"/>
                        <a:cs typeface="Cambria Math" panose="02040503050406030204" charset="0"/>
                      </a:rPr>
                      <m:t>), </m:t>
                    </m:r>
                    <m:r>
                      <a:rPr lang="en-US" altLang="zh-CN" i="1">
                        <a:latin typeface="Cambria Math" panose="02040503050406030204" charset="0"/>
                        <a:ea typeface="等线" panose="02010600030101010101" charset="-122"/>
                        <a:cs typeface="Cambria Math" panose="02040503050406030204" charset="0"/>
                      </a:rPr>
                      <m:t>𝑚𝑎𝑥𝐴𝑐𝑐𝑒𝑙𝑒𝑟𝑎𝑡𝑖𝑜𝑛</m:t>
                    </m:r>
                    <m:r>
                      <a:rPr lang="en-US" altLang="zh-CN" i="1">
                        <a:latin typeface="Cambria Math" panose="02040503050406030204" charset="0"/>
                        <a:ea typeface="等线" panose="02010600030101010101" charset="-122"/>
                        <a:cs typeface="Cambria Math" panose="02040503050406030204" charset="0"/>
                      </a:rPr>
                      <m:t>)</m:t>
                    </m:r>
                  </m:oMath>
                </a14:m>
                <a:endParaRPr lang="zh-CN" altLang="en-US"/>
              </a:p>
              <a:p>
                <a:r>
                  <a:rPr lang="en-US" altLang="zh-CN"/>
                  <a:t>	</a:t>
                </a:r>
                <a:r>
                  <a:rPr lang="zh-CN" altLang="en-US"/>
                  <a:t>在上面的公式中，</a:t>
                </a:r>
                <a:r>
                  <a:rPr lang="en-US" altLang="zh-CN"/>
                  <a:t>distance</a:t>
                </a:r>
                <a:r>
                  <a:rPr lang="zh-CN" altLang="en-US"/>
                  <a:t>是两个角色之间的距离</a:t>
                </a:r>
                <a:r>
                  <a:rPr lang="en-US" altLang="zh-CN"/>
                  <a:t>,threshold</a:t>
                </a:r>
                <a:r>
                  <a:rPr lang="zh-CN" altLang="en-US"/>
                  <a:t>是算法触发的距离，</a:t>
                </a:r>
                <a:endParaRPr lang="zh-CN" altLang="en-US"/>
              </a:p>
              <a:p>
                <a:r>
                  <a:rPr lang="en-US" altLang="zh-CN"/>
                  <a:t>	k</a:t>
                </a:r>
                <a:r>
                  <a:rPr lang="zh-CN" altLang="en-US"/>
                  <a:t>可以是任意一个正整数，它控制分离强度随距离衰减的速度。</a:t>
                </a:r>
                <a:endParaRPr lang="zh-CN" altLang="en-US"/>
              </a:p>
              <a:p>
                <a:r>
                  <a:rPr lang="zh-CN" altLang="en-US"/>
                  <a:t>当与多个角色的距离同时小于阈值时，依次计算对于每个在阈值范围内的角色的</a:t>
                </a:r>
                <a:r>
                  <a:rPr lang="en-US" altLang="zh-CN"/>
                  <a:t>separation</a:t>
                </a:r>
                <a:r>
                  <a:rPr lang="zh-CN" altLang="en-US"/>
                  <a:t>输出并求和。最终值可能大于maxAcceleration，在这种情况下，加速度就被裁剪成</a:t>
                </a:r>
                <a:r>
                  <a:rPr lang="en-US" altLang="zh-CN"/>
                  <a:t>maxAcceleration</a:t>
                </a:r>
                <a:r>
                  <a:rPr lang="zh-CN" altLang="en-US"/>
                  <a:t>。</a:t>
                </a:r>
                <a:endParaRPr lang="zh-CN" altLang="en-US"/>
              </a:p>
              <a:p>
                <a:endParaRPr lang="zh-CN" altLang="en-US"/>
              </a:p>
              <a:p>
                <a:r>
                  <a:rPr lang="en-US" altLang="zh-CN"/>
                  <a:t>2.</a:t>
                </a:r>
                <a:r>
                  <a:rPr lang="zh-CN" altLang="en-US"/>
                  <a:t>算法伪代码：</a:t>
                </a:r>
                <a:r>
                  <a:rPr lang="en-US" altLang="zh-CN"/>
                  <a:t>	</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027430" y="1089660"/>
                <a:ext cx="8995410" cy="341503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Separation1"/>
          <p:cNvPicPr>
            <a:picLocks noChangeAspect="1"/>
          </p:cNvPicPr>
          <p:nvPr/>
        </p:nvPicPr>
        <p:blipFill>
          <a:blip r:embed="rId1"/>
          <a:stretch>
            <a:fillRect/>
          </a:stretch>
        </p:blipFill>
        <p:spPr>
          <a:xfrm>
            <a:off x="1322070" y="449580"/>
            <a:ext cx="3359150" cy="1758950"/>
          </a:xfrm>
          <a:prstGeom prst="rect">
            <a:avLst/>
          </a:prstGeom>
        </p:spPr>
      </p:pic>
      <p:pic>
        <p:nvPicPr>
          <p:cNvPr id="5" name="图片 4" descr="Separation2"/>
          <p:cNvPicPr>
            <a:picLocks noChangeAspect="1"/>
          </p:cNvPicPr>
          <p:nvPr/>
        </p:nvPicPr>
        <p:blipFill>
          <a:blip r:embed="rId2"/>
          <a:stretch>
            <a:fillRect/>
          </a:stretch>
        </p:blipFill>
        <p:spPr>
          <a:xfrm>
            <a:off x="5447030" y="158750"/>
            <a:ext cx="4629150" cy="65405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Separation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198880"/>
          </a:xfrm>
          <a:prstGeom prst="rect">
            <a:avLst/>
          </a:prstGeom>
          <a:noFill/>
        </p:spPr>
        <p:txBody>
          <a:bodyPr wrap="square" rtlCol="0">
            <a:spAutoFit/>
          </a:bodyPr>
          <a:p>
            <a:r>
              <a:rPr lang="en-US" altLang="zh-CN"/>
              <a:t>3.</a:t>
            </a:r>
            <a:r>
              <a:rPr lang="zh-CN" altLang="en-US"/>
              <a:t>算法性能：空间复杂度是</a:t>
            </a:r>
            <a:r>
              <a:rPr lang="en-US" altLang="zh-CN"/>
              <a:t>O(1),</a:t>
            </a:r>
            <a:r>
              <a:rPr lang="zh-CN" altLang="en-US"/>
              <a:t>时间复杂度是</a:t>
            </a:r>
            <a:r>
              <a:rPr lang="en-US" altLang="zh-CN"/>
              <a:t>O(n)</a:t>
            </a:r>
            <a:r>
              <a:rPr lang="zh-CN" altLang="en-US"/>
              <a:t>，</a:t>
            </a:r>
            <a:r>
              <a:rPr lang="en-US" altLang="zh-CN"/>
              <a:t>n</a:t>
            </a:r>
            <a:r>
              <a:rPr lang="zh-CN" altLang="en-US"/>
              <a:t>是潜在的目标数量，如果在潜在目标到达上</a:t>
            </a:r>
            <a:r>
              <a:rPr lang="en-US" altLang="zh-CN"/>
              <a:t>separation</a:t>
            </a:r>
            <a:r>
              <a:rPr lang="zh-CN" altLang="en-US"/>
              <a:t>算法之前，有有效的方法对其进行修剪，则会提高整体的时间性能，例如</a:t>
            </a:r>
            <a:r>
              <a:rPr lang="en-US" altLang="zh-CN"/>
              <a:t>BSP</a:t>
            </a:r>
            <a:r>
              <a:rPr lang="zh-CN" altLang="en-US"/>
              <a:t>树，则算法的时间复杂度会降为</a:t>
            </a:r>
            <a:r>
              <a:rPr lang="en-US" altLang="zh-CN"/>
              <a:t>O(logn).</a:t>
            </a:r>
            <a:endParaRPr lang="en-US" altLang="zh-CN"/>
          </a:p>
          <a:p>
            <a:r>
              <a:rPr lang="en-US" altLang="zh-CN"/>
              <a:t>4.</a:t>
            </a:r>
            <a:r>
              <a:rPr lang="zh-CN" altLang="en-US"/>
              <a:t>算法反向</a:t>
            </a:r>
            <a:r>
              <a:rPr lang="en-US" altLang="zh-CN"/>
              <a:t>: Attraction</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:Collision 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036435" y="2510155"/>
            <a:ext cx="1652905" cy="55435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Collision 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p:cNvSpPr txBox="1"/>
              <p:nvPr/>
            </p:nvSpPr>
            <p:spPr>
              <a:xfrm>
                <a:off x="1027430" y="1089660"/>
                <a:ext cx="8995410" cy="2499360"/>
              </a:xfrm>
              <a:prstGeom prst="rect">
                <a:avLst/>
              </a:prstGeom>
              <a:noFill/>
            </p:spPr>
            <p:txBody>
              <a:bodyPr wrap="square" rtlCol="0">
                <a:spAutoFit/>
              </a:bodyPr>
              <a:p>
                <a:r>
                  <a:rPr lang="en-US" altLang="zh-CN"/>
                  <a:t>1.</a:t>
                </a:r>
                <a:r>
                  <a:rPr lang="zh-CN" altLang="en-US"/>
                  <a:t>算法描述：如果</a:t>
                </a:r>
                <a:r>
                  <a:rPr lang="zh-CN" altLang="en-US"/>
                  <a:t>两角色保持当前的速度，判断他们是否会发生碰撞。这涉及到计算这两个角色的最近近似值，并确定在这一点的距离是否小于某个阈值半径。如果小于，那么就要采取避让措施，比如执行一个</a:t>
                </a:r>
                <a:r>
                  <a:rPr lang="en-US" altLang="zh-CN"/>
                  <a:t>Evade</a:t>
                </a:r>
                <a:r>
                  <a:rPr lang="zh-CN" altLang="en-US"/>
                  <a:t>算法。具体的过程如下</a:t>
                </a:r>
                <a:endParaRPr lang="zh-CN" altLang="en-US"/>
              </a:p>
              <a:p>
                <a:r>
                  <a:rPr lang="en-US" altLang="zh-CN"/>
                  <a:t>	(1)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𝑐𝑙𝑜𝑠𝑒𝑠𝑡</m:t>
                        </m:r>
                      </m:sub>
                    </m:sSub>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𝑝</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𝑣</m:t>
                            </m:r>
                          </m:sub>
                        </m:sSub>
                      </m:num>
                      <m:den>
                        <m:sSup>
                          <m:sSupPr>
                            <m:ctrlPr>
                              <a:rPr lang="en-US" altLang="zh-CN" i="1">
                                <a:latin typeface="Cambria Math" panose="02040503050406030204" charset="0"/>
                                <a:cs typeface="Cambria Math" panose="02040503050406030204" charset="0"/>
                              </a:rPr>
                            </m:ctrlPr>
                          </m:sSupPr>
                          <m:e>
                            <m:d>
                              <m:dPr>
                                <m:begChr m:val="|"/>
                                <m:endChr m:val="|"/>
                                <m:ctrlPr>
                                  <a:rPr lang="en-US" altLang="zh-CN" i="1">
                                    <a:latin typeface="Cambria Math" panose="02040503050406030204" charset="0"/>
                                    <a:cs typeface="Cambria Math" panose="02040503050406030204" charset="0"/>
                                  </a:rPr>
                                </m:ctrlPr>
                              </m:d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𝑣</m:t>
                                    </m:r>
                                  </m:sub>
                                </m:sSub>
                              </m:e>
                            </m:d>
                          </m:e>
                          <m:sup>
                            <m:r>
                              <a:rPr lang="en-US" altLang="zh-CN" i="1">
                                <a:latin typeface="Cambria Math" panose="02040503050406030204" charset="0"/>
                                <a:cs typeface="Cambria Math" panose="02040503050406030204" charset="0"/>
                              </a:rPr>
                              <m:t>2</m:t>
                            </m:r>
                          </m:sup>
                        </m:sSup>
                      </m:den>
                    </m:f>
                  </m:oMath>
                </a14:m>
                <a:r>
                  <a:rPr lang="en-US" altLang="zh-CN"/>
                  <a:t>, </a:t>
                </a:r>
                <a14:m>
                  <m:oMath xmlns:m="http://schemas.openxmlformats.org/officeDocument/2006/math">
                    <m:r>
                      <a:rPr lang="en-US" altLang="zh-CN"/>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𝑝</m:t>
                        </m:r>
                      </m:sub>
                    </m:sSub>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𝑐</m:t>
                        </m:r>
                      </m:sub>
                    </m:sSub>
                  </m:oMath>
                </a14:m>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𝑣</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𝑐</m:t>
                        </m:r>
                      </m:sub>
                    </m:sSub>
                  </m:oMath>
                </a14:m>
                <a:r>
                  <a:rPr lang="en-US" altLang="zh-CN"/>
                  <a:t>,</a:t>
                </a:r>
                <a:endParaRPr lang="en-US" altLang="zh-CN"/>
              </a:p>
              <a:p>
                <a:r>
                  <a:rPr lang="en-US" altLang="zh-CN"/>
                  <a:t>	(2)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𝑐</m:t>
                        </m:r>
                      </m:sub>
                      <m:sup>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 =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 +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𝑐</m:t>
                        </m:r>
                      </m:sub>
                    </m:s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𝑐𝑙𝑜𝑠𝑒𝑠𝑡</m:t>
                        </m:r>
                      </m:sub>
                    </m:sSub>
                    <m:r>
                      <a:rPr lang="en-US" altLang="zh-CN" i="1">
                        <a:latin typeface="Cambria Math" panose="02040503050406030204" charset="0"/>
                        <a:cs typeface="Cambria Math" panose="02040503050406030204" charset="0"/>
                      </a:rPr>
                      <m:t> , </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m:t>
                        </m:r>
                      </m:sup>
                    </m:sSubSup>
                    <m:r>
                      <a:rPr lang="en-US" altLang="zh-CN" i="1">
                        <a:latin typeface="Cambria Math" panose="02040503050406030204" charset="0"/>
                        <a:cs typeface="Cambria Math" panose="02040503050406030204" charset="0"/>
                      </a:rPr>
                      <m:t> =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 +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𝑡</m:t>
                        </m:r>
                      </m:sub>
                    </m:s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𝑐𝑙𝑜𝑠𝑒𝑠𝑡</m:t>
                        </m:r>
                      </m:sub>
                    </m:sSub>
                  </m:oMath>
                </a14:m>
                <a:endParaRPr lang="en-US" altLang="zh-CN" i="1">
                  <a:latin typeface="Cambria Math" panose="02040503050406030204" charset="0"/>
                  <a:cs typeface="Cambria Math" panose="02040503050406030204" charset="0"/>
                </a:endParaRPr>
              </a:p>
              <a:p>
                <a:r>
                  <a:rPr lang="zh-CN" altLang="en-US"/>
                  <a:t>其中</a:t>
                </a:r>
                <a:r>
                  <a:rPr lang="en-US" altLang="zh-CN"/>
                  <a:t>dp</a:t>
                </a:r>
                <a:r>
                  <a:rPr lang="zh-CN" altLang="en-US"/>
                  <a:t>是当前的相对距离，</a:t>
                </a:r>
                <a:r>
                  <a:rPr lang="en-US" altLang="zh-CN"/>
                  <a:t>dv</a:t>
                </a:r>
                <a:r>
                  <a:rPr lang="zh-CN" altLang="en-US"/>
                  <a:t>是当前的相对速度，</a:t>
                </a:r>
                <a:r>
                  <a:rPr lang="en-US" altLang="zh-CN"/>
                  <a:t>tclosest</a:t>
                </a:r>
                <a:r>
                  <a:rPr lang="zh-CN" altLang="en-US"/>
                  <a:t>如果是一个负数，那么就说明角色已经离开目标，不需要采取任何行动。之后我们将新目标点</a:t>
                </a:r>
                <a:r>
                  <a:rPr lang="en-US" altLang="zh-CN"/>
                  <a:t>pt'</a:t>
                </a:r>
                <a:r>
                  <a:rPr lang="zh-CN" altLang="en-US"/>
                  <a:t>和</a:t>
                </a:r>
                <a:r>
                  <a:rPr lang="en-US" altLang="zh-CN"/>
                  <a:t>pc’</a:t>
                </a:r>
                <a:r>
                  <a:rPr lang="zh-CN" altLang="en-US"/>
                  <a:t>作为两角色</a:t>
                </a:r>
                <a:r>
                  <a:rPr lang="en-US" altLang="zh-CN"/>
                  <a:t>Evade</a:t>
                </a:r>
                <a:r>
                  <a:rPr lang="zh-CN" altLang="en-US"/>
                  <a:t>的目标点，执行算法。</a:t>
                </a:r>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1027430" y="1089660"/>
                <a:ext cx="8995410" cy="249936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Collision 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368300"/>
          </a:xfrm>
          <a:prstGeom prst="rect">
            <a:avLst/>
          </a:prstGeom>
          <a:noFill/>
        </p:spPr>
        <p:txBody>
          <a:bodyPr wrap="square" rtlCol="0">
            <a:spAutoFit/>
          </a:bodyPr>
          <a:p>
            <a:r>
              <a:rPr lang="en-US" altLang="zh-CN"/>
              <a:t>2.</a:t>
            </a:r>
            <a:r>
              <a:rPr lang="zh-CN" altLang="en-US"/>
              <a:t>算法伪代码：</a:t>
            </a:r>
            <a:r>
              <a:rPr lang="en-US" altLang="zh-CN"/>
              <a:t>	</a:t>
            </a:r>
            <a:endParaRPr lang="zh-CN" altLang="en-US"/>
          </a:p>
        </p:txBody>
      </p:sp>
      <p:pic>
        <p:nvPicPr>
          <p:cNvPr id="4" name="图片 3" descr="CollisionAvoidance"/>
          <p:cNvPicPr>
            <a:picLocks noChangeAspect="1"/>
          </p:cNvPicPr>
          <p:nvPr/>
        </p:nvPicPr>
        <p:blipFill>
          <a:blip r:embed="rId1"/>
          <a:stretch>
            <a:fillRect/>
          </a:stretch>
        </p:blipFill>
        <p:spPr>
          <a:xfrm>
            <a:off x="1027430" y="1457960"/>
            <a:ext cx="3429000" cy="685800"/>
          </a:xfrm>
          <a:prstGeom prst="rect">
            <a:avLst/>
          </a:prstGeom>
        </p:spPr>
      </p:pic>
      <p:pic>
        <p:nvPicPr>
          <p:cNvPr id="5" name="图片 4" descr="Coli2"/>
          <p:cNvPicPr>
            <a:picLocks noChangeAspect="1"/>
          </p:cNvPicPr>
          <p:nvPr/>
        </p:nvPicPr>
        <p:blipFill>
          <a:blip r:embed="rId2"/>
          <a:stretch>
            <a:fillRect/>
          </a:stretch>
        </p:blipFill>
        <p:spPr>
          <a:xfrm>
            <a:off x="1027430" y="2143760"/>
            <a:ext cx="4083050" cy="2286000"/>
          </a:xfrm>
          <a:prstGeom prst="rect">
            <a:avLst/>
          </a:prstGeom>
        </p:spPr>
      </p:pic>
      <p:pic>
        <p:nvPicPr>
          <p:cNvPr id="6" name="图片 5" descr="Coli3"/>
          <p:cNvPicPr>
            <a:picLocks noChangeAspect="1"/>
          </p:cNvPicPr>
          <p:nvPr/>
        </p:nvPicPr>
        <p:blipFill>
          <a:blip r:embed="rId3"/>
          <a:stretch>
            <a:fillRect/>
          </a:stretch>
        </p:blipFill>
        <p:spPr>
          <a:xfrm>
            <a:off x="6269355" y="1089660"/>
            <a:ext cx="3260725" cy="2298700"/>
          </a:xfrm>
          <a:prstGeom prst="rect">
            <a:avLst/>
          </a:prstGeom>
        </p:spPr>
      </p:pic>
      <p:pic>
        <p:nvPicPr>
          <p:cNvPr id="10" name="图片 9" descr="Coli4"/>
          <p:cNvPicPr>
            <a:picLocks noChangeAspect="1"/>
          </p:cNvPicPr>
          <p:nvPr/>
        </p:nvPicPr>
        <p:blipFill>
          <a:blip r:embed="rId4"/>
          <a:stretch>
            <a:fillRect/>
          </a:stretch>
        </p:blipFill>
        <p:spPr>
          <a:xfrm>
            <a:off x="6269355" y="3388360"/>
            <a:ext cx="3260090" cy="2653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.02</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3600" dirty="0">
                  <a:solidFill>
                    <a:schemeClr val="accent1"/>
                  </a:solidFill>
                  <a:latin typeface="思源宋体 CN" panose="02020700000000000000" pitchFamily="18" charset="-122"/>
                  <a:ea typeface="思源宋体 CN" panose="02020700000000000000" pitchFamily="18" charset="-122"/>
                  <a:sym typeface="+mn-ea"/>
                </a:rPr>
                <a:t>移动算法基础</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(The Basic of Movement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Collision 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descr="Coli5"/>
          <p:cNvPicPr>
            <a:picLocks noChangeAspect="1"/>
          </p:cNvPicPr>
          <p:nvPr/>
        </p:nvPicPr>
        <p:blipFill>
          <a:blip r:embed="rId1"/>
          <a:stretch>
            <a:fillRect/>
          </a:stretch>
        </p:blipFill>
        <p:spPr>
          <a:xfrm>
            <a:off x="911225" y="1032510"/>
            <a:ext cx="3494405" cy="55054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Collision 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368300"/>
          </a:xfrm>
          <a:prstGeom prst="rect">
            <a:avLst/>
          </a:prstGeom>
          <a:noFill/>
        </p:spPr>
        <p:txBody>
          <a:bodyPr wrap="square" rtlCol="0">
            <a:spAutoFit/>
          </a:bodyPr>
          <a:p>
            <a:r>
              <a:rPr lang="en-US" altLang="zh-CN"/>
              <a:t>3.</a:t>
            </a:r>
            <a:r>
              <a:rPr lang="zh-CN" altLang="en-US"/>
              <a:t>算法性能：时间复杂度为</a:t>
            </a:r>
            <a:r>
              <a:rPr lang="en-US" altLang="zh-CN"/>
              <a:t>O(</a:t>
            </a:r>
            <a:r>
              <a:rPr lang="en-US" altLang="zh-CN"/>
              <a:t>n), </a:t>
            </a:r>
            <a:r>
              <a:rPr lang="zh-CN" altLang="en-US"/>
              <a:t>空间复杂度为</a:t>
            </a:r>
            <a:r>
              <a:rPr lang="en-US" altLang="zh-CN"/>
              <a:t>O(1)</a:t>
            </a:r>
            <a:r>
              <a:rPr lang="zh-CN" altLang="en-US"/>
              <a:t>。</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34746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Obstacle 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078345" y="3044825"/>
            <a:ext cx="1652905" cy="49657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Obstacle </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2306955"/>
          </a:xfrm>
          <a:prstGeom prst="rect">
            <a:avLst/>
          </a:prstGeom>
          <a:noFill/>
        </p:spPr>
        <p:txBody>
          <a:bodyPr wrap="square" rtlCol="0">
            <a:spAutoFit/>
          </a:bodyPr>
          <a:p>
            <a:r>
              <a:rPr lang="en-US" altLang="zh-CN"/>
              <a:t>1.</a:t>
            </a:r>
            <a:r>
              <a:rPr lang="zh-CN" altLang="en-US"/>
              <a:t>算法描述：</a:t>
            </a:r>
            <a:r>
              <a:rPr lang="en-US" altLang="zh-CN"/>
              <a:t>Collision Avoidance</a:t>
            </a:r>
            <a:r>
              <a:rPr lang="zh-CN" altLang="en-US"/>
              <a:t>本质是角色与角色之间的避障，也就是说我们的障碍物是一个点，而这里的</a:t>
            </a:r>
            <a:r>
              <a:rPr lang="en-US" altLang="zh-CN"/>
              <a:t>Obstacle Avoidance</a:t>
            </a:r>
            <a:r>
              <a:rPr lang="zh-CN" altLang="en-US"/>
              <a:t>的意思则是障碍物是场景里的物体，比如，墙，道路，河等等，我们以墙为例，Obstacle Avoidance行为使用与Collision Avoidance不同的方法来避免碰撞。移动的角色在移动的方向投射出一条或多条光线（其实是一条有固定长度的线段）。如果这些射线与障碍物相撞，那么就会创建一个新目标来避免碰撞（这个新目标一般选在射线相反方向上的固定距离的一个点），角色就会对这个目标进行基本的</a:t>
            </a:r>
            <a:r>
              <a:rPr lang="en-US" altLang="zh-CN"/>
              <a:t>Seek</a:t>
            </a:r>
            <a:r>
              <a:rPr lang="zh-CN" altLang="en-US"/>
              <a:t>算法。</a:t>
            </a:r>
            <a:r>
              <a:rPr lang="zh-CN" altLang="en-US"/>
              <a:t>如图所示：</a:t>
            </a:r>
            <a:endParaRPr lang="zh-CN" altLang="en-US"/>
          </a:p>
          <a:p>
            <a:endParaRPr lang="zh-CN" altLang="en-US"/>
          </a:p>
        </p:txBody>
      </p:sp>
      <p:sp>
        <p:nvSpPr>
          <p:cNvPr id="4" name="矩形 3"/>
          <p:cNvSpPr/>
          <p:nvPr/>
        </p:nvSpPr>
        <p:spPr>
          <a:xfrm rot="660000">
            <a:off x="3052445" y="3972560"/>
            <a:ext cx="3715385" cy="1924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nvGrpSpPr>
          <p:cNvPr id="10" name="组合 9"/>
          <p:cNvGrpSpPr/>
          <p:nvPr/>
        </p:nvGrpSpPr>
        <p:grpSpPr>
          <a:xfrm rot="19920000">
            <a:off x="5571490" y="5139690"/>
            <a:ext cx="668020" cy="918845"/>
            <a:chOff x="8774" y="8094"/>
            <a:chExt cx="1052" cy="1447"/>
          </a:xfrm>
        </p:grpSpPr>
        <p:sp>
          <p:nvSpPr>
            <p:cNvPr id="5" name="椭圆 4"/>
            <p:cNvSpPr/>
            <p:nvPr/>
          </p:nvSpPr>
          <p:spPr>
            <a:xfrm>
              <a:off x="8774" y="8489"/>
              <a:ext cx="1053" cy="10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 name="等腰三角形 5"/>
            <p:cNvSpPr/>
            <p:nvPr/>
          </p:nvSpPr>
          <p:spPr>
            <a:xfrm>
              <a:off x="9149" y="8094"/>
              <a:ext cx="303" cy="39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cxnSp>
        <p:nvCxnSpPr>
          <p:cNvPr id="11" name="直接箭头连接符 10"/>
          <p:cNvCxnSpPr>
            <a:stCxn id="6" idx="0"/>
          </p:cNvCxnSpPr>
          <p:nvPr/>
        </p:nvCxnSpPr>
        <p:spPr>
          <a:xfrm flipH="1" flipV="1">
            <a:off x="5035550" y="4168775"/>
            <a:ext cx="654685" cy="1024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4608830" y="4194175"/>
            <a:ext cx="418465" cy="1564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019040" y="4093845"/>
            <a:ext cx="140970" cy="140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105910" y="5817235"/>
            <a:ext cx="1329690" cy="245110"/>
          </a:xfrm>
          <a:prstGeom prst="rect">
            <a:avLst/>
          </a:prstGeom>
          <a:noFill/>
        </p:spPr>
        <p:txBody>
          <a:bodyPr wrap="square" rtlCol="0">
            <a:spAutoFit/>
          </a:bodyPr>
          <a:p>
            <a:r>
              <a:rPr lang="en-US" altLang="zh-CN" sz="1000"/>
              <a:t>Collision normal</a:t>
            </a:r>
            <a:endParaRPr lang="en-US" altLang="zh-CN" sz="1000"/>
          </a:p>
        </p:txBody>
      </p:sp>
      <p:sp>
        <p:nvSpPr>
          <p:cNvPr id="15" name="文本框 14"/>
          <p:cNvSpPr txBox="1"/>
          <p:nvPr/>
        </p:nvSpPr>
        <p:spPr>
          <a:xfrm>
            <a:off x="5892800" y="4853940"/>
            <a:ext cx="1054100" cy="245110"/>
          </a:xfrm>
          <a:prstGeom prst="rect">
            <a:avLst/>
          </a:prstGeom>
          <a:noFill/>
        </p:spPr>
        <p:txBody>
          <a:bodyPr wrap="square" rtlCol="0">
            <a:spAutoFit/>
          </a:bodyPr>
          <a:p>
            <a:r>
              <a:rPr lang="en-US" altLang="zh-CN" sz="1000"/>
              <a:t>Single ray cast</a:t>
            </a:r>
            <a:endParaRPr lang="en-US" altLang="zh-CN" sz="1000"/>
          </a:p>
        </p:txBody>
      </p:sp>
      <p:sp>
        <p:nvSpPr>
          <p:cNvPr id="16" name="文本框 15"/>
          <p:cNvSpPr txBox="1"/>
          <p:nvPr/>
        </p:nvSpPr>
        <p:spPr>
          <a:xfrm>
            <a:off x="3778885" y="4234815"/>
            <a:ext cx="1054100" cy="245110"/>
          </a:xfrm>
          <a:prstGeom prst="rect">
            <a:avLst/>
          </a:prstGeom>
          <a:noFill/>
        </p:spPr>
        <p:txBody>
          <a:bodyPr wrap="square" rtlCol="0">
            <a:spAutoFit/>
          </a:bodyPr>
          <a:p>
            <a:r>
              <a:rPr lang="en-US" altLang="zh-CN" sz="1000"/>
              <a:t>Collision point</a:t>
            </a:r>
            <a:endParaRPr lang="en-US" altLang="zh-CN" sz="1000"/>
          </a:p>
        </p:txBody>
      </p:sp>
      <p:sp>
        <p:nvSpPr>
          <p:cNvPr id="17" name="椭圆 16"/>
          <p:cNvSpPr/>
          <p:nvPr/>
        </p:nvSpPr>
        <p:spPr>
          <a:xfrm>
            <a:off x="4636770" y="5318125"/>
            <a:ext cx="196215" cy="196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255010" y="5257800"/>
            <a:ext cx="1345565" cy="245110"/>
          </a:xfrm>
          <a:prstGeom prst="rect">
            <a:avLst/>
          </a:prstGeom>
          <a:noFill/>
        </p:spPr>
        <p:txBody>
          <a:bodyPr wrap="square" rtlCol="0">
            <a:spAutoFit/>
          </a:bodyPr>
          <a:p>
            <a:r>
              <a:rPr lang="en-US" altLang="zh-CN" sz="1000"/>
              <a:t>new target position</a:t>
            </a:r>
            <a:endParaRPr lang="en-US" altLang="zh-CN" sz="1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Obstacle </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368300"/>
          </a:xfrm>
          <a:prstGeom prst="rect">
            <a:avLst/>
          </a:prstGeom>
          <a:noFill/>
        </p:spPr>
        <p:txBody>
          <a:bodyPr wrap="square" rtlCol="0">
            <a:spAutoFit/>
          </a:bodyPr>
          <a:p>
            <a:r>
              <a:rPr lang="en-US" altLang="zh-CN"/>
              <a:t>2.</a:t>
            </a:r>
            <a:r>
              <a:rPr lang="zh-CN" altLang="en-US"/>
              <a:t>算法</a:t>
            </a:r>
            <a:r>
              <a:rPr lang="zh-CN" altLang="en-US"/>
              <a:t>伪代码：</a:t>
            </a:r>
            <a:endParaRPr lang="zh-CN" altLang="en-US"/>
          </a:p>
        </p:txBody>
      </p:sp>
      <p:pic>
        <p:nvPicPr>
          <p:cNvPr id="19" name="图片 18" descr="OV1png"/>
          <p:cNvPicPr>
            <a:picLocks noChangeAspect="1"/>
          </p:cNvPicPr>
          <p:nvPr/>
        </p:nvPicPr>
        <p:blipFill>
          <a:blip r:embed="rId1"/>
          <a:stretch>
            <a:fillRect/>
          </a:stretch>
        </p:blipFill>
        <p:spPr>
          <a:xfrm>
            <a:off x="911225" y="1606550"/>
            <a:ext cx="4019550" cy="1549400"/>
          </a:xfrm>
          <a:prstGeom prst="rect">
            <a:avLst/>
          </a:prstGeom>
        </p:spPr>
      </p:pic>
      <p:pic>
        <p:nvPicPr>
          <p:cNvPr id="20" name="图片 19" descr="OV2"/>
          <p:cNvPicPr>
            <a:picLocks noChangeAspect="1"/>
          </p:cNvPicPr>
          <p:nvPr/>
        </p:nvPicPr>
        <p:blipFill>
          <a:blip r:embed="rId2"/>
          <a:stretch>
            <a:fillRect/>
          </a:stretch>
        </p:blipFill>
        <p:spPr>
          <a:xfrm>
            <a:off x="6193790" y="1089660"/>
            <a:ext cx="4787900" cy="55499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Obstacle </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Avoidance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368300"/>
          </a:xfrm>
          <a:prstGeom prst="rect">
            <a:avLst/>
          </a:prstGeom>
          <a:noFill/>
        </p:spPr>
        <p:txBody>
          <a:bodyPr wrap="square" rtlCol="0">
            <a:spAutoFit/>
          </a:bodyPr>
          <a:p>
            <a:r>
              <a:rPr lang="en-US" altLang="zh-CN"/>
              <a:t>2.</a:t>
            </a:r>
            <a:r>
              <a:rPr lang="zh-CN" altLang="en-US"/>
              <a:t>算法性能：时间复杂度和空间复杂度都是</a:t>
            </a:r>
            <a:r>
              <a:rPr lang="en-US" altLang="zh-CN"/>
              <a:t>O(1)</a:t>
            </a:r>
            <a:r>
              <a:rPr lang="zh-CN" altLang="en-US"/>
              <a:t>。</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377063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Align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4328160"/>
            <a:ext cx="1515110"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Align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109980"/>
            <a:ext cx="8995410" cy="1476375"/>
          </a:xfrm>
          <a:prstGeom prst="rect">
            <a:avLst/>
          </a:prstGeom>
          <a:noFill/>
        </p:spPr>
        <p:txBody>
          <a:bodyPr wrap="square" rtlCol="0">
            <a:spAutoFit/>
          </a:bodyPr>
          <a:p>
            <a:r>
              <a:rPr lang="en-US" altLang="zh-CN"/>
              <a:t>1.</a:t>
            </a:r>
            <a:r>
              <a:rPr lang="zh-CN" altLang="en-US"/>
              <a:t>算法描述：</a:t>
            </a:r>
            <a:r>
              <a:rPr lang="en-US" altLang="zh-CN"/>
              <a:t>Align</a:t>
            </a:r>
            <a:r>
              <a:rPr lang="zh-CN" altLang="en-US"/>
              <a:t>是将人物的</a:t>
            </a:r>
            <a:r>
              <a:rPr lang="en-US" altLang="zh-CN"/>
              <a:t>orientation</a:t>
            </a:r>
            <a:r>
              <a:rPr lang="zh-CN" altLang="en-US"/>
              <a:t>与目标的</a:t>
            </a:r>
            <a:r>
              <a:rPr lang="en-US" altLang="zh-CN"/>
              <a:t>orientation</a:t>
            </a:r>
            <a:r>
              <a:rPr lang="zh-CN" altLang="en-US"/>
              <a:t>相匹配（也就是面向），具体的方法与</a:t>
            </a:r>
            <a:r>
              <a:rPr lang="en-US" altLang="zh-CN"/>
              <a:t>arrive</a:t>
            </a:r>
            <a:r>
              <a:rPr lang="zh-CN" altLang="en-US"/>
              <a:t>类似。我们也定义了两个</a:t>
            </a:r>
            <a:r>
              <a:rPr lang="en-US" altLang="zh-CN"/>
              <a:t>“</a:t>
            </a:r>
            <a:r>
              <a:rPr lang="zh-CN" altLang="en-US"/>
              <a:t>半径</a:t>
            </a:r>
            <a:r>
              <a:rPr lang="en-US" altLang="zh-CN"/>
              <a:t>”</a:t>
            </a:r>
            <a:r>
              <a:rPr lang="zh-CN" altLang="en-US"/>
              <a:t>，当人物的面向与目标面向差小于</a:t>
            </a:r>
            <a:r>
              <a:rPr lang="en-US" altLang="zh-CN"/>
              <a:t>“</a:t>
            </a:r>
            <a:r>
              <a:rPr lang="zh-CN" altLang="en-US"/>
              <a:t>到达半径</a:t>
            </a:r>
            <a:r>
              <a:rPr lang="en-US" altLang="zh-CN"/>
              <a:t>”</a:t>
            </a:r>
            <a:r>
              <a:rPr lang="zh-CN" altLang="en-US"/>
              <a:t>，那么就停止旋转，如果该面向差在停止半径和减速半径之间，那么就减速旋转。注意，我们要将面向差转换到</a:t>
            </a:r>
            <a:r>
              <a:rPr lang="en-US" altLang="zh-CN"/>
              <a:t> -</a:t>
            </a:r>
            <a:r>
              <a:rPr lang="zh-CN" altLang="en-US">
                <a:latin typeface="微软雅黑" panose="020B0503020204020204" pitchFamily="34" charset="-122"/>
                <a:ea typeface="微软雅黑" panose="020B0503020204020204" pitchFamily="34" charset="-122"/>
              </a:rPr>
              <a:t>π</a:t>
            </a:r>
            <a:r>
              <a:rPr lang="en-US" altLang="zh-CN">
                <a:latin typeface="微软雅黑" panose="020B0503020204020204" pitchFamily="34" charset="-122"/>
                <a:ea typeface="微软雅黑" panose="020B0503020204020204" pitchFamily="34" charset="-122"/>
              </a:rPr>
              <a:t> ~ π </a:t>
            </a:r>
            <a:r>
              <a:rPr lang="zh-CN" altLang="en-US">
                <a:latin typeface="微软雅黑" panose="020B0503020204020204" pitchFamily="34" charset="-122"/>
                <a:ea typeface="微软雅黑" panose="020B0503020204020204" pitchFamily="34" charset="-122"/>
              </a:rPr>
              <a:t>之间。</a:t>
            </a:r>
            <a:endParaRPr lang="zh-CN" altLang="en-US">
              <a:latin typeface="微软雅黑" panose="020B0503020204020204" pitchFamily="34" charset="-122"/>
              <a:ea typeface="微软雅黑" panose="020B0503020204020204" pitchFamily="34" charset="-122"/>
            </a:endParaRPr>
          </a:p>
          <a:p>
            <a:r>
              <a:rPr lang="en-US" altLang="zh-CN">
                <a:sym typeface="+mn-ea"/>
              </a:rPr>
              <a:t>2.</a:t>
            </a:r>
            <a:r>
              <a:rPr lang="zh-CN" altLang="en-US">
                <a:sym typeface="+mn-ea"/>
              </a:rPr>
              <a:t>算法</a:t>
            </a:r>
            <a:r>
              <a:rPr lang="zh-CN" altLang="en-US">
                <a:sym typeface="+mn-ea"/>
              </a:rPr>
              <a:t>伪代码：</a:t>
            </a:r>
            <a:endParaRPr lang="zh-CN" altLang="en-US">
              <a:sym typeface="+mn-ea"/>
            </a:endParaRPr>
          </a:p>
        </p:txBody>
      </p:sp>
      <p:pic>
        <p:nvPicPr>
          <p:cNvPr id="5" name="图片 4" descr="Align2"/>
          <p:cNvPicPr>
            <a:picLocks noChangeAspect="1"/>
          </p:cNvPicPr>
          <p:nvPr/>
        </p:nvPicPr>
        <p:blipFill>
          <a:blip r:embed="rId1"/>
          <a:stretch>
            <a:fillRect/>
          </a:stretch>
        </p:blipFill>
        <p:spPr>
          <a:xfrm>
            <a:off x="3873500" y="2507615"/>
            <a:ext cx="2356485" cy="2644775"/>
          </a:xfrm>
          <a:prstGeom prst="rect">
            <a:avLst/>
          </a:prstGeom>
        </p:spPr>
      </p:pic>
      <p:pic>
        <p:nvPicPr>
          <p:cNvPr id="6" name="图片 5" descr="Align1"/>
          <p:cNvPicPr>
            <a:picLocks noChangeAspect="1"/>
          </p:cNvPicPr>
          <p:nvPr/>
        </p:nvPicPr>
        <p:blipFill>
          <a:blip r:embed="rId2"/>
          <a:stretch>
            <a:fillRect/>
          </a:stretch>
        </p:blipFill>
        <p:spPr>
          <a:xfrm>
            <a:off x="1033145" y="2666365"/>
            <a:ext cx="2840355" cy="2504440"/>
          </a:xfrm>
          <a:prstGeom prst="rect">
            <a:avLst/>
          </a:prstGeom>
        </p:spPr>
      </p:pic>
      <p:pic>
        <p:nvPicPr>
          <p:cNvPr id="10" name="图片 9" descr="Align3"/>
          <p:cNvPicPr>
            <a:picLocks noChangeAspect="1"/>
          </p:cNvPicPr>
          <p:nvPr/>
        </p:nvPicPr>
        <p:blipFill>
          <a:blip r:embed="rId3"/>
          <a:stretch>
            <a:fillRect/>
          </a:stretch>
        </p:blipFill>
        <p:spPr>
          <a:xfrm>
            <a:off x="6472555" y="2586355"/>
            <a:ext cx="2870835" cy="346075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Align</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645160"/>
          </a:xfrm>
          <a:prstGeom prst="rect">
            <a:avLst/>
          </a:prstGeom>
          <a:noFill/>
        </p:spPr>
        <p:txBody>
          <a:bodyPr wrap="square" rtlCol="0">
            <a:spAutoFit/>
          </a:bodyPr>
          <a:p>
            <a:r>
              <a:rPr lang="en-US"/>
              <a:t>3.</a:t>
            </a:r>
            <a:r>
              <a:rPr lang="zh-CN" altLang="en-US"/>
              <a:t>算法性能：时间复杂度和空间复杂度都是</a:t>
            </a:r>
            <a:r>
              <a:rPr lang="en-US" altLang="zh-CN"/>
              <a:t>O(1)</a:t>
            </a:r>
            <a:endParaRPr lang="zh-CN" altLang="en-US"/>
          </a:p>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377063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Face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51370" y="4613910"/>
            <a:ext cx="1515110"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4246245"/>
          </a:xfrm>
          <a:prstGeom prst="rect">
            <a:avLst/>
          </a:prstGeom>
          <a:noFill/>
        </p:spPr>
        <p:txBody>
          <a:bodyPr wrap="square" rtlCol="0">
            <a:spAutoFit/>
          </a:bodyPr>
          <a:p>
            <a:r>
              <a:rPr lang="en-US" altLang="zh-CN"/>
              <a:t>1.</a:t>
            </a:r>
            <a:r>
              <a:rPr lang="zh-CN" altLang="en-US"/>
              <a:t>什么是</a:t>
            </a:r>
            <a:r>
              <a:rPr lang="en-US" altLang="zh-CN"/>
              <a:t>AI</a:t>
            </a:r>
            <a:r>
              <a:rPr lang="zh-CN" altLang="en-US"/>
              <a:t>移动算法：</a:t>
            </a:r>
            <a:r>
              <a:rPr lang="en-US" altLang="zh-CN"/>
              <a:t>AI</a:t>
            </a:r>
            <a:r>
              <a:rPr lang="zh-CN" altLang="en-US"/>
              <a:t>移动算法是一种利用游戏人物在游戏中的位置和一些附加的物理要素，规划出人物在未来几帧的位置的算法。即规划游戏人物的运动</a:t>
            </a:r>
            <a:r>
              <a:rPr lang="zh-CN" altLang="en-US"/>
              <a:t>方式。</a:t>
            </a:r>
            <a:endParaRPr lang="zh-CN" altLang="en-US"/>
          </a:p>
          <a:p>
            <a:endParaRPr lang="zh-CN" altLang="en-US"/>
          </a:p>
          <a:p>
            <a:r>
              <a:rPr lang="en-US" altLang="zh-CN"/>
              <a:t>2.</a:t>
            </a:r>
            <a:r>
              <a:rPr lang="zh-CN" altLang="en-US"/>
              <a:t>算法的输入：游戏世界的几何数据，包括其他游戏角色的位置，敌人的</a:t>
            </a:r>
            <a:r>
              <a:rPr lang="zh-CN" altLang="en-US"/>
              <a:t>位置，路径，障碍，关卡状态</a:t>
            </a:r>
            <a:r>
              <a:rPr lang="zh-CN" altLang="en-US"/>
              <a:t>等等。</a:t>
            </a:r>
            <a:endParaRPr lang="zh-CN" altLang="en-US"/>
          </a:p>
          <a:p>
            <a:endParaRPr lang="zh-CN" altLang="en-US"/>
          </a:p>
          <a:p>
            <a:r>
              <a:rPr lang="en-US" altLang="zh-CN"/>
              <a:t>3.</a:t>
            </a:r>
            <a:r>
              <a:rPr lang="zh-CN" altLang="en-US"/>
              <a:t>算法输出：输出当前人物的移动信息，包括速度，方向，加速度等等。</a:t>
            </a:r>
            <a:endParaRPr lang="zh-CN" altLang="en-US"/>
          </a:p>
          <a:p>
            <a:endParaRPr lang="zh-CN" altLang="en-US"/>
          </a:p>
          <a:p>
            <a:r>
              <a:rPr lang="en-US" altLang="zh-CN"/>
              <a:t>4.</a:t>
            </a:r>
            <a:r>
              <a:rPr lang="zh-CN" altLang="en-US"/>
              <a:t>算法分类：根据算法输出可以将移动算法分为两大类</a:t>
            </a:r>
            <a:r>
              <a:rPr lang="en-US" altLang="zh-CN"/>
              <a:t>:</a:t>
            </a:r>
            <a:endParaRPr lang="en-US" altLang="zh-CN"/>
          </a:p>
          <a:p>
            <a:r>
              <a:rPr lang="en-US" altLang="zh-CN"/>
              <a:t>	       (1).</a:t>
            </a:r>
            <a:r>
              <a:rPr lang="zh-CN" altLang="en-US"/>
              <a:t>动力学算法（</a:t>
            </a:r>
            <a:r>
              <a:rPr lang="en-US" altLang="zh-CN"/>
              <a:t>Kinematic Algorithm</a:t>
            </a:r>
            <a:r>
              <a:rPr lang="zh-CN" altLang="en-US"/>
              <a:t>）</a:t>
            </a:r>
            <a:r>
              <a:rPr lang="en-US" altLang="zh-CN"/>
              <a:t>:</a:t>
            </a:r>
            <a:r>
              <a:rPr lang="zh-CN" altLang="en-US"/>
              <a:t>动力学算法仅仅输出一个移动方向和一个开关，</a:t>
            </a:r>
            <a:endParaRPr lang="zh-CN" altLang="en-US"/>
          </a:p>
          <a:p>
            <a:r>
              <a:rPr lang="en-US" altLang="zh-CN"/>
              <a:t>	            </a:t>
            </a:r>
            <a:r>
              <a:rPr lang="zh-CN" altLang="en-US"/>
              <a:t>该开关决定角色是全速运动还是停止，算法并不考虑角色如何加速和减速。</a:t>
            </a:r>
            <a:endParaRPr lang="zh-CN" altLang="en-US"/>
          </a:p>
          <a:p>
            <a:r>
              <a:rPr lang="en-US" altLang="zh-CN"/>
              <a:t>	       (2).</a:t>
            </a:r>
            <a:r>
              <a:rPr lang="zh-CN" altLang="en-US"/>
              <a:t>动态算法（</a:t>
            </a:r>
            <a:r>
              <a:rPr lang="en-US" altLang="zh-CN"/>
              <a:t>dynamic Algorithm</a:t>
            </a:r>
            <a:r>
              <a:rPr lang="zh-CN" altLang="en-US"/>
              <a:t>）</a:t>
            </a:r>
            <a:r>
              <a:rPr lang="en-US" altLang="zh-CN"/>
              <a:t>:</a:t>
            </a:r>
            <a:r>
              <a:rPr lang="zh-CN" altLang="en-US"/>
              <a:t>也被叫做</a:t>
            </a:r>
            <a:r>
              <a:rPr lang="en-US" altLang="zh-CN"/>
              <a:t>steering behavior,动态运动考虑角色当前的	            运动。动态算法通常需要知道角色的当前速度及其位置。动态算法输出力或加速度，目	            的是改变角色的速度</a:t>
            </a:r>
            <a:r>
              <a:rPr lang="zh-CN" altLang="en-US"/>
              <a:t>。</a:t>
            </a:r>
            <a:endParaRPr lang="zh-CN" altLang="en-US"/>
          </a:p>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:Face</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109980"/>
            <a:ext cx="8995410" cy="1476375"/>
          </a:xfrm>
          <a:prstGeom prst="rect">
            <a:avLst/>
          </a:prstGeom>
          <a:noFill/>
        </p:spPr>
        <p:txBody>
          <a:bodyPr wrap="square" rtlCol="0">
            <a:spAutoFit/>
          </a:bodyPr>
          <a:p>
            <a:r>
              <a:rPr lang="en-US" altLang="zh-CN"/>
              <a:t>1.</a:t>
            </a:r>
            <a:r>
              <a:rPr lang="zh-CN" altLang="en-US"/>
              <a:t>算法描述：</a:t>
            </a:r>
            <a:r>
              <a:rPr lang="en-US"/>
              <a:t>Face</a:t>
            </a:r>
            <a:r>
              <a:rPr lang="zh-CN" altLang="en-US"/>
              <a:t>是</a:t>
            </a:r>
            <a:r>
              <a:rPr lang="en-US" altLang="zh-CN"/>
              <a:t>Align</a:t>
            </a:r>
            <a:r>
              <a:rPr lang="zh-CN" altLang="en-US"/>
              <a:t>的衍生算法，</a:t>
            </a:r>
            <a:r>
              <a:rPr lang="en-US" altLang="zh-CN"/>
              <a:t>Align</a:t>
            </a:r>
            <a:r>
              <a:rPr lang="zh-CN" altLang="en-US"/>
              <a:t>主要解决了旋转执行的问题，而</a:t>
            </a:r>
            <a:r>
              <a:rPr lang="en-US" altLang="zh-CN"/>
              <a:t>Face</a:t>
            </a:r>
            <a:r>
              <a:rPr lang="zh-CN" altLang="en-US"/>
              <a:t>和</a:t>
            </a:r>
            <a:r>
              <a:rPr lang="en-US" altLang="zh-CN"/>
              <a:t>Looking Where You’re Going</a:t>
            </a:r>
            <a:r>
              <a:rPr lang="zh-CN" altLang="en-US"/>
              <a:t>则主要解决了目标面向如何算的问题，这里</a:t>
            </a:r>
            <a:r>
              <a:rPr lang="en-US" altLang="zh-CN"/>
              <a:t>Face</a:t>
            </a:r>
            <a:r>
              <a:rPr lang="zh-CN" altLang="en-US"/>
              <a:t>的目标面向获得的方式是用目标位置减去当前位置的方向，实际上用</a:t>
            </a:r>
            <a:r>
              <a:rPr lang="en-US" altLang="zh-CN"/>
              <a:t>variable matching</a:t>
            </a:r>
            <a:r>
              <a:rPr lang="zh-CN" altLang="en-US"/>
              <a:t>的角度讲是匹配了人物和目标的位置，最后，角加速度的计算委托给</a:t>
            </a:r>
            <a:r>
              <a:rPr lang="en-US" altLang="zh-CN"/>
              <a:t>Align</a:t>
            </a:r>
            <a:r>
              <a:rPr lang="zh-CN" altLang="en-US"/>
              <a:t>。</a:t>
            </a:r>
            <a:endParaRPr lang="en-US" altLang="zh-CN"/>
          </a:p>
          <a:p>
            <a:r>
              <a:rPr lang="en-US" altLang="zh-CN">
                <a:sym typeface="+mn-ea"/>
              </a:rPr>
              <a:t>2.</a:t>
            </a:r>
            <a:r>
              <a:rPr lang="zh-CN" altLang="en-US">
                <a:sym typeface="+mn-ea"/>
              </a:rPr>
              <a:t>算法</a:t>
            </a:r>
            <a:r>
              <a:rPr lang="zh-CN" altLang="en-US">
                <a:sym typeface="+mn-ea"/>
              </a:rPr>
              <a:t>伪代码：</a:t>
            </a:r>
            <a:endParaRPr lang="zh-CN" altLang="en-US">
              <a:sym typeface="+mn-ea"/>
            </a:endParaRPr>
          </a:p>
        </p:txBody>
      </p:sp>
      <p:pic>
        <p:nvPicPr>
          <p:cNvPr id="4" name="图片 3" descr="Face"/>
          <p:cNvPicPr>
            <a:picLocks noChangeAspect="1"/>
          </p:cNvPicPr>
          <p:nvPr/>
        </p:nvPicPr>
        <p:blipFill>
          <a:blip r:embed="rId1"/>
          <a:stretch>
            <a:fillRect/>
          </a:stretch>
        </p:blipFill>
        <p:spPr>
          <a:xfrm>
            <a:off x="1033145" y="2586355"/>
            <a:ext cx="3086735" cy="2185035"/>
          </a:xfrm>
          <a:prstGeom prst="rect">
            <a:avLst/>
          </a:prstGeom>
        </p:spPr>
      </p:pic>
      <p:pic>
        <p:nvPicPr>
          <p:cNvPr id="11" name="图片 10" descr="Face2"/>
          <p:cNvPicPr>
            <a:picLocks noChangeAspect="1"/>
          </p:cNvPicPr>
          <p:nvPr/>
        </p:nvPicPr>
        <p:blipFill>
          <a:blip r:embed="rId2"/>
          <a:stretch>
            <a:fillRect/>
          </a:stretch>
        </p:blipFill>
        <p:spPr>
          <a:xfrm>
            <a:off x="1033145" y="4860925"/>
            <a:ext cx="3208655" cy="109982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719899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:Look Where Youre Going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7151370" y="4086860"/>
            <a:ext cx="1515110" cy="502920"/>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动态移动算法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Look Where Youre Going</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1109980"/>
            <a:ext cx="8995410" cy="1198880"/>
          </a:xfrm>
          <a:prstGeom prst="rect">
            <a:avLst/>
          </a:prstGeom>
          <a:noFill/>
        </p:spPr>
        <p:txBody>
          <a:bodyPr wrap="square" rtlCol="0">
            <a:spAutoFit/>
          </a:bodyPr>
          <a:p>
            <a:r>
              <a:rPr lang="en-US" altLang="zh-CN"/>
              <a:t>1.</a:t>
            </a:r>
            <a:r>
              <a:rPr lang="zh-CN" altLang="en-US"/>
              <a:t>算法描述：</a:t>
            </a:r>
            <a:r>
              <a:rPr lang="en-US">
                <a:sym typeface="+mn-ea"/>
              </a:rPr>
              <a:t>Look Where Youre Going</a:t>
            </a:r>
            <a:r>
              <a:rPr lang="zh-CN" altLang="en-US">
                <a:sym typeface="+mn-ea"/>
              </a:rPr>
              <a:t>是</a:t>
            </a:r>
            <a:r>
              <a:rPr lang="en-US" altLang="zh-CN">
                <a:sym typeface="+mn-ea"/>
              </a:rPr>
              <a:t>Align</a:t>
            </a:r>
            <a:r>
              <a:rPr lang="zh-CN" altLang="en-US">
                <a:sym typeface="+mn-ea"/>
              </a:rPr>
              <a:t>的衍生算法，如前所述这里</a:t>
            </a:r>
            <a:r>
              <a:rPr lang="en-US">
                <a:sym typeface="+mn-ea"/>
              </a:rPr>
              <a:t>Look Where Youre Going</a:t>
            </a:r>
            <a:r>
              <a:rPr lang="zh-CN" altLang="en-US">
                <a:sym typeface="+mn-ea"/>
              </a:rPr>
              <a:t>的目标面向是当前速度方向，实际上用</a:t>
            </a:r>
            <a:r>
              <a:rPr lang="en-US" altLang="zh-CN">
                <a:sym typeface="+mn-ea"/>
              </a:rPr>
              <a:t>variable matching</a:t>
            </a:r>
            <a:r>
              <a:rPr lang="zh-CN" altLang="en-US">
                <a:sym typeface="+mn-ea"/>
              </a:rPr>
              <a:t>的角度讲是匹配了人物和目标的</a:t>
            </a:r>
            <a:r>
              <a:rPr lang="zh-CN" altLang="en-US">
                <a:sym typeface="+mn-ea"/>
              </a:rPr>
              <a:t>速度，最后，角加速度的计算委托给</a:t>
            </a:r>
            <a:r>
              <a:rPr lang="en-US" altLang="zh-CN">
                <a:sym typeface="+mn-ea"/>
              </a:rPr>
              <a:t>Align</a:t>
            </a:r>
            <a:r>
              <a:rPr lang="zh-CN" altLang="en-US">
                <a:sym typeface="+mn-ea"/>
              </a:rPr>
              <a:t>。</a:t>
            </a:r>
            <a:endParaRPr lang="en-US" altLang="zh-CN"/>
          </a:p>
          <a:p>
            <a:r>
              <a:rPr lang="en-US" altLang="zh-CN">
                <a:sym typeface="+mn-ea"/>
              </a:rPr>
              <a:t>2.</a:t>
            </a:r>
            <a:r>
              <a:rPr lang="zh-CN" altLang="en-US">
                <a:sym typeface="+mn-ea"/>
              </a:rPr>
              <a:t>算法</a:t>
            </a:r>
            <a:r>
              <a:rPr lang="zh-CN" altLang="en-US">
                <a:sym typeface="+mn-ea"/>
              </a:rPr>
              <a:t>伪代码：</a:t>
            </a:r>
            <a:endParaRPr lang="zh-CN" altLang="en-US">
              <a:sym typeface="+mn-ea"/>
            </a:endParaRPr>
          </a:p>
        </p:txBody>
      </p:sp>
      <p:pic>
        <p:nvPicPr>
          <p:cNvPr id="4" name="图片 3" descr="LookWhereYoureGoing"/>
          <p:cNvPicPr>
            <a:picLocks noChangeAspect="1"/>
          </p:cNvPicPr>
          <p:nvPr/>
        </p:nvPicPr>
        <p:blipFill>
          <a:blip r:embed="rId1"/>
          <a:stretch>
            <a:fillRect/>
          </a:stretch>
        </p:blipFill>
        <p:spPr>
          <a:xfrm>
            <a:off x="1033145" y="2308860"/>
            <a:ext cx="4216400" cy="3020695"/>
          </a:xfrm>
          <a:prstGeom prst="rect">
            <a:avLst/>
          </a:prstGeom>
        </p:spPr>
      </p:pic>
      <p:pic>
        <p:nvPicPr>
          <p:cNvPr id="11" name="图片 10" descr="LookWhereYoureGoing2"/>
          <p:cNvPicPr>
            <a:picLocks noChangeAspect="1"/>
          </p:cNvPicPr>
          <p:nvPr/>
        </p:nvPicPr>
        <p:blipFill>
          <a:blip r:embed="rId2"/>
          <a:stretch>
            <a:fillRect/>
          </a:stretch>
        </p:blipFill>
        <p:spPr>
          <a:xfrm>
            <a:off x="1107440" y="5354320"/>
            <a:ext cx="2235200" cy="577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368300"/>
          </a:xfrm>
          <a:prstGeom prst="rect">
            <a:avLst/>
          </a:prstGeom>
          <a:noFill/>
        </p:spPr>
        <p:txBody>
          <a:bodyPr wrap="square" rtlCol="0">
            <a:spAutoFit/>
          </a:bodyPr>
          <a:p>
            <a:r>
              <a:rPr lang="en-US"/>
              <a:t>5. </a:t>
            </a:r>
            <a:r>
              <a:rPr lang="zh-CN" altLang="en-US"/>
              <a:t>算法</a:t>
            </a:r>
            <a:r>
              <a:rPr lang="zh-CN" altLang="en-US"/>
              <a:t>图示：</a:t>
            </a:r>
            <a:endParaRPr lang="zh-CN" altLang="en-US"/>
          </a:p>
        </p:txBody>
      </p:sp>
      <p:grpSp>
        <p:nvGrpSpPr>
          <p:cNvPr id="11" name="组合 10"/>
          <p:cNvGrpSpPr/>
          <p:nvPr/>
        </p:nvGrpSpPr>
        <p:grpSpPr>
          <a:xfrm>
            <a:off x="890905" y="2104390"/>
            <a:ext cx="2649220" cy="1701800"/>
            <a:chOff x="1403" y="3314"/>
            <a:chExt cx="4172" cy="2680"/>
          </a:xfrm>
        </p:grpSpPr>
        <p:sp>
          <p:nvSpPr>
            <p:cNvPr id="4" name="矩形 3"/>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人物</a:t>
              </a:r>
              <a:endParaRPr lang="zh-CN" altLang="en-US"/>
            </a:p>
          </p:txBody>
        </p:sp>
        <p:sp>
          <p:nvSpPr>
            <p:cNvPr id="10" name="文本框 9"/>
            <p:cNvSpPr txBox="1"/>
            <p:nvPr/>
          </p:nvSpPr>
          <p:spPr>
            <a:xfrm>
              <a:off x="1420" y="3900"/>
              <a:ext cx="4155" cy="580"/>
            </a:xfrm>
            <a:prstGeom prst="rect">
              <a:avLst/>
            </a:prstGeom>
            <a:noFill/>
          </p:spPr>
          <p:txBody>
            <a:bodyPr wrap="square" rtlCol="0">
              <a:spAutoFit/>
            </a:bodyPr>
            <a:p>
              <a:r>
                <a:rPr lang="zh-CN" altLang="en-US"/>
                <a:t>位置，速度，其他</a:t>
              </a:r>
              <a:r>
                <a:rPr lang="zh-CN" altLang="en-US"/>
                <a:t>状态</a:t>
              </a:r>
              <a:endParaRPr lang="zh-CN" altLang="en-US"/>
            </a:p>
          </p:txBody>
        </p:sp>
      </p:grpSp>
      <p:grpSp>
        <p:nvGrpSpPr>
          <p:cNvPr id="15" name="组合 14"/>
          <p:cNvGrpSpPr/>
          <p:nvPr/>
        </p:nvGrpSpPr>
        <p:grpSpPr>
          <a:xfrm>
            <a:off x="4678045" y="3283585"/>
            <a:ext cx="2649220" cy="892810"/>
            <a:chOff x="1403" y="3314"/>
            <a:chExt cx="4172" cy="2680"/>
          </a:xfrm>
        </p:grpSpPr>
        <p:sp>
          <p:nvSpPr>
            <p:cNvPr id="16" name="矩形 15"/>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437" y="3330"/>
              <a:ext cx="4121" cy="1106"/>
            </a:xfrm>
            <a:prstGeom prst="rect">
              <a:avLst/>
            </a:prstGeom>
            <a:noFill/>
            <a:ln>
              <a:solidFill>
                <a:schemeClr val="accent1"/>
              </a:solidFill>
            </a:ln>
          </p:spPr>
          <p:txBody>
            <a:bodyPr wrap="square" rtlCol="0">
              <a:spAutoFit/>
            </a:bodyPr>
            <a:p>
              <a:pPr algn="ctr"/>
              <a:r>
                <a:rPr lang="zh-CN" altLang="en-US"/>
                <a:t>移动</a:t>
              </a:r>
              <a:r>
                <a:rPr lang="zh-CN" altLang="en-US"/>
                <a:t>算法</a:t>
              </a:r>
              <a:endParaRPr lang="zh-CN" altLang="en-US"/>
            </a:p>
          </p:txBody>
        </p:sp>
        <p:sp>
          <p:nvSpPr>
            <p:cNvPr id="18" name="文本框 17"/>
            <p:cNvSpPr txBox="1"/>
            <p:nvPr/>
          </p:nvSpPr>
          <p:spPr>
            <a:xfrm>
              <a:off x="1420" y="3900"/>
              <a:ext cx="4155" cy="580"/>
            </a:xfrm>
            <a:prstGeom prst="rect">
              <a:avLst/>
            </a:prstGeom>
            <a:noFill/>
          </p:spPr>
          <p:txBody>
            <a:bodyPr wrap="square" rtlCol="0">
              <a:spAutoFit/>
            </a:bodyPr>
            <a:p>
              <a:endParaRPr lang="zh-CN" altLang="en-US"/>
            </a:p>
          </p:txBody>
        </p:sp>
      </p:grpSp>
      <p:grpSp>
        <p:nvGrpSpPr>
          <p:cNvPr id="19" name="组合 18"/>
          <p:cNvGrpSpPr/>
          <p:nvPr/>
        </p:nvGrpSpPr>
        <p:grpSpPr>
          <a:xfrm>
            <a:off x="8755380" y="4328795"/>
            <a:ext cx="2649220" cy="1701800"/>
            <a:chOff x="1403" y="3314"/>
            <a:chExt cx="4172" cy="2680"/>
          </a:xfrm>
        </p:grpSpPr>
        <p:sp>
          <p:nvSpPr>
            <p:cNvPr id="20" name="矩形 19"/>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移动</a:t>
              </a:r>
              <a:r>
                <a:rPr lang="zh-CN" altLang="en-US"/>
                <a:t>请求</a:t>
              </a:r>
              <a:endParaRPr lang="zh-CN" altLang="en-US"/>
            </a:p>
          </p:txBody>
        </p:sp>
        <p:sp>
          <p:nvSpPr>
            <p:cNvPr id="26" name="文本框 25"/>
            <p:cNvSpPr txBox="1"/>
            <p:nvPr/>
          </p:nvSpPr>
          <p:spPr>
            <a:xfrm>
              <a:off x="1420" y="3900"/>
              <a:ext cx="4155" cy="1016"/>
            </a:xfrm>
            <a:prstGeom prst="rect">
              <a:avLst/>
            </a:prstGeom>
            <a:noFill/>
          </p:spPr>
          <p:txBody>
            <a:bodyPr wrap="square" rtlCol="0">
              <a:spAutoFit/>
            </a:bodyPr>
            <a:p>
              <a:r>
                <a:rPr lang="zh-CN" altLang="en-US"/>
                <a:t>需要新的速度，或者是新的加速度，</a:t>
              </a:r>
              <a:r>
                <a:rPr lang="zh-CN" altLang="en-US"/>
                <a:t>力</a:t>
              </a:r>
              <a:endParaRPr lang="zh-CN" altLang="en-US"/>
            </a:p>
          </p:txBody>
        </p:sp>
      </p:grpSp>
      <p:grpSp>
        <p:nvGrpSpPr>
          <p:cNvPr id="28" name="组合 27"/>
          <p:cNvGrpSpPr/>
          <p:nvPr/>
        </p:nvGrpSpPr>
        <p:grpSpPr>
          <a:xfrm>
            <a:off x="900430" y="4653915"/>
            <a:ext cx="2649220" cy="1701800"/>
            <a:chOff x="1403" y="3314"/>
            <a:chExt cx="4172" cy="2680"/>
          </a:xfrm>
        </p:grpSpPr>
        <p:sp>
          <p:nvSpPr>
            <p:cNvPr id="29" name="矩形 28"/>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游戏</a:t>
              </a:r>
              <a:r>
                <a:rPr lang="zh-CN" altLang="en-US"/>
                <a:t>世界</a:t>
              </a:r>
              <a:endParaRPr lang="zh-CN" altLang="en-US"/>
            </a:p>
          </p:txBody>
        </p:sp>
        <p:sp>
          <p:nvSpPr>
            <p:cNvPr id="31" name="文本框 30"/>
            <p:cNvSpPr txBox="1"/>
            <p:nvPr/>
          </p:nvSpPr>
          <p:spPr>
            <a:xfrm>
              <a:off x="1420" y="3900"/>
              <a:ext cx="4155" cy="1888"/>
            </a:xfrm>
            <a:prstGeom prst="rect">
              <a:avLst/>
            </a:prstGeom>
            <a:noFill/>
          </p:spPr>
          <p:txBody>
            <a:bodyPr wrap="square" rtlCol="0">
              <a:spAutoFit/>
            </a:bodyPr>
            <a:p>
              <a:r>
                <a:rPr lang="zh-CN" altLang="en-US"/>
                <a:t>其他人物的</a:t>
              </a:r>
              <a:r>
                <a:rPr lang="zh-CN" altLang="en-US"/>
                <a:t>几何数据</a:t>
              </a:r>
              <a:endParaRPr lang="zh-CN" altLang="en-US"/>
            </a:p>
            <a:p>
              <a:r>
                <a:rPr lang="zh-CN" altLang="en-US"/>
                <a:t>关卡几何数据，障碍物</a:t>
              </a:r>
              <a:endParaRPr lang="zh-CN" altLang="en-US"/>
            </a:p>
            <a:p>
              <a:r>
                <a:rPr lang="zh-CN" altLang="en-US"/>
                <a:t>路径</a:t>
              </a:r>
              <a:endParaRPr lang="zh-CN" altLang="en-US"/>
            </a:p>
            <a:p>
              <a:r>
                <a:rPr lang="zh-CN" altLang="en-US"/>
                <a:t>其他游戏状态</a:t>
              </a:r>
              <a:endParaRPr lang="en-US" altLang="zh-CN"/>
            </a:p>
          </p:txBody>
        </p:sp>
      </p:grpSp>
      <p:cxnSp>
        <p:nvCxnSpPr>
          <p:cNvPr id="33" name="肘形连接符 32"/>
          <p:cNvCxnSpPr>
            <a:stCxn id="6" idx="3"/>
          </p:cNvCxnSpPr>
          <p:nvPr/>
        </p:nvCxnSpPr>
        <p:spPr>
          <a:xfrm>
            <a:off x="3529330" y="2298700"/>
            <a:ext cx="1181100" cy="11671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endCxn id="16" idx="1"/>
          </p:cNvCxnSpPr>
          <p:nvPr/>
        </p:nvCxnSpPr>
        <p:spPr>
          <a:xfrm flipV="1">
            <a:off x="3538855" y="3729990"/>
            <a:ext cx="1139190" cy="1107440"/>
          </a:xfrm>
          <a:prstGeom prst="bent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1" idx="0"/>
            <a:endCxn id="6" idx="0"/>
          </p:cNvCxnSpPr>
          <p:nvPr/>
        </p:nvCxnSpPr>
        <p:spPr>
          <a:xfrm rot="16200000" flipV="1">
            <a:off x="5040630" y="-705485"/>
            <a:ext cx="2224405" cy="7864475"/>
          </a:xfrm>
          <a:prstGeom prst="bentConnector3">
            <a:avLst>
              <a:gd name="adj1" fmla="val 11070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83310"/>
            <a:ext cx="10542270" cy="5077460"/>
          </a:xfrm>
          <a:prstGeom prst="rect">
            <a:avLst/>
          </a:prstGeom>
          <a:noFill/>
        </p:spPr>
        <p:txBody>
          <a:bodyPr wrap="square" rtlCol="0">
            <a:spAutoFit/>
          </a:bodyPr>
          <a:p>
            <a:r>
              <a:rPr lang="en-US"/>
              <a:t>6.</a:t>
            </a:r>
            <a:r>
              <a:rPr lang="zh-CN" altLang="en-US"/>
              <a:t>算法数据</a:t>
            </a:r>
            <a:r>
              <a:rPr lang="zh-CN" altLang="en-US"/>
              <a:t>表示：</a:t>
            </a:r>
            <a:endParaRPr lang="zh-CN" altLang="en-US"/>
          </a:p>
          <a:p>
            <a:r>
              <a:rPr lang="zh-CN" altLang="en-US"/>
              <a:t> </a:t>
            </a:r>
            <a:r>
              <a:rPr lang="en-US" altLang="zh-CN"/>
              <a:t>	</a:t>
            </a:r>
            <a:r>
              <a:rPr lang="zh-CN" altLang="en-US"/>
              <a:t>输入：</a:t>
            </a:r>
            <a:endParaRPr lang="zh-CN" altLang="en-US"/>
          </a:p>
          <a:p>
            <a:r>
              <a:rPr lang="en-US" altLang="zh-CN"/>
              <a:t>		(1) </a:t>
            </a:r>
            <a:r>
              <a:rPr lang="zh-CN" altLang="en-US"/>
              <a:t>静态数据（</a:t>
            </a:r>
            <a:r>
              <a:rPr lang="en-US" altLang="zh-CN"/>
              <a:t>static</a:t>
            </a:r>
            <a:r>
              <a:rPr lang="zh-CN" altLang="en-US"/>
              <a:t>）：位置</a:t>
            </a:r>
            <a:r>
              <a:rPr lang="en-US" altLang="zh-CN"/>
              <a:t>(position,2D or 3D vector)</a:t>
            </a:r>
            <a:r>
              <a:rPr lang="zh-CN" altLang="en-US"/>
              <a:t>，面向</a:t>
            </a:r>
            <a:r>
              <a:rPr lang="en-US" altLang="zh-CN"/>
              <a:t>(orientation,a single 					          float point value)</a:t>
            </a:r>
            <a:endParaRPr lang="en-US" altLang="zh-CN"/>
          </a:p>
          <a:p>
            <a:r>
              <a:rPr lang="en-US" altLang="zh-CN"/>
              <a:t>		(2) </a:t>
            </a:r>
            <a:r>
              <a:rPr lang="zh-CN" altLang="en-US"/>
              <a:t>动力学数据（</a:t>
            </a:r>
            <a:r>
              <a:rPr lang="en-US" altLang="zh-CN"/>
              <a:t>kinematic</a:t>
            </a:r>
            <a:r>
              <a:rPr lang="zh-CN" altLang="en-US"/>
              <a:t>）：速度（</a:t>
            </a:r>
            <a:r>
              <a:rPr lang="en-US" altLang="zh-CN"/>
              <a:t>velocity</a:t>
            </a:r>
            <a:r>
              <a:rPr lang="en-US" altLang="zh-CN">
                <a:sym typeface="+mn-ea"/>
              </a:rPr>
              <a:t>,2D or 3D vector</a:t>
            </a:r>
            <a:r>
              <a:rPr lang="en-US" altLang="zh-CN"/>
              <a:t>), </a:t>
            </a:r>
            <a:r>
              <a:rPr lang="zh-CN" altLang="en-US"/>
              <a:t>旋转</a:t>
            </a:r>
            <a:r>
              <a:rPr lang="en-US" altLang="zh-CN"/>
              <a:t>(rotation,a single 				          floating point value)</a:t>
            </a:r>
            <a:endParaRPr lang="en-US" altLang="zh-CN"/>
          </a:p>
          <a:p>
            <a:r>
              <a:rPr lang="en-US" altLang="zh-CN"/>
              <a:t>	</a:t>
            </a:r>
            <a:r>
              <a:rPr lang="zh-CN" altLang="en-US"/>
              <a:t>输出：</a:t>
            </a:r>
            <a:endParaRPr lang="zh-CN" altLang="en-US"/>
          </a:p>
          <a:p>
            <a:r>
              <a:rPr lang="en-US" altLang="zh-CN"/>
              <a:t>		(1) </a:t>
            </a:r>
            <a:r>
              <a:rPr lang="zh-CN" altLang="en-US"/>
              <a:t>动力学算法：仅输出运动方向和</a:t>
            </a:r>
            <a:r>
              <a:rPr lang="zh-CN" altLang="en-US"/>
              <a:t>开关</a:t>
            </a:r>
            <a:endParaRPr lang="zh-CN" altLang="en-US"/>
          </a:p>
          <a:p>
            <a:r>
              <a:rPr lang="en-US" altLang="zh-CN"/>
              <a:t>	               (2) </a:t>
            </a:r>
            <a:r>
              <a:rPr lang="zh-CN" altLang="en-US"/>
              <a:t>动态算法：</a:t>
            </a:r>
            <a:endParaRPr lang="zh-CN" altLang="en-US"/>
          </a:p>
          <a:p>
            <a:r>
              <a:rPr lang="en-US" altLang="zh-CN"/>
              <a:t>				&lt;1&gt;</a:t>
            </a:r>
            <a:r>
              <a:rPr lang="zh-CN" altLang="en-US"/>
              <a:t>线性加速度（</a:t>
            </a:r>
            <a:r>
              <a:rPr lang="en-US" altLang="zh-CN"/>
              <a:t>linear, a 2D or 3D vector</a:t>
            </a:r>
            <a:r>
              <a:rPr lang="zh-CN" altLang="en-US"/>
              <a:t>）</a:t>
            </a:r>
            <a:endParaRPr lang="zh-CN" altLang="en-US"/>
          </a:p>
          <a:p>
            <a:r>
              <a:rPr lang="en-US" altLang="zh-CN"/>
              <a:t>				&lt;2&gt;</a:t>
            </a:r>
            <a:r>
              <a:rPr lang="zh-CN" altLang="en-US"/>
              <a:t>角加速度（</a:t>
            </a:r>
            <a:r>
              <a:rPr lang="en-US" altLang="zh-CN"/>
              <a:t>angular, a single floating point value</a:t>
            </a:r>
            <a:r>
              <a:rPr lang="zh-CN" altLang="en-US"/>
              <a:t>）</a:t>
            </a:r>
            <a:endParaRPr lang="zh-CN" altLang="en-US"/>
          </a:p>
          <a:p>
            <a:endParaRPr lang="zh-CN" altLang="en-US"/>
          </a:p>
          <a:p>
            <a:r>
              <a:rPr lang="en-US" altLang="zh-CN"/>
              <a:t>note: </a:t>
            </a:r>
            <a:endParaRPr lang="en-US" altLang="zh-CN"/>
          </a:p>
          <a:p>
            <a:r>
              <a:rPr lang="en-US" altLang="zh-CN"/>
              <a:t>1.</a:t>
            </a:r>
            <a:r>
              <a:rPr lang="zh-CN" altLang="en-US"/>
              <a:t>分清</a:t>
            </a:r>
            <a:r>
              <a:rPr lang="zh-CN" altLang="en-US">
                <a:solidFill>
                  <a:srgbClr val="FF0000"/>
                </a:solidFill>
              </a:rPr>
              <a:t>动力学数据</a:t>
            </a:r>
            <a:r>
              <a:rPr lang="zh-CN" altLang="en-US"/>
              <a:t>和</a:t>
            </a:r>
            <a:r>
              <a:rPr lang="zh-CN" altLang="en-US">
                <a:solidFill>
                  <a:srgbClr val="FF0000"/>
                </a:solidFill>
              </a:rPr>
              <a:t>动力学算法</a:t>
            </a:r>
            <a:r>
              <a:rPr lang="zh-CN" altLang="en-US"/>
              <a:t>，前者是算法的数据类型，包括速度和旋转，因为这两种数据都包含运动的概念在里面，所以叫动力学数据；动力学算法则是</a:t>
            </a:r>
            <a:r>
              <a:rPr lang="en-US" altLang="zh-CN"/>
              <a:t>AI</a:t>
            </a:r>
            <a:r>
              <a:rPr lang="zh-CN" altLang="en-US"/>
              <a:t>移动算法两大类中的一类。</a:t>
            </a:r>
            <a:endParaRPr lang="zh-CN" altLang="en-US"/>
          </a:p>
          <a:p>
            <a:r>
              <a:rPr lang="en-US" altLang="zh-CN"/>
              <a:t>2.</a:t>
            </a:r>
            <a:r>
              <a:rPr lang="zh-CN" altLang="en-US"/>
              <a:t>书中给出的伪代码将静态数据和动力学数据都放在了</a:t>
            </a:r>
            <a:r>
              <a:rPr lang="en-US" altLang="zh-CN"/>
              <a:t>Kinematic</a:t>
            </a:r>
            <a:r>
              <a:rPr lang="zh-CN" altLang="en-US"/>
              <a:t>的</a:t>
            </a:r>
            <a:r>
              <a:rPr lang="en-US" altLang="zh-CN"/>
              <a:t>struct</a:t>
            </a:r>
            <a:r>
              <a:rPr lang="zh-CN" altLang="en-US"/>
              <a:t>里，在代码中也没必要写两个数据结构，所以之后的表述就就统一成为</a:t>
            </a:r>
            <a:r>
              <a:rPr lang="en-US" altLang="zh-CN"/>
              <a:t>Kinematic data</a:t>
            </a:r>
            <a:r>
              <a:rPr lang="zh-CN" altLang="en-US"/>
              <a:t>。</a:t>
            </a:r>
            <a:endParaRPr lang="zh-CN" altLang="en-US"/>
          </a:p>
          <a:p>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6" name="文本框 35"/>
          <p:cNvSpPr txBox="1"/>
          <p:nvPr/>
        </p:nvSpPr>
        <p:spPr>
          <a:xfrm>
            <a:off x="1106170" y="1164590"/>
            <a:ext cx="1614805" cy="368300"/>
          </a:xfrm>
          <a:prstGeom prst="rect">
            <a:avLst/>
          </a:prstGeom>
          <a:noFill/>
        </p:spPr>
        <p:txBody>
          <a:bodyPr wrap="square" rtlCol="0">
            <a:spAutoFit/>
          </a:bodyPr>
          <a:p>
            <a:r>
              <a:rPr lang="zh-CN" altLang="en-US"/>
              <a:t>分类图</a:t>
            </a:r>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20235</Words>
  <Application>WPS 演示</Application>
  <PresentationFormat>宽屏</PresentationFormat>
  <Paragraphs>645</Paragraphs>
  <Slides>62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62</vt:i4>
      </vt:variant>
    </vt:vector>
  </HeadingPairs>
  <TitlesOfParts>
    <vt:vector size="80" baseType="lpstr">
      <vt:lpstr>Arial</vt:lpstr>
      <vt:lpstr>宋体</vt:lpstr>
      <vt:lpstr>Wingdings</vt:lpstr>
      <vt:lpstr>思源宋体 CN</vt:lpstr>
      <vt:lpstr>Calibri</vt:lpstr>
      <vt:lpstr>Calibri Light</vt:lpstr>
      <vt:lpstr>微软雅黑</vt:lpstr>
      <vt:lpstr>等线</vt:lpstr>
      <vt:lpstr>Arial Unicode MS</vt:lpstr>
      <vt:lpstr>等线 Light</vt:lpstr>
      <vt:lpstr>Cambria Math</vt:lpstr>
      <vt:lpstr>MS Mincho</vt:lpstr>
      <vt:lpstr>Segoe Print</vt:lpstr>
      <vt:lpstr>Bahnschrift SemiBold Condensed</vt:lpstr>
      <vt:lpstr>Bahnschrift Light SemiCondensed</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琪玥</cp:lastModifiedBy>
  <cp:revision>99</cp:revision>
  <dcterms:created xsi:type="dcterms:W3CDTF">2020-10-27T06:22:00Z</dcterms:created>
  <dcterms:modified xsi:type="dcterms:W3CDTF">2022-05-15T12:19:44Z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TemplateUUID">
    <vt:lpwstr>v1.0_mb_3bZ/EAZ3qwwESjKNEFSX+g==</vt:lpwstr>
  </property>
  <property fmtid="{D5CDD505-2E9C-101B-9397-08002B2CF9AE}" pid="4" name="ICV">
    <vt:lpwstr>78054F86160D4A06943BAABF6EC4E79C</vt:lpwstr>
  </property>
</Properties>
</file>