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92" r:id="rId5"/>
    <p:sldId id="263" r:id="rId6"/>
    <p:sldId id="288" r:id="rId7"/>
    <p:sldId id="289" r:id="rId8"/>
    <p:sldId id="264" r:id="rId9"/>
    <p:sldId id="265" r:id="rId10"/>
    <p:sldId id="290" r:id="rId11"/>
    <p:sldId id="291" r:id="rId12"/>
    <p:sldId id="293" r:id="rId13"/>
    <p:sldId id="294" r:id="rId14"/>
    <p:sldId id="302" r:id="rId15"/>
    <p:sldId id="303" r:id="rId16"/>
    <p:sldId id="307" r:id="rId17"/>
    <p:sldId id="304" r:id="rId18"/>
    <p:sldId id="309" r:id="rId19"/>
    <p:sldId id="305" r:id="rId20"/>
    <p:sldId id="319" r:id="rId21"/>
    <p:sldId id="320" r:id="rId22"/>
    <p:sldId id="321" r:id="rId23"/>
    <p:sldId id="322" r:id="rId24"/>
    <p:sldId id="323" r:id="rId25"/>
    <p:sldId id="324" r:id="rId26"/>
    <p:sldId id="325" r:id="rId27"/>
    <p:sldId id="326" r:id="rId28"/>
    <p:sldId id="328" r:id="rId29"/>
    <p:sldId id="329" r:id="rId30"/>
    <p:sldId id="330" r:id="rId31"/>
    <p:sldId id="331" r:id="rId32"/>
    <p:sldId id="332" r:id="rId33"/>
    <p:sldId id="333" r:id="rId34"/>
    <p:sldId id="341" r:id="rId35"/>
    <p:sldId id="342" r:id="rId36"/>
    <p:sldId id="343" r:id="rId37"/>
    <p:sldId id="344" r:id="rId38"/>
    <p:sldId id="345" r:id="rId39"/>
    <p:sldId id="346" r:id="rId40"/>
    <p:sldId id="349" r:id="rId41"/>
    <p:sldId id="348" r:id="rId42"/>
    <p:sldId id="359" r:id="rId43"/>
    <p:sldId id="360" r:id="rId44"/>
    <p:sldId id="361" r:id="rId45"/>
    <p:sldId id="363" r:id="rId46"/>
    <p:sldId id="362" r:id="rId47"/>
    <p:sldId id="364" r:id="rId48"/>
    <p:sldId id="365" r:id="rId49"/>
    <p:sldId id="334" r:id="rId50"/>
    <p:sldId id="335" r:id="rId51"/>
    <p:sldId id="336" r:id="rId52"/>
    <p:sldId id="337" r:id="rId53"/>
    <p:sldId id="339" r:id="rId54"/>
    <p:sldId id="340" r:id="rId55"/>
    <p:sldId id="33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4BD"/>
    <a:srgbClr val="81A6C8"/>
    <a:srgbClr val="FFFFFF"/>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showGuides="1">
      <p:cViewPr>
        <p:scale>
          <a:sx n="66" d="100"/>
          <a:sy n="66" d="100"/>
        </p:scale>
        <p:origin x="514" y="403"/>
      </p:cViewPr>
      <p:guideLst>
        <p:guide orient="horz" pos="2178"/>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22" name="文本框 21"/>
          <p:cNvSpPr txBox="1"/>
          <p:nvPr/>
        </p:nvSpPr>
        <p:spPr>
          <a:xfrm>
            <a:off x="1874522" y="2600586"/>
            <a:ext cx="8442958" cy="1014730"/>
          </a:xfrm>
          <a:prstGeom prst="rect">
            <a:avLst/>
          </a:prstGeom>
          <a:noFill/>
        </p:spPr>
        <p:txBody>
          <a:bodyPr vert="horz" wrap="square" rtlCol="0">
            <a:spAutoFit/>
          </a:bodyPr>
          <a:lstStyle/>
          <a:p>
            <a:pPr algn="ctr"/>
            <a:r>
              <a:rPr lang="en-US" altLang="zh-CN" sz="6000" dirty="0">
                <a:solidFill>
                  <a:schemeClr val="accent1"/>
                </a:solidFill>
                <a:latin typeface="思源宋体 CN" panose="02020700000000000000" pitchFamily="18" charset="-122"/>
                <a:ea typeface="思源宋体 CN" panose="02020700000000000000" pitchFamily="18" charset="-122"/>
              </a:rPr>
              <a:t>Movement AI</a:t>
            </a:r>
            <a:endParaRPr lang="en-US" altLang="zh-CN" sz="60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368300"/>
          </a:xfrm>
          <a:prstGeom prst="rect">
            <a:avLst/>
          </a:prstGeom>
          <a:noFill/>
        </p:spPr>
        <p:txBody>
          <a:bodyPr wrap="square" rtlCol="0">
            <a:spAutoFit/>
          </a:bodyPr>
          <a:p>
            <a:r>
              <a:rPr lang="en-US"/>
              <a:t>5. </a:t>
            </a:r>
            <a:r>
              <a:rPr lang="zh-CN" altLang="en-US"/>
              <a:t>算法</a:t>
            </a:r>
            <a:r>
              <a:rPr lang="zh-CN" altLang="en-US"/>
              <a:t>图示：</a:t>
            </a:r>
            <a:endParaRPr lang="zh-CN" altLang="en-US"/>
          </a:p>
        </p:txBody>
      </p:sp>
      <p:grpSp>
        <p:nvGrpSpPr>
          <p:cNvPr id="11" name="组合 10"/>
          <p:cNvGrpSpPr/>
          <p:nvPr/>
        </p:nvGrpSpPr>
        <p:grpSpPr>
          <a:xfrm>
            <a:off x="890905" y="2104390"/>
            <a:ext cx="2649220" cy="1701800"/>
            <a:chOff x="1403" y="3314"/>
            <a:chExt cx="4172" cy="2680"/>
          </a:xfrm>
        </p:grpSpPr>
        <p:sp>
          <p:nvSpPr>
            <p:cNvPr id="4" name="矩形 3"/>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人物</a:t>
              </a:r>
              <a:endParaRPr lang="zh-CN" altLang="en-US"/>
            </a:p>
          </p:txBody>
        </p:sp>
        <p:sp>
          <p:nvSpPr>
            <p:cNvPr id="10" name="文本框 9"/>
            <p:cNvSpPr txBox="1"/>
            <p:nvPr/>
          </p:nvSpPr>
          <p:spPr>
            <a:xfrm>
              <a:off x="1420" y="3900"/>
              <a:ext cx="4155" cy="580"/>
            </a:xfrm>
            <a:prstGeom prst="rect">
              <a:avLst/>
            </a:prstGeom>
            <a:noFill/>
          </p:spPr>
          <p:txBody>
            <a:bodyPr wrap="square" rtlCol="0">
              <a:spAutoFit/>
            </a:bodyPr>
            <a:p>
              <a:r>
                <a:rPr lang="zh-CN" altLang="en-US"/>
                <a:t>位置，速度，其他</a:t>
              </a:r>
              <a:r>
                <a:rPr lang="zh-CN" altLang="en-US"/>
                <a:t>状态</a:t>
              </a:r>
              <a:endParaRPr lang="zh-CN" altLang="en-US"/>
            </a:p>
          </p:txBody>
        </p:sp>
      </p:grpSp>
      <p:grpSp>
        <p:nvGrpSpPr>
          <p:cNvPr id="15" name="组合 14"/>
          <p:cNvGrpSpPr/>
          <p:nvPr/>
        </p:nvGrpSpPr>
        <p:grpSpPr>
          <a:xfrm>
            <a:off x="4678045" y="3283585"/>
            <a:ext cx="2649220" cy="892810"/>
            <a:chOff x="1403" y="3314"/>
            <a:chExt cx="4172" cy="2680"/>
          </a:xfrm>
        </p:grpSpPr>
        <p:sp>
          <p:nvSpPr>
            <p:cNvPr id="16" name="矩形 15"/>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437" y="3330"/>
              <a:ext cx="4121" cy="1106"/>
            </a:xfrm>
            <a:prstGeom prst="rect">
              <a:avLst/>
            </a:prstGeom>
            <a:noFill/>
            <a:ln>
              <a:solidFill>
                <a:schemeClr val="accent1"/>
              </a:solidFill>
            </a:ln>
          </p:spPr>
          <p:txBody>
            <a:bodyPr wrap="square" rtlCol="0">
              <a:spAutoFit/>
            </a:bodyPr>
            <a:p>
              <a:pPr algn="ctr"/>
              <a:r>
                <a:rPr lang="zh-CN" altLang="en-US"/>
                <a:t>移动</a:t>
              </a:r>
              <a:r>
                <a:rPr lang="zh-CN" altLang="en-US"/>
                <a:t>算法</a:t>
              </a:r>
              <a:endParaRPr lang="zh-CN" altLang="en-US"/>
            </a:p>
          </p:txBody>
        </p:sp>
        <p:sp>
          <p:nvSpPr>
            <p:cNvPr id="18" name="文本框 17"/>
            <p:cNvSpPr txBox="1"/>
            <p:nvPr/>
          </p:nvSpPr>
          <p:spPr>
            <a:xfrm>
              <a:off x="1420" y="3900"/>
              <a:ext cx="4155" cy="580"/>
            </a:xfrm>
            <a:prstGeom prst="rect">
              <a:avLst/>
            </a:prstGeom>
            <a:noFill/>
          </p:spPr>
          <p:txBody>
            <a:bodyPr wrap="square" rtlCol="0">
              <a:spAutoFit/>
            </a:bodyPr>
            <a:p>
              <a:endParaRPr lang="zh-CN" altLang="en-US"/>
            </a:p>
          </p:txBody>
        </p:sp>
      </p:grpSp>
      <p:grpSp>
        <p:nvGrpSpPr>
          <p:cNvPr id="19" name="组合 18"/>
          <p:cNvGrpSpPr/>
          <p:nvPr/>
        </p:nvGrpSpPr>
        <p:grpSpPr>
          <a:xfrm>
            <a:off x="8755380" y="4328795"/>
            <a:ext cx="2649220" cy="1701800"/>
            <a:chOff x="1403" y="3314"/>
            <a:chExt cx="4172" cy="2680"/>
          </a:xfrm>
        </p:grpSpPr>
        <p:sp>
          <p:nvSpPr>
            <p:cNvPr id="20" name="矩形 19"/>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移动</a:t>
              </a:r>
              <a:r>
                <a:rPr lang="zh-CN" altLang="en-US"/>
                <a:t>请求</a:t>
              </a:r>
              <a:endParaRPr lang="zh-CN" altLang="en-US"/>
            </a:p>
          </p:txBody>
        </p:sp>
        <p:sp>
          <p:nvSpPr>
            <p:cNvPr id="26" name="文本框 25"/>
            <p:cNvSpPr txBox="1"/>
            <p:nvPr/>
          </p:nvSpPr>
          <p:spPr>
            <a:xfrm>
              <a:off x="1420" y="3900"/>
              <a:ext cx="4155" cy="1016"/>
            </a:xfrm>
            <a:prstGeom prst="rect">
              <a:avLst/>
            </a:prstGeom>
            <a:noFill/>
          </p:spPr>
          <p:txBody>
            <a:bodyPr wrap="square" rtlCol="0">
              <a:spAutoFit/>
            </a:bodyPr>
            <a:p>
              <a:r>
                <a:rPr lang="zh-CN" altLang="en-US"/>
                <a:t>需要新的速度，或者是新的加速度，</a:t>
              </a:r>
              <a:r>
                <a:rPr lang="zh-CN" altLang="en-US"/>
                <a:t>力</a:t>
              </a:r>
              <a:endParaRPr lang="zh-CN" altLang="en-US"/>
            </a:p>
          </p:txBody>
        </p:sp>
      </p:grpSp>
      <p:grpSp>
        <p:nvGrpSpPr>
          <p:cNvPr id="28" name="组合 27"/>
          <p:cNvGrpSpPr/>
          <p:nvPr/>
        </p:nvGrpSpPr>
        <p:grpSpPr>
          <a:xfrm>
            <a:off x="900430" y="4653915"/>
            <a:ext cx="2649220" cy="1701800"/>
            <a:chOff x="1403" y="3314"/>
            <a:chExt cx="4172" cy="2680"/>
          </a:xfrm>
        </p:grpSpPr>
        <p:sp>
          <p:nvSpPr>
            <p:cNvPr id="29" name="矩形 28"/>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游戏</a:t>
              </a:r>
              <a:r>
                <a:rPr lang="zh-CN" altLang="en-US"/>
                <a:t>世界</a:t>
              </a:r>
              <a:endParaRPr lang="zh-CN" altLang="en-US"/>
            </a:p>
          </p:txBody>
        </p:sp>
        <p:sp>
          <p:nvSpPr>
            <p:cNvPr id="31" name="文本框 30"/>
            <p:cNvSpPr txBox="1"/>
            <p:nvPr/>
          </p:nvSpPr>
          <p:spPr>
            <a:xfrm>
              <a:off x="1420" y="3900"/>
              <a:ext cx="4155" cy="1888"/>
            </a:xfrm>
            <a:prstGeom prst="rect">
              <a:avLst/>
            </a:prstGeom>
            <a:noFill/>
          </p:spPr>
          <p:txBody>
            <a:bodyPr wrap="square" rtlCol="0">
              <a:spAutoFit/>
            </a:bodyPr>
            <a:p>
              <a:r>
                <a:rPr lang="zh-CN" altLang="en-US"/>
                <a:t>其他人物的</a:t>
              </a:r>
              <a:r>
                <a:rPr lang="zh-CN" altLang="en-US"/>
                <a:t>几何数据</a:t>
              </a:r>
              <a:endParaRPr lang="zh-CN" altLang="en-US"/>
            </a:p>
            <a:p>
              <a:r>
                <a:rPr lang="zh-CN" altLang="en-US"/>
                <a:t>关卡几何数据，障碍物</a:t>
              </a:r>
              <a:endParaRPr lang="zh-CN" altLang="en-US"/>
            </a:p>
            <a:p>
              <a:r>
                <a:rPr lang="zh-CN" altLang="en-US"/>
                <a:t>路径</a:t>
              </a:r>
              <a:endParaRPr lang="zh-CN" altLang="en-US"/>
            </a:p>
            <a:p>
              <a:r>
                <a:rPr lang="zh-CN" altLang="en-US"/>
                <a:t>其他游戏状态</a:t>
              </a:r>
              <a:endParaRPr lang="en-US" altLang="zh-CN"/>
            </a:p>
          </p:txBody>
        </p:sp>
      </p:grpSp>
      <p:cxnSp>
        <p:nvCxnSpPr>
          <p:cNvPr id="33" name="肘形连接符 32"/>
          <p:cNvCxnSpPr>
            <a:stCxn id="6" idx="3"/>
          </p:cNvCxnSpPr>
          <p:nvPr/>
        </p:nvCxnSpPr>
        <p:spPr>
          <a:xfrm>
            <a:off x="3529330" y="2298700"/>
            <a:ext cx="1181100" cy="11671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6" idx="1"/>
          </p:cNvCxnSpPr>
          <p:nvPr/>
        </p:nvCxnSpPr>
        <p:spPr>
          <a:xfrm flipV="1">
            <a:off x="3538855" y="3729990"/>
            <a:ext cx="1139190" cy="1107440"/>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1" idx="0"/>
            <a:endCxn id="6" idx="0"/>
          </p:cNvCxnSpPr>
          <p:nvPr/>
        </p:nvCxnSpPr>
        <p:spPr>
          <a:xfrm rot="16200000" flipV="1">
            <a:off x="5040630" y="-705485"/>
            <a:ext cx="2224405" cy="7864475"/>
          </a:xfrm>
          <a:prstGeom prst="bentConnector3">
            <a:avLst>
              <a:gd name="adj1" fmla="val 11070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83310"/>
            <a:ext cx="10542270" cy="5077460"/>
          </a:xfrm>
          <a:prstGeom prst="rect">
            <a:avLst/>
          </a:prstGeom>
          <a:noFill/>
        </p:spPr>
        <p:txBody>
          <a:bodyPr wrap="square" rtlCol="0">
            <a:spAutoFit/>
          </a:bodyPr>
          <a:p>
            <a:r>
              <a:rPr lang="en-US"/>
              <a:t>6.</a:t>
            </a:r>
            <a:r>
              <a:rPr lang="zh-CN" altLang="en-US"/>
              <a:t>算法数据</a:t>
            </a:r>
            <a:r>
              <a:rPr lang="zh-CN" altLang="en-US"/>
              <a:t>表示：</a:t>
            </a:r>
            <a:endParaRPr lang="zh-CN" altLang="en-US"/>
          </a:p>
          <a:p>
            <a:r>
              <a:rPr lang="zh-CN" altLang="en-US"/>
              <a:t> </a:t>
            </a:r>
            <a:r>
              <a:rPr lang="en-US" altLang="zh-CN"/>
              <a:t>	</a:t>
            </a:r>
            <a:r>
              <a:rPr lang="zh-CN" altLang="en-US"/>
              <a:t>输入：</a:t>
            </a:r>
            <a:endParaRPr lang="zh-CN" altLang="en-US"/>
          </a:p>
          <a:p>
            <a:r>
              <a:rPr lang="en-US" altLang="zh-CN"/>
              <a:t>		(1) </a:t>
            </a:r>
            <a:r>
              <a:rPr lang="zh-CN" altLang="en-US"/>
              <a:t>静态数据（</a:t>
            </a:r>
            <a:r>
              <a:rPr lang="en-US" altLang="zh-CN"/>
              <a:t>static</a:t>
            </a:r>
            <a:r>
              <a:rPr lang="zh-CN" altLang="en-US"/>
              <a:t>）：位置</a:t>
            </a:r>
            <a:r>
              <a:rPr lang="en-US" altLang="zh-CN"/>
              <a:t>(position,2D or 3D vector)</a:t>
            </a:r>
            <a:r>
              <a:rPr lang="zh-CN" altLang="en-US"/>
              <a:t>，面向</a:t>
            </a:r>
            <a:r>
              <a:rPr lang="en-US" altLang="zh-CN"/>
              <a:t>(orientation,a single 					          float point value)</a:t>
            </a:r>
            <a:endParaRPr lang="en-US" altLang="zh-CN"/>
          </a:p>
          <a:p>
            <a:r>
              <a:rPr lang="en-US" altLang="zh-CN"/>
              <a:t>		(2) </a:t>
            </a:r>
            <a:r>
              <a:rPr lang="zh-CN" altLang="en-US"/>
              <a:t>动力学数据（</a:t>
            </a:r>
            <a:r>
              <a:rPr lang="en-US" altLang="zh-CN"/>
              <a:t>kinematic</a:t>
            </a:r>
            <a:r>
              <a:rPr lang="zh-CN" altLang="en-US"/>
              <a:t>）：速度（</a:t>
            </a:r>
            <a:r>
              <a:rPr lang="en-US" altLang="zh-CN"/>
              <a:t>velocity</a:t>
            </a:r>
            <a:r>
              <a:rPr lang="en-US" altLang="zh-CN">
                <a:sym typeface="+mn-ea"/>
              </a:rPr>
              <a:t>,2D or 3D vector</a:t>
            </a:r>
            <a:r>
              <a:rPr lang="en-US" altLang="zh-CN"/>
              <a:t>), </a:t>
            </a:r>
            <a:r>
              <a:rPr lang="zh-CN" altLang="en-US"/>
              <a:t>旋转</a:t>
            </a:r>
            <a:r>
              <a:rPr lang="en-US" altLang="zh-CN"/>
              <a:t>(rotation,a single 				          floating point value)</a:t>
            </a:r>
            <a:endParaRPr lang="en-US" altLang="zh-CN"/>
          </a:p>
          <a:p>
            <a:r>
              <a:rPr lang="en-US" altLang="zh-CN"/>
              <a:t>	</a:t>
            </a:r>
            <a:r>
              <a:rPr lang="zh-CN" altLang="en-US"/>
              <a:t>输出：</a:t>
            </a:r>
            <a:endParaRPr lang="zh-CN" altLang="en-US"/>
          </a:p>
          <a:p>
            <a:r>
              <a:rPr lang="en-US" altLang="zh-CN"/>
              <a:t>		(1) </a:t>
            </a:r>
            <a:r>
              <a:rPr lang="zh-CN" altLang="en-US"/>
              <a:t>动力学算法：仅输出运动方向和</a:t>
            </a:r>
            <a:r>
              <a:rPr lang="zh-CN" altLang="en-US"/>
              <a:t>开关</a:t>
            </a:r>
            <a:endParaRPr lang="zh-CN" altLang="en-US"/>
          </a:p>
          <a:p>
            <a:r>
              <a:rPr lang="en-US" altLang="zh-CN"/>
              <a:t>	               (2) </a:t>
            </a:r>
            <a:r>
              <a:rPr lang="zh-CN" altLang="en-US"/>
              <a:t>动态算法：</a:t>
            </a:r>
            <a:endParaRPr lang="zh-CN" altLang="en-US"/>
          </a:p>
          <a:p>
            <a:r>
              <a:rPr lang="en-US" altLang="zh-CN"/>
              <a:t>				&lt;1&gt;</a:t>
            </a:r>
            <a:r>
              <a:rPr lang="zh-CN" altLang="en-US"/>
              <a:t>线性加速度（</a:t>
            </a:r>
            <a:r>
              <a:rPr lang="en-US" altLang="zh-CN"/>
              <a:t>linear, a 2D or 3D vector</a:t>
            </a:r>
            <a:r>
              <a:rPr lang="zh-CN" altLang="en-US"/>
              <a:t>）</a:t>
            </a:r>
            <a:endParaRPr lang="zh-CN" altLang="en-US"/>
          </a:p>
          <a:p>
            <a:r>
              <a:rPr lang="en-US" altLang="zh-CN"/>
              <a:t>				&lt;2&gt;</a:t>
            </a:r>
            <a:r>
              <a:rPr lang="zh-CN" altLang="en-US"/>
              <a:t>角加速度（</a:t>
            </a:r>
            <a:r>
              <a:rPr lang="en-US" altLang="zh-CN"/>
              <a:t>angular, a single floating point value</a:t>
            </a:r>
            <a:r>
              <a:rPr lang="zh-CN" altLang="en-US"/>
              <a:t>）</a:t>
            </a:r>
            <a:endParaRPr lang="zh-CN" altLang="en-US"/>
          </a:p>
          <a:p>
            <a:endParaRPr lang="zh-CN" altLang="en-US"/>
          </a:p>
          <a:p>
            <a:r>
              <a:rPr lang="en-US" altLang="zh-CN"/>
              <a:t>note: </a:t>
            </a:r>
            <a:endParaRPr lang="en-US" altLang="zh-CN"/>
          </a:p>
          <a:p>
            <a:r>
              <a:rPr lang="en-US" altLang="zh-CN"/>
              <a:t>1.</a:t>
            </a:r>
            <a:r>
              <a:rPr lang="zh-CN" altLang="en-US"/>
              <a:t>分清</a:t>
            </a:r>
            <a:r>
              <a:rPr lang="zh-CN" altLang="en-US">
                <a:solidFill>
                  <a:srgbClr val="FF0000"/>
                </a:solidFill>
              </a:rPr>
              <a:t>动力学数据</a:t>
            </a:r>
            <a:r>
              <a:rPr lang="zh-CN" altLang="en-US"/>
              <a:t>和</a:t>
            </a:r>
            <a:r>
              <a:rPr lang="zh-CN" altLang="en-US">
                <a:solidFill>
                  <a:srgbClr val="FF0000"/>
                </a:solidFill>
              </a:rPr>
              <a:t>动力学算法</a:t>
            </a:r>
            <a:r>
              <a:rPr lang="zh-CN" altLang="en-US"/>
              <a:t>，前者是算法的数据类型，包括速度和旋转，因为这两种数据都包含运动的概念在里面，所以叫动力学数据；动力学算法则是</a:t>
            </a:r>
            <a:r>
              <a:rPr lang="en-US" altLang="zh-CN"/>
              <a:t>AI</a:t>
            </a:r>
            <a:r>
              <a:rPr lang="zh-CN" altLang="en-US"/>
              <a:t>移动算法两大类中的一类。</a:t>
            </a:r>
            <a:endParaRPr lang="zh-CN" altLang="en-US"/>
          </a:p>
          <a:p>
            <a:r>
              <a:rPr lang="en-US" altLang="zh-CN"/>
              <a:t>2.</a:t>
            </a:r>
            <a:r>
              <a:rPr lang="zh-CN" altLang="en-US"/>
              <a:t>书中给出的伪代码将静态数据和动力学数据都放在了</a:t>
            </a:r>
            <a:r>
              <a:rPr lang="en-US" altLang="zh-CN"/>
              <a:t>Kinematic</a:t>
            </a:r>
            <a:r>
              <a:rPr lang="zh-CN" altLang="en-US"/>
              <a:t>的</a:t>
            </a:r>
            <a:r>
              <a:rPr lang="en-US" altLang="zh-CN"/>
              <a:t>struct</a:t>
            </a:r>
            <a:r>
              <a:rPr lang="zh-CN" altLang="en-US"/>
              <a:t>里，在代码中也没必要写两个数据结构，所以之后的表述就就统一成为</a:t>
            </a:r>
            <a:r>
              <a:rPr lang="en-US" altLang="zh-CN"/>
              <a:t>Kinematic data</a:t>
            </a:r>
            <a:r>
              <a:rPr lang="zh-CN" altLang="en-US"/>
              <a:t>。</a:t>
            </a:r>
            <a:endParaRPr lang="zh-CN" altLang="en-US"/>
          </a:p>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 name="文本框 35"/>
          <p:cNvSpPr txBox="1"/>
          <p:nvPr/>
        </p:nvSpPr>
        <p:spPr>
          <a:xfrm>
            <a:off x="1106170" y="1164590"/>
            <a:ext cx="1614805" cy="368300"/>
          </a:xfrm>
          <a:prstGeom prst="rect">
            <a:avLst/>
          </a:prstGeom>
          <a:noFill/>
        </p:spPr>
        <p:txBody>
          <a:bodyPr wrap="square" rtlCol="0">
            <a:spAutoFit/>
          </a:bodyPr>
          <a:p>
            <a:r>
              <a:rPr lang="zh-CN" altLang="en-US"/>
              <a:t>分类图</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.03</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动力学移动算法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Kinematic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3881120" y="585914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1.</a:t>
            </a:r>
            <a:r>
              <a:rPr lang="zh-CN" altLang="en-US"/>
              <a:t>算法概括：运动学运动算法使用静态数据(位置和方向，没有速度)进行</a:t>
            </a:r>
            <a:r>
              <a:rPr lang="zh-CN" altLang="en-US"/>
              <a:t>计算，输出所需的速度。输出通常只是一个开关和一个目标方向，以全速移动或静止</a:t>
            </a:r>
            <a:endParaRPr lang="zh-CN" altLang="en-US"/>
          </a:p>
          <a:p>
            <a:endParaRPr lang="zh-CN" altLang="en-US"/>
          </a:p>
          <a:p>
            <a:r>
              <a:rPr lang="en-US" altLang="zh-CN"/>
              <a:t>2.</a:t>
            </a:r>
            <a:r>
              <a:rPr lang="zh-CN" altLang="en-US"/>
              <a:t>算法种类：只介绍</a:t>
            </a:r>
            <a:r>
              <a:rPr lang="en-US" altLang="zh-CN"/>
              <a:t>Seek</a:t>
            </a:r>
            <a:r>
              <a:rPr lang="zh-CN" altLang="en-US"/>
              <a:t>和</a:t>
            </a:r>
            <a:r>
              <a:rPr lang="en-US" altLang="zh-CN"/>
              <a:t>Wandering</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536067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561657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753235"/>
          </a:xfrm>
          <a:prstGeom prst="rect">
            <a:avLst/>
          </a:prstGeom>
          <a:noFill/>
        </p:spPr>
        <p:txBody>
          <a:bodyPr wrap="square" rtlCol="0">
            <a:spAutoFit/>
          </a:bodyPr>
          <a:p>
            <a:r>
              <a:rPr lang="en-US" altLang="zh-CN"/>
              <a:t>1.</a:t>
            </a:r>
            <a:r>
              <a:rPr lang="zh-CN" altLang="en-US"/>
              <a:t>算法描述：</a:t>
            </a:r>
            <a:r>
              <a:rPr lang="en-US" altLang="zh-CN"/>
              <a:t>Kinematic Seek</a:t>
            </a:r>
            <a:r>
              <a:rPr lang="zh-CN" altLang="en-US"/>
              <a:t>算法输入是角色和目标的静态数据（位置，面向），输出是运动方向和一个开关，该开关决定角色是静止还是全速前进。注意此算法忽略</a:t>
            </a:r>
            <a:r>
              <a:rPr lang="zh-CN" altLang="en-US"/>
              <a:t>面向。</a:t>
            </a:r>
            <a:endParaRPr lang="zh-CN" altLang="en-US"/>
          </a:p>
          <a:p>
            <a:r>
              <a:rPr lang="en-US" altLang="zh-CN"/>
              <a:t>2. </a:t>
            </a:r>
            <a:r>
              <a:rPr lang="zh-CN" altLang="en-US"/>
              <a:t>算法</a:t>
            </a:r>
            <a:r>
              <a:rPr lang="zh-CN" altLang="en-US"/>
              <a:t>伪代码：</a:t>
            </a:r>
            <a:endParaRPr lang="zh-CN" altLang="en-US"/>
          </a:p>
          <a:p>
            <a:endParaRPr lang="zh-CN" altLang="en-US"/>
          </a:p>
          <a:p>
            <a:endParaRPr lang="zh-CN" altLang="en-US"/>
          </a:p>
          <a:p>
            <a:endParaRPr lang="zh-CN" altLang="en-US"/>
          </a:p>
        </p:txBody>
      </p:sp>
      <p:pic>
        <p:nvPicPr>
          <p:cNvPr id="4" name="图片 3" descr="KiinematicSeek"/>
          <p:cNvPicPr>
            <a:picLocks noChangeAspect="1"/>
          </p:cNvPicPr>
          <p:nvPr/>
        </p:nvPicPr>
        <p:blipFill>
          <a:blip r:embed="rId1"/>
          <a:stretch>
            <a:fillRect/>
          </a:stretch>
        </p:blipFill>
        <p:spPr>
          <a:xfrm>
            <a:off x="2821305" y="1833245"/>
            <a:ext cx="3759835" cy="48215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4246245"/>
          </a:xfrm>
          <a:prstGeom prst="rect">
            <a:avLst/>
          </a:prstGeom>
          <a:noFill/>
        </p:spPr>
        <p:txBody>
          <a:bodyPr wrap="square" rtlCol="0">
            <a:spAutoFit/>
          </a:bodyPr>
          <a:p>
            <a:r>
              <a:rPr lang="en-US" altLang="zh-CN"/>
              <a:t>3.</a:t>
            </a:r>
            <a:r>
              <a:rPr lang="zh-CN" altLang="en-US"/>
              <a:t>算法性能：时间复杂度和空间复杂度都是</a:t>
            </a:r>
            <a:r>
              <a:rPr lang="en-US" altLang="zh-CN"/>
              <a:t>O(1).</a:t>
            </a:r>
            <a:endParaRPr lang="en-US" altLang="zh-CN"/>
          </a:p>
          <a:p>
            <a:r>
              <a:rPr lang="en-US" altLang="zh-CN"/>
              <a:t>4.</a:t>
            </a:r>
            <a:r>
              <a:rPr lang="zh-CN" altLang="en-US"/>
              <a:t>算法反向：</a:t>
            </a:r>
            <a:r>
              <a:rPr lang="en-US" altLang="zh-CN"/>
              <a:t>Flee,</a:t>
            </a:r>
            <a:r>
              <a:rPr lang="zh-CN" altLang="en-US"/>
              <a:t>需要把移动方向设成远离</a:t>
            </a:r>
            <a:r>
              <a:rPr lang="en-US" altLang="zh-CN"/>
              <a:t>target</a:t>
            </a:r>
            <a:r>
              <a:rPr lang="zh-CN" altLang="en-US"/>
              <a:t>的</a:t>
            </a:r>
            <a:r>
              <a:rPr lang="zh-CN" altLang="en-US"/>
              <a:t>方向。</a:t>
            </a:r>
            <a:endParaRPr lang="zh-CN" altLang="en-US"/>
          </a:p>
          <a:p>
            <a:r>
              <a:rPr lang="en-US" altLang="zh-CN"/>
              <a:t>5.Arriving</a:t>
            </a:r>
            <a:r>
              <a:rPr lang="zh-CN" altLang="en-US"/>
              <a:t>：</a:t>
            </a:r>
            <a:r>
              <a:rPr lang="en-US" altLang="zh-CN"/>
              <a:t>Kinematic Seek</a:t>
            </a:r>
            <a:r>
              <a:rPr lang="zh-CN" altLang="en-US"/>
              <a:t>的问题是算法总是按照最大的速度进行航行，因此当</a:t>
            </a:r>
            <a:r>
              <a:rPr lang="en-US" altLang="zh-CN"/>
              <a:t>target</a:t>
            </a:r>
            <a:r>
              <a:rPr lang="zh-CN" altLang="en-US"/>
              <a:t>是一个固定的点的时候，人物将永远无法到达目标点，而是在目标点周围前后摇摆。对此我们必须定义一个</a:t>
            </a:r>
            <a:r>
              <a:rPr lang="en-US" altLang="zh-CN">
                <a:sym typeface="+mn-ea"/>
              </a:rPr>
              <a:t>Arriving</a:t>
            </a:r>
            <a:r>
              <a:rPr lang="zh-CN" altLang="en-US"/>
              <a:t>算法，使得人物在到达目标点的时候停下。具体步骤如下：</a:t>
            </a:r>
            <a:endParaRPr lang="zh-CN" altLang="en-US"/>
          </a:p>
          <a:p>
            <a:r>
              <a:rPr lang="en-US" altLang="zh-CN"/>
              <a:t>	(1).</a:t>
            </a:r>
            <a:r>
              <a:rPr lang="zh-CN" altLang="en-US"/>
              <a:t>在目标点周围定义一个停止半径。</a:t>
            </a:r>
            <a:endParaRPr lang="zh-CN" altLang="en-US"/>
          </a:p>
          <a:p>
            <a:r>
              <a:rPr lang="en-US" altLang="zh-CN"/>
              <a:t>	(2).</a:t>
            </a:r>
            <a:r>
              <a:rPr lang="zh-CN" altLang="en-US"/>
              <a:t>如果人物距离目标点的距离在这个半径之内，说明人物已经</a:t>
            </a:r>
            <a:r>
              <a:rPr lang="en-US" altLang="zh-CN"/>
              <a:t>“</a:t>
            </a:r>
            <a:r>
              <a:rPr lang="zh-CN" altLang="en-US"/>
              <a:t>到达</a:t>
            </a:r>
            <a:r>
              <a:rPr lang="en-US" altLang="zh-CN"/>
              <a:t>”</a:t>
            </a:r>
            <a:r>
              <a:rPr lang="zh-CN" altLang="en-US"/>
              <a:t>目标，</a:t>
            </a:r>
            <a:r>
              <a:rPr lang="en-US" altLang="zh-CN"/>
              <a:t>	Seek</a:t>
            </a:r>
            <a:r>
              <a:rPr lang="zh-CN" altLang="en-US"/>
              <a:t>算法将不再输出任何值。</a:t>
            </a:r>
            <a:endParaRPr lang="zh-CN" altLang="en-US"/>
          </a:p>
          <a:p>
            <a:r>
              <a:rPr lang="en-US" altLang="zh-CN"/>
              <a:t>	(3).</a:t>
            </a:r>
            <a:r>
              <a:rPr lang="zh-CN" altLang="en-US"/>
              <a:t>如果人物的位置在半径之外我们定义一个</a:t>
            </a:r>
            <a:r>
              <a:rPr lang="en-US" altLang="zh-CN"/>
              <a:t>“</a:t>
            </a:r>
            <a:r>
              <a:rPr lang="zh-CN" altLang="en-US"/>
              <a:t>到达目标时间</a:t>
            </a:r>
            <a:r>
              <a:rPr lang="en-US" altLang="zh-CN"/>
              <a:t>”</a:t>
            </a:r>
            <a:r>
              <a:rPr lang="zh-CN" altLang="en-US"/>
              <a:t>，根据</a:t>
            </a:r>
            <a:r>
              <a:rPr lang="en-US" altLang="zh-CN"/>
              <a:t> </a:t>
            </a:r>
            <a:endParaRPr lang="en-US" altLang="zh-CN"/>
          </a:p>
          <a:p>
            <a:r>
              <a:rPr lang="en-US" altLang="zh-CN"/>
              <a:t>	</a:t>
            </a:r>
            <a:r>
              <a:rPr lang="zh-CN" altLang="en-US"/>
              <a:t>速度</a:t>
            </a:r>
            <a:r>
              <a:rPr lang="en-US" altLang="zh-CN"/>
              <a:t>=</a:t>
            </a:r>
            <a:r>
              <a:rPr lang="zh-CN" altLang="en-US"/>
              <a:t>路程</a:t>
            </a:r>
            <a:r>
              <a:rPr lang="en-US" altLang="zh-CN"/>
              <a:t>/</a:t>
            </a:r>
            <a:r>
              <a:rPr lang="zh-CN" altLang="en-US"/>
              <a:t>时间，算出一个</a:t>
            </a:r>
            <a:r>
              <a:rPr lang="en-US" altLang="zh-CN"/>
              <a:t>“</a:t>
            </a:r>
            <a:r>
              <a:rPr lang="zh-CN" altLang="en-US"/>
              <a:t>理想速度</a:t>
            </a:r>
            <a:r>
              <a:rPr lang="en-US" altLang="zh-CN"/>
              <a:t>”</a:t>
            </a:r>
            <a:r>
              <a:rPr lang="zh-CN" altLang="en-US"/>
              <a:t>。如果这个速度大于们事先设定好的最</a:t>
            </a:r>
            <a:r>
              <a:rPr lang="en-US" altLang="zh-CN"/>
              <a:t>	</a:t>
            </a:r>
            <a:r>
              <a:rPr lang="zh-CN" altLang="en-US"/>
              <a:t>大速度，那么把理想速度设置成最大速度，否则，我们就可以得出一个根据距</a:t>
            </a:r>
            <a:r>
              <a:rPr lang="en-US" altLang="zh-CN"/>
              <a:t>	</a:t>
            </a:r>
            <a:r>
              <a:rPr lang="zh-CN" altLang="en-US"/>
              <a:t>离衰减的</a:t>
            </a:r>
            <a:r>
              <a:rPr lang="en-US" altLang="zh-CN"/>
              <a:t>“</a:t>
            </a:r>
            <a:r>
              <a:rPr lang="zh-CN" altLang="en-US"/>
              <a:t>理想速度</a:t>
            </a:r>
            <a:r>
              <a:rPr lang="en-US" altLang="zh-CN"/>
              <a:t>”</a:t>
            </a:r>
            <a:r>
              <a:rPr lang="zh-CN" altLang="en-US"/>
              <a:t>，伪代码如下（包括</a:t>
            </a:r>
            <a:r>
              <a:rPr lang="en-US" altLang="zh-CN"/>
              <a:t>Seek</a:t>
            </a:r>
            <a:r>
              <a:rPr lang="zh-CN" altLang="en-US"/>
              <a:t>）：</a:t>
            </a:r>
            <a:endParaRPr lang="zh-CN" altLang="en-US"/>
          </a:p>
          <a:p>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descr="KinematicArrivinig"/>
          <p:cNvPicPr>
            <a:picLocks noChangeAspect="1"/>
          </p:cNvPicPr>
          <p:nvPr/>
        </p:nvPicPr>
        <p:blipFill>
          <a:blip r:embed="rId1"/>
          <a:stretch>
            <a:fillRect/>
          </a:stretch>
        </p:blipFill>
        <p:spPr>
          <a:xfrm>
            <a:off x="1033145" y="959485"/>
            <a:ext cx="4234815" cy="5669915"/>
          </a:xfrm>
          <a:prstGeom prst="rect">
            <a:avLst/>
          </a:prstGeom>
        </p:spPr>
      </p:pic>
      <p:pic>
        <p:nvPicPr>
          <p:cNvPr id="5" name="图片 4" descr="KinematicArriving2"/>
          <p:cNvPicPr>
            <a:picLocks noChangeAspect="1"/>
          </p:cNvPicPr>
          <p:nvPr/>
        </p:nvPicPr>
        <p:blipFill>
          <a:blip r:embed="rId2"/>
          <a:stretch>
            <a:fillRect/>
          </a:stretch>
        </p:blipFill>
        <p:spPr>
          <a:xfrm>
            <a:off x="4772660" y="965835"/>
            <a:ext cx="3886200" cy="1263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a:t>
            </a:r>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I</a:t>
            </a:r>
            <a:endParaRPr lang="en-US" altLang="zh-CN"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612330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922020"/>
          </a:xfrm>
          <a:prstGeom prst="rect">
            <a:avLst/>
          </a:prstGeom>
          <a:noFill/>
        </p:spPr>
        <p:txBody>
          <a:bodyPr wrap="square" rtlCol="0">
            <a:spAutoFit/>
          </a:bodyPr>
          <a:p>
            <a:r>
              <a:rPr lang="en-US" altLang="zh-CN"/>
              <a:t>1.</a:t>
            </a:r>
            <a:r>
              <a:rPr lang="zh-CN" altLang="en-US"/>
              <a:t>算法描述：</a:t>
            </a:r>
            <a:r>
              <a:rPr lang="en-US" altLang="zh-CN"/>
              <a:t>kinematic</a:t>
            </a:r>
            <a:r>
              <a:rPr lang="zh-CN" altLang="en-US"/>
              <a:t>算法总是以最大速度向角色当前方向移动。</a:t>
            </a:r>
            <a:endParaRPr lang="zh-CN" altLang="en-US"/>
          </a:p>
          <a:p>
            <a:r>
              <a:rPr lang="en-US" altLang="zh-CN"/>
              <a:t>2.</a:t>
            </a:r>
            <a:r>
              <a:rPr lang="zh-CN" altLang="en-US"/>
              <a:t>算法伪代码：</a:t>
            </a:r>
            <a:endParaRPr lang="zh-CN" altLang="en-US"/>
          </a:p>
          <a:p>
            <a:r>
              <a:rPr lang="en-US" altLang="zh-CN"/>
              <a:t>	</a:t>
            </a:r>
            <a:endParaRPr lang="en-US" altLang="zh-CN"/>
          </a:p>
        </p:txBody>
      </p:sp>
      <p:pic>
        <p:nvPicPr>
          <p:cNvPr id="10" name="图片 9" descr="KinematicWander1"/>
          <p:cNvPicPr>
            <a:picLocks noChangeAspect="1"/>
          </p:cNvPicPr>
          <p:nvPr/>
        </p:nvPicPr>
        <p:blipFill>
          <a:blip r:embed="rId1"/>
          <a:stretch>
            <a:fillRect/>
          </a:stretch>
        </p:blipFill>
        <p:spPr>
          <a:xfrm>
            <a:off x="2462530" y="1378585"/>
            <a:ext cx="3244850" cy="615950"/>
          </a:xfrm>
          <a:prstGeom prst="rect">
            <a:avLst/>
          </a:prstGeom>
        </p:spPr>
      </p:pic>
      <p:pic>
        <p:nvPicPr>
          <p:cNvPr id="11" name="图片 10" descr="KinematicWander2"/>
          <p:cNvPicPr>
            <a:picLocks noChangeAspect="1"/>
          </p:cNvPicPr>
          <p:nvPr/>
        </p:nvPicPr>
        <p:blipFill>
          <a:blip r:embed="rId2"/>
          <a:stretch>
            <a:fillRect/>
          </a:stretch>
        </p:blipFill>
        <p:spPr>
          <a:xfrm>
            <a:off x="2462530" y="1994535"/>
            <a:ext cx="4210050" cy="436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368300"/>
          </a:xfrm>
          <a:prstGeom prst="rect">
            <a:avLst/>
          </a:prstGeom>
          <a:noFill/>
        </p:spPr>
        <p:txBody>
          <a:bodyPr wrap="square" rtlCol="0">
            <a:spAutoFit/>
          </a:bodyPr>
          <a:p>
            <a:r>
              <a:rPr lang="en-US"/>
              <a:t>3.</a:t>
            </a:r>
            <a:r>
              <a:rPr lang="zh-CN" altLang="en-US"/>
              <a:t>算法性能：时间和空间复杂度都是</a:t>
            </a:r>
            <a:r>
              <a:rPr lang="en-US" altLang="zh-CN"/>
              <a:t>O(1)</a:t>
            </a:r>
            <a:r>
              <a:rPr lang="zh-CN" altLang="en-US"/>
              <a:t>。</a:t>
            </a:r>
            <a:r>
              <a:rPr lang="en-US" altLang="zh-CN"/>
              <a:t>	</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.04</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动态移动算法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(Steering Behaviors)</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969385"/>
          </a:xfrm>
          <a:prstGeom prst="rect">
            <a:avLst/>
          </a:prstGeom>
          <a:noFill/>
        </p:spPr>
        <p:txBody>
          <a:bodyPr wrap="square" rtlCol="0">
            <a:spAutoFit/>
          </a:bodyPr>
          <a:p>
            <a:r>
              <a:rPr lang="en-US" altLang="zh-CN"/>
              <a:t>1.</a:t>
            </a:r>
            <a:r>
              <a:rPr lang="zh-CN" altLang="en-US"/>
              <a:t>算法概括：总的来说，大多</a:t>
            </a:r>
            <a:r>
              <a:rPr lang="en-US" altLang="zh-CN"/>
              <a:t>steering</a:t>
            </a:r>
            <a:r>
              <a:rPr lang="zh-CN" altLang="en-US"/>
              <a:t>算法都有类似的结构。它们以正在运动的角色的运动学</a:t>
            </a:r>
            <a:r>
              <a:rPr lang="zh-CN" altLang="en-US"/>
              <a:t>数据和有限数量的目标信息作为输入。目标信息取决于应用程序。对于追逐或躲避行为，目标通常是另一个移动的角色。避障行为表现了世界的碰撞几何。也可以将路径指定为遵循行为的路径的目标。</a:t>
            </a:r>
            <a:r>
              <a:rPr lang="en-US" altLang="zh-CN"/>
              <a:t>steering</a:t>
            </a:r>
            <a:r>
              <a:rPr lang="zh-CN" altLang="en-US"/>
              <a:t>算法的输出则是线性加速度</a:t>
            </a:r>
            <a:r>
              <a:rPr lang="en-US" altLang="zh-CN"/>
              <a:t>(</a:t>
            </a:r>
            <a:r>
              <a:rPr lang="zh-CN" altLang="en-US"/>
              <a:t>我们称为</a:t>
            </a:r>
            <a:r>
              <a:rPr lang="en-US" altLang="zh-CN"/>
              <a:t>linear),</a:t>
            </a:r>
            <a:r>
              <a:rPr lang="zh-CN" altLang="en-US"/>
              <a:t>和角加速度</a:t>
            </a:r>
            <a:r>
              <a:rPr lang="en-US" altLang="zh-CN"/>
              <a:t>(</a:t>
            </a:r>
            <a:r>
              <a:rPr lang="zh-CN" altLang="en-US"/>
              <a:t>我们称之为</a:t>
            </a:r>
            <a:r>
              <a:rPr lang="en-US" altLang="zh-CN">
                <a:sym typeface="+mn-ea"/>
              </a:rPr>
              <a:t>angular</a:t>
            </a:r>
            <a:r>
              <a:rPr lang="en-US" altLang="zh-CN"/>
              <a:t>)</a:t>
            </a:r>
            <a:r>
              <a:rPr lang="zh-CN" altLang="en-US"/>
              <a:t>。</a:t>
            </a:r>
            <a:endParaRPr lang="zh-CN" altLang="en-US"/>
          </a:p>
          <a:p>
            <a:r>
              <a:rPr lang="en-US" altLang="zh-CN"/>
              <a:t>2.</a:t>
            </a:r>
            <a:r>
              <a:rPr lang="zh-CN" altLang="en-US"/>
              <a:t>算法核心：</a:t>
            </a:r>
            <a:r>
              <a:rPr lang="en-US" altLang="zh-CN"/>
              <a:t>Variable Matching,</a:t>
            </a:r>
            <a:r>
              <a:rPr lang="zh-CN" altLang="en-US"/>
              <a:t>所有的</a:t>
            </a:r>
            <a:r>
              <a:rPr lang="en-US" altLang="zh-CN"/>
              <a:t>steering</a:t>
            </a:r>
            <a:r>
              <a:rPr lang="zh-CN" altLang="en-US"/>
              <a:t>算法其实都在做一件事情，</a:t>
            </a:r>
            <a:r>
              <a:rPr lang="zh-CN" altLang="en-US">
                <a:solidFill>
                  <a:srgbClr val="FF0000"/>
                </a:solidFill>
              </a:rPr>
              <a:t>那就是把人物的</a:t>
            </a:r>
            <a:r>
              <a:rPr lang="en-US" altLang="zh-CN">
                <a:solidFill>
                  <a:srgbClr val="FF0000"/>
                </a:solidFill>
              </a:rPr>
              <a:t>kinematic data(</a:t>
            </a:r>
            <a:r>
              <a:rPr lang="zh-CN" altLang="en-US">
                <a:solidFill>
                  <a:srgbClr val="FF0000"/>
                </a:solidFill>
              </a:rPr>
              <a:t>这里包括</a:t>
            </a:r>
            <a:r>
              <a:rPr lang="en-US" altLang="zh-CN">
                <a:solidFill>
                  <a:srgbClr val="FF0000"/>
                </a:solidFill>
              </a:rPr>
              <a:t> position</a:t>
            </a:r>
            <a:r>
              <a:rPr lang="zh-CN" altLang="en-US">
                <a:solidFill>
                  <a:srgbClr val="FF0000"/>
                </a:solidFill>
              </a:rPr>
              <a:t>，</a:t>
            </a:r>
            <a:r>
              <a:rPr lang="en-US" altLang="zh-CN">
                <a:solidFill>
                  <a:srgbClr val="FF0000"/>
                </a:solidFill>
              </a:rPr>
              <a:t>orientation</a:t>
            </a:r>
            <a:r>
              <a:rPr lang="zh-CN" altLang="en-US">
                <a:solidFill>
                  <a:srgbClr val="FF0000"/>
                </a:solidFill>
              </a:rPr>
              <a:t>，</a:t>
            </a:r>
            <a:r>
              <a:rPr lang="en-US" altLang="zh-CN">
                <a:solidFill>
                  <a:srgbClr val="FF0000"/>
                </a:solidFill>
              </a:rPr>
              <a:t>velocity</a:t>
            </a:r>
            <a:r>
              <a:rPr lang="zh-CN" altLang="en-US">
                <a:solidFill>
                  <a:srgbClr val="FF0000"/>
                </a:solidFill>
              </a:rPr>
              <a:t>，</a:t>
            </a:r>
            <a:r>
              <a:rPr lang="en-US" altLang="zh-CN">
                <a:solidFill>
                  <a:srgbClr val="FF0000"/>
                </a:solidFill>
              </a:rPr>
              <a:t>rotation),</a:t>
            </a:r>
            <a:r>
              <a:rPr lang="zh-CN" altLang="en-US">
                <a:solidFill>
                  <a:srgbClr val="FF0000"/>
                </a:solidFill>
              </a:rPr>
              <a:t>与目标的</a:t>
            </a:r>
            <a:r>
              <a:rPr lang="en-US" altLang="zh-CN">
                <a:solidFill>
                  <a:srgbClr val="FF0000"/>
                </a:solidFill>
              </a:rPr>
              <a:t>kinematic data </a:t>
            </a:r>
            <a:r>
              <a:rPr lang="zh-CN" altLang="en-US">
                <a:solidFill>
                  <a:srgbClr val="FF0000"/>
                </a:solidFill>
              </a:rPr>
              <a:t>相匹配</a:t>
            </a:r>
            <a:r>
              <a:rPr lang="zh-CN" altLang="en-US"/>
              <a:t>，进而计算出输出的加速度和角加速度。注意，</a:t>
            </a:r>
            <a:r>
              <a:rPr lang="zh-CN" altLang="en-US">
                <a:solidFill>
                  <a:srgbClr val="FF0000"/>
                </a:solidFill>
              </a:rPr>
              <a:t>一般一种</a:t>
            </a:r>
            <a:r>
              <a:rPr lang="en-US" altLang="zh-CN">
                <a:solidFill>
                  <a:srgbClr val="FF0000"/>
                </a:solidFill>
              </a:rPr>
              <a:t>steering</a:t>
            </a:r>
            <a:r>
              <a:rPr lang="zh-CN" altLang="en-US">
                <a:solidFill>
                  <a:srgbClr val="FF0000"/>
                </a:solidFill>
              </a:rPr>
              <a:t>算法只会匹配目人物与目标的</a:t>
            </a:r>
            <a:r>
              <a:rPr lang="en-US" altLang="zh-CN">
                <a:solidFill>
                  <a:srgbClr val="FF0000"/>
                </a:solidFill>
              </a:rPr>
              <a:t>kinematic data</a:t>
            </a:r>
            <a:r>
              <a:rPr lang="zh-CN" altLang="en-US">
                <a:solidFill>
                  <a:srgbClr val="FF0000"/>
                </a:solidFill>
              </a:rPr>
              <a:t>中的一种</a:t>
            </a:r>
            <a:r>
              <a:rPr lang="zh-CN" altLang="en-US"/>
              <a:t>，比如</a:t>
            </a:r>
            <a:r>
              <a:rPr lang="en-US" altLang="zh-CN"/>
              <a:t>position</a:t>
            </a:r>
            <a:r>
              <a:rPr lang="zh-CN" altLang="en-US"/>
              <a:t>匹配</a:t>
            </a:r>
            <a:r>
              <a:rPr lang="en-US" altLang="zh-CN"/>
              <a:t>position,velocity</a:t>
            </a:r>
            <a:r>
              <a:rPr lang="zh-CN" altLang="en-US"/>
              <a:t>匹配</a:t>
            </a:r>
            <a:r>
              <a:rPr lang="en-US" altLang="zh-CN"/>
              <a:t>velocity.</a:t>
            </a:r>
            <a:r>
              <a:rPr lang="zh-CN" altLang="en-US"/>
              <a:t>一般不会去匹配两个以上的数据。也就是说</a:t>
            </a:r>
            <a:r>
              <a:rPr lang="zh-CN" altLang="en-US">
                <a:solidFill>
                  <a:srgbClr val="FF0000"/>
                </a:solidFill>
              </a:rPr>
              <a:t>任何一种</a:t>
            </a:r>
            <a:r>
              <a:rPr lang="en-US" altLang="zh-CN">
                <a:solidFill>
                  <a:srgbClr val="FF0000"/>
                </a:solidFill>
              </a:rPr>
              <a:t>steering</a:t>
            </a:r>
            <a:r>
              <a:rPr lang="zh-CN" altLang="en-US">
                <a:solidFill>
                  <a:srgbClr val="FF0000"/>
                </a:solidFill>
              </a:rPr>
              <a:t>算法只做一种事情</a:t>
            </a:r>
            <a:r>
              <a:rPr lang="zh-CN" altLang="en-US"/>
              <a:t>，如果我们需要做多个事情，那么将采取把多个算法按顺序排号形成一个通道的办法，后边具体说。</a:t>
            </a:r>
            <a:endParaRPr lang="zh-CN" altLang="en-US"/>
          </a:p>
          <a:p>
            <a:endParaRPr lang="zh-CN" altLang="en-US"/>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496560" y="1981200"/>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2030095"/>
          </a:xfrm>
          <a:prstGeom prst="rect">
            <a:avLst/>
          </a:prstGeom>
          <a:noFill/>
        </p:spPr>
        <p:txBody>
          <a:bodyPr wrap="square" rtlCol="0">
            <a:spAutoFit/>
          </a:bodyPr>
          <a:p>
            <a:r>
              <a:rPr lang="en-US" altLang="zh-CN"/>
              <a:t>1.</a:t>
            </a:r>
            <a:r>
              <a:rPr lang="zh-CN" altLang="en-US"/>
              <a:t>算法描述：</a:t>
            </a:r>
            <a:r>
              <a:rPr lang="en-US" altLang="zh-CN"/>
              <a:t>Seek</a:t>
            </a:r>
            <a:r>
              <a:rPr lang="zh-CN" altLang="en-US"/>
              <a:t>是将人物的</a:t>
            </a:r>
            <a:r>
              <a:rPr lang="en-US" altLang="zh-CN"/>
              <a:t>position</a:t>
            </a:r>
            <a:r>
              <a:rPr lang="zh-CN" altLang="en-US"/>
              <a:t>与目标的</a:t>
            </a:r>
            <a:r>
              <a:rPr lang="en-US" altLang="zh-CN"/>
              <a:t>position</a:t>
            </a:r>
            <a:r>
              <a:rPr lang="zh-CN" altLang="en-US"/>
              <a:t>相匹配，与</a:t>
            </a:r>
            <a:r>
              <a:rPr lang="en-US" altLang="zh-CN"/>
              <a:t>kinematic</a:t>
            </a:r>
            <a:r>
              <a:rPr lang="zh-CN" altLang="en-US"/>
              <a:t>版本的</a:t>
            </a:r>
            <a:r>
              <a:rPr lang="en-US" altLang="zh-CN"/>
              <a:t>Seek</a:t>
            </a:r>
            <a:r>
              <a:rPr lang="zh-CN" altLang="en-US"/>
              <a:t>一样，</a:t>
            </a:r>
            <a:r>
              <a:rPr lang="en-US" altLang="zh-CN"/>
              <a:t>dynamic</a:t>
            </a:r>
            <a:r>
              <a:rPr lang="zh-CN" altLang="en-US"/>
              <a:t>版本的</a:t>
            </a:r>
            <a:r>
              <a:rPr lang="en-US" altLang="zh-CN"/>
              <a:t>Seek</a:t>
            </a:r>
            <a:r>
              <a:rPr lang="zh-CN" altLang="en-US"/>
              <a:t>也可以找到一个朝向目标的方向，然后朝这个方向尽可能快的移动，与</a:t>
            </a:r>
            <a:r>
              <a:rPr lang="en-US" altLang="zh-CN"/>
              <a:t>kinematic</a:t>
            </a:r>
            <a:r>
              <a:rPr lang="zh-CN" altLang="en-US"/>
              <a:t>版本不同的是，</a:t>
            </a:r>
            <a:r>
              <a:rPr lang="en-US" altLang="zh-CN"/>
              <a:t>dynamic</a:t>
            </a:r>
            <a:r>
              <a:rPr lang="zh-CN" altLang="en-US"/>
              <a:t>版本的</a:t>
            </a:r>
            <a:r>
              <a:rPr lang="en-US" altLang="zh-CN"/>
              <a:t>Seek</a:t>
            </a:r>
            <a:r>
              <a:rPr lang="zh-CN" altLang="en-US"/>
              <a:t>输出的是</a:t>
            </a:r>
            <a:r>
              <a:rPr lang="zh-CN" altLang="en-US"/>
              <a:t>加速度</a:t>
            </a:r>
            <a:endParaRPr lang="zh-CN" altLang="en-US"/>
          </a:p>
          <a:p>
            <a:r>
              <a:rPr lang="en-US" altLang="zh-CN"/>
              <a:t>2. </a:t>
            </a:r>
            <a:r>
              <a:rPr lang="zh-CN" altLang="en-US"/>
              <a:t>算法</a:t>
            </a:r>
            <a:r>
              <a:rPr lang="zh-CN" altLang="en-US"/>
              <a:t>伪代码：</a:t>
            </a:r>
            <a:endParaRPr lang="zh-CN" altLang="en-US"/>
          </a:p>
          <a:p>
            <a:endParaRPr lang="zh-CN" altLang="en-US"/>
          </a:p>
          <a:p>
            <a:endParaRPr lang="zh-CN" altLang="en-US"/>
          </a:p>
          <a:p>
            <a:endParaRPr lang="zh-CN" altLang="en-US"/>
          </a:p>
        </p:txBody>
      </p:sp>
      <p:pic>
        <p:nvPicPr>
          <p:cNvPr id="5" name="图片 4" descr="DSeek"/>
          <p:cNvPicPr>
            <a:picLocks noChangeAspect="1"/>
          </p:cNvPicPr>
          <p:nvPr/>
        </p:nvPicPr>
        <p:blipFill>
          <a:blip r:embed="rId1"/>
          <a:stretch>
            <a:fillRect/>
          </a:stretch>
        </p:blipFill>
        <p:spPr>
          <a:xfrm>
            <a:off x="2809875" y="2090420"/>
            <a:ext cx="3683000" cy="806450"/>
          </a:xfrm>
          <a:prstGeom prst="rect">
            <a:avLst/>
          </a:prstGeom>
        </p:spPr>
      </p:pic>
      <p:pic>
        <p:nvPicPr>
          <p:cNvPr id="6" name="图片 5" descr="DSeek2"/>
          <p:cNvPicPr>
            <a:picLocks noChangeAspect="1"/>
          </p:cNvPicPr>
          <p:nvPr/>
        </p:nvPicPr>
        <p:blipFill>
          <a:blip r:embed="rId2"/>
          <a:stretch>
            <a:fillRect/>
          </a:stretch>
        </p:blipFill>
        <p:spPr>
          <a:xfrm>
            <a:off x="2809875" y="2896870"/>
            <a:ext cx="3683000" cy="37871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645160"/>
          </a:xfrm>
          <a:prstGeom prst="rect">
            <a:avLst/>
          </a:prstGeom>
          <a:noFill/>
        </p:spPr>
        <p:txBody>
          <a:bodyPr wrap="square" rtlCol="0">
            <a:spAutoFit/>
          </a:bodyPr>
          <a:p>
            <a:r>
              <a:rPr lang="en-US" altLang="zh-CN"/>
              <a:t>3.</a:t>
            </a:r>
            <a:r>
              <a:rPr lang="zh-CN" altLang="en-US"/>
              <a:t>算法性能：时间复杂度和空间复杂度都是</a:t>
            </a:r>
            <a:r>
              <a:rPr lang="en-US" altLang="zh-CN"/>
              <a:t>O(1).</a:t>
            </a:r>
            <a:endParaRPr lang="en-US" altLang="zh-CN"/>
          </a:p>
          <a:p>
            <a:r>
              <a:rPr lang="en-US" altLang="zh-CN"/>
              <a:t>4.</a:t>
            </a:r>
            <a:r>
              <a:rPr lang="zh-CN" altLang="en-US"/>
              <a:t>算法反向：</a:t>
            </a:r>
            <a:r>
              <a:rPr lang="en-US" altLang="zh-CN"/>
              <a:t>Flee,</a:t>
            </a:r>
            <a:r>
              <a:rPr lang="zh-CN" altLang="en-US"/>
              <a:t>需要把移动方向设成远离</a:t>
            </a:r>
            <a:r>
              <a:rPr lang="en-US" altLang="zh-CN"/>
              <a:t>target</a:t>
            </a:r>
            <a:r>
              <a:rPr lang="zh-CN" altLang="en-US"/>
              <a:t>的</a:t>
            </a:r>
            <a:r>
              <a:rPr lang="zh-CN" altLang="en-US"/>
              <a:t>方向。</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29580" y="3558540"/>
            <a:ext cx="3138805"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4086860"/>
              </a:xfrm>
              <a:prstGeom prst="rect">
                <a:avLst/>
              </a:prstGeom>
              <a:noFill/>
            </p:spPr>
            <p:txBody>
              <a:bodyPr wrap="square" rtlCol="0">
                <a:spAutoFit/>
              </a:bodyPr>
              <a:p>
                <a:r>
                  <a:rPr lang="en-US" altLang="zh-CN"/>
                  <a:t>1.</a:t>
                </a:r>
                <a:r>
                  <a:rPr lang="zh-CN" altLang="en-US"/>
                  <a:t>算法描述：与</a:t>
                </a:r>
                <a:r>
                  <a:rPr lang="en-US" altLang="zh-CN"/>
                  <a:t>kinematic</a:t>
                </a:r>
                <a:r>
                  <a:rPr lang="zh-CN" altLang="en-US"/>
                  <a:t>版本的</a:t>
                </a:r>
                <a:r>
                  <a:rPr lang="en-US" altLang="zh-CN"/>
                  <a:t>Seek</a:t>
                </a:r>
                <a:r>
                  <a:rPr lang="zh-CN" altLang="en-US"/>
                  <a:t>一样</a:t>
                </a:r>
                <a:r>
                  <a:rPr lang="en-US" altLang="zh-CN"/>
                  <a:t>,dynamic</a:t>
                </a:r>
                <a:r>
                  <a:rPr lang="zh-CN" altLang="en-US"/>
                  <a:t>版本的</a:t>
                </a:r>
                <a:r>
                  <a:rPr lang="en-US" altLang="zh-CN"/>
                  <a:t>Seek</a:t>
                </a:r>
                <a:r>
                  <a:rPr lang="zh-CN" altLang="en-US"/>
                  <a:t>也会出现</a:t>
                </a:r>
                <a:r>
                  <a:rPr lang="en-US" altLang="zh-CN"/>
                  <a:t>“</a:t>
                </a:r>
                <a:r>
                  <a:rPr lang="zh-CN" altLang="en-US"/>
                  <a:t>跑过</a:t>
                </a:r>
                <a:r>
                  <a:rPr lang="en-US" altLang="zh-CN"/>
                  <a:t>”</a:t>
                </a:r>
                <a:r>
                  <a:rPr lang="zh-CN" altLang="en-US"/>
                  <a:t>的情况。具体做法</a:t>
                </a:r>
                <a:r>
                  <a:rPr lang="zh-CN" altLang="en-US"/>
                  <a:t>是：</a:t>
                </a:r>
                <a:endParaRPr lang="zh-CN" altLang="en-US"/>
              </a:p>
              <a:p>
                <a:r>
                  <a:rPr lang="en-US" altLang="zh-CN"/>
                  <a:t>	</a:t>
                </a:r>
                <a:r>
                  <a:rPr lang="zh-CN" altLang="en-US"/>
                  <a:t>（</a:t>
                </a:r>
                <a:r>
                  <a:rPr lang="en-US" altLang="zh-CN"/>
                  <a:t>1</a:t>
                </a:r>
                <a:r>
                  <a:rPr lang="zh-CN" altLang="en-US"/>
                  <a:t>）定义两个半径，一个</a:t>
                </a:r>
                <a:r>
                  <a:rPr lang="en-US" altLang="zh-CN"/>
                  <a:t>arrive radius,</a:t>
                </a:r>
                <a:r>
                  <a:rPr lang="zh-CN" altLang="en-US"/>
                  <a:t>另一个是</a:t>
                </a:r>
                <a:r>
                  <a:rPr lang="en-US" altLang="zh-CN"/>
                  <a:t>slow down radius</a:t>
                </a:r>
                <a:r>
                  <a:rPr lang="zh-CN" altLang="en-US"/>
                  <a:t>。</a:t>
                </a:r>
                <a:endParaRPr lang="zh-CN" altLang="en-US"/>
              </a:p>
              <a:p>
                <a:r>
                  <a:rPr lang="en-US" altLang="zh-CN"/>
                  <a:t>	</a:t>
                </a:r>
                <a:r>
                  <a:rPr lang="zh-CN" altLang="en-US"/>
                  <a:t>（</a:t>
                </a:r>
                <a:r>
                  <a:rPr lang="en-US" altLang="zh-CN"/>
                  <a:t>2</a:t>
                </a:r>
                <a:r>
                  <a:rPr lang="zh-CN" altLang="en-US"/>
                  <a:t>）定义一个</a:t>
                </a:r>
                <a:r>
                  <a:rPr lang="en-US" altLang="zh-CN"/>
                  <a:t>timeToTarget</a:t>
                </a:r>
                <a:r>
                  <a:rPr lang="zh-CN" altLang="en-US"/>
                  <a:t>用来表示到达目标速度所需要的</a:t>
                </a:r>
                <a:r>
                  <a:rPr lang="zh-CN" altLang="en-US"/>
                  <a:t>时间。</a:t>
                </a:r>
                <a:endParaRPr lang="zh-CN" altLang="en-US"/>
              </a:p>
              <a:p>
                <a:r>
                  <a:rPr lang="en-US" altLang="zh-CN"/>
                  <a:t>	</a:t>
                </a:r>
                <a:r>
                  <a:rPr lang="zh-CN" altLang="en-US"/>
                  <a:t>（</a:t>
                </a:r>
                <a:r>
                  <a:rPr lang="en-US" altLang="zh-CN"/>
                  <a:t>3</a:t>
                </a:r>
                <a:r>
                  <a:rPr lang="zh-CN" altLang="en-US"/>
                  <a:t>）如果人物当前离目标的距离小于</a:t>
                </a:r>
                <a:r>
                  <a:rPr lang="en-US" altLang="zh-CN"/>
                  <a:t>arrive radius</a:t>
                </a:r>
                <a:r>
                  <a:rPr lang="zh-CN" altLang="en-US"/>
                  <a:t>，那么表示人物已经到达目</a:t>
                </a:r>
                <a:r>
                  <a:rPr lang="en-US" altLang="zh-CN"/>
                  <a:t>	         </a:t>
                </a:r>
                <a:r>
                  <a:rPr lang="zh-CN" altLang="en-US"/>
                  <a:t>标，算法不再输出任何</a:t>
                </a:r>
                <a:r>
                  <a:rPr lang="zh-CN" altLang="en-US"/>
                  <a:t>值。</a:t>
                </a:r>
                <a:endParaRPr lang="zh-CN" altLang="en-US"/>
              </a:p>
              <a:p>
                <a:r>
                  <a:rPr lang="en-US" altLang="zh-CN"/>
                  <a:t>	</a:t>
                </a:r>
                <a:r>
                  <a:rPr lang="zh-CN" altLang="en-US"/>
                  <a:t>（</a:t>
                </a:r>
                <a:r>
                  <a:rPr lang="en-US" altLang="zh-CN"/>
                  <a:t>4</a:t>
                </a:r>
                <a:r>
                  <a:rPr lang="zh-CN" altLang="en-US"/>
                  <a:t>）如果人物</a:t>
                </a:r>
                <a:r>
                  <a:rPr lang="zh-CN" altLang="en-US"/>
                  <a:t>离当前目标大于</a:t>
                </a:r>
                <a:r>
                  <a:rPr lang="en-US" altLang="zh-CN"/>
                  <a:t>slow down radius,</a:t>
                </a:r>
                <a:r>
                  <a:rPr lang="zh-CN" altLang="en-US"/>
                  <a:t>那么人物将按照最大速度</a:t>
                </a:r>
                <a:r>
                  <a:rPr lang="zh-CN" altLang="en-US"/>
                  <a:t>运动</a:t>
                </a:r>
                <a:endParaRPr lang="zh-CN" altLang="en-US"/>
              </a:p>
              <a:p>
                <a:r>
                  <a:rPr lang="en-US" altLang="zh-CN"/>
                  <a:t>	</a:t>
                </a:r>
                <a:r>
                  <a:rPr lang="zh-CN" altLang="en-US"/>
                  <a:t>（</a:t>
                </a:r>
                <a:r>
                  <a:rPr lang="en-US" altLang="zh-CN"/>
                  <a:t>5</a:t>
                </a:r>
                <a:r>
                  <a:rPr lang="zh-CN" altLang="en-US"/>
                  <a:t>）如果人物离当前目标的距离介于两个半径之间，那么人物将开始减速，减速规则是根据人物到目标之间的距离，对</a:t>
                </a:r>
                <a:r>
                  <a:rPr lang="en-US" altLang="zh-CN"/>
                  <a:t>0</a:t>
                </a:r>
                <a:r>
                  <a:rPr lang="zh-CN" altLang="en-US"/>
                  <a:t>和最大速度进行插值，我们将其称之为</a:t>
                </a:r>
                <a:r>
                  <a:rPr lang="en-US" altLang="zh-CN"/>
                  <a:t>“</a:t>
                </a:r>
                <a:r>
                  <a:rPr lang="zh-CN" altLang="en-US"/>
                  <a:t>目标速度</a:t>
                </a:r>
                <a:r>
                  <a:rPr lang="en-US" altLang="zh-CN"/>
                  <a:t>”</a:t>
                </a:r>
                <a:r>
                  <a:rPr lang="zh-CN" altLang="en-US"/>
                  <a:t>。</a:t>
                </a:r>
                <a:r>
                  <a:rPr lang="en-US" altLang="zh-CN"/>
                  <a:t>该算法着眼于角色当前的速度，并计算出将其转变为“目标速度”所需的加速度。然而，我们不能立即改变速度，所以加速度是根据在固定的时间尺度内达到目标速度来计算的</a:t>
                </a:r>
                <a:r>
                  <a:rPr lang="zh-CN" altLang="en-US"/>
                  <a:t>，即</a:t>
                </a:r>
                <a14:m>
                  <m:oMath xmlns:m="http://schemas.openxmlformats.org/officeDocument/2006/math">
                    <m:r>
                      <m:rPr>
                        <m:sty m:val="p"/>
                      </m:rPr>
                      <a:rPr lang="en-US" altLang="zh-CN">
                        <a:latin typeface="Cambria Math" panose="02040503050406030204" charset="0"/>
                        <a:cs typeface="Cambria Math" panose="02040503050406030204" charset="0"/>
                      </a:rPr>
                      <m:t>α</m:t>
                    </m:r>
                    <m:r>
                      <a:rPr lang="en-US" altLang="zh-CN">
                        <a:latin typeface="Cambria Math" panose="02040503050406030204" charset="0"/>
                        <a:cs typeface="Cambria Math" panose="02040503050406030204" charset="0"/>
                      </a:rPr>
                      <m:t> =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𝛥</m:t>
                        </m:r>
                        <m:r>
                          <a:rPr lang="en-US" altLang="zh-CN" i="1">
                            <a:latin typeface="Cambria Math" panose="02040503050406030204" charset="0"/>
                            <a:cs typeface="Cambria Math" panose="02040503050406030204" charset="0"/>
                          </a:rPr>
                          <m:t>𝑣</m:t>
                        </m:r>
                      </m:num>
                      <m:den>
                        <m:r>
                          <a:rPr lang="en-US" altLang="zh-CN" i="1">
                            <a:latin typeface="Cambria Math" panose="02040503050406030204" charset="0"/>
                            <a:ea typeface="MS Mincho" charset="0"/>
                            <a:cs typeface="Cambria Math" panose="02040503050406030204" charset="0"/>
                          </a:rPr>
                          <m:t>𝛥</m:t>
                        </m:r>
                        <m:r>
                          <a:rPr lang="en-US" altLang="zh-CN" i="1">
                            <a:latin typeface="Cambria Math" panose="02040503050406030204" charset="0"/>
                            <a:ea typeface="MS Mincho" charset="0"/>
                            <a:cs typeface="Cambria Math" panose="02040503050406030204" charset="0"/>
                          </a:rPr>
                          <m:t>𝑡</m:t>
                        </m:r>
                      </m:den>
                    </m:f>
                  </m:oMath>
                </a14:m>
                <a:r>
                  <a:rPr lang="en-US" altLang="zh-CN"/>
                  <a:t>,</a:t>
                </a:r>
                <a:r>
                  <a:rPr lang="zh-CN" altLang="en-US"/>
                  <a:t>其中</a:t>
                </a:r>
                <a14:m>
                  <m:oMath xmlns:m="http://schemas.openxmlformats.org/officeDocument/2006/math">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𝑡</m:t>
                    </m:r>
                  </m:oMath>
                </a14:m>
                <a:r>
                  <a:rPr lang="en-US" altLang="zh-CN"/>
                  <a:t> </a:t>
                </a:r>
                <a:r>
                  <a:rPr lang="zh-CN" altLang="en-US"/>
                  <a:t>就是</a:t>
                </a:r>
                <a:r>
                  <a:rPr lang="en-US" altLang="zh-CN"/>
                  <a:t>timeToTarget</a:t>
                </a:r>
                <a:r>
                  <a:rPr lang="zh-CN" altLang="en-US"/>
                  <a:t>。</a:t>
                </a:r>
                <a:endParaRPr lang="en-US" altLang="zh-CN"/>
              </a:p>
              <a:p>
                <a:endParaRPr lang="zh-CN" altLang="en-US"/>
              </a:p>
              <a:p>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408686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8" name="矩形 17"/>
          <p:cNvSpPr/>
          <p:nvPr/>
        </p:nvSpPr>
        <p:spPr>
          <a:xfrm>
            <a:off x="3766243" y="3997767"/>
            <a:ext cx="1965349" cy="521970"/>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移动算法基础</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154575" y="3997767"/>
            <a:ext cx="1965349" cy="953135"/>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移动算法两大分类之一的动态移动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02" y="2838858"/>
            <a:ext cx="2387498" cy="1681072"/>
            <a:chOff x="1356" y="4471"/>
            <a:chExt cx="3760" cy="2647"/>
          </a:xfrm>
        </p:grpSpPr>
        <p:sp>
          <p:nvSpPr>
            <p:cNvPr id="12" name="矩形 11"/>
            <p:cNvSpPr/>
            <p:nvPr/>
          </p:nvSpPr>
          <p:spPr>
            <a:xfrm>
              <a:off x="1688" y="6296"/>
              <a:ext cx="3095" cy="822"/>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uFillTx/>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模型</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构造</a:t>
              </a:r>
              <a:endPar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模型</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01</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334" y="2838858"/>
            <a:ext cx="2387498" cy="2112237"/>
            <a:chOff x="9841" y="4471"/>
            <a:chExt cx="3760" cy="3326"/>
          </a:xfrm>
        </p:grpSpPr>
        <p:sp>
          <p:nvSpPr>
            <p:cNvPr id="21" name="矩形 20"/>
            <p:cNvSpPr/>
            <p:nvPr/>
          </p:nvSpPr>
          <p:spPr>
            <a:xfrm>
              <a:off x="10174" y="6296"/>
              <a:ext cx="3095" cy="1501"/>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移动算法两大分类之一的动力学</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动力学移动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03</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168" y="2838858"/>
            <a:ext cx="2387498" cy="1681072"/>
            <a:chOff x="5599" y="4471"/>
            <a:chExt cx="3760" cy="2647"/>
          </a:xfrm>
        </p:grpSpPr>
        <p:sp>
          <p:nvSpPr>
            <p:cNvPr id="5" name="矩形 4"/>
            <p:cNvSpPr/>
            <p:nvPr/>
          </p:nvSpPr>
          <p:spPr>
            <a:xfrm>
              <a:off x="5931" y="6296"/>
              <a:ext cx="3095" cy="822"/>
            </a:xfrm>
            <a:prstGeom prst="rect">
              <a:avLst/>
            </a:prstGeom>
          </p:spPr>
          <p:txBody>
            <a:bodyPr vert="horz" wrap="square">
              <a:spAutoFit/>
            </a:bodyPr>
            <a:p>
              <a:pPr algn="ctr">
                <a:lnSpc>
                  <a:spcPct val="200000"/>
                </a:lnSpc>
              </a:pP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5599" y="5521"/>
              <a:ext cx="3760" cy="943"/>
            </a:xfrm>
            <a:prstGeom prst="rect">
              <a:avLst/>
            </a:prstGeom>
          </p:spPr>
          <p:txBody>
            <a:bodyPr vert="horz" wrap="square">
              <a:spAutoFit/>
            </a:bodyPr>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9155581" y="2838858"/>
            <a:ext cx="1965241" cy="1496287"/>
            <a:chOff x="14418" y="4471"/>
            <a:chExt cx="3095" cy="2356"/>
          </a:xfrm>
        </p:grpSpPr>
        <p:sp>
          <p:nvSpPr>
            <p:cNvPr id="29" name="矩形 28"/>
            <p:cNvSpPr/>
            <p:nvPr/>
          </p:nvSpPr>
          <p:spPr>
            <a:xfrm>
              <a:off x="14418" y="6296"/>
              <a:ext cx="3095" cy="531"/>
            </a:xfrm>
            <a:prstGeom prst="rect">
              <a:avLst/>
            </a:prstGeom>
          </p:spPr>
          <p:txBody>
            <a:bodyPr vert="horz" wrap="square">
              <a:spAutoFit/>
            </a:bodyPr>
            <a:p>
              <a:pPr algn="ctr">
                <a:lnSpc>
                  <a:spcPct val="200000"/>
                </a:lnSpc>
              </a:pPr>
              <a:endParaRPr lang="zh-CN" altLang="en-US" sz="8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922020"/>
          </a:xfrm>
          <a:prstGeom prst="rect">
            <a:avLst/>
          </a:prstGeom>
          <a:noFill/>
        </p:spPr>
        <p:txBody>
          <a:bodyPr wrap="square" rtlCol="0">
            <a:spAutoFit/>
          </a:bodyPr>
          <a:p>
            <a:r>
              <a:rPr lang="en-US"/>
              <a:t>2.</a:t>
            </a:r>
            <a:r>
              <a:rPr lang="zh-CN" altLang="en-US"/>
              <a:t>算法</a:t>
            </a:r>
            <a:r>
              <a:rPr lang="zh-CN" altLang="en-US"/>
              <a:t>伪代码</a:t>
            </a:r>
            <a:endParaRPr lang="zh-CN" altLang="en-US"/>
          </a:p>
          <a:p>
            <a:endParaRPr lang="zh-CN" altLang="en-US"/>
          </a:p>
          <a:p>
            <a:endParaRPr lang="zh-CN" altLang="en-US"/>
          </a:p>
        </p:txBody>
      </p:sp>
      <p:pic>
        <p:nvPicPr>
          <p:cNvPr id="4" name="图片 3" descr="Arrive1"/>
          <p:cNvPicPr>
            <a:picLocks noChangeAspect="1"/>
          </p:cNvPicPr>
          <p:nvPr/>
        </p:nvPicPr>
        <p:blipFill>
          <a:blip r:embed="rId1"/>
          <a:stretch>
            <a:fillRect/>
          </a:stretch>
        </p:blipFill>
        <p:spPr>
          <a:xfrm>
            <a:off x="798830" y="1433195"/>
            <a:ext cx="3415665" cy="2719070"/>
          </a:xfrm>
          <a:prstGeom prst="rect">
            <a:avLst/>
          </a:prstGeom>
        </p:spPr>
      </p:pic>
      <p:pic>
        <p:nvPicPr>
          <p:cNvPr id="10" name="图片 9" descr="arrive2"/>
          <p:cNvPicPr>
            <a:picLocks noChangeAspect="1"/>
          </p:cNvPicPr>
          <p:nvPr/>
        </p:nvPicPr>
        <p:blipFill>
          <a:blip r:embed="rId2"/>
          <a:stretch>
            <a:fillRect/>
          </a:stretch>
        </p:blipFill>
        <p:spPr>
          <a:xfrm>
            <a:off x="4214495" y="1433195"/>
            <a:ext cx="3386455" cy="2719070"/>
          </a:xfrm>
          <a:prstGeom prst="rect">
            <a:avLst/>
          </a:prstGeom>
        </p:spPr>
      </p:pic>
      <p:pic>
        <p:nvPicPr>
          <p:cNvPr id="11" name="图片 10" descr="arrive3"/>
          <p:cNvPicPr>
            <a:picLocks noChangeAspect="1"/>
          </p:cNvPicPr>
          <p:nvPr/>
        </p:nvPicPr>
        <p:blipFill>
          <a:blip r:embed="rId3"/>
          <a:stretch>
            <a:fillRect/>
          </a:stretch>
        </p:blipFill>
        <p:spPr>
          <a:xfrm>
            <a:off x="7600950" y="1433195"/>
            <a:ext cx="3270885" cy="27190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1753235"/>
          </a:xfrm>
          <a:prstGeom prst="rect">
            <a:avLst/>
          </a:prstGeom>
          <a:noFill/>
        </p:spPr>
        <p:txBody>
          <a:bodyPr wrap="square" rtlCol="0">
            <a:spAutoFit/>
          </a:bodyPr>
          <a:p>
            <a:r>
              <a:rPr lang="en-US"/>
              <a:t>3.</a:t>
            </a:r>
            <a:r>
              <a:rPr lang="zh-CN" altLang="en-US"/>
              <a:t>算法</a:t>
            </a:r>
            <a:r>
              <a:rPr lang="zh-CN" altLang="en-US"/>
              <a:t>性能：</a:t>
            </a:r>
            <a:endParaRPr lang="zh-CN" altLang="en-US"/>
          </a:p>
          <a:p>
            <a:r>
              <a:rPr lang="en-US" altLang="zh-CN"/>
              <a:t>	</a:t>
            </a:r>
            <a:r>
              <a:rPr lang="zh-CN" altLang="en-US"/>
              <a:t>时间和空间复杂度都是</a:t>
            </a:r>
            <a:r>
              <a:rPr lang="en-US" altLang="zh-CN"/>
              <a:t>O(1)</a:t>
            </a:r>
            <a:r>
              <a:rPr lang="zh-CN" altLang="en-US"/>
              <a:t>。</a:t>
            </a:r>
            <a:endParaRPr lang="zh-CN" altLang="en-US"/>
          </a:p>
          <a:p>
            <a:r>
              <a:rPr lang="en-US" altLang="zh-CN"/>
              <a:t>4.</a:t>
            </a:r>
            <a:r>
              <a:rPr lang="zh-CN" altLang="en-US"/>
              <a:t>算法反向：</a:t>
            </a:r>
            <a:r>
              <a:rPr lang="en-US" altLang="zh-CN"/>
              <a:t>Leave</a:t>
            </a:r>
            <a:endParaRPr lang="en-US" altLang="zh-CN"/>
          </a:p>
          <a:p>
            <a:endParaRPr lang="zh-CN" altLang="en-US"/>
          </a:p>
          <a:p>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60260" y="1435100"/>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4679950"/>
              </a:xfrm>
              <a:prstGeom prst="rect">
                <a:avLst/>
              </a:prstGeom>
              <a:noFill/>
            </p:spPr>
            <p:txBody>
              <a:bodyPr wrap="square" rtlCol="0">
                <a:spAutoFit/>
              </a:bodyPr>
              <a:p>
                <a:r>
                  <a:rPr lang="en-US" altLang="zh-CN"/>
                  <a:t>1.</a:t>
                </a:r>
                <a:r>
                  <a:rPr lang="zh-CN" altLang="en-US"/>
                  <a:t>算法描述：</a:t>
                </a:r>
                <a:r>
                  <a:rPr lang="en-US" altLang="zh-CN">
                    <a:solidFill>
                      <a:srgbClr val="FF0000"/>
                    </a:solidFill>
                  </a:rPr>
                  <a:t>Pursue</a:t>
                </a:r>
                <a:r>
                  <a:rPr lang="zh-CN" altLang="en-US">
                    <a:solidFill>
                      <a:srgbClr val="FF0000"/>
                    </a:solidFill>
                  </a:rPr>
                  <a:t>算法是</a:t>
                </a:r>
                <a:r>
                  <a:rPr lang="en-US" altLang="zh-CN">
                    <a:solidFill>
                      <a:srgbClr val="FF0000"/>
                    </a:solidFill>
                  </a:rPr>
                  <a:t>Seek</a:t>
                </a:r>
                <a:r>
                  <a:rPr lang="zh-CN" altLang="en-US">
                    <a:solidFill>
                      <a:srgbClr val="FF0000"/>
                    </a:solidFill>
                  </a:rPr>
                  <a:t>的衍生算法，</a:t>
                </a:r>
                <a:r>
                  <a:rPr lang="en-US" altLang="zh-CN">
                    <a:solidFill>
                      <a:srgbClr val="FF0000"/>
                    </a:solidFill>
                  </a:rPr>
                  <a:t>Seek</a:t>
                </a:r>
                <a:r>
                  <a:rPr lang="zh-CN" altLang="en-US">
                    <a:solidFill>
                      <a:srgbClr val="FF0000"/>
                    </a:solidFill>
                  </a:rPr>
                  <a:t>主要解决了基本的移动算法输入输出问题，也就是给定一个目标点的</a:t>
                </a:r>
                <a:r>
                  <a:rPr lang="en-US" altLang="zh-CN">
                    <a:solidFill>
                      <a:srgbClr val="FF0000"/>
                    </a:solidFill>
                  </a:rPr>
                  <a:t>position,</a:t>
                </a:r>
                <a:r>
                  <a:rPr lang="zh-CN" altLang="en-US">
                    <a:solidFill>
                      <a:srgbClr val="FF0000"/>
                    </a:solidFill>
                  </a:rPr>
                  <a:t>我们通过算法算出一个加速度，从</a:t>
                </a:r>
                <a:r>
                  <a:rPr lang="en-US" altLang="zh-CN">
                    <a:solidFill>
                      <a:srgbClr val="FF0000"/>
                    </a:solidFill>
                  </a:rPr>
                  <a:t>variable matching</a:t>
                </a:r>
                <a:r>
                  <a:rPr lang="zh-CN" altLang="en-US">
                    <a:solidFill>
                      <a:srgbClr val="FF0000"/>
                    </a:solidFill>
                  </a:rPr>
                  <a:t>的角度来讲就是</a:t>
                </a:r>
                <a:r>
                  <a:rPr lang="en-US" altLang="zh-CN">
                    <a:solidFill>
                      <a:srgbClr val="FF0000"/>
                    </a:solidFill>
                  </a:rPr>
                  <a:t>Seek</a:t>
                </a:r>
                <a:r>
                  <a:rPr lang="zh-CN" altLang="en-US">
                    <a:solidFill>
                      <a:srgbClr val="FF0000"/>
                    </a:solidFill>
                  </a:rPr>
                  <a:t>匹配了人物和目标的</a:t>
                </a:r>
                <a:r>
                  <a:rPr lang="en-US" altLang="zh-CN">
                    <a:solidFill>
                      <a:srgbClr val="FF0000"/>
                    </a:solidFill>
                  </a:rPr>
                  <a:t>position</a:t>
                </a:r>
                <a:r>
                  <a:rPr lang="zh-CN" altLang="en-US">
                    <a:solidFill>
                      <a:srgbClr val="FF0000"/>
                    </a:solidFill>
                  </a:rPr>
                  <a:t>。而</a:t>
                </a:r>
                <a:r>
                  <a:rPr lang="en-US" altLang="zh-CN">
                    <a:solidFill>
                      <a:srgbClr val="FF0000"/>
                    </a:solidFill>
                  </a:rPr>
                  <a:t>Seek</a:t>
                </a:r>
                <a:r>
                  <a:rPr lang="zh-CN" altLang="en-US">
                    <a:solidFill>
                      <a:srgbClr val="FF0000"/>
                    </a:solidFill>
                  </a:rPr>
                  <a:t>的衍生算法则是主要解决这个目标的</a:t>
                </a:r>
                <a:r>
                  <a:rPr lang="en-US" altLang="zh-CN">
                    <a:solidFill>
                      <a:srgbClr val="FF0000"/>
                    </a:solidFill>
                  </a:rPr>
                  <a:t>position</a:t>
                </a:r>
                <a:r>
                  <a:rPr lang="zh-CN" altLang="en-US">
                    <a:solidFill>
                      <a:srgbClr val="FF0000"/>
                    </a:solidFill>
                  </a:rPr>
                  <a:t>怎么给的问题，具体的计算加速度则委托给</a:t>
                </a:r>
                <a:r>
                  <a:rPr lang="en-US" altLang="zh-CN">
                    <a:solidFill>
                      <a:srgbClr val="FF0000"/>
                    </a:solidFill>
                  </a:rPr>
                  <a:t>Seek</a:t>
                </a:r>
                <a:r>
                  <a:rPr lang="zh-CN" altLang="en-US">
                    <a:solidFill>
                      <a:srgbClr val="FF0000"/>
                    </a:solidFill>
                  </a:rPr>
                  <a:t>进行。</a:t>
                </a:r>
                <a:r>
                  <a:rPr lang="en-US" altLang="zh-CN"/>
                  <a:t>Pursue</a:t>
                </a:r>
                <a:r>
                  <a:rPr lang="zh-CN" altLang="en-US"/>
                  <a:t>也是一样的道理。如果我们在追逐一个移动的目标，那么不断地向它当前的位置移动是不够的。当我们到达它现在的位置时，它已经移动了。当目标很近的时候，这不是太大的问题，因为我们每一帧都会重新考虑目标的位置，我们最终会到达那里的。但如果角色离目标很远，它就会朝一个明显错误的方向出发。因此我们需要预测它在未来某个时候的位置，并朝着那个位置移动，而不是向着它当前的位置。至于预测的方法我们会计算出人物和目标之间的距离，并计算出以最大速度到达目标当前位置需要多长时间。使用这个时间间隔作为它的预测前瞻。如果目标以当前速度继续移动，然后用这个速度乘以这个预测前瞻得到一个距离，最后用目标当前的位置加这个距离得到一个预测位置，就是我们</a:t>
                </a:r>
                <a:r>
                  <a:rPr lang="en-US" altLang="zh-CN"/>
                  <a:t>Pursue</a:t>
                </a:r>
                <a:r>
                  <a:rPr lang="zh-CN" altLang="en-US"/>
                  <a:t>的算法输入。</a:t>
                </a:r>
                <a:r>
                  <a:rPr lang="zh-CN" altLang="en-US"/>
                  <a:t>即</a:t>
                </a:r>
                <a:endParaRPr lang="zh-CN" altLang="en-US"/>
              </a:p>
              <a:p>
                <a:r>
                  <a:rPr lang="en-US" altLang="zh-CN">
                    <a:latin typeface="Cambria Math" panose="02040503050406030204" charset="0"/>
                    <a:cs typeface="Cambria Math" panose="02040503050406030204" charset="0"/>
                  </a:rPr>
                  <a:t>(1)</a:t>
                </a:r>
                <a14:m>
                  <m:oMath xmlns:m="http://schemas.openxmlformats.org/officeDocument/2006/math">
                    <m:r>
                      <a:rPr lang="en-US" altLang="zh-CN" i="1">
                        <a:latin typeface="Cambria Math" panose="02040503050406030204" charset="0"/>
                        <a:cs typeface="Cambria Math" panose="02040503050406030204" charset="0"/>
                      </a:rPr>
                      <m:t>𝑡𝑖𝑚𝑒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𝑖𝑛𝑡𝑒𝑟𝑣𝑎𝑙</m:t>
                    </m:r>
                    <m:r>
                      <a:rPr lang="en-US" altLang="zh-CN" i="1">
                        <a:latin typeface="Cambria Math" panose="02040503050406030204" charset="0"/>
                        <a:cs typeface="Cambria Math" panose="02040503050406030204" charset="0"/>
                      </a:rPr>
                      <m:t> =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𝑐𝑢𝑟𝑟𝑒𝑛𝑡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𝑐ℎ𝑎𝑟𝑎𝑐𝑡𝑒𝑟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num>
                      <m:den>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𝑠𝑝𝑒𝑒𝑑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𝑜𝑓</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𝑐ℎ𝑎𝑟𝑎𝑐𝑡𝑒𝑟</m:t>
                        </m:r>
                      </m:den>
                    </m:f>
                  </m:oMath>
                </a14:m>
                <a:endParaRPr lang="zh-CN" altLang="en-US"/>
              </a:p>
              <a:p>
                <a:r>
                  <a:rPr lang="en-US" altLang="zh-CN">
                    <a:latin typeface="Cambria Math" panose="02040503050406030204" charset="0"/>
                    <a:cs typeface="Cambria Math" panose="02040503050406030204" charset="0"/>
                  </a:rPr>
                  <a:t>(2)</a:t>
                </a:r>
                <a14:m>
                  <m:oMath xmlns:m="http://schemas.openxmlformats.org/officeDocument/2006/math">
                    <m:r>
                      <a:rPr lang="en-US" altLang="zh-CN" i="1">
                        <a:latin typeface="Cambria Math" panose="02040503050406030204" charset="0"/>
                        <a:cs typeface="Cambria Math" panose="02040503050406030204" charset="0"/>
                      </a:rPr>
                      <m:t>𝑛𝑒𝑤</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𝑐𝑢𝑟𝑟𝑒𝑛𝑡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𝑣𝑒𝑙𝑜𝑐𝑖𝑡𝑦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𝑡𝑖𝑚𝑒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𝑖𝑛𝑡𝑒𝑟𝑣𝑎𝑙</m:t>
                    </m:r>
                  </m:oMath>
                </a14:m>
                <a:endParaRPr lang="en-US" altLang="zh-CN" i="1">
                  <a:latin typeface="Cambria Math" panose="02040503050406030204" charset="0"/>
                  <a:cs typeface="Cambria Math" panose="02040503050406030204" charset="0"/>
                </a:endParaRPr>
              </a:p>
              <a:p>
                <a:r>
                  <a:rPr lang="en-US" altLang="zh-CN" i="1">
                    <a:latin typeface="Cambria Math" panose="02040503050406030204" charset="0"/>
                    <a:cs typeface="Cambria Math" panose="02040503050406030204" charset="0"/>
                  </a:rPr>
                  <a:t>(3) feed new target position to Pursue</a:t>
                </a:r>
                <a:endParaRPr lang="en-US" altLang="zh-CN" i="1">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467995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368300"/>
          </a:xfrm>
          <a:prstGeom prst="rect">
            <a:avLst/>
          </a:prstGeom>
          <a:noFill/>
        </p:spPr>
        <p:txBody>
          <a:bodyPr wrap="square" rtlCol="0">
            <a:spAutoFit/>
          </a:bodyPr>
          <a:p>
            <a:r>
              <a:rPr lang="en-US" altLang="zh-CN"/>
              <a:t>2.</a:t>
            </a:r>
            <a:r>
              <a:rPr lang="zh-CN" altLang="en-US"/>
              <a:t>算法</a:t>
            </a:r>
            <a:r>
              <a:rPr lang="zh-CN" altLang="en-US"/>
              <a:t>伪代码：</a:t>
            </a:r>
            <a:endParaRPr lang="zh-CN" altLang="en-US"/>
          </a:p>
        </p:txBody>
      </p:sp>
      <p:pic>
        <p:nvPicPr>
          <p:cNvPr id="4" name="图片 3" descr="Pursue1"/>
          <p:cNvPicPr>
            <a:picLocks noChangeAspect="1"/>
          </p:cNvPicPr>
          <p:nvPr/>
        </p:nvPicPr>
        <p:blipFill>
          <a:blip r:embed="rId1"/>
          <a:stretch>
            <a:fillRect/>
          </a:stretch>
        </p:blipFill>
        <p:spPr>
          <a:xfrm>
            <a:off x="1107440" y="1702435"/>
            <a:ext cx="4121150" cy="3549650"/>
          </a:xfrm>
          <a:prstGeom prst="rect">
            <a:avLst/>
          </a:prstGeom>
        </p:spPr>
      </p:pic>
      <p:pic>
        <p:nvPicPr>
          <p:cNvPr id="5" name="图片 4" descr="Pursue2"/>
          <p:cNvPicPr>
            <a:picLocks noChangeAspect="1"/>
          </p:cNvPicPr>
          <p:nvPr/>
        </p:nvPicPr>
        <p:blipFill>
          <a:blip r:embed="rId2"/>
          <a:stretch>
            <a:fillRect/>
          </a:stretch>
        </p:blipFill>
        <p:spPr>
          <a:xfrm>
            <a:off x="5228590" y="1702435"/>
            <a:ext cx="4152900" cy="4216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1198880"/>
          </a:xfrm>
          <a:prstGeom prst="rect">
            <a:avLst/>
          </a:prstGeom>
          <a:noFill/>
        </p:spPr>
        <p:txBody>
          <a:bodyPr wrap="square" rtlCol="0">
            <a:spAutoFit/>
          </a:bodyPr>
          <a:p>
            <a:r>
              <a:rPr lang="en-US" altLang="zh-CN"/>
              <a:t>2.</a:t>
            </a:r>
            <a:r>
              <a:rPr lang="zh-CN" altLang="en-US"/>
              <a:t>算法性能：时间和空间复杂度都是</a:t>
            </a:r>
            <a:r>
              <a:rPr lang="en-US" altLang="zh-CN"/>
              <a:t>O(1)</a:t>
            </a:r>
            <a:r>
              <a:rPr lang="zh-CN" altLang="en-US"/>
              <a:t>。</a:t>
            </a:r>
            <a:endParaRPr lang="zh-CN" altLang="en-US"/>
          </a:p>
          <a:p>
            <a:r>
              <a:rPr lang="en-US" altLang="zh-CN"/>
              <a:t>3.</a:t>
            </a:r>
            <a:r>
              <a:rPr lang="zh-CN" altLang="en-US"/>
              <a:t>算法反向：</a:t>
            </a:r>
            <a:r>
              <a:rPr lang="en-US" altLang="zh-CN"/>
              <a:t>Pursue的相反行为是Evade。我们再一次计算目标的预计位置，但不是委托</a:t>
            </a:r>
            <a:r>
              <a:rPr lang="en-US" altLang="zh-CN"/>
              <a:t>Seek，而是委托Flee。</a:t>
            </a:r>
            <a:endParaRPr lang="en-US" altLang="zh-CN"/>
          </a:p>
          <a:p>
            <a:r>
              <a:rPr lang="en-US" altLang="zh-CN"/>
              <a:t>4.</a:t>
            </a:r>
            <a:r>
              <a:rPr lang="zh-CN" altLang="en-US"/>
              <a:t>跑过问题：如果委托给</a:t>
            </a:r>
            <a:r>
              <a:rPr lang="en-US" altLang="zh-CN"/>
              <a:t>Seek</a:t>
            </a:r>
            <a:r>
              <a:rPr lang="zh-CN" altLang="en-US"/>
              <a:t>会跑过目标，那么就委托给</a:t>
            </a:r>
            <a:r>
              <a:rPr lang="en-US" altLang="zh-CN"/>
              <a:t>Arrive</a:t>
            </a:r>
            <a:r>
              <a:rPr lang="zh-CN" altLang="en-US"/>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60260" y="941070"/>
            <a:ext cx="153098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922020"/>
          </a:xfrm>
          <a:prstGeom prst="rect">
            <a:avLst/>
          </a:prstGeom>
          <a:noFill/>
        </p:spPr>
        <p:txBody>
          <a:bodyPr wrap="square" rtlCol="0">
            <a:spAutoFit/>
          </a:bodyPr>
          <a:p>
            <a:r>
              <a:rPr lang="en-US" altLang="zh-CN"/>
              <a:t>1.</a:t>
            </a:r>
            <a:r>
              <a:rPr lang="zh-CN" altLang="en-US"/>
              <a:t>算法描述：</a:t>
            </a:r>
            <a:r>
              <a:rPr lang="en-US" altLang="zh-CN"/>
              <a:t>Wander</a:t>
            </a:r>
            <a:r>
              <a:rPr lang="zh-CN" altLang="en-US"/>
              <a:t>也是</a:t>
            </a:r>
            <a:r>
              <a:rPr lang="en-US" altLang="zh-CN"/>
              <a:t>Seek</a:t>
            </a:r>
            <a:r>
              <a:rPr lang="zh-CN" altLang="en-US"/>
              <a:t>的衍生算法，它需要的</a:t>
            </a:r>
            <a:r>
              <a:rPr lang="en-US" altLang="zh-CN"/>
              <a:t>target</a:t>
            </a:r>
            <a:r>
              <a:rPr lang="zh-CN" altLang="en-US"/>
              <a:t>的</a:t>
            </a:r>
            <a:r>
              <a:rPr lang="en-US" altLang="zh-CN"/>
              <a:t>position</a:t>
            </a:r>
            <a:r>
              <a:rPr lang="zh-CN" altLang="en-US"/>
              <a:t>是由随机方法产生的，之后再委托给</a:t>
            </a:r>
            <a:r>
              <a:rPr lang="en-US" altLang="zh-CN"/>
              <a:t>Seek</a:t>
            </a:r>
            <a:r>
              <a:rPr lang="zh-CN" altLang="en-US"/>
              <a:t>计算加速度。具体做法是在人物面向的正前方一定的距离做一个圆，目标沿着圆移动随机距离，如下图</a:t>
            </a:r>
            <a:r>
              <a:rPr lang="zh-CN" altLang="en-US"/>
              <a:t>所示</a:t>
            </a:r>
            <a:endParaRPr lang="zh-CN" altLang="en-US"/>
          </a:p>
        </p:txBody>
      </p:sp>
      <p:sp>
        <p:nvSpPr>
          <p:cNvPr id="10" name="同心圆 9"/>
          <p:cNvSpPr/>
          <p:nvPr/>
        </p:nvSpPr>
        <p:spPr>
          <a:xfrm>
            <a:off x="2784475" y="2047240"/>
            <a:ext cx="1903095" cy="1903095"/>
          </a:xfrm>
          <a:prstGeom prst="donut">
            <a:avLst>
              <a:gd name="adj" fmla="val 1764"/>
            </a:avLst>
          </a:prstGeom>
          <a:blipFill>
            <a:blip r:embed="rId1"/>
          </a:bli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1" name="椭圆 10"/>
          <p:cNvSpPr/>
          <p:nvPr/>
        </p:nvSpPr>
        <p:spPr>
          <a:xfrm>
            <a:off x="2943225" y="2181225"/>
            <a:ext cx="298450" cy="298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18" name="组合 17"/>
          <p:cNvGrpSpPr/>
          <p:nvPr/>
        </p:nvGrpSpPr>
        <p:grpSpPr>
          <a:xfrm>
            <a:off x="3579495" y="4984115"/>
            <a:ext cx="388620" cy="685165"/>
            <a:chOff x="5577" y="3949"/>
            <a:chExt cx="612" cy="1079"/>
          </a:xfrm>
        </p:grpSpPr>
        <p:sp>
          <p:nvSpPr>
            <p:cNvPr id="15" name="椭圆 14"/>
            <p:cNvSpPr/>
            <p:nvPr/>
          </p:nvSpPr>
          <p:spPr>
            <a:xfrm>
              <a:off x="5577" y="4416"/>
              <a:ext cx="613" cy="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flipV="1">
              <a:off x="5884" y="3949"/>
              <a:ext cx="0" cy="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V="1">
            <a:off x="3774440" y="3002915"/>
            <a:ext cx="0" cy="2463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3375025" y="4251325"/>
            <a:ext cx="406400" cy="1200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868170" y="2144395"/>
            <a:ext cx="1002665" cy="229870"/>
          </a:xfrm>
          <a:prstGeom prst="rect">
            <a:avLst/>
          </a:prstGeom>
          <a:noFill/>
        </p:spPr>
        <p:txBody>
          <a:bodyPr wrap="square" rtlCol="0">
            <a:spAutoFit/>
          </a:bodyPr>
          <a:p>
            <a:pPr algn="ctr"/>
            <a:r>
              <a:rPr lang="en-US" altLang="zh-CN" sz="900"/>
              <a:t>target</a:t>
            </a:r>
            <a:endParaRPr lang="en-US" altLang="zh-CN" sz="900"/>
          </a:p>
        </p:txBody>
      </p:sp>
      <p:sp>
        <p:nvSpPr>
          <p:cNvPr id="26" name="文本框 25"/>
          <p:cNvSpPr txBox="1"/>
          <p:nvPr/>
        </p:nvSpPr>
        <p:spPr>
          <a:xfrm>
            <a:off x="2296160" y="4119880"/>
            <a:ext cx="1002665" cy="229870"/>
          </a:xfrm>
          <a:prstGeom prst="rect">
            <a:avLst/>
          </a:prstGeom>
          <a:noFill/>
        </p:spPr>
        <p:txBody>
          <a:bodyPr wrap="square" rtlCol="0">
            <a:spAutoFit/>
          </a:bodyPr>
          <a:p>
            <a:pPr algn="ctr"/>
            <a:r>
              <a:rPr lang="en-US" altLang="zh-CN" sz="900"/>
              <a:t>seek output</a:t>
            </a:r>
            <a:endParaRPr lang="en-US" altLang="zh-CN" sz="900"/>
          </a:p>
        </p:txBody>
      </p:sp>
      <p:sp>
        <p:nvSpPr>
          <p:cNvPr id="28" name="文本框 27"/>
          <p:cNvSpPr txBox="1"/>
          <p:nvPr/>
        </p:nvSpPr>
        <p:spPr>
          <a:xfrm>
            <a:off x="4250055" y="3836670"/>
            <a:ext cx="1002665" cy="368300"/>
          </a:xfrm>
          <a:prstGeom prst="rect">
            <a:avLst/>
          </a:prstGeom>
          <a:noFill/>
        </p:spPr>
        <p:txBody>
          <a:bodyPr wrap="square" rtlCol="0">
            <a:spAutoFit/>
          </a:bodyPr>
          <a:p>
            <a:pPr algn="ctr"/>
            <a:r>
              <a:rPr lang="en-US" altLang="zh-CN" sz="900"/>
              <a:t>circle at fixed distance ahead</a:t>
            </a:r>
            <a:endParaRPr lang="en-US" altLang="zh-CN" sz="900"/>
          </a:p>
        </p:txBody>
      </p:sp>
      <p:grpSp>
        <p:nvGrpSpPr>
          <p:cNvPr id="43" name="组合 42"/>
          <p:cNvGrpSpPr/>
          <p:nvPr/>
        </p:nvGrpSpPr>
        <p:grpSpPr>
          <a:xfrm>
            <a:off x="1033145" y="2053590"/>
            <a:ext cx="4218940" cy="3621405"/>
            <a:chOff x="1628" y="3214"/>
            <a:chExt cx="6644" cy="5703"/>
          </a:xfrm>
        </p:grpSpPr>
        <p:sp>
          <p:nvSpPr>
            <p:cNvPr id="29" name="magnifier-and-mark-help_64670"/>
            <p:cNvSpPr>
              <a:spLocks noChangeAspect="1"/>
            </p:cNvSpPr>
            <p:nvPr/>
          </p:nvSpPr>
          <p:spPr bwMode="auto">
            <a:xfrm>
              <a:off x="1774" y="3939"/>
              <a:ext cx="1238" cy="123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TextBox 7"/>
            <p:cNvSpPr txBox="1">
              <a:spLocks noChangeArrowheads="1"/>
            </p:cNvSpPr>
            <p:nvPr/>
          </p:nvSpPr>
          <p:spPr bwMode="auto">
            <a:xfrm flipH="1">
              <a:off x="1745" y="6362"/>
              <a:ext cx="3975" cy="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31" name="文本框 30"/>
            <p:cNvSpPr txBox="1"/>
            <p:nvPr/>
          </p:nvSpPr>
          <p:spPr>
            <a:xfrm>
              <a:off x="1628" y="5691"/>
              <a:ext cx="3423" cy="520"/>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32" name="直接连接符 31"/>
            <p:cNvCxnSpPr/>
            <p:nvPr/>
          </p:nvCxnSpPr>
          <p:spPr>
            <a:xfrm>
              <a:off x="1745" y="8659"/>
              <a:ext cx="39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同心圆 32"/>
            <p:cNvSpPr/>
            <p:nvPr/>
          </p:nvSpPr>
          <p:spPr>
            <a:xfrm>
              <a:off x="4386" y="3214"/>
              <a:ext cx="2997" cy="2997"/>
            </a:xfrm>
            <a:prstGeom prst="donut">
              <a:avLst>
                <a:gd name="adj" fmla="val 1764"/>
              </a:avLst>
            </a:prstGeom>
            <a:blipFill>
              <a:blip r:embed="rId1"/>
            </a:bli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4" name="椭圆 33"/>
            <p:cNvSpPr/>
            <p:nvPr/>
          </p:nvSpPr>
          <p:spPr>
            <a:xfrm>
              <a:off x="4636" y="3425"/>
              <a:ext cx="470" cy="4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35" name="组合 34"/>
            <p:cNvGrpSpPr/>
            <p:nvPr/>
          </p:nvGrpSpPr>
          <p:grpSpPr>
            <a:xfrm>
              <a:off x="5638" y="7839"/>
              <a:ext cx="612" cy="1079"/>
              <a:chOff x="5577" y="3949"/>
              <a:chExt cx="612" cy="1079"/>
            </a:xfrm>
          </p:grpSpPr>
          <p:sp>
            <p:nvSpPr>
              <p:cNvPr id="36" name="椭圆 35"/>
              <p:cNvSpPr/>
              <p:nvPr/>
            </p:nvSpPr>
            <p:spPr>
              <a:xfrm>
                <a:off x="5577" y="4416"/>
                <a:ext cx="613" cy="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箭头连接符 36"/>
              <p:cNvCxnSpPr/>
              <p:nvPr/>
            </p:nvCxnSpPr>
            <p:spPr>
              <a:xfrm flipV="1">
                <a:off x="5884" y="3949"/>
                <a:ext cx="0" cy="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flipV="1">
              <a:off x="5945" y="4719"/>
              <a:ext cx="0" cy="38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5316" y="6685"/>
              <a:ext cx="640" cy="1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943" y="3367"/>
              <a:ext cx="1579" cy="362"/>
            </a:xfrm>
            <a:prstGeom prst="rect">
              <a:avLst/>
            </a:prstGeom>
            <a:noFill/>
          </p:spPr>
          <p:txBody>
            <a:bodyPr wrap="square" rtlCol="0">
              <a:spAutoFit/>
            </a:bodyPr>
            <a:p>
              <a:pPr algn="ctr"/>
              <a:r>
                <a:rPr lang="en-US" altLang="zh-CN" sz="900"/>
                <a:t>target</a:t>
              </a:r>
              <a:endParaRPr lang="en-US" altLang="zh-CN" sz="900"/>
            </a:p>
          </p:txBody>
        </p:sp>
        <p:sp>
          <p:nvSpPr>
            <p:cNvPr id="41" name="文本框 40"/>
            <p:cNvSpPr txBox="1"/>
            <p:nvPr/>
          </p:nvSpPr>
          <p:spPr>
            <a:xfrm>
              <a:off x="3617" y="6478"/>
              <a:ext cx="1579" cy="362"/>
            </a:xfrm>
            <a:prstGeom prst="rect">
              <a:avLst/>
            </a:prstGeom>
            <a:noFill/>
          </p:spPr>
          <p:txBody>
            <a:bodyPr wrap="square" rtlCol="0">
              <a:spAutoFit/>
            </a:bodyPr>
            <a:p>
              <a:pPr algn="ctr"/>
              <a:r>
                <a:rPr lang="en-US" altLang="zh-CN" sz="900"/>
                <a:t>seek output</a:t>
              </a:r>
              <a:endParaRPr lang="en-US" altLang="zh-CN" sz="900"/>
            </a:p>
          </p:txBody>
        </p:sp>
        <p:sp>
          <p:nvSpPr>
            <p:cNvPr id="42" name="文本框 41"/>
            <p:cNvSpPr txBox="1"/>
            <p:nvPr/>
          </p:nvSpPr>
          <p:spPr>
            <a:xfrm>
              <a:off x="6694" y="6032"/>
              <a:ext cx="1579" cy="580"/>
            </a:xfrm>
            <a:prstGeom prst="rect">
              <a:avLst/>
            </a:prstGeom>
            <a:noFill/>
          </p:spPr>
          <p:txBody>
            <a:bodyPr wrap="square" rtlCol="0">
              <a:spAutoFit/>
            </a:bodyPr>
            <a:p>
              <a:pPr algn="ctr"/>
              <a:r>
                <a:rPr lang="en-US" altLang="zh-CN" sz="900"/>
                <a:t>circle at fixed distance ahead</a:t>
              </a:r>
              <a:endParaRPr lang="en-US" altLang="zh-CN" sz="9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645160"/>
          </a:xfrm>
          <a:prstGeom prst="rect">
            <a:avLst/>
          </a:prstGeom>
          <a:noFill/>
        </p:spPr>
        <p:txBody>
          <a:bodyPr wrap="square" rtlCol="0">
            <a:spAutoFit/>
          </a:bodyPr>
          <a:p>
            <a:r>
              <a:rPr lang="en-US" altLang="zh-CN"/>
              <a:t>2.</a:t>
            </a:r>
            <a:r>
              <a:rPr lang="zh-CN" altLang="en-US"/>
              <a:t>算法</a:t>
            </a:r>
            <a:r>
              <a:rPr lang="zh-CN" altLang="en-US"/>
              <a:t>伪代码：</a:t>
            </a:r>
            <a:endParaRPr lang="zh-CN" altLang="en-US"/>
          </a:p>
          <a:p>
            <a:endParaRPr lang="zh-CN" altLang="en-US"/>
          </a:p>
        </p:txBody>
      </p:sp>
      <p:pic>
        <p:nvPicPr>
          <p:cNvPr id="4" name="图片 3" descr="wander1"/>
          <p:cNvPicPr>
            <a:picLocks noChangeAspect="1"/>
          </p:cNvPicPr>
          <p:nvPr/>
        </p:nvPicPr>
        <p:blipFill>
          <a:blip r:embed="rId1"/>
          <a:stretch>
            <a:fillRect/>
          </a:stretch>
        </p:blipFill>
        <p:spPr>
          <a:xfrm>
            <a:off x="1107440" y="1463675"/>
            <a:ext cx="3892550" cy="1282700"/>
          </a:xfrm>
          <a:prstGeom prst="rect">
            <a:avLst/>
          </a:prstGeom>
        </p:spPr>
      </p:pic>
      <p:pic>
        <p:nvPicPr>
          <p:cNvPr id="5" name="图片 4" descr="wander2"/>
          <p:cNvPicPr>
            <a:picLocks noChangeAspect="1"/>
          </p:cNvPicPr>
          <p:nvPr/>
        </p:nvPicPr>
        <p:blipFill>
          <a:blip r:embed="rId2"/>
          <a:stretch>
            <a:fillRect/>
          </a:stretch>
        </p:blipFill>
        <p:spPr>
          <a:xfrm>
            <a:off x="1033145" y="2651125"/>
            <a:ext cx="4229100" cy="2705100"/>
          </a:xfrm>
          <a:prstGeom prst="rect">
            <a:avLst/>
          </a:prstGeom>
        </p:spPr>
      </p:pic>
      <p:pic>
        <p:nvPicPr>
          <p:cNvPr id="6" name="图片 5" descr="wander3"/>
          <p:cNvPicPr>
            <a:picLocks noChangeAspect="1"/>
          </p:cNvPicPr>
          <p:nvPr/>
        </p:nvPicPr>
        <p:blipFill>
          <a:blip r:embed="rId3"/>
          <a:stretch>
            <a:fillRect/>
          </a:stretch>
        </p:blipFill>
        <p:spPr>
          <a:xfrm>
            <a:off x="5520690" y="959485"/>
            <a:ext cx="3791585" cy="474408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645160"/>
          </a:xfrm>
          <a:prstGeom prst="rect">
            <a:avLst/>
          </a:prstGeom>
          <a:noFill/>
        </p:spPr>
        <p:txBody>
          <a:bodyPr wrap="square" rtlCol="0">
            <a:spAutoFit/>
          </a:bodyPr>
          <a:p>
            <a:r>
              <a:rPr lang="en-US" altLang="zh-CN"/>
              <a:t>2.</a:t>
            </a:r>
            <a:r>
              <a:rPr lang="zh-CN" altLang="en-US"/>
              <a:t>算法性能：时间和空间复杂度都是</a:t>
            </a:r>
            <a:r>
              <a:rPr lang="en-US" altLang="zh-CN"/>
              <a:t>O(1)</a:t>
            </a:r>
            <a:r>
              <a:rPr lang="zh-CN" altLang="en-US"/>
              <a:t>。</a:t>
            </a:r>
            <a:endParaRPr lang="zh-CN" altLang="en-US"/>
          </a:p>
          <a:p>
            <a:r>
              <a:rPr lang="en-US" altLang="zh-CN"/>
              <a:t>3.</a:t>
            </a:r>
            <a:r>
              <a:rPr lang="zh-CN" altLang="en-US"/>
              <a:t>算法改进：可以将</a:t>
            </a:r>
            <a:r>
              <a:rPr lang="en-US" altLang="zh-CN"/>
              <a:t>Wander</a:t>
            </a:r>
            <a:r>
              <a:rPr lang="zh-CN" altLang="en-US"/>
              <a:t>委托给</a:t>
            </a:r>
            <a:r>
              <a:rPr lang="en-US" altLang="zh-CN"/>
              <a:t>Seek</a:t>
            </a:r>
            <a:r>
              <a:rPr lang="zh-CN" altLang="en-US"/>
              <a:t>和</a:t>
            </a:r>
            <a:r>
              <a:rPr lang="en-US" altLang="zh-CN"/>
              <a:t>LookWhereYoureGoing</a:t>
            </a:r>
            <a:r>
              <a:rPr lang="zh-CN" altLang="en-US"/>
              <a:t>让它向着目标</a:t>
            </a:r>
            <a:r>
              <a:rPr lang="zh-CN" altLang="en-US"/>
              <a:t>移动。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预测</a:t>
            </a:r>
            <a:r>
              <a:rPr lang="zh-CN" altLang="en-US" sz="2200" dirty="0">
                <a:solidFill>
                  <a:schemeClr val="accent1"/>
                </a:solidFill>
                <a:latin typeface="思源宋体 CN" panose="02020700000000000000" pitchFamily="18" charset="-122"/>
                <a:ea typeface="思源宋体 CN" panose="02020700000000000000" pitchFamily="18" charset="-122"/>
              </a:rPr>
              <a:t>物理</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协调</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60" y="2839085"/>
            <a:ext cx="2387600" cy="2112010"/>
            <a:chOff x="1356" y="4471"/>
            <a:chExt cx="3760" cy="3326"/>
          </a:xfrm>
        </p:grpSpPr>
        <p:sp>
          <p:nvSpPr>
            <p:cNvPr id="12" name="矩形 11"/>
            <p:cNvSpPr/>
            <p:nvPr/>
          </p:nvSpPr>
          <p:spPr>
            <a:xfrm>
              <a:off x="1688" y="6296"/>
              <a:ext cx="3095" cy="1501"/>
            </a:xfrm>
            <a:prstGeom prst="rect">
              <a:avLst/>
            </a:prstGeom>
          </p:spPr>
          <p:txBody>
            <a:bodyPr vert="horz" wrap="square">
              <a:spAutoFit/>
            </a:bodyPr>
            <a:lstStyle/>
            <a:p>
              <a:pPr algn="ctr">
                <a:lnSpc>
                  <a:spcPct val="200000"/>
                </a:lnSpc>
              </a:pP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将不同的动态移动算法相互结合来解决问题</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结合动态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05</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06</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035" y="2839085"/>
            <a:ext cx="2387600" cy="1265555"/>
            <a:chOff x="9841" y="4471"/>
            <a:chExt cx="3760" cy="1993"/>
          </a:xfrm>
        </p:grpSpPr>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跳跃</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07</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08</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365" y="2839085"/>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8943975" y="2839085"/>
            <a:ext cx="2387600" cy="1265555"/>
            <a:chOff x="14085" y="4471"/>
            <a:chExt cx="3760" cy="1993"/>
          </a:xfrm>
        </p:grpSpPr>
        <p:sp>
          <p:nvSpPr>
            <p:cNvPr id="30" name="矩形 29"/>
            <p:cNvSpPr/>
            <p:nvPr/>
          </p:nvSpPr>
          <p:spPr>
            <a:xfrm>
              <a:off x="14085"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47560" y="1988820"/>
            <a:ext cx="153098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2861310"/>
          </a:xfrm>
          <a:prstGeom prst="rect">
            <a:avLst/>
          </a:prstGeom>
          <a:noFill/>
        </p:spPr>
        <p:txBody>
          <a:bodyPr wrap="square" rtlCol="0">
            <a:spAutoFit/>
          </a:bodyPr>
          <a:p>
            <a:r>
              <a:rPr lang="en-US" altLang="zh-CN"/>
              <a:t>1.</a:t>
            </a:r>
            <a:r>
              <a:rPr lang="zh-CN" altLang="en-US"/>
              <a:t>算法描述：</a:t>
            </a:r>
            <a:r>
              <a:rPr lang="en-US" altLang="zh-CN"/>
              <a:t>Path Following</a:t>
            </a:r>
            <a:r>
              <a:rPr lang="zh-CN" altLang="en-US"/>
              <a:t>也是</a:t>
            </a:r>
            <a:r>
              <a:rPr lang="en-US" altLang="zh-CN"/>
              <a:t>Seek</a:t>
            </a:r>
            <a:r>
              <a:rPr lang="zh-CN" altLang="en-US"/>
              <a:t>的衍生算法，与其他</a:t>
            </a:r>
            <a:r>
              <a:rPr lang="en-US" altLang="zh-CN"/>
              <a:t>Seek</a:t>
            </a:r>
            <a:r>
              <a:rPr lang="zh-CN" altLang="en-US"/>
              <a:t>衍生算法不同的是，</a:t>
            </a:r>
            <a:r>
              <a:rPr lang="en-US" altLang="zh-CN"/>
              <a:t>Path Following</a:t>
            </a:r>
            <a:r>
              <a:rPr lang="zh-CN" altLang="en-US"/>
              <a:t>会将一整条</a:t>
            </a:r>
            <a:r>
              <a:rPr lang="en-US" altLang="zh-CN"/>
              <a:t>Path</a:t>
            </a:r>
            <a:r>
              <a:rPr lang="zh-CN" altLang="en-US"/>
              <a:t>作为输入（但其实最终该算法的输入还是路径上的点），具有路径跟随行为的角色应该沿着路径朝一个方向移动。</a:t>
            </a:r>
            <a:r>
              <a:rPr lang="en-US" altLang="zh-CN"/>
              <a:t>PathFollowing</a:t>
            </a:r>
            <a:r>
              <a:rPr lang="zh-CN" altLang="en-US"/>
              <a:t>有两种实现</a:t>
            </a:r>
            <a:r>
              <a:rPr lang="zh-CN" altLang="en-US"/>
              <a:t>方法：</a:t>
            </a:r>
            <a:endParaRPr lang="zh-CN" altLang="en-US"/>
          </a:p>
          <a:p>
            <a:r>
              <a:rPr lang="en-US" altLang="zh-CN"/>
              <a:t>	</a:t>
            </a:r>
            <a:r>
              <a:rPr lang="zh-CN" altLang="en-US"/>
              <a:t>（</a:t>
            </a:r>
            <a:r>
              <a:rPr lang="en-US" altLang="zh-CN"/>
              <a:t>1</a:t>
            </a:r>
            <a:r>
              <a:rPr lang="zh-CN" altLang="en-US"/>
              <a:t>）目标位置的计算分两个阶段进行。首先，将当前人物位置映射到路径上最近的点。其次，选择一个在路径上比映射点远一个固定距离的目标，将其作为算法的输入。然后将计算加速度的工作委托给</a:t>
            </a:r>
            <a:r>
              <a:rPr lang="en-US" altLang="zh-CN"/>
              <a:t>Seek</a:t>
            </a:r>
            <a:r>
              <a:rPr lang="zh-CN" altLang="en-US"/>
              <a:t>。</a:t>
            </a:r>
            <a:endParaRPr lang="zh-CN" altLang="en-US"/>
          </a:p>
          <a:p>
            <a:r>
              <a:rPr lang="en-US" altLang="zh-CN"/>
              <a:t>	</a:t>
            </a:r>
            <a:r>
              <a:rPr lang="zh-CN" altLang="en-US"/>
              <a:t>（</a:t>
            </a:r>
            <a:r>
              <a:rPr lang="en-US" altLang="zh-CN"/>
              <a:t>2</a:t>
            </a:r>
            <a:r>
              <a:rPr lang="zh-CN" altLang="en-US"/>
              <a:t>）首先预测角色在短时间内的位置，然后将其映射到路径上最近的点。这是一个候选目标。然后做一个映射，将他放置在比上一帧更远的在路径的位置。将这个位置作为算法输入，然后将计算加速度的工作委托给</a:t>
            </a:r>
            <a:r>
              <a:rPr lang="en-US" altLang="zh-CN"/>
              <a:t>Seek</a:t>
            </a:r>
            <a:r>
              <a:rPr lang="zh-CN" altLang="en-US"/>
              <a:t>。</a:t>
            </a:r>
            <a:endParaRPr lang="zh-CN" altLang="en-US"/>
          </a:p>
          <a:p>
            <a:r>
              <a:rPr lang="en-US" altLang="zh-CN"/>
              <a:t>2.</a:t>
            </a:r>
            <a:r>
              <a:rPr lang="zh-CN" altLang="en-US"/>
              <a:t>算法伪代码：</a:t>
            </a:r>
            <a:r>
              <a:rPr lang="en-US" altLang="zh-CN"/>
              <a:t>	</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9" descr="PathFollowing1"/>
          <p:cNvPicPr>
            <a:picLocks noChangeAspect="1"/>
          </p:cNvPicPr>
          <p:nvPr/>
        </p:nvPicPr>
        <p:blipFill>
          <a:blip r:embed="rId1"/>
          <a:stretch>
            <a:fillRect/>
          </a:stretch>
        </p:blipFill>
        <p:spPr>
          <a:xfrm>
            <a:off x="3087370" y="1165225"/>
            <a:ext cx="3454400" cy="1313180"/>
          </a:xfrm>
          <a:prstGeom prst="rect">
            <a:avLst/>
          </a:prstGeom>
        </p:spPr>
      </p:pic>
      <p:pic>
        <p:nvPicPr>
          <p:cNvPr id="11" name="图片 10" descr="PathFollowing2"/>
          <p:cNvPicPr>
            <a:picLocks noChangeAspect="1"/>
          </p:cNvPicPr>
          <p:nvPr/>
        </p:nvPicPr>
        <p:blipFill>
          <a:blip r:embed="rId2"/>
          <a:stretch>
            <a:fillRect/>
          </a:stretch>
        </p:blipFill>
        <p:spPr>
          <a:xfrm>
            <a:off x="3087370" y="2507615"/>
            <a:ext cx="4209415" cy="3709035"/>
          </a:xfrm>
          <a:prstGeom prst="rect">
            <a:avLst/>
          </a:prstGeom>
        </p:spPr>
      </p:pic>
      <p:sp>
        <p:nvSpPr>
          <p:cNvPr id="15" name="文本框 14"/>
          <p:cNvSpPr txBox="1"/>
          <p:nvPr/>
        </p:nvSpPr>
        <p:spPr>
          <a:xfrm>
            <a:off x="1107440" y="1165225"/>
            <a:ext cx="1409700" cy="368300"/>
          </a:xfrm>
          <a:prstGeom prst="rect">
            <a:avLst/>
          </a:prstGeom>
          <a:noFill/>
        </p:spPr>
        <p:txBody>
          <a:bodyPr wrap="square" rtlCol="0">
            <a:spAutoFit/>
          </a:bodyPr>
          <a:p>
            <a:r>
              <a:rPr lang="zh-CN" altLang="en-US">
                <a:sym typeface="+mn-ea"/>
              </a:rPr>
              <a:t>第一种方法：</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33145" y="1190625"/>
            <a:ext cx="1409700" cy="368300"/>
          </a:xfrm>
          <a:prstGeom prst="rect">
            <a:avLst/>
          </a:prstGeom>
          <a:noFill/>
        </p:spPr>
        <p:txBody>
          <a:bodyPr wrap="square" rtlCol="0">
            <a:spAutoFit/>
          </a:bodyPr>
          <a:p>
            <a:r>
              <a:rPr lang="zh-CN" altLang="en-US">
                <a:sym typeface="+mn-ea"/>
              </a:rPr>
              <a:t>第</a:t>
            </a:r>
            <a:r>
              <a:rPr lang="zh-CN" altLang="en-US">
                <a:sym typeface="+mn-ea"/>
              </a:rPr>
              <a:t>二种方法：</a:t>
            </a:r>
            <a:endParaRPr lang="zh-CN" altLang="en-US"/>
          </a:p>
        </p:txBody>
      </p:sp>
      <p:pic>
        <p:nvPicPr>
          <p:cNvPr id="2" name="图片 1" descr="PathFollowing3"/>
          <p:cNvPicPr>
            <a:picLocks noChangeAspect="1"/>
          </p:cNvPicPr>
          <p:nvPr/>
        </p:nvPicPr>
        <p:blipFill>
          <a:blip r:embed="rId1"/>
          <a:stretch>
            <a:fillRect/>
          </a:stretch>
        </p:blipFill>
        <p:spPr>
          <a:xfrm>
            <a:off x="3258820" y="1558925"/>
            <a:ext cx="2958465" cy="51396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4010660"/>
            <a:ext cx="8995410" cy="1476375"/>
          </a:xfrm>
          <a:prstGeom prst="rect">
            <a:avLst/>
          </a:prstGeom>
          <a:noFill/>
        </p:spPr>
        <p:txBody>
          <a:bodyPr wrap="square" rtlCol="0">
            <a:spAutoFit/>
          </a:bodyPr>
          <a:p>
            <a:r>
              <a:rPr lang="en-US" altLang="zh-CN"/>
              <a:t>4.</a:t>
            </a:r>
            <a:r>
              <a:rPr lang="zh-CN" altLang="en-US"/>
              <a:t>路径生成</a:t>
            </a:r>
            <a:endParaRPr lang="zh-CN" altLang="en-US"/>
          </a:p>
          <a:p>
            <a:r>
              <a:rPr lang="en-US" altLang="zh-CN"/>
              <a:t>	</a:t>
            </a:r>
            <a:r>
              <a:rPr lang="zh-CN" altLang="en-US"/>
              <a:t>我们采用由线段的构成路径的方式来表示路径，也就是点</a:t>
            </a:r>
            <a:r>
              <a:rPr lang="en-US" altLang="zh-CN"/>
              <a:t>-</a:t>
            </a:r>
            <a:r>
              <a:rPr lang="zh-CN" altLang="en-US"/>
              <a:t>线</a:t>
            </a:r>
            <a:r>
              <a:rPr lang="en-US" altLang="zh-CN"/>
              <a:t>-</a:t>
            </a:r>
            <a:r>
              <a:rPr lang="zh-CN" altLang="en-US"/>
              <a:t>点的方式，</a:t>
            </a:r>
            <a:r>
              <a:rPr lang="zh-CN" altLang="en-US"/>
              <a:t>如下图：</a:t>
            </a:r>
            <a:endParaRPr lang="zh-CN" altLang="en-US"/>
          </a:p>
          <a:p>
            <a:endParaRPr lang="zh-CN" altLang="en-US"/>
          </a:p>
          <a:p>
            <a:r>
              <a:rPr lang="en-US" altLang="zh-CN"/>
              <a:t>	</a:t>
            </a:r>
            <a:endParaRPr lang="en-US" altLang="zh-CN"/>
          </a:p>
        </p:txBody>
      </p:sp>
      <p:pic>
        <p:nvPicPr>
          <p:cNvPr id="4" name="图片 3" descr="classPath"/>
          <p:cNvPicPr>
            <a:picLocks noChangeAspect="1"/>
          </p:cNvPicPr>
          <p:nvPr/>
        </p:nvPicPr>
        <p:blipFill>
          <a:blip r:embed="rId1"/>
          <a:stretch>
            <a:fillRect/>
          </a:stretch>
        </p:blipFill>
        <p:spPr>
          <a:xfrm>
            <a:off x="1525270" y="1641475"/>
            <a:ext cx="2635250" cy="615950"/>
          </a:xfrm>
          <a:prstGeom prst="rect">
            <a:avLst/>
          </a:prstGeom>
        </p:spPr>
      </p:pic>
      <p:sp>
        <p:nvSpPr>
          <p:cNvPr id="5" name="文本框 4"/>
          <p:cNvSpPr txBox="1"/>
          <p:nvPr/>
        </p:nvSpPr>
        <p:spPr>
          <a:xfrm>
            <a:off x="1525270" y="2257425"/>
            <a:ext cx="6070600" cy="1753235"/>
          </a:xfrm>
          <a:prstGeom prst="rect">
            <a:avLst/>
          </a:prstGeom>
          <a:noFill/>
        </p:spPr>
        <p:txBody>
          <a:bodyPr wrap="square" rtlCol="0">
            <a:spAutoFit/>
          </a:bodyPr>
          <a:p>
            <a:r>
              <a:rPr lang="en-US" altLang="zh-CN"/>
              <a:t>getParam(position,lastParam):</a:t>
            </a:r>
            <a:r>
              <a:rPr lang="zh-CN" altLang="en-US"/>
              <a:t>第一个参数是一个位置</a:t>
            </a:r>
            <a:r>
              <a:rPr lang="en-US" altLang="zh-CN"/>
              <a:t>position</a:t>
            </a:r>
            <a:r>
              <a:rPr lang="zh-CN" altLang="en-US"/>
              <a:t>，第二个参数是</a:t>
            </a:r>
            <a:r>
              <a:rPr lang="en-US" altLang="zh-CN"/>
              <a:t>Path</a:t>
            </a:r>
            <a:r>
              <a:rPr lang="zh-CN" altLang="en-US"/>
              <a:t>上的位置，方法返回</a:t>
            </a:r>
            <a:r>
              <a:rPr lang="en-US" altLang="zh-CN"/>
              <a:t>position</a:t>
            </a:r>
            <a:r>
              <a:rPr lang="zh-CN" altLang="en-US"/>
              <a:t>在</a:t>
            </a:r>
            <a:r>
              <a:rPr lang="en-US" altLang="zh-CN"/>
              <a:t>Path</a:t>
            </a:r>
            <a:r>
              <a:rPr lang="zh-CN" altLang="en-US"/>
              <a:t>上的映射，也就是</a:t>
            </a:r>
            <a:r>
              <a:rPr lang="en-US" altLang="zh-CN"/>
              <a:t>path</a:t>
            </a:r>
            <a:r>
              <a:rPr lang="zh-CN" altLang="en-US"/>
              <a:t>上距离</a:t>
            </a:r>
            <a:r>
              <a:rPr lang="en-US" altLang="zh-CN"/>
              <a:t>position</a:t>
            </a:r>
            <a:r>
              <a:rPr lang="zh-CN" altLang="en-US"/>
              <a:t>最近的</a:t>
            </a:r>
            <a:r>
              <a:rPr lang="zh-CN" altLang="en-US"/>
              <a:t>点。</a:t>
            </a:r>
            <a:endParaRPr lang="zh-CN" altLang="en-US"/>
          </a:p>
          <a:p>
            <a:endParaRPr lang="zh-CN" altLang="en-US"/>
          </a:p>
          <a:p>
            <a:r>
              <a:rPr lang="en-US" altLang="zh-CN"/>
              <a:t>getPosition(param):</a:t>
            </a:r>
            <a:r>
              <a:rPr lang="zh-CN" altLang="en-US"/>
              <a:t>参数是当前人物所处的</a:t>
            </a:r>
            <a:r>
              <a:rPr lang="en-US" altLang="zh-CN"/>
              <a:t>Path</a:t>
            </a:r>
            <a:r>
              <a:rPr lang="zh-CN" altLang="en-US"/>
              <a:t>上的点，方法返回这个</a:t>
            </a:r>
            <a:r>
              <a:rPr lang="en-US" altLang="zh-CN"/>
              <a:t>Path</a:t>
            </a:r>
            <a:r>
              <a:rPr lang="zh-CN" altLang="en-US"/>
              <a:t>上的点的世界</a:t>
            </a:r>
            <a:r>
              <a:rPr lang="zh-CN" altLang="en-US"/>
              <a:t>坐标。</a:t>
            </a:r>
            <a:endParaRPr lang="zh-CN" altLang="en-US"/>
          </a:p>
        </p:txBody>
      </p:sp>
      <p:sp>
        <p:nvSpPr>
          <p:cNvPr id="6" name="文本框 5"/>
          <p:cNvSpPr txBox="1"/>
          <p:nvPr/>
        </p:nvSpPr>
        <p:spPr>
          <a:xfrm>
            <a:off x="1160145" y="1208405"/>
            <a:ext cx="8995410" cy="645160"/>
          </a:xfrm>
          <a:prstGeom prst="rect">
            <a:avLst/>
          </a:prstGeom>
          <a:noFill/>
        </p:spPr>
        <p:txBody>
          <a:bodyPr wrap="square" rtlCol="0">
            <a:spAutoFit/>
          </a:bodyPr>
          <a:p>
            <a:r>
              <a:rPr lang="en-US" altLang="zh-CN"/>
              <a:t>3.</a:t>
            </a:r>
            <a:r>
              <a:rPr lang="zh-CN" altLang="en-US"/>
              <a:t>算法</a:t>
            </a:r>
            <a:r>
              <a:rPr lang="zh-CN" altLang="en-US"/>
              <a:t>细节</a:t>
            </a:r>
            <a:endParaRPr lang="zh-CN" altLang="en-US"/>
          </a:p>
          <a:p>
            <a:r>
              <a:rPr lang="en-US" altLang="zh-CN"/>
              <a:t>	</a:t>
            </a:r>
            <a:endParaRPr lang="en-US" altLang="zh-CN"/>
          </a:p>
        </p:txBody>
      </p:sp>
      <p:sp>
        <p:nvSpPr>
          <p:cNvPr id="10" name="椭圆 9"/>
          <p:cNvSpPr/>
          <p:nvPr/>
        </p:nvSpPr>
        <p:spPr>
          <a:xfrm>
            <a:off x="2090420" y="51911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4160520" y="58896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709920" y="481647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018020" y="54197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a:stCxn id="10" idx="5"/>
            <a:endCxn id="15" idx="2"/>
          </p:cNvCxnSpPr>
          <p:nvPr/>
        </p:nvCxnSpPr>
        <p:spPr>
          <a:xfrm>
            <a:off x="2421890" y="5522595"/>
            <a:ext cx="173863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6"/>
            <a:endCxn id="16" idx="2"/>
          </p:cNvCxnSpPr>
          <p:nvPr/>
        </p:nvCxnSpPr>
        <p:spPr>
          <a:xfrm flipV="1">
            <a:off x="4548505" y="5010785"/>
            <a:ext cx="1161415" cy="107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6"/>
            <a:endCxn id="17" idx="2"/>
          </p:cNvCxnSpPr>
          <p:nvPr/>
        </p:nvCxnSpPr>
        <p:spPr>
          <a:xfrm>
            <a:off x="6097905" y="5010785"/>
            <a:ext cx="920115" cy="603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60145" y="1208405"/>
            <a:ext cx="8995410" cy="1198880"/>
          </a:xfrm>
          <a:prstGeom prst="rect">
            <a:avLst/>
          </a:prstGeom>
          <a:noFill/>
        </p:spPr>
        <p:txBody>
          <a:bodyPr wrap="square" rtlCol="0">
            <a:spAutoFit/>
          </a:bodyPr>
          <a:p>
            <a:r>
              <a:rPr lang="en-US" altLang="zh-CN"/>
              <a:t>3.</a:t>
            </a:r>
            <a:r>
              <a:rPr lang="zh-CN" altLang="en-US"/>
              <a:t>算法</a:t>
            </a:r>
            <a:r>
              <a:rPr lang="zh-CN" altLang="en-US"/>
              <a:t>性能：</a:t>
            </a:r>
            <a:endParaRPr lang="zh-CN" altLang="en-US"/>
          </a:p>
          <a:p>
            <a:r>
              <a:rPr lang="en-US" altLang="zh-CN"/>
              <a:t>	</a:t>
            </a:r>
            <a:r>
              <a:rPr lang="zh-CN" altLang="en-US"/>
              <a:t>在时间和空间复杂度上都是</a:t>
            </a:r>
            <a:r>
              <a:rPr lang="en-US" altLang="zh-CN"/>
              <a:t>O(1)</a:t>
            </a:r>
            <a:r>
              <a:rPr lang="zh-CN" altLang="en-US"/>
              <a:t>，但是</a:t>
            </a:r>
            <a:r>
              <a:rPr lang="en-US" altLang="zh-CN"/>
              <a:t>getParam</a:t>
            </a:r>
            <a:r>
              <a:rPr lang="zh-CN" altLang="en-US"/>
              <a:t>的时间复杂度有可能是</a:t>
            </a:r>
            <a:r>
              <a:rPr lang="en-US" altLang="zh-CN"/>
              <a:t>O(n)</a:t>
            </a:r>
            <a:r>
              <a:rPr lang="zh-CN" altLang="en-US"/>
              <a:t>，因为我们很可能需要遍历</a:t>
            </a:r>
            <a:r>
              <a:rPr lang="en-US" altLang="zh-CN"/>
              <a:t>Path</a:t>
            </a:r>
            <a:r>
              <a:rPr lang="zh-CN" altLang="en-US"/>
              <a:t>上的所有点，找出距离当前人物位置最近的</a:t>
            </a:r>
            <a:r>
              <a:rPr lang="en-US" altLang="zh-CN"/>
              <a:t>Path</a:t>
            </a:r>
            <a:r>
              <a:rPr lang="zh-CN" altLang="en-US"/>
              <a:t>上的</a:t>
            </a:r>
            <a:r>
              <a:rPr lang="zh-CN" altLang="en-US"/>
              <a:t>点。</a:t>
            </a:r>
            <a:endParaRPr lang="zh-CN" altLang="en-US"/>
          </a:p>
          <a:p>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Separation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21960" y="5087620"/>
            <a:ext cx="317563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432816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476375"/>
          </a:xfrm>
          <a:prstGeom prst="rect">
            <a:avLst/>
          </a:prstGeom>
          <a:noFill/>
        </p:spPr>
        <p:txBody>
          <a:bodyPr wrap="square" rtlCol="0">
            <a:spAutoFit/>
          </a:bodyPr>
          <a:p>
            <a:r>
              <a:rPr lang="en-US" altLang="zh-CN"/>
              <a:t>1.</a:t>
            </a:r>
            <a:r>
              <a:rPr lang="zh-CN" altLang="en-US"/>
              <a:t>算法描述：</a:t>
            </a:r>
            <a:r>
              <a:rPr lang="en-US" altLang="zh-CN"/>
              <a:t>Align</a:t>
            </a:r>
            <a:r>
              <a:rPr lang="zh-CN" altLang="en-US"/>
              <a:t>是将人物的</a:t>
            </a:r>
            <a:r>
              <a:rPr lang="en-US" altLang="zh-CN"/>
              <a:t>orientation</a:t>
            </a:r>
            <a:r>
              <a:rPr lang="zh-CN" altLang="en-US"/>
              <a:t>与目标的</a:t>
            </a:r>
            <a:r>
              <a:rPr lang="en-US" altLang="zh-CN"/>
              <a:t>orientation</a:t>
            </a:r>
            <a:r>
              <a:rPr lang="zh-CN" altLang="en-US"/>
              <a:t>相匹配（也就是面向），具体的方法与</a:t>
            </a:r>
            <a:r>
              <a:rPr lang="en-US" altLang="zh-CN"/>
              <a:t>arrive</a:t>
            </a:r>
            <a:r>
              <a:rPr lang="zh-CN" altLang="en-US"/>
              <a:t>类似。我们也定义了两个</a:t>
            </a:r>
            <a:r>
              <a:rPr lang="en-US" altLang="zh-CN"/>
              <a:t>“</a:t>
            </a:r>
            <a:r>
              <a:rPr lang="zh-CN" altLang="en-US"/>
              <a:t>半径</a:t>
            </a:r>
            <a:r>
              <a:rPr lang="en-US" altLang="zh-CN"/>
              <a:t>”</a:t>
            </a:r>
            <a:r>
              <a:rPr lang="zh-CN" altLang="en-US"/>
              <a:t>，当人物的面向与目标面向差小于</a:t>
            </a:r>
            <a:r>
              <a:rPr lang="en-US" altLang="zh-CN"/>
              <a:t>“</a:t>
            </a:r>
            <a:r>
              <a:rPr lang="zh-CN" altLang="en-US"/>
              <a:t>到达半径</a:t>
            </a:r>
            <a:r>
              <a:rPr lang="en-US" altLang="zh-CN"/>
              <a:t>”</a:t>
            </a:r>
            <a:r>
              <a:rPr lang="zh-CN" altLang="en-US"/>
              <a:t>，那么就停止旋转，如果该面向差在停止半径和减速半径之间，那么就减速旋转。注意，我们要将面向差转换到</a:t>
            </a:r>
            <a:r>
              <a:rPr lang="en-US" altLang="zh-CN"/>
              <a:t> -</a:t>
            </a:r>
            <a:r>
              <a:rPr lang="zh-CN" altLang="en-US">
                <a:latin typeface="微软雅黑" panose="020B0503020204020204" pitchFamily="34" charset="-122"/>
                <a:ea typeface="微软雅黑" panose="020B0503020204020204" pitchFamily="34" charset="-122"/>
              </a:rPr>
              <a:t>π</a:t>
            </a:r>
            <a:r>
              <a:rPr lang="en-US" altLang="zh-CN">
                <a:latin typeface="微软雅黑" panose="020B0503020204020204" pitchFamily="34" charset="-122"/>
                <a:ea typeface="微软雅黑" panose="020B0503020204020204" pitchFamily="34" charset="-122"/>
              </a:rPr>
              <a:t> ~ π </a:t>
            </a:r>
            <a:r>
              <a:rPr lang="zh-CN" altLang="en-US">
                <a:latin typeface="微软雅黑" panose="020B0503020204020204" pitchFamily="34" charset="-122"/>
                <a:ea typeface="微软雅黑" panose="020B0503020204020204" pitchFamily="34" charset="-122"/>
              </a:rPr>
              <a:t>之间。</a:t>
            </a:r>
            <a:endParaRPr lang="zh-CN" altLang="en-US">
              <a:latin typeface="微软雅黑" panose="020B0503020204020204" pitchFamily="34" charset="-122"/>
              <a:ea typeface="微软雅黑" panose="020B0503020204020204" pitchFamily="34" charset="-122"/>
            </a:endParaRPr>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5" name="图片 4" descr="Align2"/>
          <p:cNvPicPr>
            <a:picLocks noChangeAspect="1"/>
          </p:cNvPicPr>
          <p:nvPr/>
        </p:nvPicPr>
        <p:blipFill>
          <a:blip r:embed="rId1"/>
          <a:stretch>
            <a:fillRect/>
          </a:stretch>
        </p:blipFill>
        <p:spPr>
          <a:xfrm>
            <a:off x="3873500" y="2507615"/>
            <a:ext cx="2356485" cy="2644775"/>
          </a:xfrm>
          <a:prstGeom prst="rect">
            <a:avLst/>
          </a:prstGeom>
        </p:spPr>
      </p:pic>
      <p:pic>
        <p:nvPicPr>
          <p:cNvPr id="6" name="图片 5" descr="Align1"/>
          <p:cNvPicPr>
            <a:picLocks noChangeAspect="1"/>
          </p:cNvPicPr>
          <p:nvPr/>
        </p:nvPicPr>
        <p:blipFill>
          <a:blip r:embed="rId2"/>
          <a:stretch>
            <a:fillRect/>
          </a:stretch>
        </p:blipFill>
        <p:spPr>
          <a:xfrm>
            <a:off x="1033145" y="2666365"/>
            <a:ext cx="2840355" cy="2504440"/>
          </a:xfrm>
          <a:prstGeom prst="rect">
            <a:avLst/>
          </a:prstGeom>
        </p:spPr>
      </p:pic>
      <p:pic>
        <p:nvPicPr>
          <p:cNvPr id="10" name="图片 9" descr="Align3"/>
          <p:cNvPicPr>
            <a:picLocks noChangeAspect="1"/>
          </p:cNvPicPr>
          <p:nvPr/>
        </p:nvPicPr>
        <p:blipFill>
          <a:blip r:embed="rId3"/>
          <a:stretch>
            <a:fillRect/>
          </a:stretch>
        </p:blipFill>
        <p:spPr>
          <a:xfrm>
            <a:off x="6472555" y="2586355"/>
            <a:ext cx="2870835" cy="34607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645160"/>
          </a:xfrm>
          <a:prstGeom prst="rect">
            <a:avLst/>
          </a:prstGeom>
          <a:noFill/>
        </p:spPr>
        <p:txBody>
          <a:bodyPr wrap="square" rtlCol="0">
            <a:spAutoFit/>
          </a:bodyPr>
          <a:p>
            <a:r>
              <a:rPr lang="en-US"/>
              <a:t>3.</a:t>
            </a:r>
            <a:r>
              <a:rPr lang="zh-CN" altLang="en-US"/>
              <a:t>算法性能：时间复杂度和空间复杂度都是</a:t>
            </a:r>
            <a:r>
              <a:rPr lang="en-US" altLang="zh-CN"/>
              <a:t>O(1)</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5894508" y="3492475"/>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三维空间中</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6897346" y="3443517"/>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00400" y="2825750"/>
            <a:ext cx="2387600" cy="1265555"/>
            <a:chOff x="1356" y="4471"/>
            <a:chExt cx="3760" cy="1993"/>
          </a:xfrm>
        </p:grpSpPr>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车辆</a:t>
              </a:r>
              <a:r>
                <a:rPr lang="zh-CN" altLang="en-US" sz="2200" dirty="0">
                  <a:solidFill>
                    <a:schemeClr val="accent1"/>
                  </a:solidFill>
                  <a:latin typeface="思源宋体 CN" panose="02020700000000000000" pitchFamily="18" charset="-122"/>
                  <a:ea typeface="思源宋体 CN" panose="02020700000000000000" pitchFamily="18" charset="-122"/>
                </a:rPr>
                <a:t>控制</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Calibri Light" panose="020F0302020204030204" pitchFamily="34" charset="0"/>
                  <a:cs typeface="Calibri Light" panose="020F0302020204030204" pitchFamily="34" charset="0"/>
                </a:rPr>
                <a:t>09</a:t>
              </a:r>
              <a:endParaRPr lang="en-US" altLang="zh-CN"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6679426" y="2825523"/>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10</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5894705" y="2825750"/>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Face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51370" y="461391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:Face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476375"/>
          </a:xfrm>
          <a:prstGeom prst="rect">
            <a:avLst/>
          </a:prstGeom>
          <a:noFill/>
        </p:spPr>
        <p:txBody>
          <a:bodyPr wrap="square" rtlCol="0">
            <a:spAutoFit/>
          </a:bodyPr>
          <a:p>
            <a:r>
              <a:rPr lang="en-US" altLang="zh-CN"/>
              <a:t>1.</a:t>
            </a:r>
            <a:r>
              <a:rPr lang="zh-CN" altLang="en-US"/>
              <a:t>算法描述：</a:t>
            </a:r>
            <a:r>
              <a:rPr lang="en-US"/>
              <a:t>Face</a:t>
            </a:r>
            <a:r>
              <a:rPr lang="zh-CN" altLang="en-US"/>
              <a:t>是</a:t>
            </a:r>
            <a:r>
              <a:rPr lang="en-US" altLang="zh-CN"/>
              <a:t>Align</a:t>
            </a:r>
            <a:r>
              <a:rPr lang="zh-CN" altLang="en-US"/>
              <a:t>的衍生算法，</a:t>
            </a:r>
            <a:r>
              <a:rPr lang="en-US" altLang="zh-CN"/>
              <a:t>Align</a:t>
            </a:r>
            <a:r>
              <a:rPr lang="zh-CN" altLang="en-US"/>
              <a:t>主要解决了旋转执行的问题，而</a:t>
            </a:r>
            <a:r>
              <a:rPr lang="en-US" altLang="zh-CN"/>
              <a:t>Face</a:t>
            </a:r>
            <a:r>
              <a:rPr lang="zh-CN" altLang="en-US"/>
              <a:t>和</a:t>
            </a:r>
            <a:r>
              <a:rPr lang="en-US" altLang="zh-CN"/>
              <a:t>Looking Where You’re Going</a:t>
            </a:r>
            <a:r>
              <a:rPr lang="zh-CN" altLang="en-US"/>
              <a:t>则主要解决了目标面向如何算的问题，这里</a:t>
            </a:r>
            <a:r>
              <a:rPr lang="en-US" altLang="zh-CN"/>
              <a:t>Face</a:t>
            </a:r>
            <a:r>
              <a:rPr lang="zh-CN" altLang="en-US"/>
              <a:t>的目标面向获得的方式是用目标位置减去当前位置的方向，实际上用</a:t>
            </a:r>
            <a:r>
              <a:rPr lang="en-US" altLang="zh-CN"/>
              <a:t>variable matching</a:t>
            </a:r>
            <a:r>
              <a:rPr lang="zh-CN" altLang="en-US"/>
              <a:t>的角度讲是匹配了人物和目标的位置，最后，角加速度的计算委托给</a:t>
            </a:r>
            <a:r>
              <a:rPr lang="en-US" altLang="zh-CN"/>
              <a:t>Align</a:t>
            </a:r>
            <a:r>
              <a:rPr lang="zh-CN" altLang="en-US"/>
              <a:t>。</a:t>
            </a:r>
            <a:endParaRPr lang="en-US" altLang="zh-CN"/>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4" name="图片 3" descr="Face"/>
          <p:cNvPicPr>
            <a:picLocks noChangeAspect="1"/>
          </p:cNvPicPr>
          <p:nvPr/>
        </p:nvPicPr>
        <p:blipFill>
          <a:blip r:embed="rId1"/>
          <a:stretch>
            <a:fillRect/>
          </a:stretch>
        </p:blipFill>
        <p:spPr>
          <a:xfrm>
            <a:off x="1033145" y="2586355"/>
            <a:ext cx="3086735" cy="2185035"/>
          </a:xfrm>
          <a:prstGeom prst="rect">
            <a:avLst/>
          </a:prstGeom>
        </p:spPr>
      </p:pic>
      <p:pic>
        <p:nvPicPr>
          <p:cNvPr id="11" name="图片 10" descr="Face2"/>
          <p:cNvPicPr>
            <a:picLocks noChangeAspect="1"/>
          </p:cNvPicPr>
          <p:nvPr/>
        </p:nvPicPr>
        <p:blipFill>
          <a:blip r:embed="rId2"/>
          <a:stretch>
            <a:fillRect/>
          </a:stretch>
        </p:blipFill>
        <p:spPr>
          <a:xfrm>
            <a:off x="1033145" y="4860925"/>
            <a:ext cx="3208655" cy="10998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719899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:Look Where Youre Going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51370" y="408686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Look Where Youre Going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198880"/>
          </a:xfrm>
          <a:prstGeom prst="rect">
            <a:avLst/>
          </a:prstGeom>
          <a:noFill/>
        </p:spPr>
        <p:txBody>
          <a:bodyPr wrap="square" rtlCol="0">
            <a:spAutoFit/>
          </a:bodyPr>
          <a:p>
            <a:r>
              <a:rPr lang="en-US" altLang="zh-CN"/>
              <a:t>1.</a:t>
            </a:r>
            <a:r>
              <a:rPr lang="zh-CN" altLang="en-US"/>
              <a:t>算法描述：</a:t>
            </a:r>
            <a:r>
              <a:rPr lang="en-US">
                <a:sym typeface="+mn-ea"/>
              </a:rPr>
              <a:t>Look Where Youre Going</a:t>
            </a:r>
            <a:r>
              <a:rPr lang="zh-CN" altLang="en-US">
                <a:sym typeface="+mn-ea"/>
              </a:rPr>
              <a:t>是</a:t>
            </a:r>
            <a:r>
              <a:rPr lang="en-US" altLang="zh-CN">
                <a:sym typeface="+mn-ea"/>
              </a:rPr>
              <a:t>Align</a:t>
            </a:r>
            <a:r>
              <a:rPr lang="zh-CN" altLang="en-US">
                <a:sym typeface="+mn-ea"/>
              </a:rPr>
              <a:t>的衍生算法，如前所述这里</a:t>
            </a:r>
            <a:r>
              <a:rPr lang="en-US">
                <a:sym typeface="+mn-ea"/>
              </a:rPr>
              <a:t>Look Where Youre Going</a:t>
            </a:r>
            <a:r>
              <a:rPr lang="zh-CN" altLang="en-US">
                <a:sym typeface="+mn-ea"/>
              </a:rPr>
              <a:t>的目标面向是当前速度方向，实际上用</a:t>
            </a:r>
            <a:r>
              <a:rPr lang="en-US" altLang="zh-CN">
                <a:sym typeface="+mn-ea"/>
              </a:rPr>
              <a:t>variable matching</a:t>
            </a:r>
            <a:r>
              <a:rPr lang="zh-CN" altLang="en-US">
                <a:sym typeface="+mn-ea"/>
              </a:rPr>
              <a:t>的角度讲是匹配了人物和目标的</a:t>
            </a:r>
            <a:r>
              <a:rPr lang="zh-CN" altLang="en-US">
                <a:sym typeface="+mn-ea"/>
              </a:rPr>
              <a:t>速度，最后，角加速度的计算委托给</a:t>
            </a:r>
            <a:r>
              <a:rPr lang="en-US" altLang="zh-CN">
                <a:sym typeface="+mn-ea"/>
              </a:rPr>
              <a:t>Align</a:t>
            </a:r>
            <a:r>
              <a:rPr lang="zh-CN" altLang="en-US">
                <a:sym typeface="+mn-ea"/>
              </a:rPr>
              <a:t>。</a:t>
            </a:r>
            <a:endParaRPr lang="en-US" altLang="zh-CN"/>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4" name="图片 3" descr="LookWhereYoureGoing"/>
          <p:cNvPicPr>
            <a:picLocks noChangeAspect="1"/>
          </p:cNvPicPr>
          <p:nvPr/>
        </p:nvPicPr>
        <p:blipFill>
          <a:blip r:embed="rId1"/>
          <a:stretch>
            <a:fillRect/>
          </a:stretch>
        </p:blipFill>
        <p:spPr>
          <a:xfrm>
            <a:off x="1033145" y="2308860"/>
            <a:ext cx="4216400" cy="3282950"/>
          </a:xfrm>
          <a:prstGeom prst="rect">
            <a:avLst/>
          </a:prstGeom>
        </p:spPr>
      </p:pic>
      <p:pic>
        <p:nvPicPr>
          <p:cNvPr id="11" name="图片 10" descr="LookWhereYoureGoing2"/>
          <p:cNvPicPr>
            <a:picLocks noChangeAspect="1"/>
          </p:cNvPicPr>
          <p:nvPr/>
        </p:nvPicPr>
        <p:blipFill>
          <a:blip r:embed="rId2"/>
          <a:stretch>
            <a:fillRect/>
          </a:stretch>
        </p:blipFill>
        <p:spPr>
          <a:xfrm>
            <a:off x="1125855" y="5504815"/>
            <a:ext cx="2235200" cy="577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.01</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spc="300" dirty="0">
                  <a:solidFill>
                    <a:schemeClr val="accent1"/>
                  </a:solidFill>
                  <a:latin typeface="思源宋体 CN" panose="02020700000000000000" pitchFamily="18" charset="-122"/>
                  <a:ea typeface="思源宋体 CN" panose="02020700000000000000" pitchFamily="18" charset="-122"/>
                </a:rPr>
                <a:t>AI</a:t>
              </a:r>
              <a:r>
                <a:rPr lang="zh-CN" altLang="en-US" sz="3600" spc="300" dirty="0">
                  <a:solidFill>
                    <a:schemeClr val="accent1"/>
                  </a:solidFill>
                  <a:latin typeface="思源宋体 CN" panose="02020700000000000000" pitchFamily="18" charset="-122"/>
                  <a:ea typeface="思源宋体 CN" panose="02020700000000000000" pitchFamily="18" charset="-122"/>
                </a:rPr>
                <a:t>模型</a:t>
              </a:r>
              <a:endParaRPr lang="zh-CN" altLang="en-US" sz="3600" spc="300" dirty="0">
                <a:solidFill>
                  <a:schemeClr val="accent1"/>
                </a:solidFill>
                <a:latin typeface="思源宋体 CN" panose="02020700000000000000" pitchFamily="18" charset="-122"/>
                <a:ea typeface="思源宋体 CN" panose="02020700000000000000" pitchFamily="18" charset="-122"/>
              </a:endParaRPr>
            </a:p>
            <a:p>
              <a:pPr algn="ctr"/>
              <a:r>
                <a:rPr lang="zh-CN" altLang="en-US"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The AI Model</a:t>
              </a:r>
              <a:r>
                <a:rPr lang="zh-CN" altLang="en-US" sz="1600" spc="300" dirty="0">
                  <a:solidFill>
                    <a:schemeClr val="accent1"/>
                  </a:solidFill>
                  <a:latin typeface="思源宋体 CN" panose="02020700000000000000" pitchFamily="18" charset="-122"/>
                  <a:ea typeface="思源宋体 CN" panose="02020700000000000000" pitchFamily="18" charset="-122"/>
                </a:rPr>
                <a:t>）</a:t>
              </a:r>
              <a:endParaRPr lang="zh-CN" altLang="en-US"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模型</a:t>
            </a:r>
            <a:endParaRPr lang="zh-CN" altLang="en-US" sz="2800" dirty="0">
              <a:solidFill>
                <a:schemeClr val="accent1"/>
              </a:solidFill>
              <a:latin typeface="思源宋体 CN" panose="02020700000000000000" pitchFamily="18" charset="-122"/>
              <a:ea typeface="思源宋体 CN" panose="02020700000000000000" pitchFamily="18" charset="-122"/>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98830" y="1315085"/>
            <a:ext cx="4806950" cy="2635250"/>
            <a:chOff x="1258" y="2071"/>
            <a:chExt cx="7570" cy="4150"/>
          </a:xfrm>
        </p:grpSpPr>
        <p:pic>
          <p:nvPicPr>
            <p:cNvPr id="2" name="图片 1" descr="AI Model"/>
            <p:cNvPicPr>
              <a:picLocks noChangeAspect="1"/>
            </p:cNvPicPr>
            <p:nvPr/>
          </p:nvPicPr>
          <p:blipFill>
            <a:blip r:embed="rId1"/>
            <a:stretch>
              <a:fillRect/>
            </a:stretch>
          </p:blipFill>
          <p:spPr>
            <a:xfrm>
              <a:off x="1258" y="2071"/>
              <a:ext cx="7570" cy="4150"/>
            </a:xfrm>
            <a:prstGeom prst="rect">
              <a:avLst/>
            </a:prstGeom>
          </p:spPr>
        </p:pic>
        <p:sp>
          <p:nvSpPr>
            <p:cNvPr id="4" name="图文框 3"/>
            <p:cNvSpPr/>
            <p:nvPr/>
          </p:nvSpPr>
          <p:spPr>
            <a:xfrm>
              <a:off x="3291" y="2997"/>
              <a:ext cx="2835" cy="2190"/>
            </a:xfrm>
            <a:prstGeom prst="frame">
              <a:avLst>
                <a:gd name="adj1" fmla="val 2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6" name="文本框 15"/>
          <p:cNvSpPr txBox="1"/>
          <p:nvPr/>
        </p:nvSpPr>
        <p:spPr>
          <a:xfrm>
            <a:off x="1418590" y="3950335"/>
            <a:ext cx="3568065" cy="2584450"/>
          </a:xfrm>
          <a:prstGeom prst="rect">
            <a:avLst/>
          </a:prstGeom>
          <a:noFill/>
        </p:spPr>
        <p:txBody>
          <a:bodyPr wrap="square" rtlCol="0">
            <a:spAutoFit/>
          </a:bodyPr>
          <a:p>
            <a:r>
              <a:rPr lang="en-US" altLang="zh-CN">
                <a:solidFill>
                  <a:schemeClr val="accent5">
                    <a:lumMod val="75000"/>
                  </a:schemeClr>
                </a:solidFill>
              </a:rPr>
              <a:t>1.Movement:</a:t>
            </a:r>
            <a:r>
              <a:rPr lang="zh-CN" altLang="en-US"/>
              <a:t>移动指的是游戏角色将</a:t>
            </a:r>
            <a:r>
              <a:rPr lang="en-US" altLang="zh-CN"/>
              <a:t>AI</a:t>
            </a:r>
            <a:r>
              <a:rPr lang="zh-CN" altLang="en-US"/>
              <a:t>的决策转化为移动的算法。是属于单个游戏角色的</a:t>
            </a:r>
            <a:r>
              <a:rPr lang="zh-CN" altLang="en-US"/>
              <a:t>行为。</a:t>
            </a:r>
            <a:endParaRPr lang="zh-CN" altLang="en-US"/>
          </a:p>
          <a:p>
            <a:r>
              <a:rPr lang="en-US" altLang="zh-CN">
                <a:solidFill>
                  <a:schemeClr val="accent5">
                    <a:lumMod val="75000"/>
                  </a:schemeClr>
                </a:solidFill>
              </a:rPr>
              <a:t>2.Desision Making:</a:t>
            </a:r>
            <a:r>
              <a:rPr lang="zh-CN" altLang="en-US"/>
              <a:t>决策指的是游戏角色如何规划</a:t>
            </a:r>
            <a:r>
              <a:rPr lang="en-US" altLang="zh-CN"/>
              <a:t> </a:t>
            </a:r>
            <a:r>
              <a:rPr lang="zh-CN" altLang="en-US"/>
              <a:t>下一步行动的算法。是属于单个游戏角色的</a:t>
            </a:r>
            <a:r>
              <a:rPr lang="zh-CN" altLang="en-US"/>
              <a:t>行为。</a:t>
            </a:r>
            <a:endParaRPr lang="zh-CN" altLang="en-US"/>
          </a:p>
          <a:p>
            <a:r>
              <a:rPr lang="en-US" altLang="zh-CN">
                <a:solidFill>
                  <a:schemeClr val="accent5">
                    <a:lumMod val="75000"/>
                  </a:schemeClr>
                </a:solidFill>
              </a:rPr>
              <a:t>3.Strategy:</a:t>
            </a:r>
            <a:r>
              <a:rPr lang="zh-CN" altLang="en-US"/>
              <a:t>策略指的是规划一组游戏人物行为的算法。整体的策略将会影响单个游戏任务的</a:t>
            </a:r>
            <a:r>
              <a:rPr lang="zh-CN" altLang="en-US"/>
              <a:t>决策。</a:t>
            </a:r>
            <a:endParaRPr lang="zh-CN" altLang="en-US"/>
          </a:p>
        </p:txBody>
      </p:sp>
      <p:sp>
        <p:nvSpPr>
          <p:cNvPr id="32" name="文本框 31"/>
          <p:cNvSpPr txBox="1"/>
          <p:nvPr/>
        </p:nvSpPr>
        <p:spPr>
          <a:xfrm>
            <a:off x="6073140" y="1541145"/>
            <a:ext cx="3568065" cy="1753235"/>
          </a:xfrm>
          <a:prstGeom prst="rect">
            <a:avLst/>
          </a:prstGeom>
          <a:noFill/>
        </p:spPr>
        <p:txBody>
          <a:bodyPr wrap="square" rtlCol="0">
            <a:spAutoFit/>
          </a:bodyPr>
          <a:p>
            <a:r>
              <a:rPr lang="en-US" altLang="zh-CN"/>
              <a:t>AI</a:t>
            </a:r>
            <a:r>
              <a:rPr lang="zh-CN" altLang="en-US"/>
              <a:t>模型解释</a:t>
            </a:r>
            <a:r>
              <a:rPr lang="en-US" altLang="zh-CN"/>
              <a:t>:</a:t>
            </a:r>
            <a:endParaRPr lang="en-US" altLang="zh-CN"/>
          </a:p>
          <a:p>
            <a:r>
              <a:rPr lang="zh-CN" altLang="en-US"/>
              <a:t>整个</a:t>
            </a:r>
            <a:r>
              <a:rPr lang="en-US" altLang="zh-CN"/>
              <a:t>AI</a:t>
            </a:r>
            <a:r>
              <a:rPr lang="zh-CN" altLang="en-US"/>
              <a:t>引擎</a:t>
            </a:r>
            <a:r>
              <a:rPr lang="en-US" altLang="zh-CN"/>
              <a:t>(</a:t>
            </a:r>
            <a:r>
              <a:rPr lang="zh-CN" altLang="en-US"/>
              <a:t>红框部分</a:t>
            </a:r>
            <a:r>
              <a:rPr lang="en-US" altLang="zh-CN"/>
              <a:t>)</a:t>
            </a:r>
            <a:r>
              <a:rPr lang="zh-CN" altLang="en-US"/>
              <a:t>从世界接口（</a:t>
            </a:r>
            <a:r>
              <a:rPr lang="en-US" altLang="zh-CN"/>
              <a:t>world interface</a:t>
            </a:r>
            <a:r>
              <a:rPr lang="zh-CN" altLang="en-US"/>
              <a:t>）中获取信息，经过</a:t>
            </a:r>
            <a:r>
              <a:rPr lang="en-US" altLang="zh-CN"/>
              <a:t>AI</a:t>
            </a:r>
            <a:r>
              <a:rPr lang="zh-CN" altLang="en-US"/>
              <a:t>引擎的处理，处理的结果通过动画层和物理层反馈给玩家。</a:t>
            </a:r>
            <a:endParaRPr lang="zh-CN" altLang="en-US"/>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.02</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3600" dirty="0">
                  <a:solidFill>
                    <a:schemeClr val="accent1"/>
                  </a:solidFill>
                  <a:latin typeface="思源宋体 CN" panose="02020700000000000000" pitchFamily="18" charset="-122"/>
                  <a:ea typeface="思源宋体 CN" panose="02020700000000000000" pitchFamily="18" charset="-122"/>
                  <a:sym typeface="+mn-ea"/>
                </a:rPr>
                <a:t>移动算法基础</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(The Basic of Movement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17288</Words>
  <Application>WPS 演示</Application>
  <PresentationFormat>宽屏</PresentationFormat>
  <Paragraphs>591</Paragraphs>
  <Slides>53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53</vt:i4>
      </vt:variant>
    </vt:vector>
  </HeadingPairs>
  <TitlesOfParts>
    <vt:vector size="68" baseType="lpstr">
      <vt:lpstr>Arial</vt:lpstr>
      <vt:lpstr>宋体</vt:lpstr>
      <vt:lpstr>Wingdings</vt:lpstr>
      <vt:lpstr>思源宋体 CN</vt:lpstr>
      <vt:lpstr>Calibri</vt:lpstr>
      <vt:lpstr>Calibri Light</vt:lpstr>
      <vt:lpstr>微软雅黑</vt:lpstr>
      <vt:lpstr>等线</vt:lpstr>
      <vt:lpstr>Arial Unicode MS</vt:lpstr>
      <vt:lpstr>等线 Light</vt:lpstr>
      <vt:lpstr>Cambria Math</vt:lpstr>
      <vt:lpstr>MS Mincho</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hongy</cp:lastModifiedBy>
  <cp:revision>78</cp:revision>
  <dcterms:created xsi:type="dcterms:W3CDTF">2020-10-27T06:22:00Z</dcterms:created>
  <dcterms:modified xsi:type="dcterms:W3CDTF">2022-05-05T15:05:53Z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v1.0_mb_3bZ/EAZ3qwwESjKNEFSX+g==</vt:lpwstr>
  </property>
  <property fmtid="{D5CDD505-2E9C-101B-9397-08002B2CF9AE}" pid="4" name="ICV">
    <vt:lpwstr>78054F86160D4A06943BAABF6EC4E79C</vt:lpwstr>
  </property>
</Properties>
</file>