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72" r:id="rId4"/>
    <p:sldId id="292" r:id="rId5"/>
    <p:sldId id="263" r:id="rId6"/>
    <p:sldId id="288" r:id="rId7"/>
    <p:sldId id="289" r:id="rId8"/>
    <p:sldId id="264" r:id="rId9"/>
    <p:sldId id="265" r:id="rId10"/>
    <p:sldId id="290" r:id="rId11"/>
    <p:sldId id="291" r:id="rId12"/>
    <p:sldId id="293" r:id="rId13"/>
    <p:sldId id="294" r:id="rId14"/>
    <p:sldId id="302" r:id="rId15"/>
    <p:sldId id="303" r:id="rId16"/>
    <p:sldId id="307" r:id="rId17"/>
    <p:sldId id="304" r:id="rId18"/>
    <p:sldId id="309" r:id="rId19"/>
    <p:sldId id="305" r:id="rId20"/>
    <p:sldId id="319" r:id="rId21"/>
    <p:sldId id="320" r:id="rId22"/>
    <p:sldId id="321" r:id="rId23"/>
    <p:sldId id="322" r:id="rId24"/>
    <p:sldId id="323" r:id="rId25"/>
    <p:sldId id="324" r:id="rId26"/>
    <p:sldId id="325" r:id="rId27"/>
    <p:sldId id="326"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94BD"/>
    <a:srgbClr val="81A6C8"/>
    <a:srgbClr val="FFFFFF"/>
    <a:srgbClr val="F9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1" autoAdjust="0"/>
    <p:restoredTop sz="94660"/>
  </p:normalViewPr>
  <p:slideViewPr>
    <p:cSldViewPr snapToGrid="0" showGuides="1">
      <p:cViewPr>
        <p:scale>
          <a:sx n="66" d="100"/>
          <a:sy n="66" d="100"/>
        </p:scale>
        <p:origin x="514" y="403"/>
      </p:cViewPr>
      <p:guideLst>
        <p:guide orient="horz" pos="217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C301A-88DE-4801-AA3A-552207E1D8E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C3925-2603-41E2-BBC6-314F8667791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C301A-88DE-4801-AA3A-552207E1D8E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C3925-2603-41E2-BBC6-314F8667791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sp>
        <p:nvSpPr>
          <p:cNvPr id="22" name="文本框 21"/>
          <p:cNvSpPr txBox="1"/>
          <p:nvPr/>
        </p:nvSpPr>
        <p:spPr>
          <a:xfrm>
            <a:off x="1874522" y="2600586"/>
            <a:ext cx="8442958" cy="1014730"/>
          </a:xfrm>
          <a:prstGeom prst="rect">
            <a:avLst/>
          </a:prstGeom>
          <a:noFill/>
        </p:spPr>
        <p:txBody>
          <a:bodyPr vert="horz" wrap="square" rtlCol="0">
            <a:spAutoFit/>
          </a:bodyPr>
          <a:lstStyle/>
          <a:p>
            <a:pPr algn="ctr"/>
            <a:r>
              <a:rPr lang="en-US" altLang="zh-CN" sz="6000" dirty="0">
                <a:solidFill>
                  <a:schemeClr val="accent1"/>
                </a:solidFill>
                <a:latin typeface="思源宋体 CN" panose="02020700000000000000" pitchFamily="18" charset="-122"/>
                <a:ea typeface="思源宋体 CN" panose="02020700000000000000" pitchFamily="18" charset="-122"/>
              </a:rPr>
              <a:t>Movement AI</a:t>
            </a:r>
            <a:endParaRPr lang="en-US" altLang="zh-CN" sz="6000" dirty="0">
              <a:solidFill>
                <a:schemeClr val="accent1"/>
              </a:solidFill>
              <a:latin typeface="思源宋体 CN" panose="02020700000000000000" pitchFamily="18" charset="-122"/>
              <a:ea typeface="思源宋体 CN" panose="02020700000000000000" pitchFamily="18"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9720" y="1094105"/>
            <a:ext cx="10542270" cy="368300"/>
          </a:xfrm>
          <a:prstGeom prst="rect">
            <a:avLst/>
          </a:prstGeom>
          <a:noFill/>
        </p:spPr>
        <p:txBody>
          <a:bodyPr wrap="square" rtlCol="0">
            <a:spAutoFit/>
          </a:bodyPr>
          <a:p>
            <a:r>
              <a:rPr lang="en-US"/>
              <a:t>5. </a:t>
            </a:r>
            <a:r>
              <a:rPr lang="zh-CN" altLang="en-US"/>
              <a:t>算法</a:t>
            </a:r>
            <a:r>
              <a:rPr lang="zh-CN" altLang="en-US"/>
              <a:t>图示：</a:t>
            </a:r>
            <a:endParaRPr lang="zh-CN" altLang="en-US"/>
          </a:p>
        </p:txBody>
      </p:sp>
      <p:grpSp>
        <p:nvGrpSpPr>
          <p:cNvPr id="11" name="组合 10"/>
          <p:cNvGrpSpPr/>
          <p:nvPr/>
        </p:nvGrpSpPr>
        <p:grpSpPr>
          <a:xfrm>
            <a:off x="890905" y="2104390"/>
            <a:ext cx="2649220" cy="1701800"/>
            <a:chOff x="1403" y="3314"/>
            <a:chExt cx="4172" cy="2680"/>
          </a:xfrm>
        </p:grpSpPr>
        <p:sp>
          <p:nvSpPr>
            <p:cNvPr id="4" name="矩形 3"/>
            <p:cNvSpPr/>
            <p:nvPr/>
          </p:nvSpPr>
          <p:spPr>
            <a:xfrm>
              <a:off x="1403" y="3314"/>
              <a:ext cx="4172" cy="26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437" y="3330"/>
              <a:ext cx="4121" cy="580"/>
            </a:xfrm>
            <a:prstGeom prst="rect">
              <a:avLst/>
            </a:prstGeom>
            <a:noFill/>
            <a:ln>
              <a:solidFill>
                <a:schemeClr val="accent1"/>
              </a:solidFill>
            </a:ln>
          </p:spPr>
          <p:txBody>
            <a:bodyPr wrap="square" rtlCol="0">
              <a:spAutoFit/>
            </a:bodyPr>
            <a:p>
              <a:pPr algn="ctr"/>
              <a:r>
                <a:rPr lang="zh-CN" altLang="en-US"/>
                <a:t>人物</a:t>
              </a:r>
              <a:endParaRPr lang="zh-CN" altLang="en-US"/>
            </a:p>
          </p:txBody>
        </p:sp>
        <p:sp>
          <p:nvSpPr>
            <p:cNvPr id="10" name="文本框 9"/>
            <p:cNvSpPr txBox="1"/>
            <p:nvPr/>
          </p:nvSpPr>
          <p:spPr>
            <a:xfrm>
              <a:off x="1420" y="3900"/>
              <a:ext cx="4155" cy="580"/>
            </a:xfrm>
            <a:prstGeom prst="rect">
              <a:avLst/>
            </a:prstGeom>
            <a:noFill/>
          </p:spPr>
          <p:txBody>
            <a:bodyPr wrap="square" rtlCol="0">
              <a:spAutoFit/>
            </a:bodyPr>
            <a:p>
              <a:r>
                <a:rPr lang="zh-CN" altLang="en-US"/>
                <a:t>位置，速度，其他</a:t>
              </a:r>
              <a:r>
                <a:rPr lang="zh-CN" altLang="en-US"/>
                <a:t>状态</a:t>
              </a:r>
              <a:endParaRPr lang="zh-CN" altLang="en-US"/>
            </a:p>
          </p:txBody>
        </p:sp>
      </p:grpSp>
      <p:grpSp>
        <p:nvGrpSpPr>
          <p:cNvPr id="15" name="组合 14"/>
          <p:cNvGrpSpPr/>
          <p:nvPr/>
        </p:nvGrpSpPr>
        <p:grpSpPr>
          <a:xfrm>
            <a:off x="4678045" y="3283585"/>
            <a:ext cx="2649220" cy="892810"/>
            <a:chOff x="1403" y="3314"/>
            <a:chExt cx="4172" cy="2680"/>
          </a:xfrm>
        </p:grpSpPr>
        <p:sp>
          <p:nvSpPr>
            <p:cNvPr id="16" name="矩形 15"/>
            <p:cNvSpPr/>
            <p:nvPr/>
          </p:nvSpPr>
          <p:spPr>
            <a:xfrm>
              <a:off x="1403" y="3314"/>
              <a:ext cx="4172" cy="26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437" y="3330"/>
              <a:ext cx="4121" cy="1106"/>
            </a:xfrm>
            <a:prstGeom prst="rect">
              <a:avLst/>
            </a:prstGeom>
            <a:noFill/>
            <a:ln>
              <a:solidFill>
                <a:schemeClr val="accent1"/>
              </a:solidFill>
            </a:ln>
          </p:spPr>
          <p:txBody>
            <a:bodyPr wrap="square" rtlCol="0">
              <a:spAutoFit/>
            </a:bodyPr>
            <a:p>
              <a:pPr algn="ctr"/>
              <a:r>
                <a:rPr lang="zh-CN" altLang="en-US"/>
                <a:t>移动</a:t>
              </a:r>
              <a:r>
                <a:rPr lang="zh-CN" altLang="en-US"/>
                <a:t>算法</a:t>
              </a:r>
              <a:endParaRPr lang="zh-CN" altLang="en-US"/>
            </a:p>
          </p:txBody>
        </p:sp>
        <p:sp>
          <p:nvSpPr>
            <p:cNvPr id="18" name="文本框 17"/>
            <p:cNvSpPr txBox="1"/>
            <p:nvPr/>
          </p:nvSpPr>
          <p:spPr>
            <a:xfrm>
              <a:off x="1420" y="3900"/>
              <a:ext cx="4155" cy="580"/>
            </a:xfrm>
            <a:prstGeom prst="rect">
              <a:avLst/>
            </a:prstGeom>
            <a:noFill/>
          </p:spPr>
          <p:txBody>
            <a:bodyPr wrap="square" rtlCol="0">
              <a:spAutoFit/>
            </a:bodyPr>
            <a:p>
              <a:endParaRPr lang="zh-CN" altLang="en-US"/>
            </a:p>
          </p:txBody>
        </p:sp>
      </p:grpSp>
      <p:grpSp>
        <p:nvGrpSpPr>
          <p:cNvPr id="19" name="组合 18"/>
          <p:cNvGrpSpPr/>
          <p:nvPr/>
        </p:nvGrpSpPr>
        <p:grpSpPr>
          <a:xfrm>
            <a:off x="8755380" y="4328795"/>
            <a:ext cx="2649220" cy="1701800"/>
            <a:chOff x="1403" y="3314"/>
            <a:chExt cx="4172" cy="2680"/>
          </a:xfrm>
        </p:grpSpPr>
        <p:sp>
          <p:nvSpPr>
            <p:cNvPr id="20" name="矩形 19"/>
            <p:cNvSpPr/>
            <p:nvPr/>
          </p:nvSpPr>
          <p:spPr>
            <a:xfrm>
              <a:off x="1403" y="3314"/>
              <a:ext cx="4172" cy="26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1437" y="3330"/>
              <a:ext cx="4121" cy="580"/>
            </a:xfrm>
            <a:prstGeom prst="rect">
              <a:avLst/>
            </a:prstGeom>
            <a:noFill/>
            <a:ln>
              <a:solidFill>
                <a:schemeClr val="accent1"/>
              </a:solidFill>
            </a:ln>
          </p:spPr>
          <p:txBody>
            <a:bodyPr wrap="square" rtlCol="0">
              <a:spAutoFit/>
            </a:bodyPr>
            <a:p>
              <a:pPr algn="ctr"/>
              <a:r>
                <a:rPr lang="zh-CN" altLang="en-US"/>
                <a:t>移动</a:t>
              </a:r>
              <a:r>
                <a:rPr lang="zh-CN" altLang="en-US"/>
                <a:t>请求</a:t>
              </a:r>
              <a:endParaRPr lang="zh-CN" altLang="en-US"/>
            </a:p>
          </p:txBody>
        </p:sp>
        <p:sp>
          <p:nvSpPr>
            <p:cNvPr id="26" name="文本框 25"/>
            <p:cNvSpPr txBox="1"/>
            <p:nvPr/>
          </p:nvSpPr>
          <p:spPr>
            <a:xfrm>
              <a:off x="1420" y="3900"/>
              <a:ext cx="4155" cy="1016"/>
            </a:xfrm>
            <a:prstGeom prst="rect">
              <a:avLst/>
            </a:prstGeom>
            <a:noFill/>
          </p:spPr>
          <p:txBody>
            <a:bodyPr wrap="square" rtlCol="0">
              <a:spAutoFit/>
            </a:bodyPr>
            <a:p>
              <a:r>
                <a:rPr lang="zh-CN" altLang="en-US"/>
                <a:t>需要新的速度，或者是新的加速度，</a:t>
              </a:r>
              <a:r>
                <a:rPr lang="zh-CN" altLang="en-US"/>
                <a:t>力</a:t>
              </a:r>
              <a:endParaRPr lang="zh-CN" altLang="en-US"/>
            </a:p>
          </p:txBody>
        </p:sp>
      </p:grpSp>
      <p:grpSp>
        <p:nvGrpSpPr>
          <p:cNvPr id="28" name="组合 27"/>
          <p:cNvGrpSpPr/>
          <p:nvPr/>
        </p:nvGrpSpPr>
        <p:grpSpPr>
          <a:xfrm>
            <a:off x="900430" y="4653915"/>
            <a:ext cx="2649220" cy="1701800"/>
            <a:chOff x="1403" y="3314"/>
            <a:chExt cx="4172" cy="2680"/>
          </a:xfrm>
        </p:grpSpPr>
        <p:sp>
          <p:nvSpPr>
            <p:cNvPr id="29" name="矩形 28"/>
            <p:cNvSpPr/>
            <p:nvPr/>
          </p:nvSpPr>
          <p:spPr>
            <a:xfrm>
              <a:off x="1403" y="3314"/>
              <a:ext cx="4172" cy="26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1437" y="3330"/>
              <a:ext cx="4121" cy="580"/>
            </a:xfrm>
            <a:prstGeom prst="rect">
              <a:avLst/>
            </a:prstGeom>
            <a:noFill/>
            <a:ln>
              <a:solidFill>
                <a:schemeClr val="accent1"/>
              </a:solidFill>
            </a:ln>
          </p:spPr>
          <p:txBody>
            <a:bodyPr wrap="square" rtlCol="0">
              <a:spAutoFit/>
            </a:bodyPr>
            <a:p>
              <a:pPr algn="ctr"/>
              <a:r>
                <a:rPr lang="zh-CN" altLang="en-US"/>
                <a:t>游戏</a:t>
              </a:r>
              <a:r>
                <a:rPr lang="zh-CN" altLang="en-US"/>
                <a:t>世界</a:t>
              </a:r>
              <a:endParaRPr lang="zh-CN" altLang="en-US"/>
            </a:p>
          </p:txBody>
        </p:sp>
        <p:sp>
          <p:nvSpPr>
            <p:cNvPr id="31" name="文本框 30"/>
            <p:cNvSpPr txBox="1"/>
            <p:nvPr/>
          </p:nvSpPr>
          <p:spPr>
            <a:xfrm>
              <a:off x="1420" y="3900"/>
              <a:ext cx="4155" cy="1888"/>
            </a:xfrm>
            <a:prstGeom prst="rect">
              <a:avLst/>
            </a:prstGeom>
            <a:noFill/>
          </p:spPr>
          <p:txBody>
            <a:bodyPr wrap="square" rtlCol="0">
              <a:spAutoFit/>
            </a:bodyPr>
            <a:p>
              <a:r>
                <a:rPr lang="zh-CN" altLang="en-US"/>
                <a:t>其他人物的</a:t>
              </a:r>
              <a:r>
                <a:rPr lang="zh-CN" altLang="en-US"/>
                <a:t>几何数据</a:t>
              </a:r>
              <a:endParaRPr lang="zh-CN" altLang="en-US"/>
            </a:p>
            <a:p>
              <a:r>
                <a:rPr lang="zh-CN" altLang="en-US"/>
                <a:t>关卡几何数据，障碍物</a:t>
              </a:r>
              <a:endParaRPr lang="zh-CN" altLang="en-US"/>
            </a:p>
            <a:p>
              <a:r>
                <a:rPr lang="zh-CN" altLang="en-US"/>
                <a:t>路径</a:t>
              </a:r>
              <a:endParaRPr lang="zh-CN" altLang="en-US"/>
            </a:p>
            <a:p>
              <a:r>
                <a:rPr lang="zh-CN" altLang="en-US"/>
                <a:t>其他游戏状态</a:t>
              </a:r>
              <a:endParaRPr lang="en-US" altLang="zh-CN"/>
            </a:p>
          </p:txBody>
        </p:sp>
      </p:grpSp>
      <p:cxnSp>
        <p:nvCxnSpPr>
          <p:cNvPr id="33" name="肘形连接符 32"/>
          <p:cNvCxnSpPr>
            <a:stCxn id="6" idx="3"/>
          </p:cNvCxnSpPr>
          <p:nvPr/>
        </p:nvCxnSpPr>
        <p:spPr>
          <a:xfrm>
            <a:off x="3529330" y="2298700"/>
            <a:ext cx="1181100" cy="116713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endCxn id="16" idx="1"/>
          </p:cNvCxnSpPr>
          <p:nvPr/>
        </p:nvCxnSpPr>
        <p:spPr>
          <a:xfrm flipV="1">
            <a:off x="3538855" y="3729990"/>
            <a:ext cx="1139190" cy="1107440"/>
          </a:xfrm>
          <a:prstGeom prst="bentConnector3">
            <a:avLst>
              <a:gd name="adj1" fmla="val 500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21" idx="0"/>
            <a:endCxn id="6" idx="0"/>
          </p:cNvCxnSpPr>
          <p:nvPr/>
        </p:nvCxnSpPr>
        <p:spPr>
          <a:xfrm rot="16200000" flipV="1">
            <a:off x="5040630" y="-705485"/>
            <a:ext cx="2224405" cy="7864475"/>
          </a:xfrm>
          <a:prstGeom prst="bentConnector3">
            <a:avLst>
              <a:gd name="adj1" fmla="val 110705"/>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9720" y="1083310"/>
            <a:ext cx="10542270" cy="5077460"/>
          </a:xfrm>
          <a:prstGeom prst="rect">
            <a:avLst/>
          </a:prstGeom>
          <a:noFill/>
        </p:spPr>
        <p:txBody>
          <a:bodyPr wrap="square" rtlCol="0">
            <a:spAutoFit/>
          </a:bodyPr>
          <a:p>
            <a:r>
              <a:rPr lang="en-US"/>
              <a:t>6.</a:t>
            </a:r>
            <a:r>
              <a:rPr lang="zh-CN" altLang="en-US"/>
              <a:t>算法数据</a:t>
            </a:r>
            <a:r>
              <a:rPr lang="zh-CN" altLang="en-US"/>
              <a:t>表示：</a:t>
            </a:r>
            <a:endParaRPr lang="zh-CN" altLang="en-US"/>
          </a:p>
          <a:p>
            <a:r>
              <a:rPr lang="zh-CN" altLang="en-US"/>
              <a:t> </a:t>
            </a:r>
            <a:r>
              <a:rPr lang="en-US" altLang="zh-CN"/>
              <a:t>	</a:t>
            </a:r>
            <a:r>
              <a:rPr lang="zh-CN" altLang="en-US"/>
              <a:t>输入：</a:t>
            </a:r>
            <a:endParaRPr lang="zh-CN" altLang="en-US"/>
          </a:p>
          <a:p>
            <a:r>
              <a:rPr lang="en-US" altLang="zh-CN"/>
              <a:t>		(1) </a:t>
            </a:r>
            <a:r>
              <a:rPr lang="zh-CN" altLang="en-US"/>
              <a:t>静态数据（</a:t>
            </a:r>
            <a:r>
              <a:rPr lang="en-US" altLang="zh-CN"/>
              <a:t>static</a:t>
            </a:r>
            <a:r>
              <a:rPr lang="zh-CN" altLang="en-US"/>
              <a:t>）：位置</a:t>
            </a:r>
            <a:r>
              <a:rPr lang="en-US" altLang="zh-CN"/>
              <a:t>(position,2D or 3D vector)</a:t>
            </a:r>
            <a:r>
              <a:rPr lang="zh-CN" altLang="en-US"/>
              <a:t>，面向</a:t>
            </a:r>
            <a:r>
              <a:rPr lang="en-US" altLang="zh-CN"/>
              <a:t>(orientation,a single 					          float point value)</a:t>
            </a:r>
            <a:endParaRPr lang="en-US" altLang="zh-CN"/>
          </a:p>
          <a:p>
            <a:r>
              <a:rPr lang="en-US" altLang="zh-CN"/>
              <a:t>		(2) </a:t>
            </a:r>
            <a:r>
              <a:rPr lang="zh-CN" altLang="en-US"/>
              <a:t>动力学数据（</a:t>
            </a:r>
            <a:r>
              <a:rPr lang="en-US" altLang="zh-CN"/>
              <a:t>kinematic</a:t>
            </a:r>
            <a:r>
              <a:rPr lang="zh-CN" altLang="en-US"/>
              <a:t>）：速度（</a:t>
            </a:r>
            <a:r>
              <a:rPr lang="en-US" altLang="zh-CN"/>
              <a:t>velocity</a:t>
            </a:r>
            <a:r>
              <a:rPr lang="en-US" altLang="zh-CN">
                <a:sym typeface="+mn-ea"/>
              </a:rPr>
              <a:t>,2D or 3D vector</a:t>
            </a:r>
            <a:r>
              <a:rPr lang="en-US" altLang="zh-CN"/>
              <a:t>), </a:t>
            </a:r>
            <a:r>
              <a:rPr lang="zh-CN" altLang="en-US"/>
              <a:t>旋转</a:t>
            </a:r>
            <a:r>
              <a:rPr lang="en-US" altLang="zh-CN"/>
              <a:t>(rotation,a single 				          floating point value)</a:t>
            </a:r>
            <a:endParaRPr lang="en-US" altLang="zh-CN"/>
          </a:p>
          <a:p>
            <a:r>
              <a:rPr lang="en-US" altLang="zh-CN"/>
              <a:t>	</a:t>
            </a:r>
            <a:r>
              <a:rPr lang="zh-CN" altLang="en-US"/>
              <a:t>输出：</a:t>
            </a:r>
            <a:endParaRPr lang="zh-CN" altLang="en-US"/>
          </a:p>
          <a:p>
            <a:r>
              <a:rPr lang="en-US" altLang="zh-CN"/>
              <a:t>		(1) </a:t>
            </a:r>
            <a:r>
              <a:rPr lang="zh-CN" altLang="en-US"/>
              <a:t>动力学算法：仅输出运动方向和</a:t>
            </a:r>
            <a:r>
              <a:rPr lang="zh-CN" altLang="en-US"/>
              <a:t>开关</a:t>
            </a:r>
            <a:endParaRPr lang="zh-CN" altLang="en-US"/>
          </a:p>
          <a:p>
            <a:r>
              <a:rPr lang="en-US" altLang="zh-CN"/>
              <a:t>	               (2) </a:t>
            </a:r>
            <a:r>
              <a:rPr lang="zh-CN" altLang="en-US"/>
              <a:t>动态算法：</a:t>
            </a:r>
            <a:endParaRPr lang="zh-CN" altLang="en-US"/>
          </a:p>
          <a:p>
            <a:r>
              <a:rPr lang="en-US" altLang="zh-CN"/>
              <a:t>				&lt;1&gt;</a:t>
            </a:r>
            <a:r>
              <a:rPr lang="zh-CN" altLang="en-US"/>
              <a:t>线性加速度（</a:t>
            </a:r>
            <a:r>
              <a:rPr lang="en-US" altLang="zh-CN"/>
              <a:t>linear, a 2D or 3D vector</a:t>
            </a:r>
            <a:r>
              <a:rPr lang="zh-CN" altLang="en-US"/>
              <a:t>）</a:t>
            </a:r>
            <a:endParaRPr lang="zh-CN" altLang="en-US"/>
          </a:p>
          <a:p>
            <a:r>
              <a:rPr lang="en-US" altLang="zh-CN"/>
              <a:t>				&lt;2&gt;</a:t>
            </a:r>
            <a:r>
              <a:rPr lang="zh-CN" altLang="en-US"/>
              <a:t>角加速度（</a:t>
            </a:r>
            <a:r>
              <a:rPr lang="en-US" altLang="zh-CN"/>
              <a:t>angular, a single floating point value</a:t>
            </a:r>
            <a:r>
              <a:rPr lang="zh-CN" altLang="en-US"/>
              <a:t>）</a:t>
            </a:r>
            <a:endParaRPr lang="zh-CN" altLang="en-US"/>
          </a:p>
          <a:p>
            <a:endParaRPr lang="zh-CN" altLang="en-US"/>
          </a:p>
          <a:p>
            <a:r>
              <a:rPr lang="en-US" altLang="zh-CN"/>
              <a:t>note: </a:t>
            </a:r>
            <a:endParaRPr lang="en-US" altLang="zh-CN"/>
          </a:p>
          <a:p>
            <a:r>
              <a:rPr lang="en-US" altLang="zh-CN"/>
              <a:t>1.</a:t>
            </a:r>
            <a:r>
              <a:rPr lang="zh-CN" altLang="en-US"/>
              <a:t>分清</a:t>
            </a:r>
            <a:r>
              <a:rPr lang="zh-CN" altLang="en-US">
                <a:solidFill>
                  <a:srgbClr val="FF0000"/>
                </a:solidFill>
              </a:rPr>
              <a:t>动力学数据</a:t>
            </a:r>
            <a:r>
              <a:rPr lang="zh-CN" altLang="en-US"/>
              <a:t>和</a:t>
            </a:r>
            <a:r>
              <a:rPr lang="zh-CN" altLang="en-US">
                <a:solidFill>
                  <a:srgbClr val="FF0000"/>
                </a:solidFill>
              </a:rPr>
              <a:t>动力学算法</a:t>
            </a:r>
            <a:r>
              <a:rPr lang="zh-CN" altLang="en-US"/>
              <a:t>，前者是算法的数据类型，包括速度和旋转，因为这两种数据都包含运动的概念在里面，所以叫动力学数据；动力学算法则是</a:t>
            </a:r>
            <a:r>
              <a:rPr lang="en-US" altLang="zh-CN"/>
              <a:t>AI</a:t>
            </a:r>
            <a:r>
              <a:rPr lang="zh-CN" altLang="en-US"/>
              <a:t>移动算法两大类中的一类。</a:t>
            </a:r>
            <a:endParaRPr lang="zh-CN" altLang="en-US"/>
          </a:p>
          <a:p>
            <a:r>
              <a:rPr lang="en-US" altLang="zh-CN"/>
              <a:t>2.</a:t>
            </a:r>
            <a:r>
              <a:rPr lang="zh-CN" altLang="en-US"/>
              <a:t>书中给出的伪代码将静态数据和动力学数据都放在了</a:t>
            </a:r>
            <a:r>
              <a:rPr lang="en-US" altLang="zh-CN"/>
              <a:t>Kinematic</a:t>
            </a:r>
            <a:r>
              <a:rPr lang="zh-CN" altLang="en-US"/>
              <a:t>的</a:t>
            </a:r>
            <a:r>
              <a:rPr lang="en-US" altLang="zh-CN"/>
              <a:t>struct</a:t>
            </a:r>
            <a:r>
              <a:rPr lang="zh-CN" altLang="en-US"/>
              <a:t>里，在代码中也没必要写两个数据结构，所以之后的表述就就统一成为</a:t>
            </a:r>
            <a:r>
              <a:rPr lang="en-US" altLang="zh-CN"/>
              <a:t>Kinematic data</a:t>
            </a:r>
            <a:r>
              <a:rPr lang="zh-CN" altLang="en-US"/>
              <a:t>。</a:t>
            </a:r>
            <a:endParaRPr lang="zh-CN" altLang="en-US"/>
          </a:p>
          <a:p>
            <a:r>
              <a:rPr lang="en-US" altLang="zh-CN"/>
              <a:t>	</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6" name="文本框 35"/>
          <p:cNvSpPr txBox="1"/>
          <p:nvPr/>
        </p:nvSpPr>
        <p:spPr>
          <a:xfrm>
            <a:off x="1106170" y="1164590"/>
            <a:ext cx="1614805" cy="368300"/>
          </a:xfrm>
          <a:prstGeom prst="rect">
            <a:avLst/>
          </a:prstGeom>
          <a:noFill/>
        </p:spPr>
        <p:txBody>
          <a:bodyPr wrap="square" rtlCol="0">
            <a:spAutoFit/>
          </a:bodyPr>
          <a:p>
            <a:r>
              <a:rPr lang="zh-CN" altLang="en-US"/>
              <a:t>分类图</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grpSp>
        <p:nvGrpSpPr>
          <p:cNvPr id="29" name="组合 28"/>
          <p:cNvGrpSpPr/>
          <p:nvPr/>
        </p:nvGrpSpPr>
        <p:grpSpPr>
          <a:xfrm>
            <a:off x="3644286" y="2525389"/>
            <a:ext cx="4903428" cy="2035035"/>
            <a:chOff x="874930" y="2699012"/>
            <a:chExt cx="4903428" cy="2035035"/>
          </a:xfrm>
        </p:grpSpPr>
        <p:sp>
          <p:nvSpPr>
            <p:cNvPr id="30" name="矩形: 圆角 29"/>
            <p:cNvSpPr/>
            <p:nvPr/>
          </p:nvSpPr>
          <p:spPr>
            <a:xfrm>
              <a:off x="2664872" y="4396317"/>
              <a:ext cx="1323544" cy="337730"/>
            </a:xfrm>
            <a:prstGeom prst="roundRect">
              <a:avLst>
                <a:gd name="adj" fmla="val 50000"/>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600" dirty="0">
                  <a:solidFill>
                    <a:schemeClr val="bg1"/>
                  </a:solidFill>
                  <a:latin typeface="思源宋体 CN" panose="02020700000000000000" pitchFamily="18" charset="-122"/>
                  <a:ea typeface="思源宋体 CN" panose="02020700000000000000" pitchFamily="18" charset="-122"/>
                </a:rPr>
                <a:t>Part .03</a:t>
              </a:r>
              <a:endParaRPr lang="zh-CN" altLang="en-US" sz="1600" dirty="0">
                <a:solidFill>
                  <a:schemeClr val="bg1"/>
                </a:solidFill>
                <a:latin typeface="思源宋体 CN" panose="02020700000000000000" pitchFamily="18" charset="-122"/>
                <a:ea typeface="思源宋体 CN" panose="02020700000000000000" pitchFamily="18" charset="-122"/>
              </a:endParaRPr>
            </a:p>
          </p:txBody>
        </p:sp>
        <p:sp>
          <p:nvSpPr>
            <p:cNvPr id="31" name="文本框 30"/>
            <p:cNvSpPr txBox="1"/>
            <p:nvPr/>
          </p:nvSpPr>
          <p:spPr>
            <a:xfrm>
              <a:off x="874930" y="2699012"/>
              <a:ext cx="4903428" cy="891540"/>
            </a:xfrm>
            <a:prstGeom prst="rect">
              <a:avLst/>
            </a:prstGeom>
            <a:noFill/>
          </p:spPr>
          <p:txBody>
            <a:bodyPr vert="horz" wrap="square" rtlCol="0">
              <a:spAutoFit/>
            </a:bodyPr>
            <a:lstStyle/>
            <a:p>
              <a:pPr algn="ctr"/>
              <a:r>
                <a:rPr lang="zh-CN" altLang="en-US" sz="3600" dirty="0">
                  <a:solidFill>
                    <a:schemeClr val="accent1"/>
                  </a:solidFill>
                  <a:latin typeface="思源宋体 CN" panose="02020700000000000000" pitchFamily="18" charset="-122"/>
                  <a:ea typeface="思源宋体 CN" panose="02020700000000000000" pitchFamily="18" charset="-122"/>
                  <a:sym typeface="+mn-ea"/>
                </a:rPr>
                <a:t>动力学移动算法</a:t>
              </a:r>
              <a:endParaRPr lang="zh-CN" altLang="en-US" sz="3600" dirty="0">
                <a:solidFill>
                  <a:schemeClr val="accent1"/>
                </a:solidFill>
                <a:latin typeface="思源宋体 CN" panose="02020700000000000000" pitchFamily="18" charset="-122"/>
                <a:ea typeface="思源宋体 CN" panose="02020700000000000000" pitchFamily="18" charset="-122"/>
                <a:sym typeface="+mn-ea"/>
              </a:endParaRPr>
            </a:p>
            <a:p>
              <a:pPr algn="ctr"/>
              <a:r>
                <a:rPr lang="en-US" altLang="zh-CN" sz="1600" spc="300" dirty="0">
                  <a:solidFill>
                    <a:schemeClr val="accent1"/>
                  </a:solidFill>
                  <a:latin typeface="思源宋体 CN" panose="02020700000000000000" pitchFamily="18" charset="-122"/>
                  <a:ea typeface="思源宋体 CN" panose="02020700000000000000" pitchFamily="18" charset="-122"/>
                </a:rPr>
                <a:t>(</a:t>
              </a:r>
              <a:r>
                <a:rPr lang="en-US" altLang="zh-CN" sz="1600" spc="300" dirty="0">
                  <a:solidFill>
                    <a:schemeClr val="accent1"/>
                  </a:solidFill>
                  <a:latin typeface="思源宋体 CN" panose="02020700000000000000" pitchFamily="18" charset="-122"/>
                  <a:ea typeface="思源宋体 CN" panose="02020700000000000000" pitchFamily="18" charset="-122"/>
                </a:rPr>
                <a:t>Kinematic Algorithm)</a:t>
              </a:r>
              <a:endParaRPr lang="en-US" altLang="zh-CN" sz="1600" spc="300" dirty="0">
                <a:solidFill>
                  <a:schemeClr val="accent1"/>
                </a:solidFill>
                <a:latin typeface="思源宋体 CN" panose="02020700000000000000" pitchFamily="18" charset="-122"/>
                <a:ea typeface="思源宋体 CN" panose="02020700000000000000" pitchFamily="18"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3881120" y="5859145"/>
            <a:ext cx="1530985" cy="58610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4605655"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zh-CN" altLang="en-US" sz="2800" dirty="0">
                <a:solidFill>
                  <a:schemeClr val="accent1"/>
                </a:solidFill>
                <a:latin typeface="思源宋体 CN" panose="02020700000000000000" pitchFamily="18" charset="-122"/>
                <a:ea typeface="思源宋体 CN" panose="02020700000000000000" pitchFamily="18" charset="-122"/>
                <a:sym typeface="+mn-ea"/>
              </a:rPr>
              <a:t>概括</a:t>
            </a:r>
            <a:endParaRPr lang="zh-CN" altLang="en-US"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1198880"/>
          </a:xfrm>
          <a:prstGeom prst="rect">
            <a:avLst/>
          </a:prstGeom>
          <a:noFill/>
        </p:spPr>
        <p:txBody>
          <a:bodyPr wrap="square" rtlCol="0">
            <a:spAutoFit/>
          </a:bodyPr>
          <a:p>
            <a:r>
              <a:rPr lang="en-US" altLang="zh-CN"/>
              <a:t>1.</a:t>
            </a:r>
            <a:r>
              <a:rPr lang="zh-CN" altLang="en-US"/>
              <a:t>算法概括：运动学运动算法使用静态数据(位置和方向，没有速度)进行</a:t>
            </a:r>
            <a:r>
              <a:rPr lang="zh-CN" altLang="en-US"/>
              <a:t>计算，输出所需的速度。输出通常只是一个开关和一个目标方向，以全速移动或静止</a:t>
            </a:r>
            <a:endParaRPr lang="zh-CN" altLang="en-US"/>
          </a:p>
          <a:p>
            <a:endParaRPr lang="zh-CN" altLang="en-US"/>
          </a:p>
          <a:p>
            <a:r>
              <a:rPr lang="en-US" altLang="zh-CN"/>
              <a:t>2.</a:t>
            </a:r>
            <a:r>
              <a:rPr lang="zh-CN" altLang="en-US"/>
              <a:t>算法种类：只介绍</a:t>
            </a:r>
            <a:r>
              <a:rPr lang="en-US" altLang="zh-CN"/>
              <a:t>Seek</a:t>
            </a:r>
            <a:r>
              <a:rPr lang="zh-CN" altLang="en-US"/>
              <a:t>和</a:t>
            </a:r>
            <a:r>
              <a:rPr lang="en-US" altLang="zh-CN"/>
              <a:t>Wandering</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536067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Seek</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5513070" y="5616575"/>
            <a:ext cx="1530985" cy="58610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Seek</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1753235"/>
          </a:xfrm>
          <a:prstGeom prst="rect">
            <a:avLst/>
          </a:prstGeom>
          <a:noFill/>
        </p:spPr>
        <p:txBody>
          <a:bodyPr wrap="square" rtlCol="0">
            <a:spAutoFit/>
          </a:bodyPr>
          <a:p>
            <a:r>
              <a:rPr lang="en-US" altLang="zh-CN"/>
              <a:t>1.</a:t>
            </a:r>
            <a:r>
              <a:rPr lang="zh-CN" altLang="en-US"/>
              <a:t>算法描述：</a:t>
            </a:r>
            <a:r>
              <a:rPr lang="en-US" altLang="zh-CN"/>
              <a:t>Kinematic Seek</a:t>
            </a:r>
            <a:r>
              <a:rPr lang="zh-CN" altLang="en-US"/>
              <a:t>算法输入是角色和目标的静态数据（位置，面向），输出是运动方向和一个开关，该开关决定角色是静止还是全速前进。注意此算法忽略</a:t>
            </a:r>
            <a:r>
              <a:rPr lang="zh-CN" altLang="en-US"/>
              <a:t>面向。</a:t>
            </a:r>
            <a:endParaRPr lang="zh-CN" altLang="en-US"/>
          </a:p>
          <a:p>
            <a:r>
              <a:rPr lang="en-US" altLang="zh-CN"/>
              <a:t>2. </a:t>
            </a:r>
            <a:r>
              <a:rPr lang="zh-CN" altLang="en-US"/>
              <a:t>算法</a:t>
            </a:r>
            <a:r>
              <a:rPr lang="zh-CN" altLang="en-US"/>
              <a:t>伪代码：</a:t>
            </a:r>
            <a:endParaRPr lang="zh-CN" altLang="en-US"/>
          </a:p>
          <a:p>
            <a:endParaRPr lang="zh-CN" altLang="en-US"/>
          </a:p>
          <a:p>
            <a:endParaRPr lang="zh-CN" altLang="en-US"/>
          </a:p>
          <a:p>
            <a:endParaRPr lang="zh-CN" altLang="en-US"/>
          </a:p>
        </p:txBody>
      </p:sp>
      <p:pic>
        <p:nvPicPr>
          <p:cNvPr id="4" name="图片 3" descr="KiinematicSeek"/>
          <p:cNvPicPr>
            <a:picLocks noChangeAspect="1"/>
          </p:cNvPicPr>
          <p:nvPr/>
        </p:nvPicPr>
        <p:blipFill>
          <a:blip r:embed="rId1"/>
          <a:stretch>
            <a:fillRect/>
          </a:stretch>
        </p:blipFill>
        <p:spPr>
          <a:xfrm>
            <a:off x="2821305" y="1833245"/>
            <a:ext cx="3759835" cy="48215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Seek</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1081405"/>
            <a:ext cx="8995410" cy="4246245"/>
          </a:xfrm>
          <a:prstGeom prst="rect">
            <a:avLst/>
          </a:prstGeom>
          <a:noFill/>
        </p:spPr>
        <p:txBody>
          <a:bodyPr wrap="square" rtlCol="0">
            <a:spAutoFit/>
          </a:bodyPr>
          <a:p>
            <a:r>
              <a:rPr lang="en-US" altLang="zh-CN"/>
              <a:t>3.</a:t>
            </a:r>
            <a:r>
              <a:rPr lang="zh-CN" altLang="en-US"/>
              <a:t>算法性能：时间复杂度和空间复杂度都是</a:t>
            </a:r>
            <a:r>
              <a:rPr lang="en-US" altLang="zh-CN"/>
              <a:t>O(1).</a:t>
            </a:r>
            <a:endParaRPr lang="en-US" altLang="zh-CN"/>
          </a:p>
          <a:p>
            <a:r>
              <a:rPr lang="en-US" altLang="zh-CN"/>
              <a:t>4.</a:t>
            </a:r>
            <a:r>
              <a:rPr lang="zh-CN" altLang="en-US"/>
              <a:t>算法反向：</a:t>
            </a:r>
            <a:r>
              <a:rPr lang="en-US" altLang="zh-CN"/>
              <a:t>Flee,</a:t>
            </a:r>
            <a:r>
              <a:rPr lang="zh-CN" altLang="en-US"/>
              <a:t>需要把移动方向设成远离</a:t>
            </a:r>
            <a:r>
              <a:rPr lang="en-US" altLang="zh-CN"/>
              <a:t>target</a:t>
            </a:r>
            <a:r>
              <a:rPr lang="zh-CN" altLang="en-US"/>
              <a:t>的</a:t>
            </a:r>
            <a:r>
              <a:rPr lang="zh-CN" altLang="en-US"/>
              <a:t>方向。</a:t>
            </a:r>
            <a:endParaRPr lang="zh-CN" altLang="en-US"/>
          </a:p>
          <a:p>
            <a:r>
              <a:rPr lang="en-US" altLang="zh-CN"/>
              <a:t>5.Arriving</a:t>
            </a:r>
            <a:r>
              <a:rPr lang="zh-CN" altLang="en-US"/>
              <a:t>：</a:t>
            </a:r>
            <a:r>
              <a:rPr lang="en-US" altLang="zh-CN"/>
              <a:t>Kinematic Seek</a:t>
            </a:r>
            <a:r>
              <a:rPr lang="zh-CN" altLang="en-US"/>
              <a:t>的问题是算法总是按照最大的速度进行航行，因此当</a:t>
            </a:r>
            <a:r>
              <a:rPr lang="en-US" altLang="zh-CN"/>
              <a:t>target</a:t>
            </a:r>
            <a:r>
              <a:rPr lang="zh-CN" altLang="en-US"/>
              <a:t>是一个固定的点的时候，人物将永远无法到达目标点，而是在目标点周围前后摇摆。对此我们必须定义一个</a:t>
            </a:r>
            <a:r>
              <a:rPr lang="en-US" altLang="zh-CN">
                <a:sym typeface="+mn-ea"/>
              </a:rPr>
              <a:t>Arriving</a:t>
            </a:r>
            <a:r>
              <a:rPr lang="zh-CN" altLang="en-US"/>
              <a:t>算法，使得人物在到达目标点的时候停下。具体步骤如下：</a:t>
            </a:r>
            <a:endParaRPr lang="zh-CN" altLang="en-US"/>
          </a:p>
          <a:p>
            <a:r>
              <a:rPr lang="en-US" altLang="zh-CN"/>
              <a:t>	(1).</a:t>
            </a:r>
            <a:r>
              <a:rPr lang="zh-CN" altLang="en-US"/>
              <a:t>在目标点周围定义一个停止半径。</a:t>
            </a:r>
            <a:endParaRPr lang="zh-CN" altLang="en-US"/>
          </a:p>
          <a:p>
            <a:r>
              <a:rPr lang="en-US" altLang="zh-CN"/>
              <a:t>	(2).</a:t>
            </a:r>
            <a:r>
              <a:rPr lang="zh-CN" altLang="en-US"/>
              <a:t>如果人物距离目标点的距离在这个半径之内，说明人物已经</a:t>
            </a:r>
            <a:r>
              <a:rPr lang="en-US" altLang="zh-CN"/>
              <a:t>“</a:t>
            </a:r>
            <a:r>
              <a:rPr lang="zh-CN" altLang="en-US"/>
              <a:t>到达</a:t>
            </a:r>
            <a:r>
              <a:rPr lang="en-US" altLang="zh-CN"/>
              <a:t>”</a:t>
            </a:r>
            <a:r>
              <a:rPr lang="zh-CN" altLang="en-US"/>
              <a:t>目标，</a:t>
            </a:r>
            <a:r>
              <a:rPr lang="en-US" altLang="zh-CN"/>
              <a:t>	Seek</a:t>
            </a:r>
            <a:r>
              <a:rPr lang="zh-CN" altLang="en-US"/>
              <a:t>算法将不再输出任何值。</a:t>
            </a:r>
            <a:endParaRPr lang="zh-CN" altLang="en-US"/>
          </a:p>
          <a:p>
            <a:r>
              <a:rPr lang="en-US" altLang="zh-CN"/>
              <a:t>	(3).</a:t>
            </a:r>
            <a:r>
              <a:rPr lang="zh-CN" altLang="en-US"/>
              <a:t>如果人物的位置在半径之外我们定义一个</a:t>
            </a:r>
            <a:r>
              <a:rPr lang="en-US" altLang="zh-CN"/>
              <a:t>“</a:t>
            </a:r>
            <a:r>
              <a:rPr lang="zh-CN" altLang="en-US"/>
              <a:t>到达目标时间</a:t>
            </a:r>
            <a:r>
              <a:rPr lang="en-US" altLang="zh-CN"/>
              <a:t>”</a:t>
            </a:r>
            <a:r>
              <a:rPr lang="zh-CN" altLang="en-US"/>
              <a:t>，根据</a:t>
            </a:r>
            <a:r>
              <a:rPr lang="en-US" altLang="zh-CN"/>
              <a:t> </a:t>
            </a:r>
            <a:endParaRPr lang="en-US" altLang="zh-CN"/>
          </a:p>
          <a:p>
            <a:r>
              <a:rPr lang="en-US" altLang="zh-CN"/>
              <a:t>	</a:t>
            </a:r>
            <a:r>
              <a:rPr lang="zh-CN" altLang="en-US"/>
              <a:t>速度</a:t>
            </a:r>
            <a:r>
              <a:rPr lang="en-US" altLang="zh-CN"/>
              <a:t>=</a:t>
            </a:r>
            <a:r>
              <a:rPr lang="zh-CN" altLang="en-US"/>
              <a:t>路程</a:t>
            </a:r>
            <a:r>
              <a:rPr lang="en-US" altLang="zh-CN"/>
              <a:t>/</a:t>
            </a:r>
            <a:r>
              <a:rPr lang="zh-CN" altLang="en-US"/>
              <a:t>时间，算出一个</a:t>
            </a:r>
            <a:r>
              <a:rPr lang="en-US" altLang="zh-CN"/>
              <a:t>“</a:t>
            </a:r>
            <a:r>
              <a:rPr lang="zh-CN" altLang="en-US"/>
              <a:t>理想速度</a:t>
            </a:r>
            <a:r>
              <a:rPr lang="en-US" altLang="zh-CN"/>
              <a:t>”</a:t>
            </a:r>
            <a:r>
              <a:rPr lang="zh-CN" altLang="en-US"/>
              <a:t>。如果这个速度大于们事先设定好的最</a:t>
            </a:r>
            <a:r>
              <a:rPr lang="en-US" altLang="zh-CN"/>
              <a:t>	</a:t>
            </a:r>
            <a:r>
              <a:rPr lang="zh-CN" altLang="en-US"/>
              <a:t>大速度，那么把理想速度设置成最大速度，否则，我们就可以得出一个根据距</a:t>
            </a:r>
            <a:r>
              <a:rPr lang="en-US" altLang="zh-CN"/>
              <a:t>	</a:t>
            </a:r>
            <a:r>
              <a:rPr lang="zh-CN" altLang="en-US"/>
              <a:t>离衰减的</a:t>
            </a:r>
            <a:r>
              <a:rPr lang="en-US" altLang="zh-CN"/>
              <a:t>“</a:t>
            </a:r>
            <a:r>
              <a:rPr lang="zh-CN" altLang="en-US"/>
              <a:t>理想速度</a:t>
            </a:r>
            <a:r>
              <a:rPr lang="en-US" altLang="zh-CN"/>
              <a:t>”</a:t>
            </a:r>
            <a:r>
              <a:rPr lang="zh-CN" altLang="en-US"/>
              <a:t>，伪代码如下（包括</a:t>
            </a:r>
            <a:r>
              <a:rPr lang="en-US" altLang="zh-CN"/>
              <a:t>Seek</a:t>
            </a:r>
            <a:r>
              <a:rPr lang="zh-CN" altLang="en-US"/>
              <a:t>）：</a:t>
            </a:r>
            <a:endParaRPr lang="zh-CN" altLang="en-US"/>
          </a:p>
          <a:p>
            <a:endParaRPr lang="zh-CN" altLang="en-US"/>
          </a:p>
          <a:p>
            <a:endParaRPr lang="zh-CN" altLang="en-US"/>
          </a:p>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Seek</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图片 3" descr="KinematicArrivinig"/>
          <p:cNvPicPr>
            <a:picLocks noChangeAspect="1"/>
          </p:cNvPicPr>
          <p:nvPr/>
        </p:nvPicPr>
        <p:blipFill>
          <a:blip r:embed="rId1"/>
          <a:stretch>
            <a:fillRect/>
          </a:stretch>
        </p:blipFill>
        <p:spPr>
          <a:xfrm>
            <a:off x="1033145" y="959485"/>
            <a:ext cx="4234815" cy="5669915"/>
          </a:xfrm>
          <a:prstGeom prst="rect">
            <a:avLst/>
          </a:prstGeom>
        </p:spPr>
      </p:pic>
      <p:pic>
        <p:nvPicPr>
          <p:cNvPr id="5" name="图片 4" descr="KinematicArriving2"/>
          <p:cNvPicPr>
            <a:picLocks noChangeAspect="1"/>
          </p:cNvPicPr>
          <p:nvPr/>
        </p:nvPicPr>
        <p:blipFill>
          <a:blip r:embed="rId2"/>
          <a:stretch>
            <a:fillRect/>
          </a:stretch>
        </p:blipFill>
        <p:spPr>
          <a:xfrm>
            <a:off x="4772660" y="965835"/>
            <a:ext cx="3886200" cy="12636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a:t>
            </a:r>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I</a:t>
            </a:r>
            <a:endParaRPr lang="en-US" altLang="zh-CN"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34746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Wandering</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5513070" y="6123305"/>
            <a:ext cx="1530985" cy="58610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11225" y="419100"/>
            <a:ext cx="6347460" cy="521970"/>
          </a:xfrm>
          <a:prstGeom prst="rect">
            <a:avLst/>
          </a:prstGeom>
          <a:noFill/>
        </p:spPr>
        <p:txBody>
          <a:bodyPr vert="horz" wrap="square" rtlCol="0">
            <a:spAutoFit/>
          </a:bodyPr>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Wandering</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6" name="文本框 5"/>
          <p:cNvSpPr txBox="1"/>
          <p:nvPr/>
        </p:nvSpPr>
        <p:spPr>
          <a:xfrm>
            <a:off x="960755" y="1072515"/>
            <a:ext cx="10660380" cy="922020"/>
          </a:xfrm>
          <a:prstGeom prst="rect">
            <a:avLst/>
          </a:prstGeom>
          <a:noFill/>
        </p:spPr>
        <p:txBody>
          <a:bodyPr wrap="square" rtlCol="0">
            <a:spAutoFit/>
          </a:bodyPr>
          <a:p>
            <a:r>
              <a:rPr lang="en-US" altLang="zh-CN"/>
              <a:t>1.</a:t>
            </a:r>
            <a:r>
              <a:rPr lang="zh-CN" altLang="en-US"/>
              <a:t>算法描述：</a:t>
            </a:r>
            <a:r>
              <a:rPr lang="en-US" altLang="zh-CN"/>
              <a:t>kinematic</a:t>
            </a:r>
            <a:r>
              <a:rPr lang="zh-CN" altLang="en-US"/>
              <a:t>算法总是以最大速度向角色当前方向移动。</a:t>
            </a:r>
            <a:endParaRPr lang="zh-CN" altLang="en-US"/>
          </a:p>
          <a:p>
            <a:r>
              <a:rPr lang="en-US" altLang="zh-CN"/>
              <a:t>2.</a:t>
            </a:r>
            <a:r>
              <a:rPr lang="zh-CN" altLang="en-US"/>
              <a:t>算法伪代码：</a:t>
            </a:r>
            <a:endParaRPr lang="zh-CN" altLang="en-US"/>
          </a:p>
          <a:p>
            <a:r>
              <a:rPr lang="en-US" altLang="zh-CN"/>
              <a:t>	</a:t>
            </a:r>
            <a:endParaRPr lang="en-US" altLang="zh-CN"/>
          </a:p>
        </p:txBody>
      </p:sp>
      <p:pic>
        <p:nvPicPr>
          <p:cNvPr id="10" name="图片 9" descr="KinematicWander1"/>
          <p:cNvPicPr>
            <a:picLocks noChangeAspect="1"/>
          </p:cNvPicPr>
          <p:nvPr/>
        </p:nvPicPr>
        <p:blipFill>
          <a:blip r:embed="rId1"/>
          <a:stretch>
            <a:fillRect/>
          </a:stretch>
        </p:blipFill>
        <p:spPr>
          <a:xfrm>
            <a:off x="2462530" y="1378585"/>
            <a:ext cx="3244850" cy="615950"/>
          </a:xfrm>
          <a:prstGeom prst="rect">
            <a:avLst/>
          </a:prstGeom>
        </p:spPr>
      </p:pic>
      <p:pic>
        <p:nvPicPr>
          <p:cNvPr id="11" name="图片 10" descr="KinematicWander2"/>
          <p:cNvPicPr>
            <a:picLocks noChangeAspect="1"/>
          </p:cNvPicPr>
          <p:nvPr/>
        </p:nvPicPr>
        <p:blipFill>
          <a:blip r:embed="rId2"/>
          <a:stretch>
            <a:fillRect/>
          </a:stretch>
        </p:blipFill>
        <p:spPr>
          <a:xfrm>
            <a:off x="2462530" y="1994535"/>
            <a:ext cx="4210050" cy="4368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11225" y="419100"/>
            <a:ext cx="6347460" cy="521970"/>
          </a:xfrm>
          <a:prstGeom prst="rect">
            <a:avLst/>
          </a:prstGeom>
          <a:noFill/>
        </p:spPr>
        <p:txBody>
          <a:bodyPr vert="horz" wrap="square" rtlCol="0">
            <a:spAutoFit/>
          </a:bodyPr>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Wandering</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6" name="文本框 5"/>
          <p:cNvSpPr txBox="1"/>
          <p:nvPr/>
        </p:nvSpPr>
        <p:spPr>
          <a:xfrm>
            <a:off x="960755" y="1072515"/>
            <a:ext cx="10660380" cy="368300"/>
          </a:xfrm>
          <a:prstGeom prst="rect">
            <a:avLst/>
          </a:prstGeom>
          <a:noFill/>
        </p:spPr>
        <p:txBody>
          <a:bodyPr wrap="square" rtlCol="0">
            <a:spAutoFit/>
          </a:bodyPr>
          <a:p>
            <a:r>
              <a:rPr lang="en-US"/>
              <a:t>3.</a:t>
            </a:r>
            <a:r>
              <a:rPr lang="zh-CN" altLang="en-US"/>
              <a:t>算法性能：时间和空间复杂度都是</a:t>
            </a:r>
            <a:r>
              <a:rPr lang="en-US" altLang="zh-CN"/>
              <a:t>O(1)</a:t>
            </a:r>
            <a:r>
              <a:rPr lang="zh-CN" altLang="en-US"/>
              <a:t>。</a:t>
            </a:r>
            <a:r>
              <a:rPr lang="en-US" altLang="zh-CN"/>
              <a:t>	</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grpSp>
        <p:nvGrpSpPr>
          <p:cNvPr id="29" name="组合 28"/>
          <p:cNvGrpSpPr/>
          <p:nvPr/>
        </p:nvGrpSpPr>
        <p:grpSpPr>
          <a:xfrm>
            <a:off x="3644286" y="2525389"/>
            <a:ext cx="4903428" cy="2035035"/>
            <a:chOff x="874930" y="2699012"/>
            <a:chExt cx="4903428" cy="2035035"/>
          </a:xfrm>
        </p:grpSpPr>
        <p:sp>
          <p:nvSpPr>
            <p:cNvPr id="30" name="矩形: 圆角 29"/>
            <p:cNvSpPr/>
            <p:nvPr/>
          </p:nvSpPr>
          <p:spPr>
            <a:xfrm>
              <a:off x="2664872" y="4396317"/>
              <a:ext cx="1323544" cy="337730"/>
            </a:xfrm>
            <a:prstGeom prst="roundRect">
              <a:avLst>
                <a:gd name="adj" fmla="val 50000"/>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600" dirty="0">
                  <a:solidFill>
                    <a:schemeClr val="bg1"/>
                  </a:solidFill>
                  <a:latin typeface="思源宋体 CN" panose="02020700000000000000" pitchFamily="18" charset="-122"/>
                  <a:ea typeface="思源宋体 CN" panose="02020700000000000000" pitchFamily="18" charset="-122"/>
                </a:rPr>
                <a:t>Part .04</a:t>
              </a:r>
              <a:endParaRPr lang="zh-CN" altLang="en-US" sz="1600" dirty="0">
                <a:solidFill>
                  <a:schemeClr val="bg1"/>
                </a:solidFill>
                <a:latin typeface="思源宋体 CN" panose="02020700000000000000" pitchFamily="18" charset="-122"/>
                <a:ea typeface="思源宋体 CN" panose="02020700000000000000" pitchFamily="18" charset="-122"/>
              </a:endParaRPr>
            </a:p>
          </p:txBody>
        </p:sp>
        <p:sp>
          <p:nvSpPr>
            <p:cNvPr id="31" name="文本框 30"/>
            <p:cNvSpPr txBox="1"/>
            <p:nvPr/>
          </p:nvSpPr>
          <p:spPr>
            <a:xfrm>
              <a:off x="874930" y="2699012"/>
              <a:ext cx="4903428" cy="891540"/>
            </a:xfrm>
            <a:prstGeom prst="rect">
              <a:avLst/>
            </a:prstGeom>
            <a:noFill/>
          </p:spPr>
          <p:txBody>
            <a:bodyPr vert="horz" wrap="square" rtlCol="0">
              <a:spAutoFit/>
            </a:bodyPr>
            <a:lstStyle/>
            <a:p>
              <a:pPr algn="ctr"/>
              <a:r>
                <a:rPr lang="zh-CN" altLang="en-US" sz="3600" dirty="0">
                  <a:solidFill>
                    <a:schemeClr val="accent1"/>
                  </a:solidFill>
                  <a:latin typeface="思源宋体 CN" panose="02020700000000000000" pitchFamily="18" charset="-122"/>
                  <a:ea typeface="思源宋体 CN" panose="02020700000000000000" pitchFamily="18" charset="-122"/>
                  <a:sym typeface="+mn-ea"/>
                </a:rPr>
                <a:t>动态移动算法</a:t>
              </a:r>
              <a:endParaRPr lang="zh-CN" altLang="en-US" sz="3600" dirty="0">
                <a:solidFill>
                  <a:schemeClr val="accent1"/>
                </a:solidFill>
                <a:latin typeface="思源宋体 CN" panose="02020700000000000000" pitchFamily="18" charset="-122"/>
                <a:ea typeface="思源宋体 CN" panose="02020700000000000000" pitchFamily="18" charset="-122"/>
                <a:sym typeface="+mn-ea"/>
              </a:endParaRPr>
            </a:p>
            <a:p>
              <a:pPr algn="ctr"/>
              <a:r>
                <a:rPr lang="en-US" altLang="zh-CN" sz="1600" spc="300" dirty="0">
                  <a:solidFill>
                    <a:schemeClr val="accent1"/>
                  </a:solidFill>
                  <a:latin typeface="思源宋体 CN" panose="02020700000000000000" pitchFamily="18" charset="-122"/>
                  <a:ea typeface="思源宋体 CN" panose="02020700000000000000" pitchFamily="18" charset="-122"/>
                </a:rPr>
                <a:t>(Steering Behaviors)</a:t>
              </a:r>
              <a:endParaRPr lang="en-US" altLang="zh-CN" sz="1600" spc="300" dirty="0">
                <a:solidFill>
                  <a:schemeClr val="accent1"/>
                </a:solidFill>
                <a:latin typeface="思源宋体 CN" panose="02020700000000000000" pitchFamily="18" charset="-122"/>
                <a:ea typeface="思源宋体 CN" panose="02020700000000000000" pitchFamily="18" charset="-122"/>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4605655"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zh-CN" altLang="en-US" sz="2800" dirty="0">
                <a:solidFill>
                  <a:schemeClr val="accent1"/>
                </a:solidFill>
                <a:latin typeface="思源宋体 CN" panose="02020700000000000000" pitchFamily="18" charset="-122"/>
                <a:ea typeface="思源宋体 CN" panose="02020700000000000000" pitchFamily="18" charset="-122"/>
                <a:sym typeface="+mn-ea"/>
              </a:rPr>
              <a:t>概括</a:t>
            </a:r>
            <a:endParaRPr lang="zh-CN" altLang="en-US"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3969385"/>
          </a:xfrm>
          <a:prstGeom prst="rect">
            <a:avLst/>
          </a:prstGeom>
          <a:noFill/>
        </p:spPr>
        <p:txBody>
          <a:bodyPr wrap="square" rtlCol="0">
            <a:spAutoFit/>
          </a:bodyPr>
          <a:p>
            <a:r>
              <a:rPr lang="en-US" altLang="zh-CN"/>
              <a:t>1.</a:t>
            </a:r>
            <a:r>
              <a:rPr lang="zh-CN" altLang="en-US"/>
              <a:t>算法概括：总的来说，大多</a:t>
            </a:r>
            <a:r>
              <a:rPr lang="en-US" altLang="zh-CN"/>
              <a:t>steering</a:t>
            </a:r>
            <a:r>
              <a:rPr lang="zh-CN" altLang="en-US"/>
              <a:t>算法都有类似的结构。它们以正在运动的角色的运动学和有限数量的目标信息作为输入。目标信息取决于应用程序。对于追逐或躲避行为，目标通常是另一个移动的角色。避障行为表现了世界的碰撞几何。也可以将路径指定为遵循行为的路径的目标。</a:t>
            </a:r>
            <a:r>
              <a:rPr lang="en-US" altLang="zh-CN"/>
              <a:t>steering</a:t>
            </a:r>
            <a:r>
              <a:rPr lang="zh-CN" altLang="en-US"/>
              <a:t>算法的输出则是线性加速度</a:t>
            </a:r>
            <a:r>
              <a:rPr lang="en-US" altLang="zh-CN"/>
              <a:t>(</a:t>
            </a:r>
            <a:r>
              <a:rPr lang="zh-CN" altLang="en-US"/>
              <a:t>我们称为</a:t>
            </a:r>
            <a:r>
              <a:rPr lang="en-US" altLang="zh-CN"/>
              <a:t>linear),</a:t>
            </a:r>
            <a:r>
              <a:rPr lang="zh-CN" altLang="en-US"/>
              <a:t>和角加速度</a:t>
            </a:r>
            <a:r>
              <a:rPr lang="en-US" altLang="zh-CN"/>
              <a:t>(</a:t>
            </a:r>
            <a:r>
              <a:rPr lang="zh-CN" altLang="en-US"/>
              <a:t>我们称之为</a:t>
            </a:r>
            <a:r>
              <a:rPr lang="en-US" altLang="zh-CN">
                <a:sym typeface="+mn-ea"/>
              </a:rPr>
              <a:t>angular</a:t>
            </a:r>
            <a:r>
              <a:rPr lang="en-US" altLang="zh-CN"/>
              <a:t>)</a:t>
            </a:r>
            <a:r>
              <a:rPr lang="zh-CN" altLang="en-US"/>
              <a:t>。</a:t>
            </a:r>
            <a:endParaRPr lang="zh-CN" altLang="en-US"/>
          </a:p>
          <a:p>
            <a:r>
              <a:rPr lang="en-US" altLang="zh-CN"/>
              <a:t>2.</a:t>
            </a:r>
            <a:r>
              <a:rPr lang="zh-CN" altLang="en-US"/>
              <a:t>算法核心：</a:t>
            </a:r>
            <a:r>
              <a:rPr lang="en-US" altLang="zh-CN"/>
              <a:t>Variable Matching,</a:t>
            </a:r>
            <a:r>
              <a:rPr lang="zh-CN" altLang="en-US"/>
              <a:t>所有的</a:t>
            </a:r>
            <a:r>
              <a:rPr lang="en-US" altLang="zh-CN"/>
              <a:t>steering</a:t>
            </a:r>
            <a:r>
              <a:rPr lang="zh-CN" altLang="en-US"/>
              <a:t>算法其实都在做一件事情，</a:t>
            </a:r>
            <a:r>
              <a:rPr lang="zh-CN" altLang="en-US">
                <a:solidFill>
                  <a:srgbClr val="FF0000"/>
                </a:solidFill>
              </a:rPr>
              <a:t>那就是把人物的</a:t>
            </a:r>
            <a:r>
              <a:rPr lang="en-US" altLang="zh-CN">
                <a:solidFill>
                  <a:srgbClr val="FF0000"/>
                </a:solidFill>
              </a:rPr>
              <a:t>kinematic data(</a:t>
            </a:r>
            <a:r>
              <a:rPr lang="zh-CN" altLang="en-US">
                <a:solidFill>
                  <a:srgbClr val="FF0000"/>
                </a:solidFill>
              </a:rPr>
              <a:t>这里包括</a:t>
            </a:r>
            <a:r>
              <a:rPr lang="en-US" altLang="zh-CN">
                <a:solidFill>
                  <a:srgbClr val="FF0000"/>
                </a:solidFill>
              </a:rPr>
              <a:t> position</a:t>
            </a:r>
            <a:r>
              <a:rPr lang="zh-CN" altLang="en-US">
                <a:solidFill>
                  <a:srgbClr val="FF0000"/>
                </a:solidFill>
              </a:rPr>
              <a:t>，</a:t>
            </a:r>
            <a:r>
              <a:rPr lang="en-US" altLang="zh-CN">
                <a:solidFill>
                  <a:srgbClr val="FF0000"/>
                </a:solidFill>
              </a:rPr>
              <a:t>orientation</a:t>
            </a:r>
            <a:r>
              <a:rPr lang="zh-CN" altLang="en-US">
                <a:solidFill>
                  <a:srgbClr val="FF0000"/>
                </a:solidFill>
              </a:rPr>
              <a:t>，</a:t>
            </a:r>
            <a:r>
              <a:rPr lang="en-US" altLang="zh-CN">
                <a:solidFill>
                  <a:srgbClr val="FF0000"/>
                </a:solidFill>
              </a:rPr>
              <a:t>velocity</a:t>
            </a:r>
            <a:r>
              <a:rPr lang="zh-CN" altLang="en-US">
                <a:solidFill>
                  <a:srgbClr val="FF0000"/>
                </a:solidFill>
              </a:rPr>
              <a:t>，</a:t>
            </a:r>
            <a:r>
              <a:rPr lang="en-US" altLang="zh-CN">
                <a:solidFill>
                  <a:srgbClr val="FF0000"/>
                </a:solidFill>
              </a:rPr>
              <a:t>rotation),</a:t>
            </a:r>
            <a:r>
              <a:rPr lang="zh-CN" altLang="en-US">
                <a:solidFill>
                  <a:srgbClr val="FF0000"/>
                </a:solidFill>
              </a:rPr>
              <a:t>与目标的</a:t>
            </a:r>
            <a:r>
              <a:rPr lang="en-US" altLang="zh-CN">
                <a:solidFill>
                  <a:srgbClr val="FF0000"/>
                </a:solidFill>
              </a:rPr>
              <a:t>kinematic data </a:t>
            </a:r>
            <a:r>
              <a:rPr lang="zh-CN" altLang="en-US">
                <a:solidFill>
                  <a:srgbClr val="FF0000"/>
                </a:solidFill>
              </a:rPr>
              <a:t>相匹配</a:t>
            </a:r>
            <a:r>
              <a:rPr lang="zh-CN" altLang="en-US"/>
              <a:t>，进而计算出输出的加速度和角加速度。注意，</a:t>
            </a:r>
            <a:r>
              <a:rPr lang="zh-CN" altLang="en-US">
                <a:solidFill>
                  <a:srgbClr val="FF0000"/>
                </a:solidFill>
              </a:rPr>
              <a:t>一般一种</a:t>
            </a:r>
            <a:r>
              <a:rPr lang="en-US" altLang="zh-CN">
                <a:solidFill>
                  <a:srgbClr val="FF0000"/>
                </a:solidFill>
              </a:rPr>
              <a:t>steering</a:t>
            </a:r>
            <a:r>
              <a:rPr lang="zh-CN" altLang="en-US">
                <a:solidFill>
                  <a:srgbClr val="FF0000"/>
                </a:solidFill>
              </a:rPr>
              <a:t>算法只会匹配目人物与目标的</a:t>
            </a:r>
            <a:r>
              <a:rPr lang="en-US" altLang="zh-CN">
                <a:solidFill>
                  <a:srgbClr val="FF0000"/>
                </a:solidFill>
              </a:rPr>
              <a:t>kinematic data</a:t>
            </a:r>
            <a:r>
              <a:rPr lang="zh-CN" altLang="en-US">
                <a:solidFill>
                  <a:srgbClr val="FF0000"/>
                </a:solidFill>
              </a:rPr>
              <a:t>中的一种</a:t>
            </a:r>
            <a:r>
              <a:rPr lang="zh-CN" altLang="en-US"/>
              <a:t>，比如</a:t>
            </a:r>
            <a:r>
              <a:rPr lang="en-US" altLang="zh-CN"/>
              <a:t>position</a:t>
            </a:r>
            <a:r>
              <a:rPr lang="zh-CN" altLang="en-US"/>
              <a:t>匹配</a:t>
            </a:r>
            <a:r>
              <a:rPr lang="en-US" altLang="zh-CN"/>
              <a:t>position,velocity</a:t>
            </a:r>
            <a:r>
              <a:rPr lang="zh-CN" altLang="en-US"/>
              <a:t>匹配</a:t>
            </a:r>
            <a:r>
              <a:rPr lang="en-US" altLang="zh-CN"/>
              <a:t>velocity.</a:t>
            </a:r>
            <a:r>
              <a:rPr lang="zh-CN" altLang="en-US"/>
              <a:t>一般不会去匹配两个以上的数据。也就是说</a:t>
            </a:r>
            <a:r>
              <a:rPr lang="zh-CN" altLang="en-US">
                <a:solidFill>
                  <a:srgbClr val="FF0000"/>
                </a:solidFill>
              </a:rPr>
              <a:t>任何一种</a:t>
            </a:r>
            <a:r>
              <a:rPr lang="en-US" altLang="zh-CN">
                <a:solidFill>
                  <a:srgbClr val="FF0000"/>
                </a:solidFill>
              </a:rPr>
              <a:t>steering</a:t>
            </a:r>
            <a:r>
              <a:rPr lang="zh-CN" altLang="en-US">
                <a:solidFill>
                  <a:srgbClr val="FF0000"/>
                </a:solidFill>
              </a:rPr>
              <a:t>算法只做一种事情</a:t>
            </a:r>
            <a:r>
              <a:rPr lang="zh-CN" altLang="en-US"/>
              <a:t>，如果我们需要做多个事情，那么将采取把多个算法按顺序排号形成一个通道的办法，后边具体说。</a:t>
            </a:r>
            <a:endParaRPr lang="zh-CN" altLang="en-US"/>
          </a:p>
          <a:p>
            <a:endParaRPr lang="zh-CN" altLang="en-US"/>
          </a:p>
          <a:p>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34746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Seek/Flee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5496560" y="1981200"/>
            <a:ext cx="1530985" cy="58610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3200214" cy="2825607"/>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8831967" y="3891280"/>
            <a:ext cx="3360036" cy="296672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sp>
        <p:nvSpPr>
          <p:cNvPr id="18" name="矩形 17"/>
          <p:cNvSpPr/>
          <p:nvPr/>
        </p:nvSpPr>
        <p:spPr>
          <a:xfrm>
            <a:off x="3766243" y="3997767"/>
            <a:ext cx="1965349" cy="521970"/>
          </a:xfrm>
          <a:prstGeom prst="rect">
            <a:avLst/>
          </a:prstGeom>
        </p:spPr>
        <p:txBody>
          <a:bodyPr vert="horz" wrap="square">
            <a:spAutoFit/>
          </a:bodyPr>
          <a:lstStyle/>
          <a:p>
            <a:pPr algn="ctr">
              <a:lnSpc>
                <a:spcPct val="200000"/>
              </a:lnSpc>
            </a:pPr>
            <a:r>
              <a:rPr lang="en-US" altLang="zh-CN" sz="1400" dirty="0">
                <a:solidFill>
                  <a:schemeClr val="tx1">
                    <a:lumMod val="75000"/>
                    <a:lumOff val="25000"/>
                  </a:schemeClr>
                </a:solidFill>
                <a:latin typeface="Calibri Light" panose="020F0302020204030204" pitchFamily="34" charset="0"/>
                <a:cs typeface="Calibri Light" panose="020F0302020204030204" pitchFamily="34" charset="0"/>
              </a:rPr>
              <a:t>AI</a:t>
            </a: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移动算法基础</a:t>
            </a: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19" name="矩形 18"/>
          <p:cNvSpPr/>
          <p:nvPr/>
        </p:nvSpPr>
        <p:spPr>
          <a:xfrm>
            <a:off x="3555168" y="3505810"/>
            <a:ext cx="2387498" cy="598805"/>
          </a:xfrm>
          <a:prstGeom prst="rect">
            <a:avLst/>
          </a:prstGeom>
        </p:spPr>
        <p:txBody>
          <a:bodyPr vert="horz" wrap="square">
            <a:spAutoFit/>
          </a:bodyPr>
          <a:lstStyle/>
          <a:p>
            <a:pPr algn="ctr">
              <a:lnSpc>
                <a:spcPct val="150000"/>
              </a:lnSpc>
            </a:pPr>
            <a:r>
              <a:rPr lang="en-US" altLang="zh-CN" sz="2200" dirty="0">
                <a:solidFill>
                  <a:schemeClr val="accent1"/>
                </a:solidFill>
                <a:latin typeface="思源宋体 CN" panose="02020700000000000000" pitchFamily="18" charset="-122"/>
                <a:ea typeface="思源宋体 CN" panose="02020700000000000000" pitchFamily="18" charset="-122"/>
              </a:rPr>
              <a:t>AI</a:t>
            </a:r>
            <a:r>
              <a:rPr lang="zh-CN" altLang="en-US" sz="2200" dirty="0">
                <a:solidFill>
                  <a:schemeClr val="accent1"/>
                </a:solidFill>
                <a:latin typeface="思源宋体 CN" panose="02020700000000000000" pitchFamily="18" charset="-122"/>
                <a:ea typeface="思源宋体 CN" panose="02020700000000000000" pitchFamily="18" charset="-122"/>
              </a:rPr>
              <a:t>移动算法</a:t>
            </a:r>
            <a:r>
              <a:rPr lang="zh-CN" altLang="en-US" sz="2200" dirty="0">
                <a:solidFill>
                  <a:schemeClr val="accent1"/>
                </a:solidFill>
                <a:latin typeface="思源宋体 CN" panose="02020700000000000000" pitchFamily="18" charset="-122"/>
                <a:ea typeface="思源宋体 CN" panose="02020700000000000000" pitchFamily="18" charset="-122"/>
              </a:rPr>
              <a:t>基础</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0" name="直接连接符 19"/>
          <p:cNvCxnSpPr/>
          <p:nvPr/>
        </p:nvCxnSpPr>
        <p:spPr>
          <a:xfrm flipH="1">
            <a:off x="4558006" y="3456852"/>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154575" y="3997767"/>
            <a:ext cx="1965349" cy="953135"/>
          </a:xfrm>
          <a:prstGeom prst="rect">
            <a:avLst/>
          </a:prstGeom>
        </p:spPr>
        <p:txBody>
          <a:bodyPr vert="horz" wrap="square">
            <a:spAutoFit/>
          </a:bodyPr>
          <a:lstStyle/>
          <a:p>
            <a:pPr algn="ctr">
              <a:lnSpc>
                <a:spcPct val="200000"/>
              </a:lnSpc>
            </a:pPr>
            <a:r>
              <a:rPr lang="en-US" altLang="zh-CN" sz="1400" dirty="0">
                <a:solidFill>
                  <a:schemeClr val="tx1">
                    <a:lumMod val="75000"/>
                    <a:lumOff val="25000"/>
                  </a:schemeClr>
                </a:solidFill>
                <a:latin typeface="Calibri Light" panose="020F0302020204030204" pitchFamily="34" charset="0"/>
                <a:cs typeface="Calibri Light" panose="020F0302020204030204" pitchFamily="34" charset="0"/>
              </a:rPr>
              <a:t>AI</a:t>
            </a: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移动算法两大分类之一的动态移动</a:t>
            </a: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25" name="矩形 24"/>
          <p:cNvSpPr/>
          <p:nvPr/>
        </p:nvSpPr>
        <p:spPr>
          <a:xfrm>
            <a:off x="8943500" y="3505810"/>
            <a:ext cx="2387498" cy="598805"/>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动态移动</a:t>
            </a:r>
            <a:r>
              <a:rPr lang="zh-CN" altLang="en-US" sz="2200" dirty="0">
                <a:solidFill>
                  <a:schemeClr val="accent1"/>
                </a:solidFill>
                <a:latin typeface="思源宋体 CN" panose="02020700000000000000" pitchFamily="18" charset="-122"/>
                <a:ea typeface="思源宋体 CN" panose="02020700000000000000" pitchFamily="18" charset="-122"/>
              </a:rPr>
              <a:t>算法</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6" name="直接连接符 25"/>
          <p:cNvCxnSpPr/>
          <p:nvPr/>
        </p:nvCxnSpPr>
        <p:spPr>
          <a:xfrm flipH="1">
            <a:off x="9946338" y="3456852"/>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61002" y="2838858"/>
            <a:ext cx="2387498" cy="1681072"/>
            <a:chOff x="1356" y="4471"/>
            <a:chExt cx="3760" cy="2647"/>
          </a:xfrm>
        </p:grpSpPr>
        <p:sp>
          <p:nvSpPr>
            <p:cNvPr id="12" name="矩形 11"/>
            <p:cNvSpPr/>
            <p:nvPr/>
          </p:nvSpPr>
          <p:spPr>
            <a:xfrm>
              <a:off x="1688" y="6296"/>
              <a:ext cx="3095" cy="822"/>
            </a:xfrm>
            <a:prstGeom prst="rect">
              <a:avLst/>
            </a:prstGeom>
          </p:spPr>
          <p:txBody>
            <a:bodyPr vert="horz" wrap="square">
              <a:spAutoFit/>
            </a:bodyPr>
            <a:lstStyle/>
            <a:p>
              <a:pPr algn="ctr">
                <a:lnSpc>
                  <a:spcPct val="200000"/>
                </a:lnSpc>
              </a:pPr>
              <a:r>
                <a:rPr lang="en-US" altLang="zh-CN" sz="1400" dirty="0">
                  <a:solidFill>
                    <a:schemeClr val="tx1">
                      <a:lumMod val="75000"/>
                      <a:lumOff val="25000"/>
                    </a:schemeClr>
                  </a:solidFill>
                  <a:uFillTx/>
                  <a:latin typeface="Calibri Light" panose="020F0302020204030204" pitchFamily="34" charset="0"/>
                  <a:cs typeface="Calibri Light" panose="020F0302020204030204" pitchFamily="34" charset="0"/>
                </a:rPr>
                <a:t>AI</a:t>
              </a:r>
              <a:r>
                <a:rPr lang="zh-CN" altLang="en-US" sz="1400" dirty="0">
                  <a:solidFill>
                    <a:schemeClr val="tx1">
                      <a:lumMod val="75000"/>
                      <a:lumOff val="25000"/>
                    </a:schemeClr>
                  </a:solidFill>
                  <a:uFillTx/>
                  <a:latin typeface="Calibri Light" panose="020F0302020204030204" pitchFamily="34" charset="0"/>
                  <a:cs typeface="Calibri Light" panose="020F0302020204030204" pitchFamily="34" charset="0"/>
                </a:rPr>
                <a:t>模型</a:t>
              </a:r>
              <a:r>
                <a:rPr lang="zh-CN" altLang="en-US" sz="1400" dirty="0">
                  <a:solidFill>
                    <a:schemeClr val="tx1">
                      <a:lumMod val="75000"/>
                      <a:lumOff val="25000"/>
                    </a:schemeClr>
                  </a:solidFill>
                  <a:uFillTx/>
                  <a:latin typeface="Calibri Light" panose="020F0302020204030204" pitchFamily="34" charset="0"/>
                  <a:cs typeface="Calibri Light" panose="020F0302020204030204" pitchFamily="34" charset="0"/>
                </a:rPr>
                <a:t>构造</a:t>
              </a:r>
              <a:endParaRPr lang="zh-CN" altLang="en-US" sz="1400" dirty="0">
                <a:solidFill>
                  <a:schemeClr val="tx1">
                    <a:lumMod val="75000"/>
                    <a:lumOff val="25000"/>
                  </a:schemeClr>
                </a:solidFill>
                <a:uFillTx/>
                <a:latin typeface="Calibri Light" panose="020F0302020204030204" pitchFamily="34" charset="0"/>
                <a:cs typeface="Calibri Light" panose="020F0302020204030204" pitchFamily="34" charset="0"/>
              </a:endParaRPr>
            </a:p>
          </p:txBody>
        </p:sp>
        <p:sp>
          <p:nvSpPr>
            <p:cNvPr id="13" name="矩形 12"/>
            <p:cNvSpPr/>
            <p:nvPr/>
          </p:nvSpPr>
          <p:spPr>
            <a:xfrm>
              <a:off x="1356" y="5521"/>
              <a:ext cx="3760" cy="943"/>
            </a:xfrm>
            <a:prstGeom prst="rect">
              <a:avLst/>
            </a:prstGeom>
          </p:spPr>
          <p:txBody>
            <a:bodyPr vert="horz" wrap="square">
              <a:spAutoFit/>
            </a:bodyPr>
            <a:lstStyle/>
            <a:p>
              <a:pPr algn="ctr">
                <a:lnSpc>
                  <a:spcPct val="150000"/>
                </a:lnSpc>
              </a:pPr>
              <a:r>
                <a:rPr lang="en-US" altLang="zh-CN" sz="2200" dirty="0">
                  <a:solidFill>
                    <a:schemeClr val="accent1"/>
                  </a:solidFill>
                  <a:latin typeface="思源宋体 CN" panose="02020700000000000000" pitchFamily="18" charset="-122"/>
                  <a:ea typeface="思源宋体 CN" panose="02020700000000000000" pitchFamily="18" charset="-122"/>
                </a:rPr>
                <a:t>AI</a:t>
              </a:r>
              <a:r>
                <a:rPr lang="zh-CN" altLang="en-US" sz="2200" dirty="0">
                  <a:solidFill>
                    <a:schemeClr val="accent1"/>
                  </a:solidFill>
                  <a:latin typeface="思源宋体 CN" panose="02020700000000000000" pitchFamily="18" charset="-122"/>
                  <a:ea typeface="思源宋体 CN" panose="02020700000000000000" pitchFamily="18" charset="-122"/>
                </a:rPr>
                <a:t>模型</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17" name="直接连接符 16"/>
            <p:cNvCxnSpPr/>
            <p:nvPr/>
          </p:nvCxnSpPr>
          <p:spPr>
            <a:xfrm flipH="1">
              <a:off x="293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592" y="4471"/>
              <a:ext cx="1288" cy="824"/>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01</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
        <p:nvSpPr>
          <p:cNvPr id="28" name="矩形 27"/>
          <p:cNvSpPr/>
          <p:nvPr/>
        </p:nvSpPr>
        <p:spPr>
          <a:xfrm>
            <a:off x="4340086" y="2838858"/>
            <a:ext cx="817662" cy="52322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02</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nvGrpSpPr>
          <p:cNvPr id="11" name="组合 10"/>
          <p:cNvGrpSpPr/>
          <p:nvPr/>
        </p:nvGrpSpPr>
        <p:grpSpPr>
          <a:xfrm>
            <a:off x="6249334" y="2838858"/>
            <a:ext cx="2387498" cy="2112237"/>
            <a:chOff x="9841" y="4471"/>
            <a:chExt cx="3760" cy="3326"/>
          </a:xfrm>
        </p:grpSpPr>
        <p:sp>
          <p:nvSpPr>
            <p:cNvPr id="21" name="矩形 20"/>
            <p:cNvSpPr/>
            <p:nvPr/>
          </p:nvSpPr>
          <p:spPr>
            <a:xfrm>
              <a:off x="10174" y="6296"/>
              <a:ext cx="3095" cy="1501"/>
            </a:xfrm>
            <a:prstGeom prst="rect">
              <a:avLst/>
            </a:prstGeom>
          </p:spPr>
          <p:txBody>
            <a:bodyPr vert="horz" wrap="square">
              <a:spAutoFit/>
            </a:bodyPr>
            <a:lstStyle/>
            <a:p>
              <a:pPr algn="ctr">
                <a:lnSpc>
                  <a:spcPct val="200000"/>
                </a:lnSpc>
              </a:pPr>
              <a:r>
                <a:rPr lang="en-US" altLang="zh-CN" sz="1400" dirty="0">
                  <a:solidFill>
                    <a:schemeClr val="tx1">
                      <a:lumMod val="75000"/>
                      <a:lumOff val="25000"/>
                    </a:schemeClr>
                  </a:solidFill>
                  <a:latin typeface="Calibri Light" panose="020F0302020204030204" pitchFamily="34" charset="0"/>
                  <a:cs typeface="Calibri Light" panose="020F0302020204030204" pitchFamily="34" charset="0"/>
                </a:rPr>
                <a:t>AI</a:t>
              </a: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移动算法两大分类之一的动力学</a:t>
              </a: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移动</a:t>
              </a: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22" name="矩形 21"/>
            <p:cNvSpPr/>
            <p:nvPr/>
          </p:nvSpPr>
          <p:spPr>
            <a:xfrm>
              <a:off x="9841" y="5521"/>
              <a:ext cx="3760" cy="943"/>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动力学移动</a:t>
              </a:r>
              <a:r>
                <a:rPr lang="zh-CN" altLang="en-US" sz="2200" dirty="0">
                  <a:solidFill>
                    <a:schemeClr val="accent1"/>
                  </a:solidFill>
                  <a:latin typeface="思源宋体 CN" panose="02020700000000000000" pitchFamily="18" charset="-122"/>
                  <a:ea typeface="思源宋体 CN" panose="02020700000000000000" pitchFamily="18" charset="-122"/>
                </a:rPr>
                <a:t>算法</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3" name="直接连接符 22"/>
            <p:cNvCxnSpPr/>
            <p:nvPr/>
          </p:nvCxnSpPr>
          <p:spPr>
            <a:xfrm flipH="1">
              <a:off x="11421"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078" y="4471"/>
              <a:ext cx="1288" cy="824"/>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03</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
        <p:nvSpPr>
          <p:cNvPr id="34" name="矩形 33"/>
          <p:cNvSpPr/>
          <p:nvPr/>
        </p:nvSpPr>
        <p:spPr>
          <a:xfrm>
            <a:off x="9728418" y="2838858"/>
            <a:ext cx="817662" cy="52322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04</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sp>
        <p:nvSpPr>
          <p:cNvPr id="35" name="矩形 34"/>
          <p:cNvSpPr/>
          <p:nvPr/>
        </p:nvSpPr>
        <p:spPr>
          <a:xfrm>
            <a:off x="4570259" y="657982"/>
            <a:ext cx="3200214" cy="1070358"/>
          </a:xfrm>
          <a:prstGeom prst="rect">
            <a:avLst/>
          </a:prstGeom>
        </p:spPr>
        <p:txBody>
          <a:bodyPr vert="horz" wrap="square">
            <a:spAutoFit/>
          </a:bodyPr>
          <a:lstStyle/>
          <a:p>
            <a:pPr algn="dist">
              <a:lnSpc>
                <a:spcPct val="150000"/>
              </a:lnSpc>
            </a:pPr>
            <a:r>
              <a:rPr lang="zh-CN" altLang="en-US" sz="48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目录</a:t>
            </a:r>
            <a:r>
              <a:rPr lang="en-US" altLang="zh-CN"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a:t>
            </a:r>
            <a:r>
              <a:rPr lang="en-US" altLang="zh-CN" sz="20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CONTENTS</a:t>
            </a:r>
            <a:endParaRPr lang="zh-CN" altLang="en-US"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endParaRPr>
          </a:p>
        </p:txBody>
      </p:sp>
      <p:grpSp>
        <p:nvGrpSpPr>
          <p:cNvPr id="10" name="组合 9"/>
          <p:cNvGrpSpPr/>
          <p:nvPr/>
        </p:nvGrpSpPr>
        <p:grpSpPr>
          <a:xfrm>
            <a:off x="3555168" y="2838858"/>
            <a:ext cx="2387498" cy="1681072"/>
            <a:chOff x="5599" y="4471"/>
            <a:chExt cx="3760" cy="2647"/>
          </a:xfrm>
        </p:grpSpPr>
        <p:sp>
          <p:nvSpPr>
            <p:cNvPr id="5" name="矩形 4"/>
            <p:cNvSpPr/>
            <p:nvPr/>
          </p:nvSpPr>
          <p:spPr>
            <a:xfrm>
              <a:off x="5931" y="6296"/>
              <a:ext cx="3095" cy="822"/>
            </a:xfrm>
            <a:prstGeom prst="rect">
              <a:avLst/>
            </a:prstGeom>
          </p:spPr>
          <p:txBody>
            <a:bodyPr vert="horz" wrap="square">
              <a:spAutoFit/>
            </a:bodyPr>
            <a:p>
              <a:pPr algn="ctr">
                <a:lnSpc>
                  <a:spcPct val="200000"/>
                </a:lnSpc>
              </a:pP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7" name="矩形 6"/>
            <p:cNvSpPr/>
            <p:nvPr/>
          </p:nvSpPr>
          <p:spPr>
            <a:xfrm>
              <a:off x="5599" y="5521"/>
              <a:ext cx="3760" cy="943"/>
            </a:xfrm>
            <a:prstGeom prst="rect">
              <a:avLst/>
            </a:prstGeom>
          </p:spPr>
          <p:txBody>
            <a:bodyPr vert="horz" wrap="square">
              <a:spAutoFit/>
            </a:bodyPr>
            <a:p>
              <a:pPr algn="ctr">
                <a:lnSpc>
                  <a:spcPct val="150000"/>
                </a:lnSpc>
              </a:pPr>
              <a:r>
                <a:rPr lang="en-US" altLang="zh-CN" sz="2200" dirty="0">
                  <a:solidFill>
                    <a:schemeClr val="accent1"/>
                  </a:solidFill>
                  <a:latin typeface="思源宋体 CN" panose="02020700000000000000" pitchFamily="18" charset="-122"/>
                  <a:ea typeface="思源宋体 CN" panose="02020700000000000000" pitchFamily="18" charset="-122"/>
                </a:rPr>
                <a:t>AI</a:t>
              </a:r>
              <a:r>
                <a:rPr lang="zh-CN" altLang="en-US" sz="2200" dirty="0">
                  <a:solidFill>
                    <a:schemeClr val="accent1"/>
                  </a:solidFill>
                  <a:latin typeface="思源宋体 CN" panose="02020700000000000000" pitchFamily="18" charset="-122"/>
                  <a:ea typeface="思源宋体 CN" panose="02020700000000000000" pitchFamily="18" charset="-122"/>
                </a:rPr>
                <a:t>移动算法</a:t>
              </a:r>
              <a:r>
                <a:rPr lang="zh-CN" altLang="en-US" sz="2200" dirty="0">
                  <a:solidFill>
                    <a:schemeClr val="accent1"/>
                  </a:solidFill>
                  <a:latin typeface="思源宋体 CN" panose="02020700000000000000" pitchFamily="18" charset="-122"/>
                  <a:ea typeface="思源宋体 CN" panose="02020700000000000000" pitchFamily="18" charset="-122"/>
                </a:rPr>
                <a:t>基础</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8" name="直接连接符 7"/>
            <p:cNvCxnSpPr/>
            <p:nvPr/>
          </p:nvCxnSpPr>
          <p:spPr>
            <a:xfrm flipH="1">
              <a:off x="7178"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835" y="4471"/>
              <a:ext cx="1288" cy="824"/>
            </a:xfrm>
            <a:prstGeom prst="rect">
              <a:avLst/>
            </a:prstGeom>
            <a:noFill/>
          </p:spPr>
          <p:txBody>
            <a:bodyPr vert="horz" wrap="square">
              <a:spAutoFit/>
            </a:bodyPr>
            <a:p>
              <a:pPr algn="ctr"/>
              <a:r>
                <a:rPr lang="en-US" altLang="zh-CN" sz="2800" dirty="0">
                  <a:solidFill>
                    <a:schemeClr val="accent1"/>
                  </a:solidFill>
                  <a:latin typeface="思源宋体 CN" panose="02020700000000000000" pitchFamily="18" charset="-122"/>
                  <a:ea typeface="思源宋体 CN" panose="02020700000000000000" pitchFamily="18" charset="-122"/>
                </a:rPr>
                <a:t>02</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grpSp>
        <p:nvGrpSpPr>
          <p:cNvPr id="36" name="组合 35"/>
          <p:cNvGrpSpPr/>
          <p:nvPr/>
        </p:nvGrpSpPr>
        <p:grpSpPr>
          <a:xfrm>
            <a:off x="9155581" y="2838858"/>
            <a:ext cx="1965241" cy="1496287"/>
            <a:chOff x="14418" y="4471"/>
            <a:chExt cx="3095" cy="2356"/>
          </a:xfrm>
        </p:grpSpPr>
        <p:sp>
          <p:nvSpPr>
            <p:cNvPr id="29" name="矩形 28"/>
            <p:cNvSpPr/>
            <p:nvPr/>
          </p:nvSpPr>
          <p:spPr>
            <a:xfrm>
              <a:off x="14418" y="6296"/>
              <a:ext cx="3095" cy="531"/>
            </a:xfrm>
            <a:prstGeom prst="rect">
              <a:avLst/>
            </a:prstGeom>
          </p:spPr>
          <p:txBody>
            <a:bodyPr vert="horz" wrap="square">
              <a:spAutoFit/>
            </a:bodyPr>
            <a:p>
              <a:pPr algn="ctr">
                <a:lnSpc>
                  <a:spcPct val="200000"/>
                </a:lnSpc>
              </a:pPr>
              <a:endParaRPr lang="zh-CN" altLang="en-US" sz="800" dirty="0">
                <a:solidFill>
                  <a:schemeClr val="tx1">
                    <a:lumMod val="75000"/>
                    <a:lumOff val="25000"/>
                  </a:schemeClr>
                </a:solidFill>
                <a:latin typeface="Calibri Light" panose="020F0302020204030204" pitchFamily="34" charset="0"/>
                <a:cs typeface="Calibri Light" panose="020F0302020204030204" pitchFamily="34" charset="0"/>
              </a:endParaRPr>
            </a:p>
          </p:txBody>
        </p:sp>
        <p:cxnSp>
          <p:nvCxnSpPr>
            <p:cNvPr id="31" name="直接连接符 30"/>
            <p:cNvCxnSpPr/>
            <p:nvPr/>
          </p:nvCxnSpPr>
          <p:spPr>
            <a:xfrm flipH="1">
              <a:off x="1566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5321" y="4471"/>
              <a:ext cx="1288" cy="824"/>
            </a:xfrm>
            <a:prstGeom prst="rect">
              <a:avLst/>
            </a:prstGeom>
            <a:noFill/>
          </p:spPr>
          <p:txBody>
            <a:bodyPr vert="horz" wrap="square">
              <a:spAutoFit/>
            </a:bodyPr>
            <a:p>
              <a:pPr algn="ctr"/>
              <a:r>
                <a:rPr lang="en-US" altLang="zh-CN" sz="2800" dirty="0">
                  <a:solidFill>
                    <a:schemeClr val="accent1"/>
                  </a:solidFill>
                  <a:latin typeface="思源宋体 CN" panose="02020700000000000000" pitchFamily="18" charset="-122"/>
                  <a:ea typeface="思源宋体 CN" panose="02020700000000000000" pitchFamily="18" charset="-122"/>
                </a:rPr>
                <a:t>04</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3200214" cy="2825607"/>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8831967" y="3891280"/>
            <a:ext cx="3360036" cy="296672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sp>
        <p:nvSpPr>
          <p:cNvPr id="19" name="矩形 18"/>
          <p:cNvSpPr/>
          <p:nvPr/>
        </p:nvSpPr>
        <p:spPr>
          <a:xfrm>
            <a:off x="3555168" y="3505810"/>
            <a:ext cx="2387498" cy="598805"/>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预测</a:t>
            </a:r>
            <a:r>
              <a:rPr lang="zh-CN" altLang="en-US" sz="2200" dirty="0">
                <a:solidFill>
                  <a:schemeClr val="accent1"/>
                </a:solidFill>
                <a:latin typeface="思源宋体 CN" panose="02020700000000000000" pitchFamily="18" charset="-122"/>
                <a:ea typeface="思源宋体 CN" panose="02020700000000000000" pitchFamily="18" charset="-122"/>
              </a:rPr>
              <a:t>物理</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0" name="直接连接符 19"/>
          <p:cNvCxnSpPr/>
          <p:nvPr/>
        </p:nvCxnSpPr>
        <p:spPr>
          <a:xfrm flipH="1">
            <a:off x="4558006" y="3456852"/>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8943500" y="3505810"/>
            <a:ext cx="2387498" cy="598805"/>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协调</a:t>
            </a:r>
            <a:r>
              <a:rPr lang="zh-CN" altLang="en-US" sz="2200" dirty="0">
                <a:solidFill>
                  <a:schemeClr val="accent1"/>
                </a:solidFill>
                <a:latin typeface="思源宋体 CN" panose="02020700000000000000" pitchFamily="18" charset="-122"/>
                <a:ea typeface="思源宋体 CN" panose="02020700000000000000" pitchFamily="18" charset="-122"/>
              </a:rPr>
              <a:t>运动</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6" name="直接连接符 25"/>
          <p:cNvCxnSpPr/>
          <p:nvPr/>
        </p:nvCxnSpPr>
        <p:spPr>
          <a:xfrm flipH="1">
            <a:off x="9946338" y="3456852"/>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61060" y="2839085"/>
            <a:ext cx="2387600" cy="2112010"/>
            <a:chOff x="1356" y="4471"/>
            <a:chExt cx="3760" cy="3326"/>
          </a:xfrm>
        </p:grpSpPr>
        <p:sp>
          <p:nvSpPr>
            <p:cNvPr id="12" name="矩形 11"/>
            <p:cNvSpPr/>
            <p:nvPr/>
          </p:nvSpPr>
          <p:spPr>
            <a:xfrm>
              <a:off x="1688" y="6296"/>
              <a:ext cx="3095" cy="1501"/>
            </a:xfrm>
            <a:prstGeom prst="rect">
              <a:avLst/>
            </a:prstGeom>
          </p:spPr>
          <p:txBody>
            <a:bodyPr vert="horz" wrap="square">
              <a:spAutoFit/>
            </a:bodyPr>
            <a:lstStyle/>
            <a:p>
              <a:pPr algn="ctr">
                <a:lnSpc>
                  <a:spcPct val="200000"/>
                </a:lnSpc>
              </a:pP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将不同的动态移动算法相互结合来解决问题</a:t>
              </a: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13" name="矩形 12"/>
            <p:cNvSpPr/>
            <p:nvPr/>
          </p:nvSpPr>
          <p:spPr>
            <a:xfrm>
              <a:off x="1356" y="5521"/>
              <a:ext cx="3760" cy="943"/>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结合动态</a:t>
              </a:r>
              <a:r>
                <a:rPr lang="zh-CN" altLang="en-US" sz="2200" dirty="0">
                  <a:solidFill>
                    <a:schemeClr val="accent1"/>
                  </a:solidFill>
                  <a:latin typeface="思源宋体 CN" panose="02020700000000000000" pitchFamily="18" charset="-122"/>
                  <a:ea typeface="思源宋体 CN" panose="02020700000000000000" pitchFamily="18" charset="-122"/>
                </a:rPr>
                <a:t>移动</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17" name="直接连接符 16"/>
            <p:cNvCxnSpPr/>
            <p:nvPr/>
          </p:nvCxnSpPr>
          <p:spPr>
            <a:xfrm flipH="1">
              <a:off x="293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592" y="4471"/>
              <a:ext cx="1288" cy="822"/>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05</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
        <p:nvSpPr>
          <p:cNvPr id="28" name="矩形 27"/>
          <p:cNvSpPr/>
          <p:nvPr/>
        </p:nvSpPr>
        <p:spPr>
          <a:xfrm>
            <a:off x="4340086" y="2838858"/>
            <a:ext cx="817662" cy="52197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06</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nvGrpSpPr>
          <p:cNvPr id="11" name="组合 10"/>
          <p:cNvGrpSpPr/>
          <p:nvPr/>
        </p:nvGrpSpPr>
        <p:grpSpPr>
          <a:xfrm>
            <a:off x="6249035" y="2839085"/>
            <a:ext cx="2387600" cy="1265555"/>
            <a:chOff x="9841" y="4471"/>
            <a:chExt cx="3760" cy="1993"/>
          </a:xfrm>
        </p:grpSpPr>
        <p:sp>
          <p:nvSpPr>
            <p:cNvPr id="22" name="矩形 21"/>
            <p:cNvSpPr/>
            <p:nvPr/>
          </p:nvSpPr>
          <p:spPr>
            <a:xfrm>
              <a:off x="9841" y="5521"/>
              <a:ext cx="3760" cy="943"/>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跳跃</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3" name="直接连接符 22"/>
            <p:cNvCxnSpPr/>
            <p:nvPr/>
          </p:nvCxnSpPr>
          <p:spPr>
            <a:xfrm flipH="1">
              <a:off x="11421"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078" y="4471"/>
              <a:ext cx="1288" cy="822"/>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07</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
        <p:nvSpPr>
          <p:cNvPr id="34" name="矩形 33"/>
          <p:cNvSpPr/>
          <p:nvPr/>
        </p:nvSpPr>
        <p:spPr>
          <a:xfrm>
            <a:off x="9728418" y="2838858"/>
            <a:ext cx="817662" cy="52197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08</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sp>
        <p:nvSpPr>
          <p:cNvPr id="35" name="矩形 34"/>
          <p:cNvSpPr/>
          <p:nvPr/>
        </p:nvSpPr>
        <p:spPr>
          <a:xfrm>
            <a:off x="4570259" y="657982"/>
            <a:ext cx="3200214" cy="1070358"/>
          </a:xfrm>
          <a:prstGeom prst="rect">
            <a:avLst/>
          </a:prstGeom>
        </p:spPr>
        <p:txBody>
          <a:bodyPr vert="horz" wrap="square">
            <a:spAutoFit/>
          </a:bodyPr>
          <a:lstStyle/>
          <a:p>
            <a:pPr algn="dist">
              <a:lnSpc>
                <a:spcPct val="150000"/>
              </a:lnSpc>
            </a:pPr>
            <a:r>
              <a:rPr lang="zh-CN" altLang="en-US" sz="48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目录</a:t>
            </a:r>
            <a:r>
              <a:rPr lang="en-US" altLang="zh-CN"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a:t>
            </a:r>
            <a:r>
              <a:rPr lang="en-US" altLang="zh-CN" sz="20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CONTENTS</a:t>
            </a:r>
            <a:endParaRPr lang="zh-CN" altLang="en-US"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endParaRPr>
          </a:p>
        </p:txBody>
      </p:sp>
      <p:grpSp>
        <p:nvGrpSpPr>
          <p:cNvPr id="10" name="组合 9"/>
          <p:cNvGrpSpPr/>
          <p:nvPr/>
        </p:nvGrpSpPr>
        <p:grpSpPr>
          <a:xfrm>
            <a:off x="3555365" y="2839085"/>
            <a:ext cx="2387600" cy="1265555"/>
            <a:chOff x="5599" y="4471"/>
            <a:chExt cx="3760" cy="1993"/>
          </a:xfrm>
        </p:grpSpPr>
        <p:sp>
          <p:nvSpPr>
            <p:cNvPr id="7" name="矩形 6"/>
            <p:cNvSpPr/>
            <p:nvPr/>
          </p:nvSpPr>
          <p:spPr>
            <a:xfrm>
              <a:off x="5599" y="5521"/>
              <a:ext cx="3760" cy="943"/>
            </a:xfrm>
            <a:prstGeom prst="rect">
              <a:avLst/>
            </a:prstGeom>
          </p:spPr>
          <p:txBody>
            <a:bodyPr vert="horz" wrap="square">
              <a:spAutoFit/>
            </a:bodyPr>
            <a:p>
              <a:pPr algn="ctr">
                <a:lnSpc>
                  <a:spcPct val="150000"/>
                </a:lnSpc>
              </a:pP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8" name="直接连接符 7"/>
            <p:cNvCxnSpPr/>
            <p:nvPr/>
          </p:nvCxnSpPr>
          <p:spPr>
            <a:xfrm flipH="1">
              <a:off x="7178"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835" y="4471"/>
              <a:ext cx="1288" cy="822"/>
            </a:xfrm>
            <a:prstGeom prst="rect">
              <a:avLst/>
            </a:prstGeom>
            <a:noFill/>
          </p:spPr>
          <p:txBody>
            <a:bodyPr vert="horz" wrap="square">
              <a:spAutoFit/>
            </a:bodyPr>
            <a:p>
              <a:pPr algn="ct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grpSp>
        <p:nvGrpSpPr>
          <p:cNvPr id="36" name="组合 35"/>
          <p:cNvGrpSpPr/>
          <p:nvPr/>
        </p:nvGrpSpPr>
        <p:grpSpPr>
          <a:xfrm>
            <a:off x="8943975" y="2839085"/>
            <a:ext cx="2387600" cy="1265555"/>
            <a:chOff x="14085" y="4471"/>
            <a:chExt cx="3760" cy="1993"/>
          </a:xfrm>
        </p:grpSpPr>
        <p:sp>
          <p:nvSpPr>
            <p:cNvPr id="30" name="矩形 29"/>
            <p:cNvSpPr/>
            <p:nvPr/>
          </p:nvSpPr>
          <p:spPr>
            <a:xfrm>
              <a:off x="14085" y="5521"/>
              <a:ext cx="3760" cy="943"/>
            </a:xfrm>
            <a:prstGeom prst="rect">
              <a:avLst/>
            </a:prstGeom>
          </p:spPr>
          <p:txBody>
            <a:bodyPr vert="horz" wrap="square">
              <a:spAutoFit/>
            </a:bodyPr>
            <a:p>
              <a:pPr algn="ctr">
                <a:lnSpc>
                  <a:spcPct val="150000"/>
                </a:lnSpc>
              </a:pP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31" name="直接连接符 30"/>
            <p:cNvCxnSpPr/>
            <p:nvPr/>
          </p:nvCxnSpPr>
          <p:spPr>
            <a:xfrm flipH="1">
              <a:off x="1566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5321" y="4471"/>
              <a:ext cx="1288" cy="822"/>
            </a:xfrm>
            <a:prstGeom prst="rect">
              <a:avLst/>
            </a:prstGeom>
            <a:noFill/>
          </p:spPr>
          <p:txBody>
            <a:bodyPr vert="horz" wrap="square">
              <a:spAutoFit/>
            </a:bodyPr>
            <a:p>
              <a:pPr algn="ct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3200214" cy="2825607"/>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8831967" y="3891280"/>
            <a:ext cx="3360036" cy="296672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sp>
        <p:nvSpPr>
          <p:cNvPr id="19" name="矩形 18"/>
          <p:cNvSpPr/>
          <p:nvPr/>
        </p:nvSpPr>
        <p:spPr>
          <a:xfrm>
            <a:off x="5894508" y="3492475"/>
            <a:ext cx="2387498" cy="598805"/>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三维空间中</a:t>
            </a:r>
            <a:r>
              <a:rPr lang="zh-CN" altLang="en-US" sz="2200" dirty="0">
                <a:solidFill>
                  <a:schemeClr val="accent1"/>
                </a:solidFill>
                <a:latin typeface="思源宋体 CN" panose="02020700000000000000" pitchFamily="18" charset="-122"/>
                <a:ea typeface="思源宋体 CN" panose="02020700000000000000" pitchFamily="18" charset="-122"/>
              </a:rPr>
              <a:t>运动</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0" name="直接连接符 19"/>
          <p:cNvCxnSpPr/>
          <p:nvPr/>
        </p:nvCxnSpPr>
        <p:spPr>
          <a:xfrm flipH="1">
            <a:off x="6897346" y="3443517"/>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3200400" y="2825750"/>
            <a:ext cx="2387600" cy="1265555"/>
            <a:chOff x="1356" y="4471"/>
            <a:chExt cx="3760" cy="1993"/>
          </a:xfrm>
        </p:grpSpPr>
        <p:sp>
          <p:nvSpPr>
            <p:cNvPr id="13" name="矩形 12"/>
            <p:cNvSpPr/>
            <p:nvPr/>
          </p:nvSpPr>
          <p:spPr>
            <a:xfrm>
              <a:off x="1356" y="5521"/>
              <a:ext cx="3760" cy="943"/>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车辆</a:t>
              </a:r>
              <a:r>
                <a:rPr lang="zh-CN" altLang="en-US" sz="2200" dirty="0">
                  <a:solidFill>
                    <a:schemeClr val="accent1"/>
                  </a:solidFill>
                  <a:latin typeface="思源宋体 CN" panose="02020700000000000000" pitchFamily="18" charset="-122"/>
                  <a:ea typeface="思源宋体 CN" panose="02020700000000000000" pitchFamily="18" charset="-122"/>
                </a:rPr>
                <a:t>控制</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17" name="直接连接符 16"/>
            <p:cNvCxnSpPr/>
            <p:nvPr/>
          </p:nvCxnSpPr>
          <p:spPr>
            <a:xfrm flipH="1">
              <a:off x="293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592" y="4471"/>
              <a:ext cx="1288" cy="822"/>
            </a:xfrm>
            <a:prstGeom prst="rect">
              <a:avLst/>
            </a:prstGeom>
            <a:noFill/>
          </p:spPr>
          <p:txBody>
            <a:bodyPr vert="horz" wrap="square">
              <a:spAutoFit/>
            </a:bodyPr>
            <a:lstStyle/>
            <a:p>
              <a:pPr algn="ctr"/>
              <a:r>
                <a:rPr lang="en-US" altLang="zh-CN" sz="2800" dirty="0">
                  <a:solidFill>
                    <a:schemeClr val="accent1"/>
                  </a:solidFill>
                  <a:latin typeface="Calibri Light" panose="020F0302020204030204" pitchFamily="34" charset="0"/>
                  <a:cs typeface="Calibri Light" panose="020F0302020204030204" pitchFamily="34" charset="0"/>
                </a:rPr>
                <a:t>09</a:t>
              </a:r>
              <a:endParaRPr lang="en-US" altLang="zh-CN" sz="2800" dirty="0">
                <a:solidFill>
                  <a:schemeClr val="accent1"/>
                </a:solidFill>
                <a:latin typeface="Calibri Light" panose="020F0302020204030204" pitchFamily="34" charset="0"/>
                <a:cs typeface="Calibri Light" panose="020F0302020204030204" pitchFamily="34" charset="0"/>
              </a:endParaRPr>
            </a:p>
          </p:txBody>
        </p:sp>
      </p:grpSp>
      <p:sp>
        <p:nvSpPr>
          <p:cNvPr id="28" name="矩形 27"/>
          <p:cNvSpPr/>
          <p:nvPr/>
        </p:nvSpPr>
        <p:spPr>
          <a:xfrm>
            <a:off x="6679426" y="2825523"/>
            <a:ext cx="817662" cy="52197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10</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sp>
        <p:nvSpPr>
          <p:cNvPr id="35" name="矩形 34"/>
          <p:cNvSpPr/>
          <p:nvPr/>
        </p:nvSpPr>
        <p:spPr>
          <a:xfrm>
            <a:off x="4570259" y="657982"/>
            <a:ext cx="3200214" cy="1070358"/>
          </a:xfrm>
          <a:prstGeom prst="rect">
            <a:avLst/>
          </a:prstGeom>
        </p:spPr>
        <p:txBody>
          <a:bodyPr vert="horz" wrap="square">
            <a:spAutoFit/>
          </a:bodyPr>
          <a:lstStyle/>
          <a:p>
            <a:pPr algn="dist">
              <a:lnSpc>
                <a:spcPct val="150000"/>
              </a:lnSpc>
            </a:pPr>
            <a:r>
              <a:rPr lang="zh-CN" altLang="en-US" sz="48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目录</a:t>
            </a:r>
            <a:r>
              <a:rPr lang="en-US" altLang="zh-CN"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a:t>
            </a:r>
            <a:r>
              <a:rPr lang="en-US" altLang="zh-CN" sz="20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CONTENTS</a:t>
            </a:r>
            <a:endParaRPr lang="zh-CN" altLang="en-US"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endParaRPr>
          </a:p>
        </p:txBody>
      </p:sp>
      <p:grpSp>
        <p:nvGrpSpPr>
          <p:cNvPr id="10" name="组合 9"/>
          <p:cNvGrpSpPr/>
          <p:nvPr/>
        </p:nvGrpSpPr>
        <p:grpSpPr>
          <a:xfrm>
            <a:off x="5894705" y="2825750"/>
            <a:ext cx="2387600" cy="1265555"/>
            <a:chOff x="5599" y="4471"/>
            <a:chExt cx="3760" cy="1993"/>
          </a:xfrm>
        </p:grpSpPr>
        <p:sp>
          <p:nvSpPr>
            <p:cNvPr id="7" name="矩形 6"/>
            <p:cNvSpPr/>
            <p:nvPr/>
          </p:nvSpPr>
          <p:spPr>
            <a:xfrm>
              <a:off x="5599" y="5521"/>
              <a:ext cx="3760" cy="943"/>
            </a:xfrm>
            <a:prstGeom prst="rect">
              <a:avLst/>
            </a:prstGeom>
          </p:spPr>
          <p:txBody>
            <a:bodyPr vert="horz" wrap="square">
              <a:spAutoFit/>
            </a:bodyPr>
            <a:p>
              <a:pPr algn="ctr">
                <a:lnSpc>
                  <a:spcPct val="150000"/>
                </a:lnSpc>
              </a:pP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8" name="直接连接符 7"/>
            <p:cNvCxnSpPr/>
            <p:nvPr/>
          </p:nvCxnSpPr>
          <p:spPr>
            <a:xfrm flipH="1">
              <a:off x="7178"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835" y="4471"/>
              <a:ext cx="1288" cy="822"/>
            </a:xfrm>
            <a:prstGeom prst="rect">
              <a:avLst/>
            </a:prstGeom>
            <a:noFill/>
          </p:spPr>
          <p:txBody>
            <a:bodyPr vert="horz" wrap="square">
              <a:spAutoFit/>
            </a:bodyPr>
            <a:p>
              <a:pPr algn="ct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grpSp>
        <p:nvGrpSpPr>
          <p:cNvPr id="29" name="组合 28"/>
          <p:cNvGrpSpPr/>
          <p:nvPr/>
        </p:nvGrpSpPr>
        <p:grpSpPr>
          <a:xfrm>
            <a:off x="3644286" y="2525389"/>
            <a:ext cx="4903428" cy="2035035"/>
            <a:chOff x="874930" y="2699012"/>
            <a:chExt cx="4903428" cy="2035035"/>
          </a:xfrm>
        </p:grpSpPr>
        <p:sp>
          <p:nvSpPr>
            <p:cNvPr id="30" name="矩形: 圆角 29"/>
            <p:cNvSpPr/>
            <p:nvPr/>
          </p:nvSpPr>
          <p:spPr>
            <a:xfrm>
              <a:off x="2664872" y="4396317"/>
              <a:ext cx="1323544" cy="337730"/>
            </a:xfrm>
            <a:prstGeom prst="roundRect">
              <a:avLst>
                <a:gd name="adj" fmla="val 50000"/>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600" dirty="0">
                  <a:solidFill>
                    <a:schemeClr val="bg1"/>
                  </a:solidFill>
                  <a:latin typeface="思源宋体 CN" panose="02020700000000000000" pitchFamily="18" charset="-122"/>
                  <a:ea typeface="思源宋体 CN" panose="02020700000000000000" pitchFamily="18" charset="-122"/>
                </a:rPr>
                <a:t>Part .01</a:t>
              </a:r>
              <a:endParaRPr lang="zh-CN" altLang="en-US" sz="1600" dirty="0">
                <a:solidFill>
                  <a:schemeClr val="bg1"/>
                </a:solidFill>
                <a:latin typeface="思源宋体 CN" panose="02020700000000000000" pitchFamily="18" charset="-122"/>
                <a:ea typeface="思源宋体 CN" panose="02020700000000000000" pitchFamily="18" charset="-122"/>
              </a:endParaRPr>
            </a:p>
          </p:txBody>
        </p:sp>
        <p:sp>
          <p:nvSpPr>
            <p:cNvPr id="31" name="文本框 30"/>
            <p:cNvSpPr txBox="1"/>
            <p:nvPr/>
          </p:nvSpPr>
          <p:spPr>
            <a:xfrm>
              <a:off x="874930" y="2699012"/>
              <a:ext cx="4903428" cy="891540"/>
            </a:xfrm>
            <a:prstGeom prst="rect">
              <a:avLst/>
            </a:prstGeom>
            <a:noFill/>
          </p:spPr>
          <p:txBody>
            <a:bodyPr vert="horz" wrap="square" rtlCol="0">
              <a:spAutoFit/>
            </a:bodyPr>
            <a:lstStyle/>
            <a:p>
              <a:pPr algn="ctr"/>
              <a:r>
                <a:rPr lang="en-US" altLang="zh-CN" sz="3600" spc="300" dirty="0">
                  <a:solidFill>
                    <a:schemeClr val="accent1"/>
                  </a:solidFill>
                  <a:latin typeface="思源宋体 CN" panose="02020700000000000000" pitchFamily="18" charset="-122"/>
                  <a:ea typeface="思源宋体 CN" panose="02020700000000000000" pitchFamily="18" charset="-122"/>
                </a:rPr>
                <a:t>AI</a:t>
              </a:r>
              <a:r>
                <a:rPr lang="zh-CN" altLang="en-US" sz="3600" spc="300" dirty="0">
                  <a:solidFill>
                    <a:schemeClr val="accent1"/>
                  </a:solidFill>
                  <a:latin typeface="思源宋体 CN" panose="02020700000000000000" pitchFamily="18" charset="-122"/>
                  <a:ea typeface="思源宋体 CN" panose="02020700000000000000" pitchFamily="18" charset="-122"/>
                </a:rPr>
                <a:t>模型</a:t>
              </a:r>
              <a:endParaRPr lang="zh-CN" altLang="en-US" sz="3600" spc="300" dirty="0">
                <a:solidFill>
                  <a:schemeClr val="accent1"/>
                </a:solidFill>
                <a:latin typeface="思源宋体 CN" panose="02020700000000000000" pitchFamily="18" charset="-122"/>
                <a:ea typeface="思源宋体 CN" panose="02020700000000000000" pitchFamily="18" charset="-122"/>
              </a:endParaRPr>
            </a:p>
            <a:p>
              <a:pPr algn="ctr"/>
              <a:r>
                <a:rPr lang="zh-CN" altLang="en-US" sz="1600" spc="300" dirty="0">
                  <a:solidFill>
                    <a:schemeClr val="accent1"/>
                  </a:solidFill>
                  <a:latin typeface="思源宋体 CN" panose="02020700000000000000" pitchFamily="18" charset="-122"/>
                  <a:ea typeface="思源宋体 CN" panose="02020700000000000000" pitchFamily="18" charset="-122"/>
                </a:rPr>
                <a:t>（</a:t>
              </a:r>
              <a:r>
                <a:rPr lang="en-US" altLang="zh-CN" sz="1600" spc="300" dirty="0">
                  <a:solidFill>
                    <a:schemeClr val="accent1"/>
                  </a:solidFill>
                  <a:latin typeface="思源宋体 CN" panose="02020700000000000000" pitchFamily="18" charset="-122"/>
                  <a:ea typeface="思源宋体 CN" panose="02020700000000000000" pitchFamily="18" charset="-122"/>
                </a:rPr>
                <a:t>The AI Model</a:t>
              </a:r>
              <a:r>
                <a:rPr lang="zh-CN" altLang="en-US" sz="1600" spc="300" dirty="0">
                  <a:solidFill>
                    <a:schemeClr val="accent1"/>
                  </a:solidFill>
                  <a:latin typeface="思源宋体 CN" panose="02020700000000000000" pitchFamily="18" charset="-122"/>
                  <a:ea typeface="思源宋体 CN" panose="02020700000000000000" pitchFamily="18" charset="-122"/>
                </a:rPr>
                <a:t>）</a:t>
              </a:r>
              <a:endParaRPr lang="zh-CN" altLang="en-US" sz="1600" spc="300" dirty="0">
                <a:solidFill>
                  <a:schemeClr val="accent1"/>
                </a:solidFill>
                <a:latin typeface="思源宋体 CN" panose="02020700000000000000" pitchFamily="18" charset="-122"/>
                <a:ea typeface="思源宋体 CN" panose="02020700000000000000" pitchFamily="18"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模型</a:t>
            </a:r>
            <a:endParaRPr lang="zh-CN" altLang="en-US" sz="2800" dirty="0">
              <a:solidFill>
                <a:schemeClr val="accent1"/>
              </a:solidFill>
              <a:latin typeface="思源宋体 CN" panose="02020700000000000000" pitchFamily="18" charset="-122"/>
              <a:ea typeface="思源宋体 CN" panose="02020700000000000000" pitchFamily="18" charset="-122"/>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798830" y="1315085"/>
            <a:ext cx="4806950" cy="2635250"/>
            <a:chOff x="1258" y="2071"/>
            <a:chExt cx="7570" cy="4150"/>
          </a:xfrm>
        </p:grpSpPr>
        <p:pic>
          <p:nvPicPr>
            <p:cNvPr id="2" name="图片 1" descr="AI Model"/>
            <p:cNvPicPr>
              <a:picLocks noChangeAspect="1"/>
            </p:cNvPicPr>
            <p:nvPr/>
          </p:nvPicPr>
          <p:blipFill>
            <a:blip r:embed="rId1"/>
            <a:stretch>
              <a:fillRect/>
            </a:stretch>
          </p:blipFill>
          <p:spPr>
            <a:xfrm>
              <a:off x="1258" y="2071"/>
              <a:ext cx="7570" cy="4150"/>
            </a:xfrm>
            <a:prstGeom prst="rect">
              <a:avLst/>
            </a:prstGeom>
          </p:spPr>
        </p:pic>
        <p:sp>
          <p:nvSpPr>
            <p:cNvPr id="4" name="图文框 3"/>
            <p:cNvSpPr/>
            <p:nvPr/>
          </p:nvSpPr>
          <p:spPr>
            <a:xfrm>
              <a:off x="3291" y="2997"/>
              <a:ext cx="2835" cy="2190"/>
            </a:xfrm>
            <a:prstGeom prst="frame">
              <a:avLst>
                <a:gd name="adj1" fmla="val 242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16" name="文本框 15"/>
          <p:cNvSpPr txBox="1"/>
          <p:nvPr/>
        </p:nvSpPr>
        <p:spPr>
          <a:xfrm>
            <a:off x="1418590" y="3950335"/>
            <a:ext cx="3568065" cy="2584450"/>
          </a:xfrm>
          <a:prstGeom prst="rect">
            <a:avLst/>
          </a:prstGeom>
          <a:noFill/>
        </p:spPr>
        <p:txBody>
          <a:bodyPr wrap="square" rtlCol="0">
            <a:spAutoFit/>
          </a:bodyPr>
          <a:p>
            <a:r>
              <a:rPr lang="en-US" altLang="zh-CN">
                <a:solidFill>
                  <a:schemeClr val="accent5">
                    <a:lumMod val="75000"/>
                  </a:schemeClr>
                </a:solidFill>
              </a:rPr>
              <a:t>1.Movement:</a:t>
            </a:r>
            <a:r>
              <a:rPr lang="zh-CN" altLang="en-US"/>
              <a:t>移动指的是游戏角色将</a:t>
            </a:r>
            <a:r>
              <a:rPr lang="en-US" altLang="zh-CN"/>
              <a:t>AI</a:t>
            </a:r>
            <a:r>
              <a:rPr lang="zh-CN" altLang="en-US"/>
              <a:t>的决策转化为移动的算法。是属于单个游戏角色的</a:t>
            </a:r>
            <a:r>
              <a:rPr lang="zh-CN" altLang="en-US"/>
              <a:t>行为。</a:t>
            </a:r>
            <a:endParaRPr lang="zh-CN" altLang="en-US"/>
          </a:p>
          <a:p>
            <a:r>
              <a:rPr lang="en-US" altLang="zh-CN">
                <a:solidFill>
                  <a:schemeClr val="accent5">
                    <a:lumMod val="75000"/>
                  </a:schemeClr>
                </a:solidFill>
              </a:rPr>
              <a:t>2.Desision Making:</a:t>
            </a:r>
            <a:r>
              <a:rPr lang="zh-CN" altLang="en-US"/>
              <a:t>决策指的是游戏角色如何规划</a:t>
            </a:r>
            <a:r>
              <a:rPr lang="en-US" altLang="zh-CN"/>
              <a:t> </a:t>
            </a:r>
            <a:r>
              <a:rPr lang="zh-CN" altLang="en-US"/>
              <a:t>下一步行动的算法。是属于单个游戏角色的</a:t>
            </a:r>
            <a:r>
              <a:rPr lang="zh-CN" altLang="en-US"/>
              <a:t>行为。</a:t>
            </a:r>
            <a:endParaRPr lang="zh-CN" altLang="en-US"/>
          </a:p>
          <a:p>
            <a:r>
              <a:rPr lang="en-US" altLang="zh-CN">
                <a:solidFill>
                  <a:schemeClr val="accent5">
                    <a:lumMod val="75000"/>
                  </a:schemeClr>
                </a:solidFill>
              </a:rPr>
              <a:t>3.Strategy:</a:t>
            </a:r>
            <a:r>
              <a:rPr lang="zh-CN" altLang="en-US"/>
              <a:t>策略指的是规划一组游戏人物行为的算法。整体的策略将会影响单个游戏任务的</a:t>
            </a:r>
            <a:r>
              <a:rPr lang="zh-CN" altLang="en-US"/>
              <a:t>决策。</a:t>
            </a:r>
            <a:endParaRPr lang="zh-CN" altLang="en-US"/>
          </a:p>
        </p:txBody>
      </p:sp>
      <p:sp>
        <p:nvSpPr>
          <p:cNvPr id="32" name="文本框 31"/>
          <p:cNvSpPr txBox="1"/>
          <p:nvPr/>
        </p:nvSpPr>
        <p:spPr>
          <a:xfrm>
            <a:off x="6073140" y="1541145"/>
            <a:ext cx="3568065" cy="1753235"/>
          </a:xfrm>
          <a:prstGeom prst="rect">
            <a:avLst/>
          </a:prstGeom>
          <a:noFill/>
        </p:spPr>
        <p:txBody>
          <a:bodyPr wrap="square" rtlCol="0">
            <a:spAutoFit/>
          </a:bodyPr>
          <a:p>
            <a:r>
              <a:rPr lang="en-US" altLang="zh-CN"/>
              <a:t>AI</a:t>
            </a:r>
            <a:r>
              <a:rPr lang="zh-CN" altLang="en-US"/>
              <a:t>模型解释</a:t>
            </a:r>
            <a:r>
              <a:rPr lang="en-US" altLang="zh-CN"/>
              <a:t>:</a:t>
            </a:r>
            <a:endParaRPr lang="en-US" altLang="zh-CN"/>
          </a:p>
          <a:p>
            <a:r>
              <a:rPr lang="zh-CN" altLang="en-US"/>
              <a:t>整个</a:t>
            </a:r>
            <a:r>
              <a:rPr lang="en-US" altLang="zh-CN"/>
              <a:t>AI</a:t>
            </a:r>
            <a:r>
              <a:rPr lang="zh-CN" altLang="en-US"/>
              <a:t>引擎</a:t>
            </a:r>
            <a:r>
              <a:rPr lang="en-US" altLang="zh-CN"/>
              <a:t>(</a:t>
            </a:r>
            <a:r>
              <a:rPr lang="zh-CN" altLang="en-US"/>
              <a:t>红框部分</a:t>
            </a:r>
            <a:r>
              <a:rPr lang="en-US" altLang="zh-CN"/>
              <a:t>)</a:t>
            </a:r>
            <a:r>
              <a:rPr lang="zh-CN" altLang="en-US"/>
              <a:t>从世界接口（</a:t>
            </a:r>
            <a:r>
              <a:rPr lang="en-US" altLang="zh-CN"/>
              <a:t>world interface</a:t>
            </a:r>
            <a:r>
              <a:rPr lang="zh-CN" altLang="en-US"/>
              <a:t>）中获取信息，经过</a:t>
            </a:r>
            <a:r>
              <a:rPr lang="en-US" altLang="zh-CN"/>
              <a:t>AI</a:t>
            </a:r>
            <a:r>
              <a:rPr lang="zh-CN" altLang="en-US"/>
              <a:t>引擎的处理，处理的结果通过动画层和物理层反馈给玩家。</a:t>
            </a:r>
            <a:endParaRPr lang="zh-CN" altLang="en-US"/>
          </a:p>
          <a:p>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grpSp>
        <p:nvGrpSpPr>
          <p:cNvPr id="29" name="组合 28"/>
          <p:cNvGrpSpPr/>
          <p:nvPr/>
        </p:nvGrpSpPr>
        <p:grpSpPr>
          <a:xfrm>
            <a:off x="3644286" y="2525389"/>
            <a:ext cx="4903428" cy="2035035"/>
            <a:chOff x="874930" y="2699012"/>
            <a:chExt cx="4903428" cy="2035035"/>
          </a:xfrm>
        </p:grpSpPr>
        <p:sp>
          <p:nvSpPr>
            <p:cNvPr id="30" name="矩形: 圆角 29"/>
            <p:cNvSpPr/>
            <p:nvPr/>
          </p:nvSpPr>
          <p:spPr>
            <a:xfrm>
              <a:off x="2664872" y="4396317"/>
              <a:ext cx="1323544" cy="337730"/>
            </a:xfrm>
            <a:prstGeom prst="roundRect">
              <a:avLst>
                <a:gd name="adj" fmla="val 50000"/>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600" dirty="0">
                  <a:solidFill>
                    <a:schemeClr val="bg1"/>
                  </a:solidFill>
                  <a:latin typeface="思源宋体 CN" panose="02020700000000000000" pitchFamily="18" charset="-122"/>
                  <a:ea typeface="思源宋体 CN" panose="02020700000000000000" pitchFamily="18" charset="-122"/>
                </a:rPr>
                <a:t>Part .02</a:t>
              </a:r>
              <a:endParaRPr lang="zh-CN" altLang="en-US" sz="1600" dirty="0">
                <a:solidFill>
                  <a:schemeClr val="bg1"/>
                </a:solidFill>
                <a:latin typeface="思源宋体 CN" panose="02020700000000000000" pitchFamily="18" charset="-122"/>
                <a:ea typeface="思源宋体 CN" panose="02020700000000000000" pitchFamily="18" charset="-122"/>
              </a:endParaRPr>
            </a:p>
          </p:txBody>
        </p:sp>
        <p:sp>
          <p:nvSpPr>
            <p:cNvPr id="31" name="文本框 30"/>
            <p:cNvSpPr txBox="1"/>
            <p:nvPr/>
          </p:nvSpPr>
          <p:spPr>
            <a:xfrm>
              <a:off x="874930" y="2699012"/>
              <a:ext cx="4903428" cy="891540"/>
            </a:xfrm>
            <a:prstGeom prst="rect">
              <a:avLst/>
            </a:prstGeom>
            <a:noFill/>
          </p:spPr>
          <p:txBody>
            <a:bodyPr vert="horz" wrap="square" rtlCol="0">
              <a:spAutoFit/>
            </a:bodyPr>
            <a:lstStyle/>
            <a:p>
              <a:pPr algn="ctr"/>
              <a:r>
                <a:rPr lang="en-US" altLang="zh-CN" sz="36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3600" dirty="0">
                  <a:solidFill>
                    <a:schemeClr val="accent1"/>
                  </a:solidFill>
                  <a:latin typeface="思源宋体 CN" panose="02020700000000000000" pitchFamily="18" charset="-122"/>
                  <a:ea typeface="思源宋体 CN" panose="02020700000000000000" pitchFamily="18" charset="-122"/>
                  <a:sym typeface="+mn-ea"/>
                </a:rPr>
                <a:t>移动算法基础</a:t>
              </a:r>
              <a:endParaRPr lang="zh-CN" altLang="en-US" sz="3600" dirty="0">
                <a:solidFill>
                  <a:schemeClr val="accent1"/>
                </a:solidFill>
                <a:latin typeface="思源宋体 CN" panose="02020700000000000000" pitchFamily="18" charset="-122"/>
                <a:ea typeface="思源宋体 CN" panose="02020700000000000000" pitchFamily="18" charset="-122"/>
                <a:sym typeface="+mn-ea"/>
              </a:endParaRPr>
            </a:p>
            <a:p>
              <a:pPr algn="ctr"/>
              <a:r>
                <a:rPr lang="en-US" altLang="zh-CN" sz="1600" spc="300" dirty="0">
                  <a:solidFill>
                    <a:schemeClr val="accent1"/>
                  </a:solidFill>
                  <a:latin typeface="思源宋体 CN" panose="02020700000000000000" pitchFamily="18" charset="-122"/>
                  <a:ea typeface="思源宋体 CN" panose="02020700000000000000" pitchFamily="18" charset="-122"/>
                </a:rPr>
                <a:t>(The Basic of Movement Algorithm)</a:t>
              </a:r>
              <a:endParaRPr lang="en-US" altLang="zh-CN" sz="1600" spc="300" dirty="0">
                <a:solidFill>
                  <a:schemeClr val="accent1"/>
                </a:solidFill>
                <a:latin typeface="思源宋体 CN" panose="02020700000000000000" pitchFamily="18" charset="-122"/>
                <a:ea typeface="思源宋体 CN" panose="02020700000000000000" pitchFamily="18"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9720" y="1094105"/>
            <a:ext cx="10542270" cy="4246245"/>
          </a:xfrm>
          <a:prstGeom prst="rect">
            <a:avLst/>
          </a:prstGeom>
          <a:noFill/>
        </p:spPr>
        <p:txBody>
          <a:bodyPr wrap="square" rtlCol="0">
            <a:spAutoFit/>
          </a:bodyPr>
          <a:p>
            <a:r>
              <a:rPr lang="en-US" altLang="zh-CN"/>
              <a:t>1.</a:t>
            </a:r>
            <a:r>
              <a:rPr lang="zh-CN" altLang="en-US"/>
              <a:t>什么是</a:t>
            </a:r>
            <a:r>
              <a:rPr lang="en-US" altLang="zh-CN"/>
              <a:t>AI</a:t>
            </a:r>
            <a:r>
              <a:rPr lang="zh-CN" altLang="en-US"/>
              <a:t>移动算法：</a:t>
            </a:r>
            <a:r>
              <a:rPr lang="en-US" altLang="zh-CN"/>
              <a:t>AI</a:t>
            </a:r>
            <a:r>
              <a:rPr lang="zh-CN" altLang="en-US"/>
              <a:t>移动算法是一种利用游戏人物在游戏中的位置和一些附加的物理要素，规划出人物在未来几帧的位置的算法。即规划游戏人物的运动</a:t>
            </a:r>
            <a:r>
              <a:rPr lang="zh-CN" altLang="en-US"/>
              <a:t>方式。</a:t>
            </a:r>
            <a:endParaRPr lang="zh-CN" altLang="en-US"/>
          </a:p>
          <a:p>
            <a:endParaRPr lang="zh-CN" altLang="en-US"/>
          </a:p>
          <a:p>
            <a:r>
              <a:rPr lang="en-US" altLang="zh-CN"/>
              <a:t>2.</a:t>
            </a:r>
            <a:r>
              <a:rPr lang="zh-CN" altLang="en-US"/>
              <a:t>算法的输入：游戏世界的几何数据，包括其他游戏角色的位置，敌人的</a:t>
            </a:r>
            <a:r>
              <a:rPr lang="zh-CN" altLang="en-US"/>
              <a:t>位置，路径，障碍，关卡状态</a:t>
            </a:r>
            <a:r>
              <a:rPr lang="zh-CN" altLang="en-US"/>
              <a:t>等等。</a:t>
            </a:r>
            <a:endParaRPr lang="zh-CN" altLang="en-US"/>
          </a:p>
          <a:p>
            <a:endParaRPr lang="zh-CN" altLang="en-US"/>
          </a:p>
          <a:p>
            <a:r>
              <a:rPr lang="en-US" altLang="zh-CN"/>
              <a:t>3.</a:t>
            </a:r>
            <a:r>
              <a:rPr lang="zh-CN" altLang="en-US"/>
              <a:t>算法输出：输出当前人物的移动信息，包括速度，方向，加速度等等。</a:t>
            </a:r>
            <a:endParaRPr lang="zh-CN" altLang="en-US"/>
          </a:p>
          <a:p>
            <a:endParaRPr lang="zh-CN" altLang="en-US"/>
          </a:p>
          <a:p>
            <a:r>
              <a:rPr lang="en-US" altLang="zh-CN"/>
              <a:t>4.</a:t>
            </a:r>
            <a:r>
              <a:rPr lang="zh-CN" altLang="en-US"/>
              <a:t>算法分类：根据算法输出可以将移动算法分为两大类</a:t>
            </a:r>
            <a:r>
              <a:rPr lang="en-US" altLang="zh-CN"/>
              <a:t>:</a:t>
            </a:r>
            <a:endParaRPr lang="en-US" altLang="zh-CN"/>
          </a:p>
          <a:p>
            <a:r>
              <a:rPr lang="en-US" altLang="zh-CN"/>
              <a:t>	       (1).</a:t>
            </a:r>
            <a:r>
              <a:rPr lang="zh-CN" altLang="en-US"/>
              <a:t>动力学算法（</a:t>
            </a:r>
            <a:r>
              <a:rPr lang="en-US" altLang="zh-CN"/>
              <a:t>Kinematic Algorithm</a:t>
            </a:r>
            <a:r>
              <a:rPr lang="zh-CN" altLang="en-US"/>
              <a:t>）</a:t>
            </a:r>
            <a:r>
              <a:rPr lang="en-US" altLang="zh-CN"/>
              <a:t>:</a:t>
            </a:r>
            <a:r>
              <a:rPr lang="zh-CN" altLang="en-US"/>
              <a:t>动力学算法仅仅输出一个移动方向和一个开关，</a:t>
            </a:r>
            <a:endParaRPr lang="zh-CN" altLang="en-US"/>
          </a:p>
          <a:p>
            <a:r>
              <a:rPr lang="en-US" altLang="zh-CN"/>
              <a:t>	            </a:t>
            </a:r>
            <a:r>
              <a:rPr lang="zh-CN" altLang="en-US"/>
              <a:t>该开关决定角色是全速运动还是停止，算法并不考虑角色如何加速和减速。</a:t>
            </a:r>
            <a:endParaRPr lang="zh-CN" altLang="en-US"/>
          </a:p>
          <a:p>
            <a:r>
              <a:rPr lang="en-US" altLang="zh-CN"/>
              <a:t>	       (2).</a:t>
            </a:r>
            <a:r>
              <a:rPr lang="zh-CN" altLang="en-US"/>
              <a:t>动态算法（</a:t>
            </a:r>
            <a:r>
              <a:rPr lang="en-US" altLang="zh-CN"/>
              <a:t>dynamic Algorithm</a:t>
            </a:r>
            <a:r>
              <a:rPr lang="zh-CN" altLang="en-US"/>
              <a:t>）</a:t>
            </a:r>
            <a:r>
              <a:rPr lang="en-US" altLang="zh-CN"/>
              <a:t>:</a:t>
            </a:r>
            <a:r>
              <a:rPr lang="zh-CN" altLang="en-US"/>
              <a:t>也被叫做</a:t>
            </a:r>
            <a:r>
              <a:rPr lang="en-US" altLang="zh-CN"/>
              <a:t>steering behavior,动态运动考虑角色当前的	            运动。动态算法通常需要知道角色的当前速度及其位置。动态算法输出力或加速度，目	            的是改变角色的速度</a:t>
            </a:r>
            <a:r>
              <a:rPr lang="zh-CN" altLang="en-US"/>
              <a:t>。</a:t>
            </a:r>
            <a:endParaRPr lang="zh-CN" altLang="en-US"/>
          </a:p>
          <a:p>
            <a:endParaRPr lang="zh-CN" altLang="en-US"/>
          </a:p>
        </p:txBody>
      </p:sp>
    </p:spTree>
  </p:cSld>
  <p:clrMapOvr>
    <a:masterClrMapping/>
  </p:clrMapOvr>
</p:sld>
</file>

<file path=ppt/theme/theme1.xml><?xml version="1.0" encoding="utf-8"?>
<a:theme xmlns:a="http://schemas.openxmlformats.org/drawingml/2006/main" name="Office 主题​​">
  <a:themeElements>
    <a:clrScheme name="自定义 2354">
      <a:dk1>
        <a:sysClr val="windowText" lastClr="000000"/>
      </a:dk1>
      <a:lt1>
        <a:sysClr val="window" lastClr="FFFFFF"/>
      </a:lt1>
      <a:dk2>
        <a:srgbClr val="44546A"/>
      </a:dk2>
      <a:lt2>
        <a:srgbClr val="E7E6E6"/>
      </a:lt2>
      <a:accent1>
        <a:srgbClr val="6794BD"/>
      </a:accent1>
      <a:accent2>
        <a:srgbClr val="A1BDD7"/>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354">
      <a:dk1>
        <a:sysClr val="windowText" lastClr="000000"/>
      </a:dk1>
      <a:lt1>
        <a:sysClr val="window" lastClr="FFFFFF"/>
      </a:lt1>
      <a:dk2>
        <a:srgbClr val="44546A"/>
      </a:dk2>
      <a:lt2>
        <a:srgbClr val="E7E6E6"/>
      </a:lt2>
      <a:accent1>
        <a:srgbClr val="6794BD"/>
      </a:accent1>
      <a:accent2>
        <a:srgbClr val="A1BDD7"/>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6519</Words>
  <Application>WPS 演示</Application>
  <PresentationFormat>宽屏</PresentationFormat>
  <Paragraphs>282</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25</vt:i4>
      </vt:variant>
    </vt:vector>
  </HeadingPairs>
  <TitlesOfParts>
    <vt:vector size="37" baseType="lpstr">
      <vt:lpstr>Arial</vt:lpstr>
      <vt:lpstr>宋体</vt:lpstr>
      <vt:lpstr>Wingdings</vt:lpstr>
      <vt:lpstr>思源宋体 CN</vt:lpstr>
      <vt:lpstr>Calibri</vt:lpstr>
      <vt:lpstr>Calibri Light</vt:lpstr>
      <vt:lpstr>微软雅黑</vt:lpstr>
      <vt:lpstr>等线</vt:lpstr>
      <vt:lpstr>Arial Unicode MS</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hongy</cp:lastModifiedBy>
  <cp:revision>51</cp:revision>
  <dcterms:created xsi:type="dcterms:W3CDTF">2020-10-27T06:22:00Z</dcterms:created>
  <dcterms:modified xsi:type="dcterms:W3CDTF">2022-04-18T15:55:31Z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2052-11.1.0.11372</vt:lpwstr>
  </property>
  <property fmtid="{D5CDD505-2E9C-101B-9397-08002B2CF9AE}" pid="3" name="KSOTemplateUUID">
    <vt:lpwstr>v1.0_mb_3bZ/EAZ3qwwESjKNEFSX+g==</vt:lpwstr>
  </property>
  <property fmtid="{D5CDD505-2E9C-101B-9397-08002B2CF9AE}" pid="4" name="ICV">
    <vt:lpwstr>78054F86160D4A06943BAABF6EC4E79C</vt:lpwstr>
  </property>
</Properties>
</file>