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72" r:id="rId4"/>
    <p:sldId id="292" r:id="rId5"/>
    <p:sldId id="263" r:id="rId6"/>
    <p:sldId id="288" r:id="rId7"/>
    <p:sldId id="289" r:id="rId8"/>
    <p:sldId id="264" r:id="rId9"/>
    <p:sldId id="265" r:id="rId10"/>
    <p:sldId id="290" r:id="rId11"/>
    <p:sldId id="291" r:id="rId12"/>
    <p:sldId id="293" r:id="rId13"/>
    <p:sldId id="294"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94BD"/>
    <a:srgbClr val="81A6C8"/>
    <a:srgbClr val="FFFFFF"/>
    <a:srgbClr val="F9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1" autoAdjust="0"/>
    <p:restoredTop sz="94660"/>
  </p:normalViewPr>
  <p:slideViewPr>
    <p:cSldViewPr snapToGrid="0" showGuides="1">
      <p:cViewPr>
        <p:scale>
          <a:sx n="66" d="100"/>
          <a:sy n="66" d="100"/>
        </p:scale>
        <p:origin x="514" y="403"/>
      </p:cViewPr>
      <p:guideLst>
        <p:guide orient="horz" pos="2159"/>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9C301A-88DE-4801-AA3A-552207E1D8E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FC3925-2603-41E2-BBC6-314F8667791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9C301A-88DE-4801-AA3A-552207E1D8E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FC3925-2603-41E2-BBC6-314F8667791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 y="0"/>
            <a:ext cx="4476212" cy="3952240"/>
            <a:chOff x="-1" y="0"/>
            <a:chExt cx="4476212" cy="3952240"/>
          </a:xfrm>
        </p:grpSpPr>
        <p:sp>
          <p:nvSpPr>
            <p:cNvPr id="2" name="矩形 1"/>
            <p:cNvSpPr/>
            <p:nvPr/>
          </p:nvSpPr>
          <p:spPr>
            <a:xfrm>
              <a:off x="1" y="0"/>
              <a:ext cx="4476210" cy="3952240"/>
            </a:xfrm>
            <a:prstGeom prst="rect">
              <a:avLst/>
            </a:prstGeom>
            <a:blipFill dpi="0" rotWithShape="1">
              <a:blip r:embed="rId1">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flipV="1">
              <a:off x="-1" y="0"/>
              <a:ext cx="4476212" cy="3248622"/>
            </a:xfrm>
            <a:prstGeom prst="rect">
              <a:avLst/>
            </a:prstGeom>
          </p:spPr>
        </p:pic>
      </p:grpSp>
      <p:grpSp>
        <p:nvGrpSpPr>
          <p:cNvPr id="14" name="组合 13"/>
          <p:cNvGrpSpPr/>
          <p:nvPr/>
        </p:nvGrpSpPr>
        <p:grpSpPr>
          <a:xfrm flipH="1" flipV="1">
            <a:off x="7715791" y="2905760"/>
            <a:ext cx="4476212" cy="3952240"/>
            <a:chOff x="-2" y="0"/>
            <a:chExt cx="4556761" cy="4023360"/>
          </a:xfrm>
        </p:grpSpPr>
        <p:sp>
          <p:nvSpPr>
            <p:cNvPr id="15" name="矩形 14"/>
            <p:cNvSpPr/>
            <p:nvPr/>
          </p:nvSpPr>
          <p:spPr>
            <a:xfrm>
              <a:off x="0" y="0"/>
              <a:ext cx="4556759" cy="4023360"/>
            </a:xfrm>
            <a:prstGeom prst="rect">
              <a:avLst/>
            </a:prstGeom>
            <a:blipFill dpi="0" rotWithShape="1">
              <a:blip r:embed="rId1">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flipV="1">
              <a:off x="-2" y="0"/>
              <a:ext cx="4556761" cy="3307080"/>
            </a:xfrm>
            <a:prstGeom prst="rect">
              <a:avLst/>
            </a:prstGeom>
          </p:spPr>
        </p:pic>
      </p:grpSp>
      <p:sp>
        <p:nvSpPr>
          <p:cNvPr id="22" name="文本框 21"/>
          <p:cNvSpPr txBox="1"/>
          <p:nvPr/>
        </p:nvSpPr>
        <p:spPr>
          <a:xfrm>
            <a:off x="1874522" y="2600586"/>
            <a:ext cx="8442958" cy="1014730"/>
          </a:xfrm>
          <a:prstGeom prst="rect">
            <a:avLst/>
          </a:prstGeom>
          <a:noFill/>
        </p:spPr>
        <p:txBody>
          <a:bodyPr vert="horz" wrap="square" rtlCol="0">
            <a:spAutoFit/>
          </a:bodyPr>
          <a:lstStyle/>
          <a:p>
            <a:pPr algn="ctr"/>
            <a:r>
              <a:rPr lang="en-US" altLang="zh-CN" sz="6000" dirty="0">
                <a:solidFill>
                  <a:schemeClr val="accent1"/>
                </a:solidFill>
                <a:latin typeface="思源宋体 CN" panose="02020700000000000000" pitchFamily="18" charset="-122"/>
                <a:ea typeface="思源宋体 CN" panose="02020700000000000000" pitchFamily="18" charset="-122"/>
              </a:rPr>
              <a:t>Movement AI</a:t>
            </a:r>
            <a:endParaRPr lang="en-US" altLang="zh-CN" sz="6000" dirty="0">
              <a:solidFill>
                <a:schemeClr val="accent1"/>
              </a:solidFill>
              <a:latin typeface="思源宋体 CN" panose="02020700000000000000" pitchFamily="18" charset="-122"/>
              <a:ea typeface="思源宋体 CN" panose="02020700000000000000" pitchFamily="18"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083" y="419109"/>
            <a:ext cx="3009207" cy="521970"/>
          </a:xfrm>
          <a:prstGeom prst="rect">
            <a:avLst/>
          </a:prstGeom>
          <a:noFill/>
        </p:spPr>
        <p:txBody>
          <a:bodyPr vert="horz" wrap="square" rtlCol="0">
            <a:spAutoFit/>
          </a:bodyPr>
          <a:lstStyle/>
          <a:p>
            <a:r>
              <a:rPr lang="en-US" altLang="zh-CN" sz="2800" spc="300" dirty="0">
                <a:solidFill>
                  <a:schemeClr val="accent1"/>
                </a:solidFill>
                <a:latin typeface="思源宋体 CN" panose="02020700000000000000" pitchFamily="18" charset="-122"/>
                <a:ea typeface="思源宋体 CN" panose="02020700000000000000" pitchFamily="18" charset="-122"/>
                <a:sym typeface="+mn-ea"/>
              </a:rPr>
              <a:t>AI</a:t>
            </a:r>
            <a:r>
              <a:rPr lang="zh-CN" altLang="en-US" sz="2800" spc="300" dirty="0">
                <a:solidFill>
                  <a:schemeClr val="accent1"/>
                </a:solidFill>
                <a:latin typeface="思源宋体 CN" panose="02020700000000000000" pitchFamily="18" charset="-122"/>
                <a:ea typeface="思源宋体 CN" panose="02020700000000000000" pitchFamily="18" charset="-122"/>
                <a:sym typeface="+mn-ea"/>
              </a:rPr>
              <a:t>移动算法</a:t>
            </a:r>
            <a:r>
              <a:rPr lang="zh-CN" altLang="en-US" sz="2800" spc="300" dirty="0">
                <a:solidFill>
                  <a:schemeClr val="accent1"/>
                </a:solidFill>
                <a:latin typeface="思源宋体 CN" panose="02020700000000000000" pitchFamily="18" charset="-122"/>
                <a:ea typeface="思源宋体 CN" panose="02020700000000000000" pitchFamily="18" charset="-122"/>
                <a:sym typeface="+mn-ea"/>
              </a:rPr>
              <a:t>基础</a:t>
            </a:r>
            <a:endParaRPr lang="zh-CN" altLang="en-US" sz="2800" spc="3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99720" y="1094105"/>
            <a:ext cx="10542270" cy="368300"/>
          </a:xfrm>
          <a:prstGeom prst="rect">
            <a:avLst/>
          </a:prstGeom>
          <a:noFill/>
        </p:spPr>
        <p:txBody>
          <a:bodyPr wrap="square" rtlCol="0">
            <a:spAutoFit/>
          </a:bodyPr>
          <a:p>
            <a:r>
              <a:rPr lang="en-US"/>
              <a:t>5. </a:t>
            </a:r>
            <a:r>
              <a:rPr lang="zh-CN" altLang="en-US"/>
              <a:t>算法</a:t>
            </a:r>
            <a:r>
              <a:rPr lang="zh-CN" altLang="en-US"/>
              <a:t>图示：</a:t>
            </a:r>
            <a:endParaRPr lang="zh-CN" altLang="en-US"/>
          </a:p>
        </p:txBody>
      </p:sp>
      <p:grpSp>
        <p:nvGrpSpPr>
          <p:cNvPr id="11" name="组合 10"/>
          <p:cNvGrpSpPr/>
          <p:nvPr/>
        </p:nvGrpSpPr>
        <p:grpSpPr>
          <a:xfrm>
            <a:off x="890905" y="2104390"/>
            <a:ext cx="2649220" cy="1701800"/>
            <a:chOff x="1403" y="3314"/>
            <a:chExt cx="4172" cy="2680"/>
          </a:xfrm>
        </p:grpSpPr>
        <p:sp>
          <p:nvSpPr>
            <p:cNvPr id="4" name="矩形 3"/>
            <p:cNvSpPr/>
            <p:nvPr/>
          </p:nvSpPr>
          <p:spPr>
            <a:xfrm>
              <a:off x="1403" y="3314"/>
              <a:ext cx="4172" cy="268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1437" y="3330"/>
              <a:ext cx="4121" cy="580"/>
            </a:xfrm>
            <a:prstGeom prst="rect">
              <a:avLst/>
            </a:prstGeom>
            <a:noFill/>
            <a:ln>
              <a:solidFill>
                <a:schemeClr val="accent1"/>
              </a:solidFill>
            </a:ln>
          </p:spPr>
          <p:txBody>
            <a:bodyPr wrap="square" rtlCol="0">
              <a:spAutoFit/>
            </a:bodyPr>
            <a:p>
              <a:pPr algn="ctr"/>
              <a:r>
                <a:rPr lang="zh-CN" altLang="en-US"/>
                <a:t>人物</a:t>
              </a:r>
              <a:endParaRPr lang="zh-CN" altLang="en-US"/>
            </a:p>
          </p:txBody>
        </p:sp>
        <p:sp>
          <p:nvSpPr>
            <p:cNvPr id="10" name="文本框 9"/>
            <p:cNvSpPr txBox="1"/>
            <p:nvPr/>
          </p:nvSpPr>
          <p:spPr>
            <a:xfrm>
              <a:off x="1420" y="3900"/>
              <a:ext cx="4155" cy="580"/>
            </a:xfrm>
            <a:prstGeom prst="rect">
              <a:avLst/>
            </a:prstGeom>
            <a:noFill/>
          </p:spPr>
          <p:txBody>
            <a:bodyPr wrap="square" rtlCol="0">
              <a:spAutoFit/>
            </a:bodyPr>
            <a:p>
              <a:r>
                <a:rPr lang="zh-CN" altLang="en-US"/>
                <a:t>位置，速度，其他</a:t>
              </a:r>
              <a:r>
                <a:rPr lang="zh-CN" altLang="en-US"/>
                <a:t>状态</a:t>
              </a:r>
              <a:endParaRPr lang="zh-CN" altLang="en-US"/>
            </a:p>
          </p:txBody>
        </p:sp>
      </p:grpSp>
      <p:grpSp>
        <p:nvGrpSpPr>
          <p:cNvPr id="15" name="组合 14"/>
          <p:cNvGrpSpPr/>
          <p:nvPr/>
        </p:nvGrpSpPr>
        <p:grpSpPr>
          <a:xfrm>
            <a:off x="4678045" y="3283585"/>
            <a:ext cx="2649220" cy="892810"/>
            <a:chOff x="1403" y="3314"/>
            <a:chExt cx="4172" cy="2680"/>
          </a:xfrm>
        </p:grpSpPr>
        <p:sp>
          <p:nvSpPr>
            <p:cNvPr id="16" name="矩形 15"/>
            <p:cNvSpPr/>
            <p:nvPr/>
          </p:nvSpPr>
          <p:spPr>
            <a:xfrm>
              <a:off x="1403" y="3314"/>
              <a:ext cx="4172" cy="268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1437" y="3330"/>
              <a:ext cx="4121" cy="1106"/>
            </a:xfrm>
            <a:prstGeom prst="rect">
              <a:avLst/>
            </a:prstGeom>
            <a:noFill/>
            <a:ln>
              <a:solidFill>
                <a:schemeClr val="accent1"/>
              </a:solidFill>
            </a:ln>
          </p:spPr>
          <p:txBody>
            <a:bodyPr wrap="square" rtlCol="0">
              <a:spAutoFit/>
            </a:bodyPr>
            <a:p>
              <a:pPr algn="ctr"/>
              <a:r>
                <a:rPr lang="zh-CN" altLang="en-US"/>
                <a:t>移动</a:t>
              </a:r>
              <a:r>
                <a:rPr lang="zh-CN" altLang="en-US"/>
                <a:t>算法</a:t>
              </a:r>
              <a:endParaRPr lang="zh-CN" altLang="en-US"/>
            </a:p>
          </p:txBody>
        </p:sp>
        <p:sp>
          <p:nvSpPr>
            <p:cNvPr id="18" name="文本框 17"/>
            <p:cNvSpPr txBox="1"/>
            <p:nvPr/>
          </p:nvSpPr>
          <p:spPr>
            <a:xfrm>
              <a:off x="1420" y="3900"/>
              <a:ext cx="4155" cy="580"/>
            </a:xfrm>
            <a:prstGeom prst="rect">
              <a:avLst/>
            </a:prstGeom>
            <a:noFill/>
          </p:spPr>
          <p:txBody>
            <a:bodyPr wrap="square" rtlCol="0">
              <a:spAutoFit/>
            </a:bodyPr>
            <a:p>
              <a:endParaRPr lang="zh-CN" altLang="en-US"/>
            </a:p>
          </p:txBody>
        </p:sp>
      </p:grpSp>
      <p:grpSp>
        <p:nvGrpSpPr>
          <p:cNvPr id="19" name="组合 18"/>
          <p:cNvGrpSpPr/>
          <p:nvPr/>
        </p:nvGrpSpPr>
        <p:grpSpPr>
          <a:xfrm>
            <a:off x="8755380" y="4328795"/>
            <a:ext cx="2649220" cy="1701800"/>
            <a:chOff x="1403" y="3314"/>
            <a:chExt cx="4172" cy="2680"/>
          </a:xfrm>
        </p:grpSpPr>
        <p:sp>
          <p:nvSpPr>
            <p:cNvPr id="20" name="矩形 19"/>
            <p:cNvSpPr/>
            <p:nvPr/>
          </p:nvSpPr>
          <p:spPr>
            <a:xfrm>
              <a:off x="1403" y="3314"/>
              <a:ext cx="4172" cy="268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文本框 20"/>
            <p:cNvSpPr txBox="1"/>
            <p:nvPr/>
          </p:nvSpPr>
          <p:spPr>
            <a:xfrm>
              <a:off x="1437" y="3330"/>
              <a:ext cx="4121" cy="580"/>
            </a:xfrm>
            <a:prstGeom prst="rect">
              <a:avLst/>
            </a:prstGeom>
            <a:noFill/>
            <a:ln>
              <a:solidFill>
                <a:schemeClr val="accent1"/>
              </a:solidFill>
            </a:ln>
          </p:spPr>
          <p:txBody>
            <a:bodyPr wrap="square" rtlCol="0">
              <a:spAutoFit/>
            </a:bodyPr>
            <a:p>
              <a:pPr algn="ctr"/>
              <a:r>
                <a:rPr lang="zh-CN" altLang="en-US"/>
                <a:t>移动</a:t>
              </a:r>
              <a:r>
                <a:rPr lang="zh-CN" altLang="en-US"/>
                <a:t>请求</a:t>
              </a:r>
              <a:endParaRPr lang="zh-CN" altLang="en-US"/>
            </a:p>
          </p:txBody>
        </p:sp>
        <p:sp>
          <p:nvSpPr>
            <p:cNvPr id="26" name="文本框 25"/>
            <p:cNvSpPr txBox="1"/>
            <p:nvPr/>
          </p:nvSpPr>
          <p:spPr>
            <a:xfrm>
              <a:off x="1420" y="3900"/>
              <a:ext cx="4155" cy="1016"/>
            </a:xfrm>
            <a:prstGeom prst="rect">
              <a:avLst/>
            </a:prstGeom>
            <a:noFill/>
          </p:spPr>
          <p:txBody>
            <a:bodyPr wrap="square" rtlCol="0">
              <a:spAutoFit/>
            </a:bodyPr>
            <a:p>
              <a:r>
                <a:rPr lang="zh-CN" altLang="en-US"/>
                <a:t>需要新的速度，或者是新的加速度，</a:t>
              </a:r>
              <a:r>
                <a:rPr lang="zh-CN" altLang="en-US"/>
                <a:t>力</a:t>
              </a:r>
              <a:endParaRPr lang="zh-CN" altLang="en-US"/>
            </a:p>
          </p:txBody>
        </p:sp>
      </p:grpSp>
      <p:grpSp>
        <p:nvGrpSpPr>
          <p:cNvPr id="28" name="组合 27"/>
          <p:cNvGrpSpPr/>
          <p:nvPr/>
        </p:nvGrpSpPr>
        <p:grpSpPr>
          <a:xfrm>
            <a:off x="900430" y="4653915"/>
            <a:ext cx="2649220" cy="1701800"/>
            <a:chOff x="1403" y="3314"/>
            <a:chExt cx="4172" cy="2680"/>
          </a:xfrm>
        </p:grpSpPr>
        <p:sp>
          <p:nvSpPr>
            <p:cNvPr id="29" name="矩形 28"/>
            <p:cNvSpPr/>
            <p:nvPr/>
          </p:nvSpPr>
          <p:spPr>
            <a:xfrm>
              <a:off x="1403" y="3314"/>
              <a:ext cx="4172" cy="268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文本框 29"/>
            <p:cNvSpPr txBox="1"/>
            <p:nvPr/>
          </p:nvSpPr>
          <p:spPr>
            <a:xfrm>
              <a:off x="1437" y="3330"/>
              <a:ext cx="4121" cy="580"/>
            </a:xfrm>
            <a:prstGeom prst="rect">
              <a:avLst/>
            </a:prstGeom>
            <a:noFill/>
            <a:ln>
              <a:solidFill>
                <a:schemeClr val="accent1"/>
              </a:solidFill>
            </a:ln>
          </p:spPr>
          <p:txBody>
            <a:bodyPr wrap="square" rtlCol="0">
              <a:spAutoFit/>
            </a:bodyPr>
            <a:p>
              <a:pPr algn="ctr"/>
              <a:r>
                <a:rPr lang="zh-CN" altLang="en-US"/>
                <a:t>游戏</a:t>
              </a:r>
              <a:r>
                <a:rPr lang="zh-CN" altLang="en-US"/>
                <a:t>世界</a:t>
              </a:r>
              <a:endParaRPr lang="zh-CN" altLang="en-US"/>
            </a:p>
          </p:txBody>
        </p:sp>
        <p:sp>
          <p:nvSpPr>
            <p:cNvPr id="31" name="文本框 30"/>
            <p:cNvSpPr txBox="1"/>
            <p:nvPr/>
          </p:nvSpPr>
          <p:spPr>
            <a:xfrm>
              <a:off x="1420" y="3900"/>
              <a:ext cx="4155" cy="1888"/>
            </a:xfrm>
            <a:prstGeom prst="rect">
              <a:avLst/>
            </a:prstGeom>
            <a:noFill/>
          </p:spPr>
          <p:txBody>
            <a:bodyPr wrap="square" rtlCol="0">
              <a:spAutoFit/>
            </a:bodyPr>
            <a:p>
              <a:r>
                <a:rPr lang="zh-CN" altLang="en-US"/>
                <a:t>其他人物的</a:t>
              </a:r>
              <a:r>
                <a:rPr lang="zh-CN" altLang="en-US"/>
                <a:t>几何数据</a:t>
              </a:r>
              <a:endParaRPr lang="zh-CN" altLang="en-US"/>
            </a:p>
            <a:p>
              <a:r>
                <a:rPr lang="zh-CN" altLang="en-US"/>
                <a:t>关卡几何数据，障碍物</a:t>
              </a:r>
              <a:endParaRPr lang="zh-CN" altLang="en-US"/>
            </a:p>
            <a:p>
              <a:r>
                <a:rPr lang="zh-CN" altLang="en-US"/>
                <a:t>路径</a:t>
              </a:r>
              <a:endParaRPr lang="zh-CN" altLang="en-US"/>
            </a:p>
            <a:p>
              <a:r>
                <a:rPr lang="zh-CN" altLang="en-US"/>
                <a:t>其他游戏状态</a:t>
              </a:r>
              <a:endParaRPr lang="en-US" altLang="zh-CN"/>
            </a:p>
          </p:txBody>
        </p:sp>
      </p:grpSp>
      <p:cxnSp>
        <p:nvCxnSpPr>
          <p:cNvPr id="33" name="肘形连接符 32"/>
          <p:cNvCxnSpPr>
            <a:stCxn id="6" idx="3"/>
          </p:cNvCxnSpPr>
          <p:nvPr/>
        </p:nvCxnSpPr>
        <p:spPr>
          <a:xfrm>
            <a:off x="3529330" y="2298700"/>
            <a:ext cx="1181100" cy="116713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肘形连接符 33"/>
          <p:cNvCxnSpPr>
            <a:endCxn id="16" idx="1"/>
          </p:cNvCxnSpPr>
          <p:nvPr/>
        </p:nvCxnSpPr>
        <p:spPr>
          <a:xfrm flipV="1">
            <a:off x="3538855" y="3729990"/>
            <a:ext cx="1139190" cy="1107440"/>
          </a:xfrm>
          <a:prstGeom prst="bentConnector3">
            <a:avLst>
              <a:gd name="adj1" fmla="val 5005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肘形连接符 34"/>
          <p:cNvCxnSpPr>
            <a:stCxn id="21" idx="0"/>
            <a:endCxn id="6" idx="0"/>
          </p:cNvCxnSpPr>
          <p:nvPr/>
        </p:nvCxnSpPr>
        <p:spPr>
          <a:xfrm rot="16200000" flipV="1">
            <a:off x="5040630" y="-705485"/>
            <a:ext cx="2224405" cy="7864475"/>
          </a:xfrm>
          <a:prstGeom prst="bentConnector3">
            <a:avLst>
              <a:gd name="adj1" fmla="val 110705"/>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083" y="419109"/>
            <a:ext cx="3009207" cy="521970"/>
          </a:xfrm>
          <a:prstGeom prst="rect">
            <a:avLst/>
          </a:prstGeom>
          <a:noFill/>
        </p:spPr>
        <p:txBody>
          <a:bodyPr vert="horz" wrap="square" rtlCol="0">
            <a:spAutoFit/>
          </a:bodyPr>
          <a:lstStyle/>
          <a:p>
            <a:r>
              <a:rPr lang="en-US" altLang="zh-CN" sz="2800" spc="300" dirty="0">
                <a:solidFill>
                  <a:schemeClr val="accent1"/>
                </a:solidFill>
                <a:latin typeface="思源宋体 CN" panose="02020700000000000000" pitchFamily="18" charset="-122"/>
                <a:ea typeface="思源宋体 CN" panose="02020700000000000000" pitchFamily="18" charset="-122"/>
                <a:sym typeface="+mn-ea"/>
              </a:rPr>
              <a:t>AI</a:t>
            </a:r>
            <a:r>
              <a:rPr lang="zh-CN" altLang="en-US" sz="2800" spc="300" dirty="0">
                <a:solidFill>
                  <a:schemeClr val="accent1"/>
                </a:solidFill>
                <a:latin typeface="思源宋体 CN" panose="02020700000000000000" pitchFamily="18" charset="-122"/>
                <a:ea typeface="思源宋体 CN" panose="02020700000000000000" pitchFamily="18" charset="-122"/>
                <a:sym typeface="+mn-ea"/>
              </a:rPr>
              <a:t>移动算法</a:t>
            </a:r>
            <a:r>
              <a:rPr lang="zh-CN" altLang="en-US" sz="2800" spc="300" dirty="0">
                <a:solidFill>
                  <a:schemeClr val="accent1"/>
                </a:solidFill>
                <a:latin typeface="思源宋体 CN" panose="02020700000000000000" pitchFamily="18" charset="-122"/>
                <a:ea typeface="思源宋体 CN" panose="02020700000000000000" pitchFamily="18" charset="-122"/>
                <a:sym typeface="+mn-ea"/>
              </a:rPr>
              <a:t>基础</a:t>
            </a:r>
            <a:endParaRPr lang="zh-CN" altLang="en-US" sz="2800" spc="3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99720" y="1094105"/>
            <a:ext cx="10542270" cy="4246245"/>
          </a:xfrm>
          <a:prstGeom prst="rect">
            <a:avLst/>
          </a:prstGeom>
          <a:noFill/>
        </p:spPr>
        <p:txBody>
          <a:bodyPr wrap="square" rtlCol="0">
            <a:spAutoFit/>
          </a:bodyPr>
          <a:p>
            <a:r>
              <a:rPr lang="en-US" altLang="zh-CN"/>
              <a:t>1.</a:t>
            </a:r>
            <a:r>
              <a:rPr lang="zh-CN" altLang="en-US"/>
              <a:t>什么是</a:t>
            </a:r>
            <a:r>
              <a:rPr lang="en-US" altLang="zh-CN"/>
              <a:t>AI</a:t>
            </a:r>
            <a:r>
              <a:rPr lang="zh-CN" altLang="en-US"/>
              <a:t>移动算法：</a:t>
            </a:r>
            <a:r>
              <a:rPr lang="en-US" altLang="zh-CN"/>
              <a:t>AI</a:t>
            </a:r>
            <a:r>
              <a:rPr lang="zh-CN" altLang="en-US"/>
              <a:t>移动算法是一种利用游戏人物在游戏中的位置和一些附加的物理要素，规划出人物在未来几帧的位置的算法。即规划游戏人物的运动</a:t>
            </a:r>
            <a:r>
              <a:rPr lang="zh-CN" altLang="en-US"/>
              <a:t>方式。</a:t>
            </a:r>
            <a:endParaRPr lang="zh-CN" altLang="en-US"/>
          </a:p>
          <a:p>
            <a:endParaRPr lang="zh-CN" altLang="en-US"/>
          </a:p>
          <a:p>
            <a:r>
              <a:rPr lang="en-US" altLang="zh-CN"/>
              <a:t>2.</a:t>
            </a:r>
            <a:r>
              <a:rPr lang="zh-CN" altLang="en-US"/>
              <a:t>算法的输入：游戏世界的几何数据，包括其他游戏角色的位置，敌人的</a:t>
            </a:r>
            <a:r>
              <a:rPr lang="zh-CN" altLang="en-US"/>
              <a:t>位置，路径，障碍，关卡状态</a:t>
            </a:r>
            <a:r>
              <a:rPr lang="zh-CN" altLang="en-US"/>
              <a:t>等等。</a:t>
            </a:r>
            <a:endParaRPr lang="zh-CN" altLang="en-US"/>
          </a:p>
          <a:p>
            <a:endParaRPr lang="zh-CN" altLang="en-US"/>
          </a:p>
          <a:p>
            <a:r>
              <a:rPr lang="en-US" altLang="zh-CN"/>
              <a:t>3.</a:t>
            </a:r>
            <a:r>
              <a:rPr lang="zh-CN" altLang="en-US"/>
              <a:t>算法输出：输出当前人物的移动信息，包括速度，方向，加速度等等。</a:t>
            </a:r>
            <a:endParaRPr lang="zh-CN" altLang="en-US"/>
          </a:p>
          <a:p>
            <a:endParaRPr lang="zh-CN" altLang="en-US"/>
          </a:p>
          <a:p>
            <a:r>
              <a:rPr lang="en-US" altLang="zh-CN"/>
              <a:t>4.</a:t>
            </a:r>
            <a:r>
              <a:rPr lang="zh-CN" altLang="en-US"/>
              <a:t>算法分类：根据算法输出可以将移动算法分为两大类</a:t>
            </a:r>
            <a:r>
              <a:rPr lang="en-US" altLang="zh-CN"/>
              <a:t>:</a:t>
            </a:r>
            <a:endParaRPr lang="en-US" altLang="zh-CN"/>
          </a:p>
          <a:p>
            <a:r>
              <a:rPr lang="en-US" altLang="zh-CN"/>
              <a:t>	       (1).</a:t>
            </a:r>
            <a:r>
              <a:rPr lang="zh-CN" altLang="en-US"/>
              <a:t>动力学算法（</a:t>
            </a:r>
            <a:r>
              <a:rPr lang="en-US" altLang="zh-CN"/>
              <a:t>Kinematic Algorithm</a:t>
            </a:r>
            <a:r>
              <a:rPr lang="zh-CN" altLang="en-US"/>
              <a:t>）</a:t>
            </a:r>
            <a:r>
              <a:rPr lang="en-US" altLang="zh-CN"/>
              <a:t>:</a:t>
            </a:r>
            <a:r>
              <a:rPr lang="zh-CN" altLang="en-US"/>
              <a:t>动力学算法仅仅输出一个移动方向和一个开关，</a:t>
            </a:r>
            <a:endParaRPr lang="zh-CN" altLang="en-US"/>
          </a:p>
          <a:p>
            <a:r>
              <a:rPr lang="en-US" altLang="zh-CN"/>
              <a:t>	            </a:t>
            </a:r>
            <a:r>
              <a:rPr lang="zh-CN" altLang="en-US"/>
              <a:t>该开关决定角色是全速运动还是停止，算法并不考虑角色如何加速和减速。</a:t>
            </a:r>
            <a:endParaRPr lang="zh-CN" altLang="en-US"/>
          </a:p>
          <a:p>
            <a:r>
              <a:rPr lang="en-US" altLang="zh-CN"/>
              <a:t>	       (2).</a:t>
            </a:r>
            <a:r>
              <a:rPr lang="zh-CN" altLang="en-US"/>
              <a:t>动态算法（</a:t>
            </a:r>
            <a:r>
              <a:rPr lang="en-US" altLang="zh-CN"/>
              <a:t>dynamic Algorithm</a:t>
            </a:r>
            <a:r>
              <a:rPr lang="zh-CN" altLang="en-US"/>
              <a:t>）</a:t>
            </a:r>
            <a:r>
              <a:rPr lang="en-US" altLang="zh-CN"/>
              <a:t>:</a:t>
            </a:r>
            <a:r>
              <a:rPr lang="zh-CN" altLang="en-US"/>
              <a:t>也被叫做</a:t>
            </a:r>
            <a:r>
              <a:rPr lang="en-US" altLang="zh-CN"/>
              <a:t>steering behavior,动态运动考虑角色当前的	            运动。动态算法通常需要知道角色的当前速度及其位置。动态算法输出力或加速度，目	            的是改变角色的速度</a:t>
            </a:r>
            <a:r>
              <a:rPr lang="zh-CN" altLang="en-US"/>
              <a:t>。</a:t>
            </a:r>
            <a:endParaRPr lang="zh-CN" altLang="en-US"/>
          </a:p>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083" y="419109"/>
            <a:ext cx="3009207" cy="521970"/>
          </a:xfrm>
          <a:prstGeom prst="rect">
            <a:avLst/>
          </a:prstGeom>
          <a:noFill/>
        </p:spPr>
        <p:txBody>
          <a:bodyPr vert="horz" wrap="square" rtlCol="0">
            <a:spAutoFit/>
          </a:bodyPr>
          <a:lstStyle/>
          <a:p>
            <a:r>
              <a:rPr lang="en-US" altLang="zh-CN" sz="2800" spc="300" dirty="0">
                <a:solidFill>
                  <a:schemeClr val="accent1"/>
                </a:solidFill>
                <a:latin typeface="思源宋体 CN" panose="02020700000000000000" pitchFamily="18" charset="-122"/>
                <a:ea typeface="思源宋体 CN" panose="02020700000000000000" pitchFamily="18" charset="-122"/>
                <a:sym typeface="+mn-ea"/>
              </a:rPr>
              <a:t>A</a:t>
            </a:r>
            <a:r>
              <a:rPr lang="en-US" altLang="zh-CN" sz="2800" spc="300" dirty="0">
                <a:solidFill>
                  <a:schemeClr val="accent1"/>
                </a:solidFill>
                <a:latin typeface="思源宋体 CN" panose="02020700000000000000" pitchFamily="18" charset="-122"/>
                <a:ea typeface="思源宋体 CN" panose="02020700000000000000" pitchFamily="18" charset="-122"/>
                <a:sym typeface="+mn-ea"/>
              </a:rPr>
              <a:t>I</a:t>
            </a:r>
            <a:endParaRPr lang="en-US" altLang="zh-CN" sz="2800" spc="3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 y="0"/>
            <a:ext cx="3200214" cy="2825607"/>
            <a:chOff x="-1" y="0"/>
            <a:chExt cx="4476212" cy="3952240"/>
          </a:xfrm>
        </p:grpSpPr>
        <p:sp>
          <p:nvSpPr>
            <p:cNvPr id="2" name="矩形 1"/>
            <p:cNvSpPr/>
            <p:nvPr/>
          </p:nvSpPr>
          <p:spPr>
            <a:xfrm>
              <a:off x="1" y="0"/>
              <a:ext cx="4476210" cy="3952240"/>
            </a:xfrm>
            <a:prstGeom prst="rect">
              <a:avLst/>
            </a:prstGeom>
            <a:blipFill dpi="0" rotWithShape="1">
              <a:blip r:embed="rId1">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flipV="1">
              <a:off x="-1" y="0"/>
              <a:ext cx="4476212" cy="3248622"/>
            </a:xfrm>
            <a:prstGeom prst="rect">
              <a:avLst/>
            </a:prstGeom>
          </p:spPr>
        </p:pic>
      </p:grpSp>
      <p:grpSp>
        <p:nvGrpSpPr>
          <p:cNvPr id="14" name="组合 13"/>
          <p:cNvGrpSpPr/>
          <p:nvPr/>
        </p:nvGrpSpPr>
        <p:grpSpPr>
          <a:xfrm flipH="1" flipV="1">
            <a:off x="8831967" y="3891280"/>
            <a:ext cx="3360036" cy="2966720"/>
            <a:chOff x="-2" y="0"/>
            <a:chExt cx="4556761" cy="4023360"/>
          </a:xfrm>
        </p:grpSpPr>
        <p:sp>
          <p:nvSpPr>
            <p:cNvPr id="15" name="矩形 14"/>
            <p:cNvSpPr/>
            <p:nvPr/>
          </p:nvSpPr>
          <p:spPr>
            <a:xfrm>
              <a:off x="0" y="0"/>
              <a:ext cx="4556759" cy="4023360"/>
            </a:xfrm>
            <a:prstGeom prst="rect">
              <a:avLst/>
            </a:prstGeom>
            <a:blipFill dpi="0" rotWithShape="1">
              <a:blip r:embed="rId1">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flipV="1">
              <a:off x="-2" y="0"/>
              <a:ext cx="4556761" cy="3307080"/>
            </a:xfrm>
            <a:prstGeom prst="rect">
              <a:avLst/>
            </a:prstGeom>
          </p:spPr>
        </p:pic>
      </p:grpSp>
      <p:sp>
        <p:nvSpPr>
          <p:cNvPr id="18" name="矩形 17"/>
          <p:cNvSpPr/>
          <p:nvPr/>
        </p:nvSpPr>
        <p:spPr>
          <a:xfrm>
            <a:off x="3766243" y="3997767"/>
            <a:ext cx="1965349" cy="521970"/>
          </a:xfrm>
          <a:prstGeom prst="rect">
            <a:avLst/>
          </a:prstGeom>
        </p:spPr>
        <p:txBody>
          <a:bodyPr vert="horz" wrap="square">
            <a:spAutoFit/>
          </a:bodyPr>
          <a:lstStyle/>
          <a:p>
            <a:pPr algn="ctr">
              <a:lnSpc>
                <a:spcPct val="200000"/>
              </a:lnSpc>
            </a:pPr>
            <a:r>
              <a:rPr lang="en-US" altLang="zh-CN" sz="1400" dirty="0">
                <a:solidFill>
                  <a:schemeClr val="tx1">
                    <a:lumMod val="75000"/>
                    <a:lumOff val="25000"/>
                  </a:schemeClr>
                </a:solidFill>
                <a:latin typeface="Calibri Light" panose="020F0302020204030204" pitchFamily="34" charset="0"/>
                <a:cs typeface="Calibri Light" panose="020F0302020204030204" pitchFamily="34" charset="0"/>
              </a:rPr>
              <a:t>AI</a:t>
            </a:r>
            <a:r>
              <a:rPr lang="zh-CN" altLang="en-US" sz="1400" dirty="0">
                <a:solidFill>
                  <a:schemeClr val="tx1">
                    <a:lumMod val="75000"/>
                    <a:lumOff val="25000"/>
                  </a:schemeClr>
                </a:solidFill>
                <a:latin typeface="Calibri Light" panose="020F0302020204030204" pitchFamily="34" charset="0"/>
                <a:cs typeface="Calibri Light" panose="020F0302020204030204" pitchFamily="34" charset="0"/>
              </a:rPr>
              <a:t>移动算法基础</a:t>
            </a:r>
            <a:endParaRPr lang="zh-CN" altLang="en-US" sz="1400" dirty="0">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19" name="矩形 18"/>
          <p:cNvSpPr/>
          <p:nvPr/>
        </p:nvSpPr>
        <p:spPr>
          <a:xfrm>
            <a:off x="3555168" y="3505810"/>
            <a:ext cx="2387498" cy="598805"/>
          </a:xfrm>
          <a:prstGeom prst="rect">
            <a:avLst/>
          </a:prstGeom>
        </p:spPr>
        <p:txBody>
          <a:bodyPr vert="horz" wrap="square">
            <a:spAutoFit/>
          </a:bodyPr>
          <a:lstStyle/>
          <a:p>
            <a:pPr algn="ctr">
              <a:lnSpc>
                <a:spcPct val="150000"/>
              </a:lnSpc>
            </a:pPr>
            <a:r>
              <a:rPr lang="en-US" altLang="zh-CN" sz="2200" dirty="0">
                <a:solidFill>
                  <a:schemeClr val="accent1"/>
                </a:solidFill>
                <a:latin typeface="思源宋体 CN" panose="02020700000000000000" pitchFamily="18" charset="-122"/>
                <a:ea typeface="思源宋体 CN" panose="02020700000000000000" pitchFamily="18" charset="-122"/>
              </a:rPr>
              <a:t>AI</a:t>
            </a:r>
            <a:r>
              <a:rPr lang="zh-CN" altLang="en-US" sz="2200" dirty="0">
                <a:solidFill>
                  <a:schemeClr val="accent1"/>
                </a:solidFill>
                <a:latin typeface="思源宋体 CN" panose="02020700000000000000" pitchFamily="18" charset="-122"/>
                <a:ea typeface="思源宋体 CN" panose="02020700000000000000" pitchFamily="18" charset="-122"/>
              </a:rPr>
              <a:t>移动算法</a:t>
            </a:r>
            <a:r>
              <a:rPr lang="zh-CN" altLang="en-US" sz="2200" dirty="0">
                <a:solidFill>
                  <a:schemeClr val="accent1"/>
                </a:solidFill>
                <a:latin typeface="思源宋体 CN" panose="02020700000000000000" pitchFamily="18" charset="-122"/>
                <a:ea typeface="思源宋体 CN" panose="02020700000000000000" pitchFamily="18" charset="-122"/>
              </a:rPr>
              <a:t>基础</a:t>
            </a:r>
            <a:endParaRPr lang="zh-CN" altLang="en-US" sz="2200" dirty="0">
              <a:solidFill>
                <a:schemeClr val="accent1"/>
              </a:solidFill>
              <a:latin typeface="思源宋体 CN" panose="02020700000000000000" pitchFamily="18" charset="-122"/>
              <a:ea typeface="思源宋体 CN" panose="02020700000000000000" pitchFamily="18" charset="-122"/>
            </a:endParaRPr>
          </a:p>
        </p:txBody>
      </p:sp>
      <p:cxnSp>
        <p:nvCxnSpPr>
          <p:cNvPr id="20" name="直接连接符 19"/>
          <p:cNvCxnSpPr/>
          <p:nvPr/>
        </p:nvCxnSpPr>
        <p:spPr>
          <a:xfrm flipH="1">
            <a:off x="4558006" y="3456852"/>
            <a:ext cx="396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9154575" y="3997767"/>
            <a:ext cx="1965349" cy="953135"/>
          </a:xfrm>
          <a:prstGeom prst="rect">
            <a:avLst/>
          </a:prstGeom>
        </p:spPr>
        <p:txBody>
          <a:bodyPr vert="horz" wrap="square">
            <a:spAutoFit/>
          </a:bodyPr>
          <a:lstStyle/>
          <a:p>
            <a:pPr algn="ctr">
              <a:lnSpc>
                <a:spcPct val="200000"/>
              </a:lnSpc>
            </a:pPr>
            <a:r>
              <a:rPr lang="en-US" altLang="zh-CN" sz="1400" dirty="0">
                <a:solidFill>
                  <a:schemeClr val="tx1">
                    <a:lumMod val="75000"/>
                    <a:lumOff val="25000"/>
                  </a:schemeClr>
                </a:solidFill>
                <a:latin typeface="Calibri Light" panose="020F0302020204030204" pitchFamily="34" charset="0"/>
                <a:cs typeface="Calibri Light" panose="020F0302020204030204" pitchFamily="34" charset="0"/>
              </a:rPr>
              <a:t>AI</a:t>
            </a:r>
            <a:r>
              <a:rPr lang="zh-CN" altLang="en-US" sz="1400" dirty="0">
                <a:solidFill>
                  <a:schemeClr val="tx1">
                    <a:lumMod val="75000"/>
                    <a:lumOff val="25000"/>
                  </a:schemeClr>
                </a:solidFill>
                <a:latin typeface="Calibri Light" panose="020F0302020204030204" pitchFamily="34" charset="0"/>
                <a:cs typeface="Calibri Light" panose="020F0302020204030204" pitchFamily="34" charset="0"/>
              </a:rPr>
              <a:t>移动算法两大分类之一的动态移动</a:t>
            </a:r>
            <a:endParaRPr lang="zh-CN" altLang="en-US" sz="1400" dirty="0">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25" name="矩形 24"/>
          <p:cNvSpPr/>
          <p:nvPr/>
        </p:nvSpPr>
        <p:spPr>
          <a:xfrm>
            <a:off x="8943500" y="3505810"/>
            <a:ext cx="2387498" cy="598805"/>
          </a:xfrm>
          <a:prstGeom prst="rect">
            <a:avLst/>
          </a:prstGeom>
        </p:spPr>
        <p:txBody>
          <a:bodyPr vert="horz" wrap="square">
            <a:spAutoFit/>
          </a:bodyPr>
          <a:lstStyle/>
          <a:p>
            <a:pPr algn="ctr">
              <a:lnSpc>
                <a:spcPct val="150000"/>
              </a:lnSpc>
            </a:pPr>
            <a:r>
              <a:rPr lang="zh-CN" altLang="en-US" sz="2200" dirty="0">
                <a:solidFill>
                  <a:schemeClr val="accent1"/>
                </a:solidFill>
                <a:latin typeface="思源宋体 CN" panose="02020700000000000000" pitchFamily="18" charset="-122"/>
                <a:ea typeface="思源宋体 CN" panose="02020700000000000000" pitchFamily="18" charset="-122"/>
              </a:rPr>
              <a:t>动态</a:t>
            </a:r>
            <a:r>
              <a:rPr lang="zh-CN" altLang="en-US" sz="2200" dirty="0">
                <a:solidFill>
                  <a:schemeClr val="accent1"/>
                </a:solidFill>
                <a:latin typeface="思源宋体 CN" panose="02020700000000000000" pitchFamily="18" charset="-122"/>
                <a:ea typeface="思源宋体 CN" panose="02020700000000000000" pitchFamily="18" charset="-122"/>
              </a:rPr>
              <a:t>移动</a:t>
            </a:r>
            <a:endParaRPr lang="zh-CN" altLang="en-US" sz="2200" dirty="0">
              <a:solidFill>
                <a:schemeClr val="accent1"/>
              </a:solidFill>
              <a:latin typeface="思源宋体 CN" panose="02020700000000000000" pitchFamily="18" charset="-122"/>
              <a:ea typeface="思源宋体 CN" panose="02020700000000000000" pitchFamily="18" charset="-122"/>
            </a:endParaRPr>
          </a:p>
        </p:txBody>
      </p:sp>
      <p:cxnSp>
        <p:nvCxnSpPr>
          <p:cNvPr id="26" name="直接连接符 25"/>
          <p:cNvCxnSpPr/>
          <p:nvPr/>
        </p:nvCxnSpPr>
        <p:spPr>
          <a:xfrm flipH="1">
            <a:off x="9946338" y="3456852"/>
            <a:ext cx="396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861002" y="2838858"/>
            <a:ext cx="2387498" cy="1681072"/>
            <a:chOff x="1356" y="4471"/>
            <a:chExt cx="3760" cy="2647"/>
          </a:xfrm>
        </p:grpSpPr>
        <p:sp>
          <p:nvSpPr>
            <p:cNvPr id="12" name="矩形 11"/>
            <p:cNvSpPr/>
            <p:nvPr/>
          </p:nvSpPr>
          <p:spPr>
            <a:xfrm>
              <a:off x="1688" y="6296"/>
              <a:ext cx="3095" cy="822"/>
            </a:xfrm>
            <a:prstGeom prst="rect">
              <a:avLst/>
            </a:prstGeom>
          </p:spPr>
          <p:txBody>
            <a:bodyPr vert="horz" wrap="square">
              <a:spAutoFit/>
            </a:bodyPr>
            <a:lstStyle/>
            <a:p>
              <a:pPr algn="ctr">
                <a:lnSpc>
                  <a:spcPct val="200000"/>
                </a:lnSpc>
              </a:pPr>
              <a:r>
                <a:rPr lang="en-US" altLang="zh-CN" sz="1400" dirty="0">
                  <a:solidFill>
                    <a:schemeClr val="tx1">
                      <a:lumMod val="75000"/>
                      <a:lumOff val="25000"/>
                    </a:schemeClr>
                  </a:solidFill>
                  <a:uFillTx/>
                  <a:latin typeface="Calibri Light" panose="020F0302020204030204" pitchFamily="34" charset="0"/>
                  <a:cs typeface="Calibri Light" panose="020F0302020204030204" pitchFamily="34" charset="0"/>
                </a:rPr>
                <a:t>AI</a:t>
              </a:r>
              <a:r>
                <a:rPr lang="zh-CN" altLang="en-US" sz="1400" dirty="0">
                  <a:solidFill>
                    <a:schemeClr val="tx1">
                      <a:lumMod val="75000"/>
                      <a:lumOff val="25000"/>
                    </a:schemeClr>
                  </a:solidFill>
                  <a:uFillTx/>
                  <a:latin typeface="Calibri Light" panose="020F0302020204030204" pitchFamily="34" charset="0"/>
                  <a:cs typeface="Calibri Light" panose="020F0302020204030204" pitchFamily="34" charset="0"/>
                </a:rPr>
                <a:t>模型</a:t>
              </a:r>
              <a:r>
                <a:rPr lang="zh-CN" altLang="en-US" sz="1400" dirty="0">
                  <a:solidFill>
                    <a:schemeClr val="tx1">
                      <a:lumMod val="75000"/>
                      <a:lumOff val="25000"/>
                    </a:schemeClr>
                  </a:solidFill>
                  <a:uFillTx/>
                  <a:latin typeface="Calibri Light" panose="020F0302020204030204" pitchFamily="34" charset="0"/>
                  <a:cs typeface="Calibri Light" panose="020F0302020204030204" pitchFamily="34" charset="0"/>
                </a:rPr>
                <a:t>构造</a:t>
              </a:r>
              <a:endParaRPr lang="zh-CN" altLang="en-US" sz="1400" dirty="0">
                <a:solidFill>
                  <a:schemeClr val="tx1">
                    <a:lumMod val="75000"/>
                    <a:lumOff val="25000"/>
                  </a:schemeClr>
                </a:solidFill>
                <a:uFillTx/>
                <a:latin typeface="Calibri Light" panose="020F0302020204030204" pitchFamily="34" charset="0"/>
                <a:cs typeface="Calibri Light" panose="020F0302020204030204" pitchFamily="34" charset="0"/>
              </a:endParaRPr>
            </a:p>
          </p:txBody>
        </p:sp>
        <p:sp>
          <p:nvSpPr>
            <p:cNvPr id="13" name="矩形 12"/>
            <p:cNvSpPr/>
            <p:nvPr/>
          </p:nvSpPr>
          <p:spPr>
            <a:xfrm>
              <a:off x="1356" y="5521"/>
              <a:ext cx="3760" cy="943"/>
            </a:xfrm>
            <a:prstGeom prst="rect">
              <a:avLst/>
            </a:prstGeom>
          </p:spPr>
          <p:txBody>
            <a:bodyPr vert="horz" wrap="square">
              <a:spAutoFit/>
            </a:bodyPr>
            <a:lstStyle/>
            <a:p>
              <a:pPr algn="ctr">
                <a:lnSpc>
                  <a:spcPct val="150000"/>
                </a:lnSpc>
              </a:pPr>
              <a:r>
                <a:rPr lang="en-US" altLang="zh-CN" sz="2200" dirty="0">
                  <a:solidFill>
                    <a:schemeClr val="accent1"/>
                  </a:solidFill>
                  <a:latin typeface="思源宋体 CN" panose="02020700000000000000" pitchFamily="18" charset="-122"/>
                  <a:ea typeface="思源宋体 CN" panose="02020700000000000000" pitchFamily="18" charset="-122"/>
                </a:rPr>
                <a:t>AI</a:t>
              </a:r>
              <a:r>
                <a:rPr lang="zh-CN" altLang="en-US" sz="2200" dirty="0">
                  <a:solidFill>
                    <a:schemeClr val="accent1"/>
                  </a:solidFill>
                  <a:latin typeface="思源宋体 CN" panose="02020700000000000000" pitchFamily="18" charset="-122"/>
                  <a:ea typeface="思源宋体 CN" panose="02020700000000000000" pitchFamily="18" charset="-122"/>
                </a:rPr>
                <a:t>模型</a:t>
              </a:r>
              <a:endParaRPr lang="zh-CN" altLang="en-US" sz="2200" dirty="0">
                <a:solidFill>
                  <a:schemeClr val="accent1"/>
                </a:solidFill>
                <a:latin typeface="思源宋体 CN" panose="02020700000000000000" pitchFamily="18" charset="-122"/>
                <a:ea typeface="思源宋体 CN" panose="02020700000000000000" pitchFamily="18" charset="-122"/>
              </a:endParaRPr>
            </a:p>
          </p:txBody>
        </p:sp>
        <p:cxnSp>
          <p:nvCxnSpPr>
            <p:cNvPr id="17" name="直接连接符 16"/>
            <p:cNvCxnSpPr/>
            <p:nvPr/>
          </p:nvCxnSpPr>
          <p:spPr>
            <a:xfrm flipH="1">
              <a:off x="2935" y="5444"/>
              <a:ext cx="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592" y="4471"/>
              <a:ext cx="1288" cy="824"/>
            </a:xfrm>
            <a:prstGeom prst="rect">
              <a:avLst/>
            </a:prstGeom>
            <a:noFill/>
          </p:spPr>
          <p:txBody>
            <a:bodyPr vert="horz" wrap="square">
              <a:spAutoFit/>
            </a:bodyPr>
            <a:lstStyle/>
            <a:p>
              <a:pPr algn="ctr"/>
              <a:r>
                <a:rPr lang="en-US" altLang="zh-CN" sz="2800" dirty="0">
                  <a:solidFill>
                    <a:schemeClr val="accent1"/>
                  </a:solidFill>
                  <a:latin typeface="思源宋体 CN" panose="02020700000000000000" pitchFamily="18" charset="-122"/>
                  <a:ea typeface="思源宋体 CN" panose="02020700000000000000" pitchFamily="18" charset="-122"/>
                </a:rPr>
                <a:t>01</a:t>
              </a:r>
              <a:endParaRPr lang="zh-CN" altLang="en-US" sz="2800" dirty="0">
                <a:solidFill>
                  <a:schemeClr val="accent1"/>
                </a:solidFill>
                <a:latin typeface="Calibri Light" panose="020F0302020204030204" pitchFamily="34" charset="0"/>
                <a:cs typeface="Calibri Light" panose="020F0302020204030204" pitchFamily="34" charset="0"/>
              </a:endParaRPr>
            </a:p>
          </p:txBody>
        </p:sp>
      </p:grpSp>
      <p:sp>
        <p:nvSpPr>
          <p:cNvPr id="28" name="矩形 27"/>
          <p:cNvSpPr/>
          <p:nvPr/>
        </p:nvSpPr>
        <p:spPr>
          <a:xfrm>
            <a:off x="4340086" y="2838858"/>
            <a:ext cx="817662" cy="523220"/>
          </a:xfrm>
          <a:prstGeom prst="rect">
            <a:avLst/>
          </a:prstGeom>
          <a:noFill/>
        </p:spPr>
        <p:txBody>
          <a:bodyPr vert="horz" wrap="square">
            <a:spAutoFit/>
          </a:bodyPr>
          <a:lstStyle/>
          <a:p>
            <a:pPr algn="ctr"/>
            <a:r>
              <a:rPr lang="en-US" altLang="zh-CN" sz="2800" dirty="0">
                <a:solidFill>
                  <a:schemeClr val="accent1"/>
                </a:solidFill>
                <a:latin typeface="思源宋体 CN" panose="02020700000000000000" pitchFamily="18" charset="-122"/>
                <a:ea typeface="思源宋体 CN" panose="02020700000000000000" pitchFamily="18" charset="-122"/>
              </a:rPr>
              <a:t>02</a:t>
            </a:r>
            <a:endParaRPr lang="zh-CN" altLang="en-US" sz="2800" dirty="0">
              <a:solidFill>
                <a:schemeClr val="accent1"/>
              </a:solidFill>
              <a:latin typeface="Calibri Light" panose="020F0302020204030204" pitchFamily="34" charset="0"/>
              <a:cs typeface="Calibri Light" panose="020F0302020204030204" pitchFamily="34" charset="0"/>
            </a:endParaRPr>
          </a:p>
        </p:txBody>
      </p:sp>
      <p:grpSp>
        <p:nvGrpSpPr>
          <p:cNvPr id="11" name="组合 10"/>
          <p:cNvGrpSpPr/>
          <p:nvPr/>
        </p:nvGrpSpPr>
        <p:grpSpPr>
          <a:xfrm>
            <a:off x="6249334" y="2838858"/>
            <a:ext cx="2387498" cy="2112237"/>
            <a:chOff x="9841" y="4471"/>
            <a:chExt cx="3760" cy="3326"/>
          </a:xfrm>
        </p:grpSpPr>
        <p:sp>
          <p:nvSpPr>
            <p:cNvPr id="21" name="矩形 20"/>
            <p:cNvSpPr/>
            <p:nvPr/>
          </p:nvSpPr>
          <p:spPr>
            <a:xfrm>
              <a:off x="10174" y="6296"/>
              <a:ext cx="3095" cy="1501"/>
            </a:xfrm>
            <a:prstGeom prst="rect">
              <a:avLst/>
            </a:prstGeom>
          </p:spPr>
          <p:txBody>
            <a:bodyPr vert="horz" wrap="square">
              <a:spAutoFit/>
            </a:bodyPr>
            <a:lstStyle/>
            <a:p>
              <a:pPr algn="ctr">
                <a:lnSpc>
                  <a:spcPct val="200000"/>
                </a:lnSpc>
              </a:pPr>
              <a:r>
                <a:rPr lang="en-US" altLang="zh-CN" sz="1400" dirty="0">
                  <a:solidFill>
                    <a:schemeClr val="tx1">
                      <a:lumMod val="75000"/>
                      <a:lumOff val="25000"/>
                    </a:schemeClr>
                  </a:solidFill>
                  <a:latin typeface="Calibri Light" panose="020F0302020204030204" pitchFamily="34" charset="0"/>
                  <a:cs typeface="Calibri Light" panose="020F0302020204030204" pitchFamily="34" charset="0"/>
                </a:rPr>
                <a:t>AI</a:t>
              </a:r>
              <a:r>
                <a:rPr lang="zh-CN" altLang="en-US" sz="1400" dirty="0">
                  <a:solidFill>
                    <a:schemeClr val="tx1">
                      <a:lumMod val="75000"/>
                      <a:lumOff val="25000"/>
                    </a:schemeClr>
                  </a:solidFill>
                  <a:latin typeface="Calibri Light" panose="020F0302020204030204" pitchFamily="34" charset="0"/>
                  <a:cs typeface="Calibri Light" panose="020F0302020204030204" pitchFamily="34" charset="0"/>
                </a:rPr>
                <a:t>移动算法两大分类之一的动力学</a:t>
              </a:r>
              <a:r>
                <a:rPr lang="zh-CN" altLang="en-US" sz="1400" dirty="0">
                  <a:solidFill>
                    <a:schemeClr val="tx1">
                      <a:lumMod val="75000"/>
                      <a:lumOff val="25000"/>
                    </a:schemeClr>
                  </a:solidFill>
                  <a:latin typeface="Calibri Light" panose="020F0302020204030204" pitchFamily="34" charset="0"/>
                  <a:cs typeface="Calibri Light" panose="020F0302020204030204" pitchFamily="34" charset="0"/>
                </a:rPr>
                <a:t>移动</a:t>
              </a:r>
              <a:endParaRPr lang="zh-CN" altLang="en-US" sz="1400" dirty="0">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22" name="矩形 21"/>
            <p:cNvSpPr/>
            <p:nvPr/>
          </p:nvSpPr>
          <p:spPr>
            <a:xfrm>
              <a:off x="9841" y="5521"/>
              <a:ext cx="3760" cy="943"/>
            </a:xfrm>
            <a:prstGeom prst="rect">
              <a:avLst/>
            </a:prstGeom>
          </p:spPr>
          <p:txBody>
            <a:bodyPr vert="horz" wrap="square">
              <a:spAutoFit/>
            </a:bodyPr>
            <a:lstStyle/>
            <a:p>
              <a:pPr algn="ctr">
                <a:lnSpc>
                  <a:spcPct val="150000"/>
                </a:lnSpc>
              </a:pPr>
              <a:r>
                <a:rPr lang="zh-CN" altLang="en-US" sz="2200" dirty="0">
                  <a:solidFill>
                    <a:schemeClr val="accent1"/>
                  </a:solidFill>
                  <a:latin typeface="思源宋体 CN" panose="02020700000000000000" pitchFamily="18" charset="-122"/>
                  <a:ea typeface="思源宋体 CN" panose="02020700000000000000" pitchFamily="18" charset="-122"/>
                </a:rPr>
                <a:t>动力学</a:t>
              </a:r>
              <a:r>
                <a:rPr lang="zh-CN" altLang="en-US" sz="2200" dirty="0">
                  <a:solidFill>
                    <a:schemeClr val="accent1"/>
                  </a:solidFill>
                  <a:latin typeface="思源宋体 CN" panose="02020700000000000000" pitchFamily="18" charset="-122"/>
                  <a:ea typeface="思源宋体 CN" panose="02020700000000000000" pitchFamily="18" charset="-122"/>
                </a:rPr>
                <a:t>移动</a:t>
              </a:r>
              <a:endParaRPr lang="zh-CN" altLang="en-US" sz="2200" dirty="0">
                <a:solidFill>
                  <a:schemeClr val="accent1"/>
                </a:solidFill>
                <a:latin typeface="思源宋体 CN" panose="02020700000000000000" pitchFamily="18" charset="-122"/>
                <a:ea typeface="思源宋体 CN" panose="02020700000000000000" pitchFamily="18" charset="-122"/>
              </a:endParaRPr>
            </a:p>
          </p:txBody>
        </p:sp>
        <p:cxnSp>
          <p:nvCxnSpPr>
            <p:cNvPr id="23" name="直接连接符 22"/>
            <p:cNvCxnSpPr/>
            <p:nvPr/>
          </p:nvCxnSpPr>
          <p:spPr>
            <a:xfrm flipH="1">
              <a:off x="11421" y="5444"/>
              <a:ext cx="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11078" y="4471"/>
              <a:ext cx="1288" cy="824"/>
            </a:xfrm>
            <a:prstGeom prst="rect">
              <a:avLst/>
            </a:prstGeom>
            <a:noFill/>
          </p:spPr>
          <p:txBody>
            <a:bodyPr vert="horz" wrap="square">
              <a:spAutoFit/>
            </a:bodyPr>
            <a:lstStyle/>
            <a:p>
              <a:pPr algn="ctr"/>
              <a:r>
                <a:rPr lang="en-US" altLang="zh-CN" sz="2800" dirty="0">
                  <a:solidFill>
                    <a:schemeClr val="accent1"/>
                  </a:solidFill>
                  <a:latin typeface="思源宋体 CN" panose="02020700000000000000" pitchFamily="18" charset="-122"/>
                  <a:ea typeface="思源宋体 CN" panose="02020700000000000000" pitchFamily="18" charset="-122"/>
                </a:rPr>
                <a:t>03</a:t>
              </a:r>
              <a:endParaRPr lang="zh-CN" altLang="en-US" sz="2800" dirty="0">
                <a:solidFill>
                  <a:schemeClr val="accent1"/>
                </a:solidFill>
                <a:latin typeface="Calibri Light" panose="020F0302020204030204" pitchFamily="34" charset="0"/>
                <a:cs typeface="Calibri Light" panose="020F0302020204030204" pitchFamily="34" charset="0"/>
              </a:endParaRPr>
            </a:p>
          </p:txBody>
        </p:sp>
      </p:grpSp>
      <p:sp>
        <p:nvSpPr>
          <p:cNvPr id="34" name="矩形 33"/>
          <p:cNvSpPr/>
          <p:nvPr/>
        </p:nvSpPr>
        <p:spPr>
          <a:xfrm>
            <a:off x="9728418" y="2838858"/>
            <a:ext cx="817662" cy="523220"/>
          </a:xfrm>
          <a:prstGeom prst="rect">
            <a:avLst/>
          </a:prstGeom>
          <a:noFill/>
        </p:spPr>
        <p:txBody>
          <a:bodyPr vert="horz" wrap="square">
            <a:spAutoFit/>
          </a:bodyPr>
          <a:lstStyle/>
          <a:p>
            <a:pPr algn="ctr"/>
            <a:r>
              <a:rPr lang="en-US" altLang="zh-CN" sz="2800" dirty="0">
                <a:solidFill>
                  <a:schemeClr val="accent1"/>
                </a:solidFill>
                <a:latin typeface="思源宋体 CN" panose="02020700000000000000" pitchFamily="18" charset="-122"/>
                <a:ea typeface="思源宋体 CN" panose="02020700000000000000" pitchFamily="18" charset="-122"/>
              </a:rPr>
              <a:t>04</a:t>
            </a:r>
            <a:endParaRPr lang="zh-CN" altLang="en-US" sz="2800" dirty="0">
              <a:solidFill>
                <a:schemeClr val="accent1"/>
              </a:solidFill>
              <a:latin typeface="Calibri Light" panose="020F0302020204030204" pitchFamily="34" charset="0"/>
              <a:cs typeface="Calibri Light" panose="020F0302020204030204" pitchFamily="34" charset="0"/>
            </a:endParaRPr>
          </a:p>
        </p:txBody>
      </p:sp>
      <p:sp>
        <p:nvSpPr>
          <p:cNvPr id="35" name="矩形 34"/>
          <p:cNvSpPr/>
          <p:nvPr/>
        </p:nvSpPr>
        <p:spPr>
          <a:xfrm>
            <a:off x="4570259" y="657982"/>
            <a:ext cx="3200214" cy="1070358"/>
          </a:xfrm>
          <a:prstGeom prst="rect">
            <a:avLst/>
          </a:prstGeom>
        </p:spPr>
        <p:txBody>
          <a:bodyPr vert="horz" wrap="square">
            <a:spAutoFit/>
          </a:bodyPr>
          <a:lstStyle/>
          <a:p>
            <a:pPr algn="dist">
              <a:lnSpc>
                <a:spcPct val="150000"/>
              </a:lnSpc>
            </a:pPr>
            <a:r>
              <a:rPr lang="zh-CN" altLang="en-US" sz="4800" dirty="0">
                <a:solidFill>
                  <a:schemeClr val="accent1"/>
                </a:solidFill>
                <a:latin typeface="思源宋体 CN" panose="02020700000000000000" pitchFamily="18" charset="-122"/>
                <a:ea typeface="思源宋体 CN" panose="02020700000000000000" pitchFamily="18" charset="-122"/>
                <a:cs typeface="Calibri" panose="020F0502020204030204" pitchFamily="34" charset="0"/>
              </a:rPr>
              <a:t>目录</a:t>
            </a:r>
            <a:r>
              <a:rPr lang="en-US" altLang="zh-CN" sz="2400" dirty="0">
                <a:solidFill>
                  <a:schemeClr val="accent1"/>
                </a:solidFill>
                <a:latin typeface="思源宋体 CN" panose="02020700000000000000" pitchFamily="18" charset="-122"/>
                <a:ea typeface="思源宋体 CN" panose="02020700000000000000" pitchFamily="18" charset="-122"/>
                <a:cs typeface="Calibri" panose="020F0502020204030204" pitchFamily="34" charset="0"/>
              </a:rPr>
              <a:t>/</a:t>
            </a:r>
            <a:r>
              <a:rPr lang="en-US" altLang="zh-CN" sz="2000" dirty="0">
                <a:solidFill>
                  <a:schemeClr val="accent1"/>
                </a:solidFill>
                <a:latin typeface="思源宋体 CN" panose="02020700000000000000" pitchFamily="18" charset="-122"/>
                <a:ea typeface="思源宋体 CN" panose="02020700000000000000" pitchFamily="18" charset="-122"/>
                <a:cs typeface="Calibri" panose="020F0502020204030204" pitchFamily="34" charset="0"/>
              </a:rPr>
              <a:t>CONTENTS</a:t>
            </a:r>
            <a:endParaRPr lang="zh-CN" altLang="en-US" sz="2400" dirty="0">
              <a:solidFill>
                <a:schemeClr val="accent1"/>
              </a:solidFill>
              <a:latin typeface="思源宋体 CN" panose="02020700000000000000" pitchFamily="18" charset="-122"/>
              <a:ea typeface="思源宋体 CN" panose="02020700000000000000" pitchFamily="18" charset="-122"/>
              <a:cs typeface="Calibri" panose="020F0502020204030204" pitchFamily="34" charset="0"/>
            </a:endParaRPr>
          </a:p>
        </p:txBody>
      </p:sp>
      <p:grpSp>
        <p:nvGrpSpPr>
          <p:cNvPr id="10" name="组合 9"/>
          <p:cNvGrpSpPr/>
          <p:nvPr/>
        </p:nvGrpSpPr>
        <p:grpSpPr>
          <a:xfrm>
            <a:off x="3555168" y="2838858"/>
            <a:ext cx="2387498" cy="1681072"/>
            <a:chOff x="5599" y="4471"/>
            <a:chExt cx="3760" cy="2647"/>
          </a:xfrm>
        </p:grpSpPr>
        <p:sp>
          <p:nvSpPr>
            <p:cNvPr id="5" name="矩形 4"/>
            <p:cNvSpPr/>
            <p:nvPr/>
          </p:nvSpPr>
          <p:spPr>
            <a:xfrm>
              <a:off x="5931" y="6296"/>
              <a:ext cx="3095" cy="822"/>
            </a:xfrm>
            <a:prstGeom prst="rect">
              <a:avLst/>
            </a:prstGeom>
          </p:spPr>
          <p:txBody>
            <a:bodyPr vert="horz" wrap="square">
              <a:spAutoFit/>
            </a:bodyPr>
            <a:p>
              <a:pPr algn="ctr">
                <a:lnSpc>
                  <a:spcPct val="200000"/>
                </a:lnSpc>
              </a:pPr>
              <a:endParaRPr lang="zh-CN" altLang="en-US" sz="1400" dirty="0">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7" name="矩形 6"/>
            <p:cNvSpPr/>
            <p:nvPr/>
          </p:nvSpPr>
          <p:spPr>
            <a:xfrm>
              <a:off x="5599" y="5521"/>
              <a:ext cx="3760" cy="943"/>
            </a:xfrm>
            <a:prstGeom prst="rect">
              <a:avLst/>
            </a:prstGeom>
          </p:spPr>
          <p:txBody>
            <a:bodyPr vert="horz" wrap="square">
              <a:spAutoFit/>
            </a:bodyPr>
            <a:p>
              <a:pPr algn="ctr">
                <a:lnSpc>
                  <a:spcPct val="150000"/>
                </a:lnSpc>
              </a:pPr>
              <a:r>
                <a:rPr lang="en-US" altLang="zh-CN" sz="2200" dirty="0">
                  <a:solidFill>
                    <a:schemeClr val="accent1"/>
                  </a:solidFill>
                  <a:latin typeface="思源宋体 CN" panose="02020700000000000000" pitchFamily="18" charset="-122"/>
                  <a:ea typeface="思源宋体 CN" panose="02020700000000000000" pitchFamily="18" charset="-122"/>
                </a:rPr>
                <a:t>AI</a:t>
              </a:r>
              <a:r>
                <a:rPr lang="zh-CN" altLang="en-US" sz="2200" dirty="0">
                  <a:solidFill>
                    <a:schemeClr val="accent1"/>
                  </a:solidFill>
                  <a:latin typeface="思源宋体 CN" panose="02020700000000000000" pitchFamily="18" charset="-122"/>
                  <a:ea typeface="思源宋体 CN" panose="02020700000000000000" pitchFamily="18" charset="-122"/>
                </a:rPr>
                <a:t>移动算法</a:t>
              </a:r>
              <a:r>
                <a:rPr lang="zh-CN" altLang="en-US" sz="2200" dirty="0">
                  <a:solidFill>
                    <a:schemeClr val="accent1"/>
                  </a:solidFill>
                  <a:latin typeface="思源宋体 CN" panose="02020700000000000000" pitchFamily="18" charset="-122"/>
                  <a:ea typeface="思源宋体 CN" panose="02020700000000000000" pitchFamily="18" charset="-122"/>
                </a:rPr>
                <a:t>基础</a:t>
              </a:r>
              <a:endParaRPr lang="zh-CN" altLang="en-US" sz="2200" dirty="0">
                <a:solidFill>
                  <a:schemeClr val="accent1"/>
                </a:solidFill>
                <a:latin typeface="思源宋体 CN" panose="02020700000000000000" pitchFamily="18" charset="-122"/>
                <a:ea typeface="思源宋体 CN" panose="02020700000000000000" pitchFamily="18" charset="-122"/>
              </a:endParaRPr>
            </a:p>
          </p:txBody>
        </p:sp>
        <p:cxnSp>
          <p:nvCxnSpPr>
            <p:cNvPr id="8" name="直接连接符 7"/>
            <p:cNvCxnSpPr/>
            <p:nvPr/>
          </p:nvCxnSpPr>
          <p:spPr>
            <a:xfrm flipH="1">
              <a:off x="7178" y="5444"/>
              <a:ext cx="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6835" y="4471"/>
              <a:ext cx="1288" cy="824"/>
            </a:xfrm>
            <a:prstGeom prst="rect">
              <a:avLst/>
            </a:prstGeom>
            <a:noFill/>
          </p:spPr>
          <p:txBody>
            <a:bodyPr vert="horz" wrap="square">
              <a:spAutoFit/>
            </a:bodyPr>
            <a:p>
              <a:pPr algn="ctr"/>
              <a:r>
                <a:rPr lang="en-US" altLang="zh-CN" sz="2800" dirty="0">
                  <a:solidFill>
                    <a:schemeClr val="accent1"/>
                  </a:solidFill>
                  <a:latin typeface="思源宋体 CN" panose="02020700000000000000" pitchFamily="18" charset="-122"/>
                  <a:ea typeface="思源宋体 CN" panose="02020700000000000000" pitchFamily="18" charset="-122"/>
                </a:rPr>
                <a:t>02</a:t>
              </a:r>
              <a:endParaRPr lang="zh-CN" altLang="en-US" sz="2800" dirty="0">
                <a:solidFill>
                  <a:schemeClr val="accent1"/>
                </a:solidFill>
                <a:latin typeface="Calibri Light" panose="020F0302020204030204" pitchFamily="34" charset="0"/>
                <a:cs typeface="Calibri Light" panose="020F0302020204030204" pitchFamily="34" charset="0"/>
              </a:endParaRPr>
            </a:p>
          </p:txBody>
        </p:sp>
      </p:grpSp>
      <p:grpSp>
        <p:nvGrpSpPr>
          <p:cNvPr id="36" name="组合 35"/>
          <p:cNvGrpSpPr/>
          <p:nvPr/>
        </p:nvGrpSpPr>
        <p:grpSpPr>
          <a:xfrm>
            <a:off x="8944135" y="2838858"/>
            <a:ext cx="2387498" cy="1496287"/>
            <a:chOff x="14085" y="4471"/>
            <a:chExt cx="3760" cy="2356"/>
          </a:xfrm>
        </p:grpSpPr>
        <p:sp>
          <p:nvSpPr>
            <p:cNvPr id="29" name="矩形 28"/>
            <p:cNvSpPr/>
            <p:nvPr/>
          </p:nvSpPr>
          <p:spPr>
            <a:xfrm>
              <a:off x="14418" y="6296"/>
              <a:ext cx="3095" cy="531"/>
            </a:xfrm>
            <a:prstGeom prst="rect">
              <a:avLst/>
            </a:prstGeom>
          </p:spPr>
          <p:txBody>
            <a:bodyPr vert="horz" wrap="square">
              <a:spAutoFit/>
            </a:bodyPr>
            <a:p>
              <a:pPr algn="ctr">
                <a:lnSpc>
                  <a:spcPct val="200000"/>
                </a:lnSpc>
              </a:pPr>
              <a:endParaRPr lang="zh-CN" altLang="en-US" sz="800" dirty="0">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30" name="矩形 29"/>
            <p:cNvSpPr/>
            <p:nvPr/>
          </p:nvSpPr>
          <p:spPr>
            <a:xfrm>
              <a:off x="14085" y="5521"/>
              <a:ext cx="3760" cy="943"/>
            </a:xfrm>
            <a:prstGeom prst="rect">
              <a:avLst/>
            </a:prstGeom>
          </p:spPr>
          <p:txBody>
            <a:bodyPr vert="horz" wrap="square">
              <a:spAutoFit/>
            </a:bodyPr>
            <a:p>
              <a:pPr algn="ctr">
                <a:lnSpc>
                  <a:spcPct val="150000"/>
                </a:lnSpc>
              </a:pPr>
              <a:r>
                <a:rPr lang="zh-CN" altLang="en-US" sz="2200" dirty="0">
                  <a:solidFill>
                    <a:schemeClr val="accent1"/>
                  </a:solidFill>
                  <a:latin typeface="思源宋体 CN" panose="02020700000000000000" pitchFamily="18" charset="-122"/>
                  <a:ea typeface="思源宋体 CN" panose="02020700000000000000" pitchFamily="18" charset="-122"/>
                </a:rPr>
                <a:t>动态</a:t>
              </a:r>
              <a:r>
                <a:rPr lang="zh-CN" altLang="en-US" sz="2200" dirty="0">
                  <a:solidFill>
                    <a:schemeClr val="accent1"/>
                  </a:solidFill>
                  <a:latin typeface="思源宋体 CN" panose="02020700000000000000" pitchFamily="18" charset="-122"/>
                  <a:ea typeface="思源宋体 CN" panose="02020700000000000000" pitchFamily="18" charset="-122"/>
                </a:rPr>
                <a:t>移动</a:t>
              </a:r>
              <a:endParaRPr lang="zh-CN" altLang="en-US" sz="2200" dirty="0">
                <a:solidFill>
                  <a:schemeClr val="accent1"/>
                </a:solidFill>
                <a:latin typeface="思源宋体 CN" panose="02020700000000000000" pitchFamily="18" charset="-122"/>
                <a:ea typeface="思源宋体 CN" panose="02020700000000000000" pitchFamily="18" charset="-122"/>
              </a:endParaRPr>
            </a:p>
          </p:txBody>
        </p:sp>
        <p:cxnSp>
          <p:nvCxnSpPr>
            <p:cNvPr id="31" name="直接连接符 30"/>
            <p:cNvCxnSpPr/>
            <p:nvPr/>
          </p:nvCxnSpPr>
          <p:spPr>
            <a:xfrm flipH="1">
              <a:off x="15665" y="5444"/>
              <a:ext cx="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5321" y="4471"/>
              <a:ext cx="1288" cy="824"/>
            </a:xfrm>
            <a:prstGeom prst="rect">
              <a:avLst/>
            </a:prstGeom>
            <a:noFill/>
          </p:spPr>
          <p:txBody>
            <a:bodyPr vert="horz" wrap="square">
              <a:spAutoFit/>
            </a:bodyPr>
            <a:p>
              <a:pPr algn="ctr"/>
              <a:r>
                <a:rPr lang="en-US" altLang="zh-CN" sz="2800" dirty="0">
                  <a:solidFill>
                    <a:schemeClr val="accent1"/>
                  </a:solidFill>
                  <a:latin typeface="思源宋体 CN" panose="02020700000000000000" pitchFamily="18" charset="-122"/>
                  <a:ea typeface="思源宋体 CN" panose="02020700000000000000" pitchFamily="18" charset="-122"/>
                </a:rPr>
                <a:t>04</a:t>
              </a:r>
              <a:endParaRPr lang="zh-CN" altLang="en-US" sz="2800" dirty="0">
                <a:solidFill>
                  <a:schemeClr val="accent1"/>
                </a:solidFill>
                <a:latin typeface="Calibri Light" panose="020F0302020204030204" pitchFamily="34" charset="0"/>
                <a:cs typeface="Calibri Light" panose="020F0302020204030204" pitchFamily="34" charset="0"/>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 y="0"/>
            <a:ext cx="3200214" cy="2825607"/>
            <a:chOff x="-1" y="0"/>
            <a:chExt cx="4476212" cy="3952240"/>
          </a:xfrm>
        </p:grpSpPr>
        <p:sp>
          <p:nvSpPr>
            <p:cNvPr id="2" name="矩形 1"/>
            <p:cNvSpPr/>
            <p:nvPr/>
          </p:nvSpPr>
          <p:spPr>
            <a:xfrm>
              <a:off x="1" y="0"/>
              <a:ext cx="4476210" cy="3952240"/>
            </a:xfrm>
            <a:prstGeom prst="rect">
              <a:avLst/>
            </a:prstGeom>
            <a:blipFill dpi="0" rotWithShape="1">
              <a:blip r:embed="rId1">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flipV="1">
              <a:off x="-1" y="0"/>
              <a:ext cx="4476212" cy="3248622"/>
            </a:xfrm>
            <a:prstGeom prst="rect">
              <a:avLst/>
            </a:prstGeom>
          </p:spPr>
        </p:pic>
      </p:grpSp>
      <p:grpSp>
        <p:nvGrpSpPr>
          <p:cNvPr id="14" name="组合 13"/>
          <p:cNvGrpSpPr/>
          <p:nvPr/>
        </p:nvGrpSpPr>
        <p:grpSpPr>
          <a:xfrm flipH="1" flipV="1">
            <a:off x="8831967" y="3891280"/>
            <a:ext cx="3360036" cy="2966720"/>
            <a:chOff x="-2" y="0"/>
            <a:chExt cx="4556761" cy="4023360"/>
          </a:xfrm>
        </p:grpSpPr>
        <p:sp>
          <p:nvSpPr>
            <p:cNvPr id="15" name="矩形 14"/>
            <p:cNvSpPr/>
            <p:nvPr/>
          </p:nvSpPr>
          <p:spPr>
            <a:xfrm>
              <a:off x="0" y="0"/>
              <a:ext cx="4556759" cy="4023360"/>
            </a:xfrm>
            <a:prstGeom prst="rect">
              <a:avLst/>
            </a:prstGeom>
            <a:blipFill dpi="0" rotWithShape="1">
              <a:blip r:embed="rId1">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flipV="1">
              <a:off x="-2" y="0"/>
              <a:ext cx="4556761" cy="3307080"/>
            </a:xfrm>
            <a:prstGeom prst="rect">
              <a:avLst/>
            </a:prstGeom>
          </p:spPr>
        </p:pic>
      </p:grpSp>
      <p:sp>
        <p:nvSpPr>
          <p:cNvPr id="19" name="矩形 18"/>
          <p:cNvSpPr/>
          <p:nvPr/>
        </p:nvSpPr>
        <p:spPr>
          <a:xfrm>
            <a:off x="3555168" y="3505810"/>
            <a:ext cx="2387498" cy="598805"/>
          </a:xfrm>
          <a:prstGeom prst="rect">
            <a:avLst/>
          </a:prstGeom>
        </p:spPr>
        <p:txBody>
          <a:bodyPr vert="horz" wrap="square">
            <a:spAutoFit/>
          </a:bodyPr>
          <a:lstStyle/>
          <a:p>
            <a:pPr algn="ctr">
              <a:lnSpc>
                <a:spcPct val="150000"/>
              </a:lnSpc>
            </a:pPr>
            <a:r>
              <a:rPr lang="zh-CN" altLang="en-US" sz="2200" dirty="0">
                <a:solidFill>
                  <a:schemeClr val="accent1"/>
                </a:solidFill>
                <a:latin typeface="思源宋体 CN" panose="02020700000000000000" pitchFamily="18" charset="-122"/>
                <a:ea typeface="思源宋体 CN" panose="02020700000000000000" pitchFamily="18" charset="-122"/>
              </a:rPr>
              <a:t>预测</a:t>
            </a:r>
            <a:r>
              <a:rPr lang="zh-CN" altLang="en-US" sz="2200" dirty="0">
                <a:solidFill>
                  <a:schemeClr val="accent1"/>
                </a:solidFill>
                <a:latin typeface="思源宋体 CN" panose="02020700000000000000" pitchFamily="18" charset="-122"/>
                <a:ea typeface="思源宋体 CN" panose="02020700000000000000" pitchFamily="18" charset="-122"/>
              </a:rPr>
              <a:t>物理</a:t>
            </a:r>
            <a:endParaRPr lang="zh-CN" altLang="en-US" sz="2200" dirty="0">
              <a:solidFill>
                <a:schemeClr val="accent1"/>
              </a:solidFill>
              <a:latin typeface="思源宋体 CN" panose="02020700000000000000" pitchFamily="18" charset="-122"/>
              <a:ea typeface="思源宋体 CN" panose="02020700000000000000" pitchFamily="18" charset="-122"/>
            </a:endParaRPr>
          </a:p>
        </p:txBody>
      </p:sp>
      <p:cxnSp>
        <p:nvCxnSpPr>
          <p:cNvPr id="20" name="直接连接符 19"/>
          <p:cNvCxnSpPr/>
          <p:nvPr/>
        </p:nvCxnSpPr>
        <p:spPr>
          <a:xfrm flipH="1">
            <a:off x="4558006" y="3456852"/>
            <a:ext cx="396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8943500" y="3505810"/>
            <a:ext cx="2387498" cy="598805"/>
          </a:xfrm>
          <a:prstGeom prst="rect">
            <a:avLst/>
          </a:prstGeom>
        </p:spPr>
        <p:txBody>
          <a:bodyPr vert="horz" wrap="square">
            <a:spAutoFit/>
          </a:bodyPr>
          <a:lstStyle/>
          <a:p>
            <a:pPr algn="ctr">
              <a:lnSpc>
                <a:spcPct val="150000"/>
              </a:lnSpc>
            </a:pPr>
            <a:r>
              <a:rPr lang="zh-CN" altLang="en-US" sz="2200" dirty="0">
                <a:solidFill>
                  <a:schemeClr val="accent1"/>
                </a:solidFill>
                <a:latin typeface="思源宋体 CN" panose="02020700000000000000" pitchFamily="18" charset="-122"/>
                <a:ea typeface="思源宋体 CN" panose="02020700000000000000" pitchFamily="18" charset="-122"/>
              </a:rPr>
              <a:t>协调</a:t>
            </a:r>
            <a:r>
              <a:rPr lang="zh-CN" altLang="en-US" sz="2200" dirty="0">
                <a:solidFill>
                  <a:schemeClr val="accent1"/>
                </a:solidFill>
                <a:latin typeface="思源宋体 CN" panose="02020700000000000000" pitchFamily="18" charset="-122"/>
                <a:ea typeface="思源宋体 CN" panose="02020700000000000000" pitchFamily="18" charset="-122"/>
              </a:rPr>
              <a:t>运动</a:t>
            </a:r>
            <a:endParaRPr lang="zh-CN" altLang="en-US" sz="2200" dirty="0">
              <a:solidFill>
                <a:schemeClr val="accent1"/>
              </a:solidFill>
              <a:latin typeface="思源宋体 CN" panose="02020700000000000000" pitchFamily="18" charset="-122"/>
              <a:ea typeface="思源宋体 CN" panose="02020700000000000000" pitchFamily="18" charset="-122"/>
            </a:endParaRPr>
          </a:p>
        </p:txBody>
      </p:sp>
      <p:cxnSp>
        <p:nvCxnSpPr>
          <p:cNvPr id="26" name="直接连接符 25"/>
          <p:cNvCxnSpPr/>
          <p:nvPr/>
        </p:nvCxnSpPr>
        <p:spPr>
          <a:xfrm flipH="1">
            <a:off x="9946338" y="3456852"/>
            <a:ext cx="396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861060" y="2839085"/>
            <a:ext cx="2387600" cy="2112010"/>
            <a:chOff x="1356" y="4471"/>
            <a:chExt cx="3760" cy="3326"/>
          </a:xfrm>
        </p:grpSpPr>
        <p:sp>
          <p:nvSpPr>
            <p:cNvPr id="12" name="矩形 11"/>
            <p:cNvSpPr/>
            <p:nvPr/>
          </p:nvSpPr>
          <p:spPr>
            <a:xfrm>
              <a:off x="1688" y="6296"/>
              <a:ext cx="3095" cy="1501"/>
            </a:xfrm>
            <a:prstGeom prst="rect">
              <a:avLst/>
            </a:prstGeom>
          </p:spPr>
          <p:txBody>
            <a:bodyPr vert="horz" wrap="square">
              <a:spAutoFit/>
            </a:bodyPr>
            <a:lstStyle/>
            <a:p>
              <a:pPr algn="ctr">
                <a:lnSpc>
                  <a:spcPct val="200000"/>
                </a:lnSpc>
              </a:pPr>
              <a:r>
                <a:rPr lang="zh-CN" altLang="en-US" sz="1400" dirty="0">
                  <a:solidFill>
                    <a:schemeClr val="tx1">
                      <a:lumMod val="75000"/>
                      <a:lumOff val="25000"/>
                    </a:schemeClr>
                  </a:solidFill>
                  <a:latin typeface="Calibri Light" panose="020F0302020204030204" pitchFamily="34" charset="0"/>
                  <a:cs typeface="Calibri Light" panose="020F0302020204030204" pitchFamily="34" charset="0"/>
                </a:rPr>
                <a:t>将不同的动态移动算法相互结合来解决问题</a:t>
              </a:r>
              <a:endParaRPr lang="zh-CN" altLang="en-US" sz="1400" dirty="0">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13" name="矩形 12"/>
            <p:cNvSpPr/>
            <p:nvPr/>
          </p:nvSpPr>
          <p:spPr>
            <a:xfrm>
              <a:off x="1356" y="5521"/>
              <a:ext cx="3760" cy="943"/>
            </a:xfrm>
            <a:prstGeom prst="rect">
              <a:avLst/>
            </a:prstGeom>
          </p:spPr>
          <p:txBody>
            <a:bodyPr vert="horz" wrap="square">
              <a:spAutoFit/>
            </a:bodyPr>
            <a:lstStyle/>
            <a:p>
              <a:pPr algn="ctr">
                <a:lnSpc>
                  <a:spcPct val="150000"/>
                </a:lnSpc>
              </a:pPr>
              <a:r>
                <a:rPr lang="zh-CN" altLang="en-US" sz="2200" dirty="0">
                  <a:solidFill>
                    <a:schemeClr val="accent1"/>
                  </a:solidFill>
                  <a:latin typeface="思源宋体 CN" panose="02020700000000000000" pitchFamily="18" charset="-122"/>
                  <a:ea typeface="思源宋体 CN" panose="02020700000000000000" pitchFamily="18" charset="-122"/>
                </a:rPr>
                <a:t>结合动态</a:t>
              </a:r>
              <a:r>
                <a:rPr lang="zh-CN" altLang="en-US" sz="2200" dirty="0">
                  <a:solidFill>
                    <a:schemeClr val="accent1"/>
                  </a:solidFill>
                  <a:latin typeface="思源宋体 CN" panose="02020700000000000000" pitchFamily="18" charset="-122"/>
                  <a:ea typeface="思源宋体 CN" panose="02020700000000000000" pitchFamily="18" charset="-122"/>
                </a:rPr>
                <a:t>移动</a:t>
              </a:r>
              <a:endParaRPr lang="zh-CN" altLang="en-US" sz="2200" dirty="0">
                <a:solidFill>
                  <a:schemeClr val="accent1"/>
                </a:solidFill>
                <a:latin typeface="思源宋体 CN" panose="02020700000000000000" pitchFamily="18" charset="-122"/>
                <a:ea typeface="思源宋体 CN" panose="02020700000000000000" pitchFamily="18" charset="-122"/>
              </a:endParaRPr>
            </a:p>
          </p:txBody>
        </p:sp>
        <p:cxnSp>
          <p:nvCxnSpPr>
            <p:cNvPr id="17" name="直接连接符 16"/>
            <p:cNvCxnSpPr/>
            <p:nvPr/>
          </p:nvCxnSpPr>
          <p:spPr>
            <a:xfrm flipH="1">
              <a:off x="2935" y="5444"/>
              <a:ext cx="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592" y="4471"/>
              <a:ext cx="1288" cy="822"/>
            </a:xfrm>
            <a:prstGeom prst="rect">
              <a:avLst/>
            </a:prstGeom>
            <a:noFill/>
          </p:spPr>
          <p:txBody>
            <a:bodyPr vert="horz" wrap="square">
              <a:spAutoFit/>
            </a:bodyPr>
            <a:lstStyle/>
            <a:p>
              <a:pPr algn="ctr"/>
              <a:r>
                <a:rPr lang="en-US" altLang="zh-CN" sz="2800" dirty="0">
                  <a:solidFill>
                    <a:schemeClr val="accent1"/>
                  </a:solidFill>
                  <a:latin typeface="思源宋体 CN" panose="02020700000000000000" pitchFamily="18" charset="-122"/>
                  <a:ea typeface="思源宋体 CN" panose="02020700000000000000" pitchFamily="18" charset="-122"/>
                </a:rPr>
                <a:t>05</a:t>
              </a:r>
              <a:endParaRPr lang="zh-CN" altLang="en-US" sz="2800" dirty="0">
                <a:solidFill>
                  <a:schemeClr val="accent1"/>
                </a:solidFill>
                <a:latin typeface="Calibri Light" panose="020F0302020204030204" pitchFamily="34" charset="0"/>
                <a:cs typeface="Calibri Light" panose="020F0302020204030204" pitchFamily="34" charset="0"/>
              </a:endParaRPr>
            </a:p>
          </p:txBody>
        </p:sp>
      </p:grpSp>
      <p:sp>
        <p:nvSpPr>
          <p:cNvPr id="28" name="矩形 27"/>
          <p:cNvSpPr/>
          <p:nvPr/>
        </p:nvSpPr>
        <p:spPr>
          <a:xfrm>
            <a:off x="4340086" y="2838858"/>
            <a:ext cx="817662" cy="521970"/>
          </a:xfrm>
          <a:prstGeom prst="rect">
            <a:avLst/>
          </a:prstGeom>
          <a:noFill/>
        </p:spPr>
        <p:txBody>
          <a:bodyPr vert="horz" wrap="square">
            <a:spAutoFit/>
          </a:bodyPr>
          <a:lstStyle/>
          <a:p>
            <a:pPr algn="ctr"/>
            <a:r>
              <a:rPr lang="en-US" altLang="zh-CN" sz="2800" dirty="0">
                <a:solidFill>
                  <a:schemeClr val="accent1"/>
                </a:solidFill>
                <a:latin typeface="思源宋体 CN" panose="02020700000000000000" pitchFamily="18" charset="-122"/>
                <a:ea typeface="思源宋体 CN" panose="02020700000000000000" pitchFamily="18" charset="-122"/>
              </a:rPr>
              <a:t>06</a:t>
            </a:r>
            <a:endParaRPr lang="zh-CN" altLang="en-US" sz="2800" dirty="0">
              <a:solidFill>
                <a:schemeClr val="accent1"/>
              </a:solidFill>
              <a:latin typeface="Calibri Light" panose="020F0302020204030204" pitchFamily="34" charset="0"/>
              <a:cs typeface="Calibri Light" panose="020F0302020204030204" pitchFamily="34" charset="0"/>
            </a:endParaRPr>
          </a:p>
        </p:txBody>
      </p:sp>
      <p:grpSp>
        <p:nvGrpSpPr>
          <p:cNvPr id="11" name="组合 10"/>
          <p:cNvGrpSpPr/>
          <p:nvPr/>
        </p:nvGrpSpPr>
        <p:grpSpPr>
          <a:xfrm>
            <a:off x="6249035" y="2839085"/>
            <a:ext cx="2387600" cy="1265555"/>
            <a:chOff x="9841" y="4471"/>
            <a:chExt cx="3760" cy="1993"/>
          </a:xfrm>
        </p:grpSpPr>
        <p:sp>
          <p:nvSpPr>
            <p:cNvPr id="22" name="矩形 21"/>
            <p:cNvSpPr/>
            <p:nvPr/>
          </p:nvSpPr>
          <p:spPr>
            <a:xfrm>
              <a:off x="9841" y="5521"/>
              <a:ext cx="3760" cy="943"/>
            </a:xfrm>
            <a:prstGeom prst="rect">
              <a:avLst/>
            </a:prstGeom>
          </p:spPr>
          <p:txBody>
            <a:bodyPr vert="horz" wrap="square">
              <a:spAutoFit/>
            </a:bodyPr>
            <a:lstStyle/>
            <a:p>
              <a:pPr algn="ctr">
                <a:lnSpc>
                  <a:spcPct val="150000"/>
                </a:lnSpc>
              </a:pPr>
              <a:r>
                <a:rPr lang="zh-CN" altLang="en-US" sz="2200" dirty="0">
                  <a:solidFill>
                    <a:schemeClr val="accent1"/>
                  </a:solidFill>
                  <a:latin typeface="思源宋体 CN" panose="02020700000000000000" pitchFamily="18" charset="-122"/>
                  <a:ea typeface="思源宋体 CN" panose="02020700000000000000" pitchFamily="18" charset="-122"/>
                </a:rPr>
                <a:t>跳跃</a:t>
              </a:r>
              <a:endParaRPr lang="zh-CN" altLang="en-US" sz="2200" dirty="0">
                <a:solidFill>
                  <a:schemeClr val="accent1"/>
                </a:solidFill>
                <a:latin typeface="思源宋体 CN" panose="02020700000000000000" pitchFamily="18" charset="-122"/>
                <a:ea typeface="思源宋体 CN" panose="02020700000000000000" pitchFamily="18" charset="-122"/>
              </a:endParaRPr>
            </a:p>
          </p:txBody>
        </p:sp>
        <p:cxnSp>
          <p:nvCxnSpPr>
            <p:cNvPr id="23" name="直接连接符 22"/>
            <p:cNvCxnSpPr/>
            <p:nvPr/>
          </p:nvCxnSpPr>
          <p:spPr>
            <a:xfrm flipH="1">
              <a:off x="11421" y="5444"/>
              <a:ext cx="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11078" y="4471"/>
              <a:ext cx="1288" cy="822"/>
            </a:xfrm>
            <a:prstGeom prst="rect">
              <a:avLst/>
            </a:prstGeom>
            <a:noFill/>
          </p:spPr>
          <p:txBody>
            <a:bodyPr vert="horz" wrap="square">
              <a:spAutoFit/>
            </a:bodyPr>
            <a:lstStyle/>
            <a:p>
              <a:pPr algn="ctr"/>
              <a:r>
                <a:rPr lang="en-US" altLang="zh-CN" sz="2800" dirty="0">
                  <a:solidFill>
                    <a:schemeClr val="accent1"/>
                  </a:solidFill>
                  <a:latin typeface="思源宋体 CN" panose="02020700000000000000" pitchFamily="18" charset="-122"/>
                  <a:ea typeface="思源宋体 CN" panose="02020700000000000000" pitchFamily="18" charset="-122"/>
                </a:rPr>
                <a:t>07</a:t>
              </a:r>
              <a:endParaRPr lang="zh-CN" altLang="en-US" sz="2800" dirty="0">
                <a:solidFill>
                  <a:schemeClr val="accent1"/>
                </a:solidFill>
                <a:latin typeface="Calibri Light" panose="020F0302020204030204" pitchFamily="34" charset="0"/>
                <a:cs typeface="Calibri Light" panose="020F0302020204030204" pitchFamily="34" charset="0"/>
              </a:endParaRPr>
            </a:p>
          </p:txBody>
        </p:sp>
      </p:grpSp>
      <p:sp>
        <p:nvSpPr>
          <p:cNvPr id="34" name="矩形 33"/>
          <p:cNvSpPr/>
          <p:nvPr/>
        </p:nvSpPr>
        <p:spPr>
          <a:xfrm>
            <a:off x="9728418" y="2838858"/>
            <a:ext cx="817662" cy="521970"/>
          </a:xfrm>
          <a:prstGeom prst="rect">
            <a:avLst/>
          </a:prstGeom>
          <a:noFill/>
        </p:spPr>
        <p:txBody>
          <a:bodyPr vert="horz" wrap="square">
            <a:spAutoFit/>
          </a:bodyPr>
          <a:lstStyle/>
          <a:p>
            <a:pPr algn="ctr"/>
            <a:r>
              <a:rPr lang="en-US" altLang="zh-CN" sz="2800" dirty="0">
                <a:solidFill>
                  <a:schemeClr val="accent1"/>
                </a:solidFill>
                <a:latin typeface="思源宋体 CN" panose="02020700000000000000" pitchFamily="18" charset="-122"/>
                <a:ea typeface="思源宋体 CN" panose="02020700000000000000" pitchFamily="18" charset="-122"/>
              </a:rPr>
              <a:t>08</a:t>
            </a:r>
            <a:endParaRPr lang="zh-CN" altLang="en-US" sz="2800" dirty="0">
              <a:solidFill>
                <a:schemeClr val="accent1"/>
              </a:solidFill>
              <a:latin typeface="Calibri Light" panose="020F0302020204030204" pitchFamily="34" charset="0"/>
              <a:cs typeface="Calibri Light" panose="020F0302020204030204" pitchFamily="34" charset="0"/>
            </a:endParaRPr>
          </a:p>
        </p:txBody>
      </p:sp>
      <p:sp>
        <p:nvSpPr>
          <p:cNvPr id="35" name="矩形 34"/>
          <p:cNvSpPr/>
          <p:nvPr/>
        </p:nvSpPr>
        <p:spPr>
          <a:xfrm>
            <a:off x="4570259" y="657982"/>
            <a:ext cx="3200214" cy="1070358"/>
          </a:xfrm>
          <a:prstGeom prst="rect">
            <a:avLst/>
          </a:prstGeom>
        </p:spPr>
        <p:txBody>
          <a:bodyPr vert="horz" wrap="square">
            <a:spAutoFit/>
          </a:bodyPr>
          <a:lstStyle/>
          <a:p>
            <a:pPr algn="dist">
              <a:lnSpc>
                <a:spcPct val="150000"/>
              </a:lnSpc>
            </a:pPr>
            <a:r>
              <a:rPr lang="zh-CN" altLang="en-US" sz="4800" dirty="0">
                <a:solidFill>
                  <a:schemeClr val="accent1"/>
                </a:solidFill>
                <a:latin typeface="思源宋体 CN" panose="02020700000000000000" pitchFamily="18" charset="-122"/>
                <a:ea typeface="思源宋体 CN" panose="02020700000000000000" pitchFamily="18" charset="-122"/>
                <a:cs typeface="Calibri" panose="020F0502020204030204" pitchFamily="34" charset="0"/>
              </a:rPr>
              <a:t>目录</a:t>
            </a:r>
            <a:r>
              <a:rPr lang="en-US" altLang="zh-CN" sz="2400" dirty="0">
                <a:solidFill>
                  <a:schemeClr val="accent1"/>
                </a:solidFill>
                <a:latin typeface="思源宋体 CN" panose="02020700000000000000" pitchFamily="18" charset="-122"/>
                <a:ea typeface="思源宋体 CN" panose="02020700000000000000" pitchFamily="18" charset="-122"/>
                <a:cs typeface="Calibri" panose="020F0502020204030204" pitchFamily="34" charset="0"/>
              </a:rPr>
              <a:t>/</a:t>
            </a:r>
            <a:r>
              <a:rPr lang="en-US" altLang="zh-CN" sz="2000" dirty="0">
                <a:solidFill>
                  <a:schemeClr val="accent1"/>
                </a:solidFill>
                <a:latin typeface="思源宋体 CN" panose="02020700000000000000" pitchFamily="18" charset="-122"/>
                <a:ea typeface="思源宋体 CN" panose="02020700000000000000" pitchFamily="18" charset="-122"/>
                <a:cs typeface="Calibri" panose="020F0502020204030204" pitchFamily="34" charset="0"/>
              </a:rPr>
              <a:t>CONTENTS</a:t>
            </a:r>
            <a:endParaRPr lang="zh-CN" altLang="en-US" sz="2400" dirty="0">
              <a:solidFill>
                <a:schemeClr val="accent1"/>
              </a:solidFill>
              <a:latin typeface="思源宋体 CN" panose="02020700000000000000" pitchFamily="18" charset="-122"/>
              <a:ea typeface="思源宋体 CN" panose="02020700000000000000" pitchFamily="18" charset="-122"/>
              <a:cs typeface="Calibri" panose="020F0502020204030204" pitchFamily="34" charset="0"/>
            </a:endParaRPr>
          </a:p>
        </p:txBody>
      </p:sp>
      <p:grpSp>
        <p:nvGrpSpPr>
          <p:cNvPr id="10" name="组合 9"/>
          <p:cNvGrpSpPr/>
          <p:nvPr/>
        </p:nvGrpSpPr>
        <p:grpSpPr>
          <a:xfrm>
            <a:off x="3555365" y="2839085"/>
            <a:ext cx="2387600" cy="1265555"/>
            <a:chOff x="5599" y="4471"/>
            <a:chExt cx="3760" cy="1993"/>
          </a:xfrm>
        </p:grpSpPr>
        <p:sp>
          <p:nvSpPr>
            <p:cNvPr id="7" name="矩形 6"/>
            <p:cNvSpPr/>
            <p:nvPr/>
          </p:nvSpPr>
          <p:spPr>
            <a:xfrm>
              <a:off x="5599" y="5521"/>
              <a:ext cx="3760" cy="943"/>
            </a:xfrm>
            <a:prstGeom prst="rect">
              <a:avLst/>
            </a:prstGeom>
          </p:spPr>
          <p:txBody>
            <a:bodyPr vert="horz" wrap="square">
              <a:spAutoFit/>
            </a:bodyPr>
            <a:p>
              <a:pPr algn="ctr">
                <a:lnSpc>
                  <a:spcPct val="150000"/>
                </a:lnSpc>
              </a:pPr>
              <a:endParaRPr lang="zh-CN" altLang="en-US" sz="2200" dirty="0">
                <a:solidFill>
                  <a:schemeClr val="accent1"/>
                </a:solidFill>
                <a:latin typeface="思源宋体 CN" panose="02020700000000000000" pitchFamily="18" charset="-122"/>
                <a:ea typeface="思源宋体 CN" panose="02020700000000000000" pitchFamily="18" charset="-122"/>
              </a:endParaRPr>
            </a:p>
          </p:txBody>
        </p:sp>
        <p:cxnSp>
          <p:nvCxnSpPr>
            <p:cNvPr id="8" name="直接连接符 7"/>
            <p:cNvCxnSpPr/>
            <p:nvPr/>
          </p:nvCxnSpPr>
          <p:spPr>
            <a:xfrm flipH="1">
              <a:off x="7178" y="5444"/>
              <a:ext cx="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6835" y="4471"/>
              <a:ext cx="1288" cy="822"/>
            </a:xfrm>
            <a:prstGeom prst="rect">
              <a:avLst/>
            </a:prstGeom>
            <a:noFill/>
          </p:spPr>
          <p:txBody>
            <a:bodyPr vert="horz" wrap="square">
              <a:spAutoFit/>
            </a:bodyPr>
            <a:p>
              <a:pPr algn="ctr"/>
              <a:endParaRPr lang="zh-CN" altLang="en-US" sz="2800" dirty="0">
                <a:solidFill>
                  <a:schemeClr val="accent1"/>
                </a:solidFill>
                <a:latin typeface="Calibri Light" panose="020F0302020204030204" pitchFamily="34" charset="0"/>
                <a:cs typeface="Calibri Light" panose="020F0302020204030204" pitchFamily="34" charset="0"/>
              </a:endParaRPr>
            </a:p>
          </p:txBody>
        </p:sp>
      </p:grpSp>
      <p:grpSp>
        <p:nvGrpSpPr>
          <p:cNvPr id="36" name="组合 35"/>
          <p:cNvGrpSpPr/>
          <p:nvPr/>
        </p:nvGrpSpPr>
        <p:grpSpPr>
          <a:xfrm>
            <a:off x="8943975" y="2839085"/>
            <a:ext cx="2387600" cy="1265555"/>
            <a:chOff x="14085" y="4471"/>
            <a:chExt cx="3760" cy="1993"/>
          </a:xfrm>
        </p:grpSpPr>
        <p:sp>
          <p:nvSpPr>
            <p:cNvPr id="30" name="矩形 29"/>
            <p:cNvSpPr/>
            <p:nvPr/>
          </p:nvSpPr>
          <p:spPr>
            <a:xfrm>
              <a:off x="14085" y="5521"/>
              <a:ext cx="3760" cy="943"/>
            </a:xfrm>
            <a:prstGeom prst="rect">
              <a:avLst/>
            </a:prstGeom>
          </p:spPr>
          <p:txBody>
            <a:bodyPr vert="horz" wrap="square">
              <a:spAutoFit/>
            </a:bodyPr>
            <a:p>
              <a:pPr algn="ctr">
                <a:lnSpc>
                  <a:spcPct val="150000"/>
                </a:lnSpc>
              </a:pPr>
              <a:endParaRPr lang="zh-CN" altLang="en-US" sz="2200" dirty="0">
                <a:solidFill>
                  <a:schemeClr val="accent1"/>
                </a:solidFill>
                <a:latin typeface="思源宋体 CN" panose="02020700000000000000" pitchFamily="18" charset="-122"/>
                <a:ea typeface="思源宋体 CN" panose="02020700000000000000" pitchFamily="18" charset="-122"/>
              </a:endParaRPr>
            </a:p>
          </p:txBody>
        </p:sp>
        <p:cxnSp>
          <p:nvCxnSpPr>
            <p:cNvPr id="31" name="直接连接符 30"/>
            <p:cNvCxnSpPr/>
            <p:nvPr/>
          </p:nvCxnSpPr>
          <p:spPr>
            <a:xfrm flipH="1">
              <a:off x="15665" y="5444"/>
              <a:ext cx="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5321" y="4471"/>
              <a:ext cx="1288" cy="822"/>
            </a:xfrm>
            <a:prstGeom prst="rect">
              <a:avLst/>
            </a:prstGeom>
            <a:noFill/>
          </p:spPr>
          <p:txBody>
            <a:bodyPr vert="horz" wrap="square">
              <a:spAutoFit/>
            </a:bodyPr>
            <a:p>
              <a:pPr algn="ctr"/>
              <a:endParaRPr lang="zh-CN" altLang="en-US" sz="2800" dirty="0">
                <a:solidFill>
                  <a:schemeClr val="accent1"/>
                </a:solidFill>
                <a:latin typeface="Calibri Light" panose="020F0302020204030204" pitchFamily="34" charset="0"/>
                <a:cs typeface="Calibri Light" panose="020F0302020204030204" pitchFamily="34" charset="0"/>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 y="0"/>
            <a:ext cx="3200214" cy="2825607"/>
            <a:chOff x="-1" y="0"/>
            <a:chExt cx="4476212" cy="3952240"/>
          </a:xfrm>
        </p:grpSpPr>
        <p:sp>
          <p:nvSpPr>
            <p:cNvPr id="2" name="矩形 1"/>
            <p:cNvSpPr/>
            <p:nvPr/>
          </p:nvSpPr>
          <p:spPr>
            <a:xfrm>
              <a:off x="1" y="0"/>
              <a:ext cx="4476210" cy="3952240"/>
            </a:xfrm>
            <a:prstGeom prst="rect">
              <a:avLst/>
            </a:prstGeom>
            <a:blipFill dpi="0" rotWithShape="1">
              <a:blip r:embed="rId1">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flipV="1">
              <a:off x="-1" y="0"/>
              <a:ext cx="4476212" cy="3248622"/>
            </a:xfrm>
            <a:prstGeom prst="rect">
              <a:avLst/>
            </a:prstGeom>
          </p:spPr>
        </p:pic>
      </p:grpSp>
      <p:grpSp>
        <p:nvGrpSpPr>
          <p:cNvPr id="14" name="组合 13"/>
          <p:cNvGrpSpPr/>
          <p:nvPr/>
        </p:nvGrpSpPr>
        <p:grpSpPr>
          <a:xfrm flipH="1" flipV="1">
            <a:off x="8831967" y="3891280"/>
            <a:ext cx="3360036" cy="2966720"/>
            <a:chOff x="-2" y="0"/>
            <a:chExt cx="4556761" cy="4023360"/>
          </a:xfrm>
        </p:grpSpPr>
        <p:sp>
          <p:nvSpPr>
            <p:cNvPr id="15" name="矩形 14"/>
            <p:cNvSpPr/>
            <p:nvPr/>
          </p:nvSpPr>
          <p:spPr>
            <a:xfrm>
              <a:off x="0" y="0"/>
              <a:ext cx="4556759" cy="4023360"/>
            </a:xfrm>
            <a:prstGeom prst="rect">
              <a:avLst/>
            </a:prstGeom>
            <a:blipFill dpi="0" rotWithShape="1">
              <a:blip r:embed="rId1">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flipV="1">
              <a:off x="-2" y="0"/>
              <a:ext cx="4556761" cy="3307080"/>
            </a:xfrm>
            <a:prstGeom prst="rect">
              <a:avLst/>
            </a:prstGeom>
          </p:spPr>
        </p:pic>
      </p:grpSp>
      <p:sp>
        <p:nvSpPr>
          <p:cNvPr id="19" name="矩形 18"/>
          <p:cNvSpPr/>
          <p:nvPr/>
        </p:nvSpPr>
        <p:spPr>
          <a:xfrm>
            <a:off x="5894508" y="3492475"/>
            <a:ext cx="2387498" cy="598805"/>
          </a:xfrm>
          <a:prstGeom prst="rect">
            <a:avLst/>
          </a:prstGeom>
        </p:spPr>
        <p:txBody>
          <a:bodyPr vert="horz" wrap="square">
            <a:spAutoFit/>
          </a:bodyPr>
          <a:lstStyle/>
          <a:p>
            <a:pPr algn="ctr">
              <a:lnSpc>
                <a:spcPct val="150000"/>
              </a:lnSpc>
            </a:pPr>
            <a:r>
              <a:rPr lang="zh-CN" altLang="en-US" sz="2200" dirty="0">
                <a:solidFill>
                  <a:schemeClr val="accent1"/>
                </a:solidFill>
                <a:latin typeface="思源宋体 CN" panose="02020700000000000000" pitchFamily="18" charset="-122"/>
                <a:ea typeface="思源宋体 CN" panose="02020700000000000000" pitchFamily="18" charset="-122"/>
              </a:rPr>
              <a:t>三维空间中</a:t>
            </a:r>
            <a:r>
              <a:rPr lang="zh-CN" altLang="en-US" sz="2200" dirty="0">
                <a:solidFill>
                  <a:schemeClr val="accent1"/>
                </a:solidFill>
                <a:latin typeface="思源宋体 CN" panose="02020700000000000000" pitchFamily="18" charset="-122"/>
                <a:ea typeface="思源宋体 CN" panose="02020700000000000000" pitchFamily="18" charset="-122"/>
              </a:rPr>
              <a:t>运动</a:t>
            </a:r>
            <a:endParaRPr lang="zh-CN" altLang="en-US" sz="2200" dirty="0">
              <a:solidFill>
                <a:schemeClr val="accent1"/>
              </a:solidFill>
              <a:latin typeface="思源宋体 CN" panose="02020700000000000000" pitchFamily="18" charset="-122"/>
              <a:ea typeface="思源宋体 CN" panose="02020700000000000000" pitchFamily="18" charset="-122"/>
            </a:endParaRPr>
          </a:p>
        </p:txBody>
      </p:sp>
      <p:cxnSp>
        <p:nvCxnSpPr>
          <p:cNvPr id="20" name="直接连接符 19"/>
          <p:cNvCxnSpPr/>
          <p:nvPr/>
        </p:nvCxnSpPr>
        <p:spPr>
          <a:xfrm flipH="1">
            <a:off x="6897346" y="3443517"/>
            <a:ext cx="396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3200400" y="2825750"/>
            <a:ext cx="2387600" cy="1265555"/>
            <a:chOff x="1356" y="4471"/>
            <a:chExt cx="3760" cy="1993"/>
          </a:xfrm>
        </p:grpSpPr>
        <p:sp>
          <p:nvSpPr>
            <p:cNvPr id="13" name="矩形 12"/>
            <p:cNvSpPr/>
            <p:nvPr/>
          </p:nvSpPr>
          <p:spPr>
            <a:xfrm>
              <a:off x="1356" y="5521"/>
              <a:ext cx="3760" cy="943"/>
            </a:xfrm>
            <a:prstGeom prst="rect">
              <a:avLst/>
            </a:prstGeom>
          </p:spPr>
          <p:txBody>
            <a:bodyPr vert="horz" wrap="square">
              <a:spAutoFit/>
            </a:bodyPr>
            <a:lstStyle/>
            <a:p>
              <a:pPr algn="ctr">
                <a:lnSpc>
                  <a:spcPct val="150000"/>
                </a:lnSpc>
              </a:pPr>
              <a:r>
                <a:rPr lang="zh-CN" altLang="en-US" sz="2200" dirty="0">
                  <a:solidFill>
                    <a:schemeClr val="accent1"/>
                  </a:solidFill>
                  <a:latin typeface="思源宋体 CN" panose="02020700000000000000" pitchFamily="18" charset="-122"/>
                  <a:ea typeface="思源宋体 CN" panose="02020700000000000000" pitchFamily="18" charset="-122"/>
                </a:rPr>
                <a:t>车辆</a:t>
              </a:r>
              <a:r>
                <a:rPr lang="zh-CN" altLang="en-US" sz="2200" dirty="0">
                  <a:solidFill>
                    <a:schemeClr val="accent1"/>
                  </a:solidFill>
                  <a:latin typeface="思源宋体 CN" panose="02020700000000000000" pitchFamily="18" charset="-122"/>
                  <a:ea typeface="思源宋体 CN" panose="02020700000000000000" pitchFamily="18" charset="-122"/>
                </a:rPr>
                <a:t>控制</a:t>
              </a:r>
              <a:endParaRPr lang="zh-CN" altLang="en-US" sz="2200" dirty="0">
                <a:solidFill>
                  <a:schemeClr val="accent1"/>
                </a:solidFill>
                <a:latin typeface="思源宋体 CN" panose="02020700000000000000" pitchFamily="18" charset="-122"/>
                <a:ea typeface="思源宋体 CN" panose="02020700000000000000" pitchFamily="18" charset="-122"/>
              </a:endParaRPr>
            </a:p>
          </p:txBody>
        </p:sp>
        <p:cxnSp>
          <p:nvCxnSpPr>
            <p:cNvPr id="17" name="直接连接符 16"/>
            <p:cNvCxnSpPr/>
            <p:nvPr/>
          </p:nvCxnSpPr>
          <p:spPr>
            <a:xfrm flipH="1">
              <a:off x="2935" y="5444"/>
              <a:ext cx="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592" y="4471"/>
              <a:ext cx="1288" cy="822"/>
            </a:xfrm>
            <a:prstGeom prst="rect">
              <a:avLst/>
            </a:prstGeom>
            <a:noFill/>
          </p:spPr>
          <p:txBody>
            <a:bodyPr vert="horz" wrap="square">
              <a:spAutoFit/>
            </a:bodyPr>
            <a:lstStyle/>
            <a:p>
              <a:pPr algn="ctr"/>
              <a:r>
                <a:rPr lang="en-US" altLang="zh-CN" sz="2800" dirty="0">
                  <a:solidFill>
                    <a:schemeClr val="accent1"/>
                  </a:solidFill>
                  <a:latin typeface="Calibri Light" panose="020F0302020204030204" pitchFamily="34" charset="0"/>
                  <a:cs typeface="Calibri Light" panose="020F0302020204030204" pitchFamily="34" charset="0"/>
                </a:rPr>
                <a:t>09</a:t>
              </a:r>
              <a:endParaRPr lang="en-US" altLang="zh-CN" sz="2800" dirty="0">
                <a:solidFill>
                  <a:schemeClr val="accent1"/>
                </a:solidFill>
                <a:latin typeface="Calibri Light" panose="020F0302020204030204" pitchFamily="34" charset="0"/>
                <a:cs typeface="Calibri Light" panose="020F0302020204030204" pitchFamily="34" charset="0"/>
              </a:endParaRPr>
            </a:p>
          </p:txBody>
        </p:sp>
      </p:grpSp>
      <p:sp>
        <p:nvSpPr>
          <p:cNvPr id="28" name="矩形 27"/>
          <p:cNvSpPr/>
          <p:nvPr/>
        </p:nvSpPr>
        <p:spPr>
          <a:xfrm>
            <a:off x="6679426" y="2825523"/>
            <a:ext cx="817662" cy="521970"/>
          </a:xfrm>
          <a:prstGeom prst="rect">
            <a:avLst/>
          </a:prstGeom>
          <a:noFill/>
        </p:spPr>
        <p:txBody>
          <a:bodyPr vert="horz" wrap="square">
            <a:spAutoFit/>
          </a:bodyPr>
          <a:lstStyle/>
          <a:p>
            <a:pPr algn="ctr"/>
            <a:r>
              <a:rPr lang="en-US" altLang="zh-CN" sz="2800" dirty="0">
                <a:solidFill>
                  <a:schemeClr val="accent1"/>
                </a:solidFill>
                <a:latin typeface="思源宋体 CN" panose="02020700000000000000" pitchFamily="18" charset="-122"/>
                <a:ea typeface="思源宋体 CN" panose="02020700000000000000" pitchFamily="18" charset="-122"/>
              </a:rPr>
              <a:t>10</a:t>
            </a:r>
            <a:endParaRPr lang="zh-CN" altLang="en-US" sz="2800" dirty="0">
              <a:solidFill>
                <a:schemeClr val="accent1"/>
              </a:solidFill>
              <a:latin typeface="Calibri Light" panose="020F0302020204030204" pitchFamily="34" charset="0"/>
              <a:cs typeface="Calibri Light" panose="020F0302020204030204" pitchFamily="34" charset="0"/>
            </a:endParaRPr>
          </a:p>
        </p:txBody>
      </p:sp>
      <p:sp>
        <p:nvSpPr>
          <p:cNvPr id="35" name="矩形 34"/>
          <p:cNvSpPr/>
          <p:nvPr/>
        </p:nvSpPr>
        <p:spPr>
          <a:xfrm>
            <a:off x="4570259" y="657982"/>
            <a:ext cx="3200214" cy="1070358"/>
          </a:xfrm>
          <a:prstGeom prst="rect">
            <a:avLst/>
          </a:prstGeom>
        </p:spPr>
        <p:txBody>
          <a:bodyPr vert="horz" wrap="square">
            <a:spAutoFit/>
          </a:bodyPr>
          <a:lstStyle/>
          <a:p>
            <a:pPr algn="dist">
              <a:lnSpc>
                <a:spcPct val="150000"/>
              </a:lnSpc>
            </a:pPr>
            <a:r>
              <a:rPr lang="zh-CN" altLang="en-US" sz="4800" dirty="0">
                <a:solidFill>
                  <a:schemeClr val="accent1"/>
                </a:solidFill>
                <a:latin typeface="思源宋体 CN" panose="02020700000000000000" pitchFamily="18" charset="-122"/>
                <a:ea typeface="思源宋体 CN" panose="02020700000000000000" pitchFamily="18" charset="-122"/>
                <a:cs typeface="Calibri" panose="020F0502020204030204" pitchFamily="34" charset="0"/>
              </a:rPr>
              <a:t>目录</a:t>
            </a:r>
            <a:r>
              <a:rPr lang="en-US" altLang="zh-CN" sz="2400" dirty="0">
                <a:solidFill>
                  <a:schemeClr val="accent1"/>
                </a:solidFill>
                <a:latin typeface="思源宋体 CN" panose="02020700000000000000" pitchFamily="18" charset="-122"/>
                <a:ea typeface="思源宋体 CN" panose="02020700000000000000" pitchFamily="18" charset="-122"/>
                <a:cs typeface="Calibri" panose="020F0502020204030204" pitchFamily="34" charset="0"/>
              </a:rPr>
              <a:t>/</a:t>
            </a:r>
            <a:r>
              <a:rPr lang="en-US" altLang="zh-CN" sz="2000" dirty="0">
                <a:solidFill>
                  <a:schemeClr val="accent1"/>
                </a:solidFill>
                <a:latin typeface="思源宋体 CN" panose="02020700000000000000" pitchFamily="18" charset="-122"/>
                <a:ea typeface="思源宋体 CN" panose="02020700000000000000" pitchFamily="18" charset="-122"/>
                <a:cs typeface="Calibri" panose="020F0502020204030204" pitchFamily="34" charset="0"/>
              </a:rPr>
              <a:t>CONTENTS</a:t>
            </a:r>
            <a:endParaRPr lang="zh-CN" altLang="en-US" sz="2400" dirty="0">
              <a:solidFill>
                <a:schemeClr val="accent1"/>
              </a:solidFill>
              <a:latin typeface="思源宋体 CN" panose="02020700000000000000" pitchFamily="18" charset="-122"/>
              <a:ea typeface="思源宋体 CN" panose="02020700000000000000" pitchFamily="18" charset="-122"/>
              <a:cs typeface="Calibri" panose="020F0502020204030204" pitchFamily="34" charset="0"/>
            </a:endParaRPr>
          </a:p>
        </p:txBody>
      </p:sp>
      <p:grpSp>
        <p:nvGrpSpPr>
          <p:cNvPr id="10" name="组合 9"/>
          <p:cNvGrpSpPr/>
          <p:nvPr/>
        </p:nvGrpSpPr>
        <p:grpSpPr>
          <a:xfrm>
            <a:off x="5894705" y="2825750"/>
            <a:ext cx="2387600" cy="1265555"/>
            <a:chOff x="5599" y="4471"/>
            <a:chExt cx="3760" cy="1993"/>
          </a:xfrm>
        </p:grpSpPr>
        <p:sp>
          <p:nvSpPr>
            <p:cNvPr id="7" name="矩形 6"/>
            <p:cNvSpPr/>
            <p:nvPr/>
          </p:nvSpPr>
          <p:spPr>
            <a:xfrm>
              <a:off x="5599" y="5521"/>
              <a:ext cx="3760" cy="943"/>
            </a:xfrm>
            <a:prstGeom prst="rect">
              <a:avLst/>
            </a:prstGeom>
          </p:spPr>
          <p:txBody>
            <a:bodyPr vert="horz" wrap="square">
              <a:spAutoFit/>
            </a:bodyPr>
            <a:p>
              <a:pPr algn="ctr">
                <a:lnSpc>
                  <a:spcPct val="150000"/>
                </a:lnSpc>
              </a:pPr>
              <a:endParaRPr lang="zh-CN" altLang="en-US" sz="2200" dirty="0">
                <a:solidFill>
                  <a:schemeClr val="accent1"/>
                </a:solidFill>
                <a:latin typeface="思源宋体 CN" panose="02020700000000000000" pitchFamily="18" charset="-122"/>
                <a:ea typeface="思源宋体 CN" panose="02020700000000000000" pitchFamily="18" charset="-122"/>
              </a:endParaRPr>
            </a:p>
          </p:txBody>
        </p:sp>
        <p:cxnSp>
          <p:nvCxnSpPr>
            <p:cNvPr id="8" name="直接连接符 7"/>
            <p:cNvCxnSpPr/>
            <p:nvPr/>
          </p:nvCxnSpPr>
          <p:spPr>
            <a:xfrm flipH="1">
              <a:off x="7178" y="5444"/>
              <a:ext cx="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6835" y="4471"/>
              <a:ext cx="1288" cy="822"/>
            </a:xfrm>
            <a:prstGeom prst="rect">
              <a:avLst/>
            </a:prstGeom>
            <a:noFill/>
          </p:spPr>
          <p:txBody>
            <a:bodyPr vert="horz" wrap="square">
              <a:spAutoFit/>
            </a:bodyPr>
            <a:p>
              <a:pPr algn="ctr"/>
              <a:endParaRPr lang="zh-CN" altLang="en-US" sz="2800" dirty="0">
                <a:solidFill>
                  <a:schemeClr val="accent1"/>
                </a:solidFill>
                <a:latin typeface="Calibri Light" panose="020F0302020204030204" pitchFamily="34" charset="0"/>
                <a:cs typeface="Calibri Light" panose="020F0302020204030204" pitchFamily="34" charset="0"/>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 y="0"/>
            <a:ext cx="4476212" cy="3952240"/>
            <a:chOff x="-1" y="0"/>
            <a:chExt cx="4476212" cy="3952240"/>
          </a:xfrm>
        </p:grpSpPr>
        <p:sp>
          <p:nvSpPr>
            <p:cNvPr id="2" name="矩形 1"/>
            <p:cNvSpPr/>
            <p:nvPr/>
          </p:nvSpPr>
          <p:spPr>
            <a:xfrm>
              <a:off x="1" y="0"/>
              <a:ext cx="4476210" cy="3952240"/>
            </a:xfrm>
            <a:prstGeom prst="rect">
              <a:avLst/>
            </a:prstGeom>
            <a:blipFill dpi="0" rotWithShape="1">
              <a:blip r:embed="rId1">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flipV="1">
              <a:off x="-1" y="0"/>
              <a:ext cx="4476212" cy="3248622"/>
            </a:xfrm>
            <a:prstGeom prst="rect">
              <a:avLst/>
            </a:prstGeom>
          </p:spPr>
        </p:pic>
      </p:grpSp>
      <p:grpSp>
        <p:nvGrpSpPr>
          <p:cNvPr id="14" name="组合 13"/>
          <p:cNvGrpSpPr/>
          <p:nvPr/>
        </p:nvGrpSpPr>
        <p:grpSpPr>
          <a:xfrm flipH="1" flipV="1">
            <a:off x="7715791" y="2905760"/>
            <a:ext cx="4476212" cy="3952240"/>
            <a:chOff x="-2" y="0"/>
            <a:chExt cx="4556761" cy="4023360"/>
          </a:xfrm>
        </p:grpSpPr>
        <p:sp>
          <p:nvSpPr>
            <p:cNvPr id="15" name="矩形 14"/>
            <p:cNvSpPr/>
            <p:nvPr/>
          </p:nvSpPr>
          <p:spPr>
            <a:xfrm>
              <a:off x="0" y="0"/>
              <a:ext cx="4556759" cy="4023360"/>
            </a:xfrm>
            <a:prstGeom prst="rect">
              <a:avLst/>
            </a:prstGeom>
            <a:blipFill dpi="0" rotWithShape="1">
              <a:blip r:embed="rId1">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flipV="1">
              <a:off x="-2" y="0"/>
              <a:ext cx="4556761" cy="3307080"/>
            </a:xfrm>
            <a:prstGeom prst="rect">
              <a:avLst/>
            </a:prstGeom>
          </p:spPr>
        </p:pic>
      </p:grpSp>
      <p:grpSp>
        <p:nvGrpSpPr>
          <p:cNvPr id="29" name="组合 28"/>
          <p:cNvGrpSpPr/>
          <p:nvPr/>
        </p:nvGrpSpPr>
        <p:grpSpPr>
          <a:xfrm>
            <a:off x="3644286" y="2525389"/>
            <a:ext cx="4903428" cy="2035035"/>
            <a:chOff x="874930" y="2699012"/>
            <a:chExt cx="4903428" cy="2035035"/>
          </a:xfrm>
        </p:grpSpPr>
        <p:sp>
          <p:nvSpPr>
            <p:cNvPr id="30" name="矩形: 圆角 29"/>
            <p:cNvSpPr/>
            <p:nvPr/>
          </p:nvSpPr>
          <p:spPr>
            <a:xfrm>
              <a:off x="2664872" y="4396317"/>
              <a:ext cx="1323544" cy="337730"/>
            </a:xfrm>
            <a:prstGeom prst="roundRect">
              <a:avLst>
                <a:gd name="adj" fmla="val 50000"/>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sz="1600" dirty="0">
                  <a:solidFill>
                    <a:schemeClr val="bg1"/>
                  </a:solidFill>
                  <a:latin typeface="思源宋体 CN" panose="02020700000000000000" pitchFamily="18" charset="-122"/>
                  <a:ea typeface="思源宋体 CN" panose="02020700000000000000" pitchFamily="18" charset="-122"/>
                </a:rPr>
                <a:t>Part .01</a:t>
              </a:r>
              <a:endParaRPr lang="zh-CN" altLang="en-US" sz="1600" dirty="0">
                <a:solidFill>
                  <a:schemeClr val="bg1"/>
                </a:solidFill>
                <a:latin typeface="思源宋体 CN" panose="02020700000000000000" pitchFamily="18" charset="-122"/>
                <a:ea typeface="思源宋体 CN" panose="02020700000000000000" pitchFamily="18" charset="-122"/>
              </a:endParaRPr>
            </a:p>
          </p:txBody>
        </p:sp>
        <p:sp>
          <p:nvSpPr>
            <p:cNvPr id="31" name="文本框 30"/>
            <p:cNvSpPr txBox="1"/>
            <p:nvPr/>
          </p:nvSpPr>
          <p:spPr>
            <a:xfrm>
              <a:off x="874930" y="2699012"/>
              <a:ext cx="4903428" cy="891540"/>
            </a:xfrm>
            <a:prstGeom prst="rect">
              <a:avLst/>
            </a:prstGeom>
            <a:noFill/>
          </p:spPr>
          <p:txBody>
            <a:bodyPr vert="horz" wrap="square" rtlCol="0">
              <a:spAutoFit/>
            </a:bodyPr>
            <a:lstStyle/>
            <a:p>
              <a:pPr algn="ctr"/>
              <a:r>
                <a:rPr lang="en-US" altLang="zh-CN" sz="3600" spc="300" dirty="0">
                  <a:solidFill>
                    <a:schemeClr val="accent1"/>
                  </a:solidFill>
                  <a:latin typeface="思源宋体 CN" panose="02020700000000000000" pitchFamily="18" charset="-122"/>
                  <a:ea typeface="思源宋体 CN" panose="02020700000000000000" pitchFamily="18" charset="-122"/>
                </a:rPr>
                <a:t>AI</a:t>
              </a:r>
              <a:r>
                <a:rPr lang="zh-CN" altLang="en-US" sz="3600" spc="300" dirty="0">
                  <a:solidFill>
                    <a:schemeClr val="accent1"/>
                  </a:solidFill>
                  <a:latin typeface="思源宋体 CN" panose="02020700000000000000" pitchFamily="18" charset="-122"/>
                  <a:ea typeface="思源宋体 CN" panose="02020700000000000000" pitchFamily="18" charset="-122"/>
                </a:rPr>
                <a:t>模型</a:t>
              </a:r>
              <a:endParaRPr lang="zh-CN" altLang="en-US" sz="3600" spc="300" dirty="0">
                <a:solidFill>
                  <a:schemeClr val="accent1"/>
                </a:solidFill>
                <a:latin typeface="思源宋体 CN" panose="02020700000000000000" pitchFamily="18" charset="-122"/>
                <a:ea typeface="思源宋体 CN" panose="02020700000000000000" pitchFamily="18" charset="-122"/>
              </a:endParaRPr>
            </a:p>
            <a:p>
              <a:pPr algn="ctr"/>
              <a:r>
                <a:rPr lang="zh-CN" altLang="en-US" sz="1600" spc="300" dirty="0">
                  <a:solidFill>
                    <a:schemeClr val="accent1"/>
                  </a:solidFill>
                  <a:latin typeface="思源宋体 CN" panose="02020700000000000000" pitchFamily="18" charset="-122"/>
                  <a:ea typeface="思源宋体 CN" panose="02020700000000000000" pitchFamily="18" charset="-122"/>
                </a:rPr>
                <a:t>（</a:t>
              </a:r>
              <a:r>
                <a:rPr lang="en-US" altLang="zh-CN" sz="1600" spc="300" dirty="0">
                  <a:solidFill>
                    <a:schemeClr val="accent1"/>
                  </a:solidFill>
                  <a:latin typeface="思源宋体 CN" panose="02020700000000000000" pitchFamily="18" charset="-122"/>
                  <a:ea typeface="思源宋体 CN" panose="02020700000000000000" pitchFamily="18" charset="-122"/>
                </a:rPr>
                <a:t>The AI Model</a:t>
              </a:r>
              <a:r>
                <a:rPr lang="zh-CN" altLang="en-US" sz="1600" spc="300" dirty="0">
                  <a:solidFill>
                    <a:schemeClr val="accent1"/>
                  </a:solidFill>
                  <a:latin typeface="思源宋体 CN" panose="02020700000000000000" pitchFamily="18" charset="-122"/>
                  <a:ea typeface="思源宋体 CN" panose="02020700000000000000" pitchFamily="18" charset="-122"/>
                </a:rPr>
                <a:t>）</a:t>
              </a:r>
              <a:endParaRPr lang="zh-CN" altLang="en-US" sz="1600" spc="300" dirty="0">
                <a:solidFill>
                  <a:schemeClr val="accent1"/>
                </a:solidFill>
                <a:latin typeface="思源宋体 CN" panose="02020700000000000000" pitchFamily="18" charset="-122"/>
                <a:ea typeface="思源宋体 CN" panose="02020700000000000000" pitchFamily="18" charset="-122"/>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083" y="419109"/>
            <a:ext cx="3009207" cy="521970"/>
          </a:xfrm>
          <a:prstGeom prst="rect">
            <a:avLst/>
          </a:prstGeom>
          <a:noFill/>
        </p:spPr>
        <p:txBody>
          <a:bodyPr vert="horz" wrap="square" rtlCol="0">
            <a:spAutoFit/>
          </a:bodyPr>
          <a:lstStyle/>
          <a:p>
            <a:r>
              <a:rPr lang="en-US" altLang="zh-CN" sz="2800" spc="300" dirty="0">
                <a:solidFill>
                  <a:schemeClr val="accent1"/>
                </a:solidFill>
                <a:latin typeface="思源宋体 CN" panose="02020700000000000000" pitchFamily="18" charset="-122"/>
                <a:ea typeface="思源宋体 CN" panose="02020700000000000000" pitchFamily="18" charset="-122"/>
                <a:sym typeface="+mn-ea"/>
              </a:rPr>
              <a:t>AI</a:t>
            </a:r>
            <a:r>
              <a:rPr lang="zh-CN" altLang="en-US" sz="2800" spc="300" dirty="0">
                <a:solidFill>
                  <a:schemeClr val="accent1"/>
                </a:solidFill>
                <a:latin typeface="思源宋体 CN" panose="02020700000000000000" pitchFamily="18" charset="-122"/>
                <a:ea typeface="思源宋体 CN" panose="02020700000000000000" pitchFamily="18" charset="-122"/>
                <a:sym typeface="+mn-ea"/>
              </a:rPr>
              <a:t>模型</a:t>
            </a:r>
            <a:endParaRPr lang="zh-CN" altLang="en-US" sz="2800" dirty="0">
              <a:solidFill>
                <a:schemeClr val="accent1"/>
              </a:solidFill>
              <a:latin typeface="思源宋体 CN" panose="02020700000000000000" pitchFamily="18" charset="-122"/>
              <a:ea typeface="思源宋体 CN" panose="02020700000000000000" pitchFamily="18" charset="-122"/>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798830" y="1315085"/>
            <a:ext cx="4806950" cy="2635250"/>
            <a:chOff x="1258" y="2071"/>
            <a:chExt cx="7570" cy="4150"/>
          </a:xfrm>
        </p:grpSpPr>
        <p:pic>
          <p:nvPicPr>
            <p:cNvPr id="2" name="图片 1" descr="AI Model"/>
            <p:cNvPicPr>
              <a:picLocks noChangeAspect="1"/>
            </p:cNvPicPr>
            <p:nvPr/>
          </p:nvPicPr>
          <p:blipFill>
            <a:blip r:embed="rId1"/>
            <a:stretch>
              <a:fillRect/>
            </a:stretch>
          </p:blipFill>
          <p:spPr>
            <a:xfrm>
              <a:off x="1258" y="2071"/>
              <a:ext cx="7570" cy="4150"/>
            </a:xfrm>
            <a:prstGeom prst="rect">
              <a:avLst/>
            </a:prstGeom>
          </p:spPr>
        </p:pic>
        <p:sp>
          <p:nvSpPr>
            <p:cNvPr id="4" name="图文框 3"/>
            <p:cNvSpPr/>
            <p:nvPr/>
          </p:nvSpPr>
          <p:spPr>
            <a:xfrm>
              <a:off x="3291" y="2997"/>
              <a:ext cx="2835" cy="2190"/>
            </a:xfrm>
            <a:prstGeom prst="frame">
              <a:avLst>
                <a:gd name="adj1" fmla="val 242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sp>
        <p:nvSpPr>
          <p:cNvPr id="16" name="文本框 15"/>
          <p:cNvSpPr txBox="1"/>
          <p:nvPr/>
        </p:nvSpPr>
        <p:spPr>
          <a:xfrm>
            <a:off x="1418590" y="3950335"/>
            <a:ext cx="3568065" cy="2584450"/>
          </a:xfrm>
          <a:prstGeom prst="rect">
            <a:avLst/>
          </a:prstGeom>
          <a:noFill/>
        </p:spPr>
        <p:txBody>
          <a:bodyPr wrap="square" rtlCol="0">
            <a:spAutoFit/>
          </a:bodyPr>
          <a:p>
            <a:r>
              <a:rPr lang="en-US" altLang="zh-CN">
                <a:solidFill>
                  <a:schemeClr val="accent5">
                    <a:lumMod val="75000"/>
                  </a:schemeClr>
                </a:solidFill>
              </a:rPr>
              <a:t>1.Movement:</a:t>
            </a:r>
            <a:r>
              <a:rPr lang="zh-CN" altLang="en-US"/>
              <a:t>移动指的是游戏角色将</a:t>
            </a:r>
            <a:r>
              <a:rPr lang="en-US" altLang="zh-CN"/>
              <a:t>AI</a:t>
            </a:r>
            <a:r>
              <a:rPr lang="zh-CN" altLang="en-US"/>
              <a:t>的决策转化为移动的算法。是属于单个游戏角色的</a:t>
            </a:r>
            <a:r>
              <a:rPr lang="zh-CN" altLang="en-US"/>
              <a:t>行为。</a:t>
            </a:r>
            <a:endParaRPr lang="zh-CN" altLang="en-US"/>
          </a:p>
          <a:p>
            <a:r>
              <a:rPr lang="en-US" altLang="zh-CN">
                <a:solidFill>
                  <a:schemeClr val="accent5">
                    <a:lumMod val="75000"/>
                  </a:schemeClr>
                </a:solidFill>
              </a:rPr>
              <a:t>2.Desision Making:</a:t>
            </a:r>
            <a:r>
              <a:rPr lang="zh-CN" altLang="en-US"/>
              <a:t>决策指的是游戏角色如何规划</a:t>
            </a:r>
            <a:r>
              <a:rPr lang="en-US" altLang="zh-CN"/>
              <a:t> </a:t>
            </a:r>
            <a:r>
              <a:rPr lang="zh-CN" altLang="en-US"/>
              <a:t>下一步行动的算法。是属于单个游戏角色的</a:t>
            </a:r>
            <a:r>
              <a:rPr lang="zh-CN" altLang="en-US"/>
              <a:t>行为。</a:t>
            </a:r>
            <a:endParaRPr lang="zh-CN" altLang="en-US"/>
          </a:p>
          <a:p>
            <a:r>
              <a:rPr lang="en-US" altLang="zh-CN">
                <a:solidFill>
                  <a:schemeClr val="accent5">
                    <a:lumMod val="75000"/>
                  </a:schemeClr>
                </a:solidFill>
              </a:rPr>
              <a:t>3.Strategy:</a:t>
            </a:r>
            <a:r>
              <a:rPr lang="zh-CN" altLang="en-US"/>
              <a:t>策略指的是规划一组游戏人物行为的算法。整体的策略将会影响单个游戏任务的</a:t>
            </a:r>
            <a:r>
              <a:rPr lang="zh-CN" altLang="en-US"/>
              <a:t>决策。</a:t>
            </a:r>
            <a:endParaRPr lang="zh-CN" altLang="en-US"/>
          </a:p>
        </p:txBody>
      </p:sp>
      <p:sp>
        <p:nvSpPr>
          <p:cNvPr id="32" name="文本框 31"/>
          <p:cNvSpPr txBox="1"/>
          <p:nvPr/>
        </p:nvSpPr>
        <p:spPr>
          <a:xfrm>
            <a:off x="6073140" y="1541145"/>
            <a:ext cx="3568065" cy="1753235"/>
          </a:xfrm>
          <a:prstGeom prst="rect">
            <a:avLst/>
          </a:prstGeom>
          <a:noFill/>
        </p:spPr>
        <p:txBody>
          <a:bodyPr wrap="square" rtlCol="0">
            <a:spAutoFit/>
          </a:bodyPr>
          <a:p>
            <a:r>
              <a:rPr lang="en-US" altLang="zh-CN"/>
              <a:t>AI</a:t>
            </a:r>
            <a:r>
              <a:rPr lang="zh-CN" altLang="en-US"/>
              <a:t>模型解释</a:t>
            </a:r>
            <a:r>
              <a:rPr lang="en-US" altLang="zh-CN"/>
              <a:t>:</a:t>
            </a:r>
            <a:endParaRPr lang="en-US" altLang="zh-CN"/>
          </a:p>
          <a:p>
            <a:r>
              <a:rPr lang="zh-CN" altLang="en-US"/>
              <a:t>整个</a:t>
            </a:r>
            <a:r>
              <a:rPr lang="en-US" altLang="zh-CN"/>
              <a:t>AI</a:t>
            </a:r>
            <a:r>
              <a:rPr lang="zh-CN" altLang="en-US"/>
              <a:t>引擎</a:t>
            </a:r>
            <a:r>
              <a:rPr lang="en-US" altLang="zh-CN"/>
              <a:t>(</a:t>
            </a:r>
            <a:r>
              <a:rPr lang="zh-CN" altLang="en-US"/>
              <a:t>红框部分</a:t>
            </a:r>
            <a:r>
              <a:rPr lang="en-US" altLang="zh-CN"/>
              <a:t>)</a:t>
            </a:r>
            <a:r>
              <a:rPr lang="zh-CN" altLang="en-US"/>
              <a:t>从世界接口（</a:t>
            </a:r>
            <a:r>
              <a:rPr lang="en-US" altLang="zh-CN"/>
              <a:t>world interface</a:t>
            </a:r>
            <a:r>
              <a:rPr lang="zh-CN" altLang="en-US"/>
              <a:t>）中获取信息，经过</a:t>
            </a:r>
            <a:r>
              <a:rPr lang="en-US" altLang="zh-CN"/>
              <a:t>AI</a:t>
            </a:r>
            <a:r>
              <a:rPr lang="zh-CN" altLang="en-US"/>
              <a:t>引擎的处理，处理的结果通过动画层和物理层反馈给玩家。</a:t>
            </a:r>
            <a:endParaRPr lang="zh-CN" altLang="en-US"/>
          </a:p>
          <a:p>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 y="0"/>
            <a:ext cx="4476212" cy="3952240"/>
            <a:chOff x="-1" y="0"/>
            <a:chExt cx="4476212" cy="3952240"/>
          </a:xfrm>
        </p:grpSpPr>
        <p:sp>
          <p:nvSpPr>
            <p:cNvPr id="2" name="矩形 1"/>
            <p:cNvSpPr/>
            <p:nvPr/>
          </p:nvSpPr>
          <p:spPr>
            <a:xfrm>
              <a:off x="1" y="0"/>
              <a:ext cx="4476210" cy="3952240"/>
            </a:xfrm>
            <a:prstGeom prst="rect">
              <a:avLst/>
            </a:prstGeom>
            <a:blipFill dpi="0" rotWithShape="1">
              <a:blip r:embed="rId1">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flipV="1">
              <a:off x="-1" y="0"/>
              <a:ext cx="4476212" cy="3248622"/>
            </a:xfrm>
            <a:prstGeom prst="rect">
              <a:avLst/>
            </a:prstGeom>
          </p:spPr>
        </p:pic>
      </p:grpSp>
      <p:grpSp>
        <p:nvGrpSpPr>
          <p:cNvPr id="14" name="组合 13"/>
          <p:cNvGrpSpPr/>
          <p:nvPr/>
        </p:nvGrpSpPr>
        <p:grpSpPr>
          <a:xfrm flipH="1" flipV="1">
            <a:off x="7715791" y="2905760"/>
            <a:ext cx="4476212" cy="3952240"/>
            <a:chOff x="-2" y="0"/>
            <a:chExt cx="4556761" cy="4023360"/>
          </a:xfrm>
        </p:grpSpPr>
        <p:sp>
          <p:nvSpPr>
            <p:cNvPr id="15" name="矩形 14"/>
            <p:cNvSpPr/>
            <p:nvPr/>
          </p:nvSpPr>
          <p:spPr>
            <a:xfrm>
              <a:off x="0" y="0"/>
              <a:ext cx="4556759" cy="4023360"/>
            </a:xfrm>
            <a:prstGeom prst="rect">
              <a:avLst/>
            </a:prstGeom>
            <a:blipFill dpi="0" rotWithShape="1">
              <a:blip r:embed="rId1">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flipV="1">
              <a:off x="-2" y="0"/>
              <a:ext cx="4556761" cy="3307080"/>
            </a:xfrm>
            <a:prstGeom prst="rect">
              <a:avLst/>
            </a:prstGeom>
          </p:spPr>
        </p:pic>
      </p:grpSp>
      <p:grpSp>
        <p:nvGrpSpPr>
          <p:cNvPr id="29" name="组合 28"/>
          <p:cNvGrpSpPr/>
          <p:nvPr/>
        </p:nvGrpSpPr>
        <p:grpSpPr>
          <a:xfrm>
            <a:off x="3644286" y="2525389"/>
            <a:ext cx="4903428" cy="2035035"/>
            <a:chOff x="874930" y="2699012"/>
            <a:chExt cx="4903428" cy="2035035"/>
          </a:xfrm>
        </p:grpSpPr>
        <p:sp>
          <p:nvSpPr>
            <p:cNvPr id="30" name="矩形: 圆角 29"/>
            <p:cNvSpPr/>
            <p:nvPr/>
          </p:nvSpPr>
          <p:spPr>
            <a:xfrm>
              <a:off x="2664872" y="4396317"/>
              <a:ext cx="1323544" cy="337730"/>
            </a:xfrm>
            <a:prstGeom prst="roundRect">
              <a:avLst>
                <a:gd name="adj" fmla="val 50000"/>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sz="1600" dirty="0">
                  <a:solidFill>
                    <a:schemeClr val="bg1"/>
                  </a:solidFill>
                  <a:latin typeface="思源宋体 CN" panose="02020700000000000000" pitchFamily="18" charset="-122"/>
                  <a:ea typeface="思源宋体 CN" panose="02020700000000000000" pitchFamily="18" charset="-122"/>
                </a:rPr>
                <a:t>Part .02</a:t>
              </a:r>
              <a:endParaRPr lang="zh-CN" altLang="en-US" sz="1600" dirty="0">
                <a:solidFill>
                  <a:schemeClr val="bg1"/>
                </a:solidFill>
                <a:latin typeface="思源宋体 CN" panose="02020700000000000000" pitchFamily="18" charset="-122"/>
                <a:ea typeface="思源宋体 CN" panose="02020700000000000000" pitchFamily="18" charset="-122"/>
              </a:endParaRPr>
            </a:p>
          </p:txBody>
        </p:sp>
        <p:sp>
          <p:nvSpPr>
            <p:cNvPr id="31" name="文本框 30"/>
            <p:cNvSpPr txBox="1"/>
            <p:nvPr/>
          </p:nvSpPr>
          <p:spPr>
            <a:xfrm>
              <a:off x="874930" y="2699012"/>
              <a:ext cx="4903428" cy="891540"/>
            </a:xfrm>
            <a:prstGeom prst="rect">
              <a:avLst/>
            </a:prstGeom>
            <a:noFill/>
          </p:spPr>
          <p:txBody>
            <a:bodyPr vert="horz" wrap="square" rtlCol="0">
              <a:spAutoFit/>
            </a:bodyPr>
            <a:lstStyle/>
            <a:p>
              <a:pPr algn="ctr"/>
              <a:r>
                <a:rPr lang="en-US" altLang="zh-CN" sz="3600" dirty="0">
                  <a:solidFill>
                    <a:schemeClr val="accent1"/>
                  </a:solidFill>
                  <a:latin typeface="思源宋体 CN" panose="02020700000000000000" pitchFamily="18" charset="-122"/>
                  <a:ea typeface="思源宋体 CN" panose="02020700000000000000" pitchFamily="18" charset="-122"/>
                  <a:sym typeface="+mn-ea"/>
                </a:rPr>
                <a:t>AI</a:t>
              </a:r>
              <a:r>
                <a:rPr lang="zh-CN" altLang="en-US" sz="3600" dirty="0">
                  <a:solidFill>
                    <a:schemeClr val="accent1"/>
                  </a:solidFill>
                  <a:latin typeface="思源宋体 CN" panose="02020700000000000000" pitchFamily="18" charset="-122"/>
                  <a:ea typeface="思源宋体 CN" panose="02020700000000000000" pitchFamily="18" charset="-122"/>
                  <a:sym typeface="+mn-ea"/>
                </a:rPr>
                <a:t>移动算法基础</a:t>
              </a:r>
              <a:endParaRPr lang="zh-CN" altLang="en-US" sz="3600" dirty="0">
                <a:solidFill>
                  <a:schemeClr val="accent1"/>
                </a:solidFill>
                <a:latin typeface="思源宋体 CN" panose="02020700000000000000" pitchFamily="18" charset="-122"/>
                <a:ea typeface="思源宋体 CN" panose="02020700000000000000" pitchFamily="18" charset="-122"/>
                <a:sym typeface="+mn-ea"/>
              </a:endParaRPr>
            </a:p>
            <a:p>
              <a:pPr algn="ctr"/>
              <a:r>
                <a:rPr lang="en-US" altLang="zh-CN" sz="1600" spc="300" dirty="0">
                  <a:solidFill>
                    <a:schemeClr val="accent1"/>
                  </a:solidFill>
                  <a:latin typeface="思源宋体 CN" panose="02020700000000000000" pitchFamily="18" charset="-122"/>
                  <a:ea typeface="思源宋体 CN" panose="02020700000000000000" pitchFamily="18" charset="-122"/>
                </a:rPr>
                <a:t>(The Basic of Movement Algorithm)</a:t>
              </a:r>
              <a:endParaRPr lang="en-US" altLang="zh-CN" sz="1600" spc="300" dirty="0">
                <a:solidFill>
                  <a:schemeClr val="accent1"/>
                </a:solidFill>
                <a:latin typeface="思源宋体 CN" panose="02020700000000000000" pitchFamily="18" charset="-122"/>
                <a:ea typeface="思源宋体 CN" panose="02020700000000000000" pitchFamily="18" charset="-122"/>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083" y="419109"/>
            <a:ext cx="3009207" cy="521970"/>
          </a:xfrm>
          <a:prstGeom prst="rect">
            <a:avLst/>
          </a:prstGeom>
          <a:noFill/>
        </p:spPr>
        <p:txBody>
          <a:bodyPr vert="horz" wrap="square" rtlCol="0">
            <a:spAutoFit/>
          </a:bodyPr>
          <a:lstStyle/>
          <a:p>
            <a:r>
              <a:rPr lang="en-US" altLang="zh-CN" sz="2800" spc="300" dirty="0">
                <a:solidFill>
                  <a:schemeClr val="accent1"/>
                </a:solidFill>
                <a:latin typeface="思源宋体 CN" panose="02020700000000000000" pitchFamily="18" charset="-122"/>
                <a:ea typeface="思源宋体 CN" panose="02020700000000000000" pitchFamily="18" charset="-122"/>
                <a:sym typeface="+mn-ea"/>
              </a:rPr>
              <a:t>AI</a:t>
            </a:r>
            <a:r>
              <a:rPr lang="zh-CN" altLang="en-US" sz="2800" spc="300" dirty="0">
                <a:solidFill>
                  <a:schemeClr val="accent1"/>
                </a:solidFill>
                <a:latin typeface="思源宋体 CN" panose="02020700000000000000" pitchFamily="18" charset="-122"/>
                <a:ea typeface="思源宋体 CN" panose="02020700000000000000" pitchFamily="18" charset="-122"/>
                <a:sym typeface="+mn-ea"/>
              </a:rPr>
              <a:t>移动算法</a:t>
            </a:r>
            <a:r>
              <a:rPr lang="zh-CN" altLang="en-US" sz="2800" spc="300" dirty="0">
                <a:solidFill>
                  <a:schemeClr val="accent1"/>
                </a:solidFill>
                <a:latin typeface="思源宋体 CN" panose="02020700000000000000" pitchFamily="18" charset="-122"/>
                <a:ea typeface="思源宋体 CN" panose="02020700000000000000" pitchFamily="18" charset="-122"/>
                <a:sym typeface="+mn-ea"/>
              </a:rPr>
              <a:t>基础</a:t>
            </a:r>
            <a:endParaRPr lang="zh-CN" altLang="en-US" sz="2800" spc="3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99720" y="1094105"/>
            <a:ext cx="10542270" cy="4246245"/>
          </a:xfrm>
          <a:prstGeom prst="rect">
            <a:avLst/>
          </a:prstGeom>
          <a:noFill/>
        </p:spPr>
        <p:txBody>
          <a:bodyPr wrap="square" rtlCol="0">
            <a:spAutoFit/>
          </a:bodyPr>
          <a:p>
            <a:r>
              <a:rPr lang="en-US" altLang="zh-CN"/>
              <a:t>1.</a:t>
            </a:r>
            <a:r>
              <a:rPr lang="zh-CN" altLang="en-US"/>
              <a:t>什么是</a:t>
            </a:r>
            <a:r>
              <a:rPr lang="en-US" altLang="zh-CN"/>
              <a:t>AI</a:t>
            </a:r>
            <a:r>
              <a:rPr lang="zh-CN" altLang="en-US"/>
              <a:t>移动算法：</a:t>
            </a:r>
            <a:r>
              <a:rPr lang="en-US" altLang="zh-CN"/>
              <a:t>AI</a:t>
            </a:r>
            <a:r>
              <a:rPr lang="zh-CN" altLang="en-US"/>
              <a:t>移动算法是一种利用游戏人物在游戏中的位置和一些附加的物理要素，规划出人物在未来几帧的位置的算法。即规划游戏人物的运动</a:t>
            </a:r>
            <a:r>
              <a:rPr lang="zh-CN" altLang="en-US"/>
              <a:t>方式。</a:t>
            </a:r>
            <a:endParaRPr lang="zh-CN" altLang="en-US"/>
          </a:p>
          <a:p>
            <a:endParaRPr lang="zh-CN" altLang="en-US"/>
          </a:p>
          <a:p>
            <a:r>
              <a:rPr lang="en-US" altLang="zh-CN"/>
              <a:t>2.</a:t>
            </a:r>
            <a:r>
              <a:rPr lang="zh-CN" altLang="en-US"/>
              <a:t>算法的输入：游戏世界的几何数据，包括其他游戏角色的位置，敌人的</a:t>
            </a:r>
            <a:r>
              <a:rPr lang="zh-CN" altLang="en-US"/>
              <a:t>位置，路径，障碍，关卡状态</a:t>
            </a:r>
            <a:r>
              <a:rPr lang="zh-CN" altLang="en-US"/>
              <a:t>等等。</a:t>
            </a:r>
            <a:endParaRPr lang="zh-CN" altLang="en-US"/>
          </a:p>
          <a:p>
            <a:endParaRPr lang="zh-CN" altLang="en-US"/>
          </a:p>
          <a:p>
            <a:r>
              <a:rPr lang="en-US" altLang="zh-CN"/>
              <a:t>3.</a:t>
            </a:r>
            <a:r>
              <a:rPr lang="zh-CN" altLang="en-US"/>
              <a:t>算法输出：输出当前人物的移动信息，包括速度，方向，加速度等等。</a:t>
            </a:r>
            <a:endParaRPr lang="zh-CN" altLang="en-US"/>
          </a:p>
          <a:p>
            <a:endParaRPr lang="zh-CN" altLang="en-US"/>
          </a:p>
          <a:p>
            <a:r>
              <a:rPr lang="en-US" altLang="zh-CN"/>
              <a:t>4.</a:t>
            </a:r>
            <a:r>
              <a:rPr lang="zh-CN" altLang="en-US"/>
              <a:t>算法分类：根据算法输出可以将移动算法分为两大类</a:t>
            </a:r>
            <a:r>
              <a:rPr lang="en-US" altLang="zh-CN"/>
              <a:t>:</a:t>
            </a:r>
            <a:endParaRPr lang="en-US" altLang="zh-CN"/>
          </a:p>
          <a:p>
            <a:r>
              <a:rPr lang="en-US" altLang="zh-CN"/>
              <a:t>	       (1).</a:t>
            </a:r>
            <a:r>
              <a:rPr lang="zh-CN" altLang="en-US"/>
              <a:t>动力学算法（</a:t>
            </a:r>
            <a:r>
              <a:rPr lang="en-US" altLang="zh-CN"/>
              <a:t>Kinematic Algorithm</a:t>
            </a:r>
            <a:r>
              <a:rPr lang="zh-CN" altLang="en-US"/>
              <a:t>）</a:t>
            </a:r>
            <a:r>
              <a:rPr lang="en-US" altLang="zh-CN"/>
              <a:t>:</a:t>
            </a:r>
            <a:r>
              <a:rPr lang="zh-CN" altLang="en-US"/>
              <a:t>动力学算法仅仅输出一个移动方向和一个开关，</a:t>
            </a:r>
            <a:endParaRPr lang="zh-CN" altLang="en-US"/>
          </a:p>
          <a:p>
            <a:r>
              <a:rPr lang="en-US" altLang="zh-CN"/>
              <a:t>	            </a:t>
            </a:r>
            <a:r>
              <a:rPr lang="zh-CN" altLang="en-US"/>
              <a:t>该开关决定角色是全速运动还是停止，算法并不考虑角色如何加速和减速。</a:t>
            </a:r>
            <a:endParaRPr lang="zh-CN" altLang="en-US"/>
          </a:p>
          <a:p>
            <a:r>
              <a:rPr lang="en-US" altLang="zh-CN"/>
              <a:t>	       (2).</a:t>
            </a:r>
            <a:r>
              <a:rPr lang="zh-CN" altLang="en-US"/>
              <a:t>动态算法（</a:t>
            </a:r>
            <a:r>
              <a:rPr lang="en-US" altLang="zh-CN"/>
              <a:t>dynamic Algorithm</a:t>
            </a:r>
            <a:r>
              <a:rPr lang="zh-CN" altLang="en-US"/>
              <a:t>）</a:t>
            </a:r>
            <a:r>
              <a:rPr lang="en-US" altLang="zh-CN"/>
              <a:t>:</a:t>
            </a:r>
            <a:r>
              <a:rPr lang="zh-CN" altLang="en-US"/>
              <a:t>也被叫做</a:t>
            </a:r>
            <a:r>
              <a:rPr lang="en-US" altLang="zh-CN"/>
              <a:t>steering behavior,动态运动考虑角色当前的	            运动。动态算法通常需要知道角色的当前速度及其位置。动态算法输出力或加速度，目	            的是改变角色的速度</a:t>
            </a:r>
            <a:r>
              <a:rPr lang="zh-CN" altLang="en-US"/>
              <a:t>。</a:t>
            </a:r>
            <a:endParaRPr lang="zh-CN" altLang="en-US"/>
          </a:p>
          <a:p>
            <a:endParaRPr lang="zh-CN" altLang="en-US"/>
          </a:p>
        </p:txBody>
      </p:sp>
    </p:spTree>
  </p:cSld>
  <p:clrMapOvr>
    <a:masterClrMapping/>
  </p:clrMapOvr>
</p:sld>
</file>

<file path=ppt/theme/theme1.xml><?xml version="1.0" encoding="utf-8"?>
<a:theme xmlns:a="http://schemas.openxmlformats.org/drawingml/2006/main" name="Office 主题​​">
  <a:themeElements>
    <a:clrScheme name="自定义 2354">
      <a:dk1>
        <a:sysClr val="windowText" lastClr="000000"/>
      </a:dk1>
      <a:lt1>
        <a:sysClr val="window" lastClr="FFFFFF"/>
      </a:lt1>
      <a:dk2>
        <a:srgbClr val="44546A"/>
      </a:dk2>
      <a:lt2>
        <a:srgbClr val="E7E6E6"/>
      </a:lt2>
      <a:accent1>
        <a:srgbClr val="6794BD"/>
      </a:accent1>
      <a:accent2>
        <a:srgbClr val="A1BDD7"/>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2354">
      <a:dk1>
        <a:sysClr val="windowText" lastClr="000000"/>
      </a:dk1>
      <a:lt1>
        <a:sysClr val="window" lastClr="FFFFFF"/>
      </a:lt1>
      <a:dk2>
        <a:srgbClr val="44546A"/>
      </a:dk2>
      <a:lt2>
        <a:srgbClr val="E7E6E6"/>
      </a:lt2>
      <a:accent1>
        <a:srgbClr val="6794BD"/>
      </a:accent1>
      <a:accent2>
        <a:srgbClr val="A1BDD7"/>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3299</Words>
  <Application>WPS 演示</Application>
  <PresentationFormat>宽屏</PresentationFormat>
  <Paragraphs>177</Paragraphs>
  <Slides>11</Slides>
  <Notes>0</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11</vt:i4>
      </vt:variant>
    </vt:vector>
  </HeadingPairs>
  <TitlesOfParts>
    <vt:vector size="31" baseType="lpstr">
      <vt:lpstr>Arial</vt:lpstr>
      <vt:lpstr>宋体</vt:lpstr>
      <vt:lpstr>Wingdings</vt:lpstr>
      <vt:lpstr>思源宋体 CN</vt:lpstr>
      <vt:lpstr>思源宋体</vt:lpstr>
      <vt:lpstr>Calibri Light</vt:lpstr>
      <vt:lpstr>微软雅黑</vt:lpstr>
      <vt:lpstr>Calibri</vt:lpstr>
      <vt:lpstr>Lato regular</vt:lpstr>
      <vt:lpstr>linea-basic-10</vt:lpstr>
      <vt:lpstr>linea-basic-10</vt:lpstr>
      <vt:lpstr>华文细黑</vt:lpstr>
      <vt:lpstr>Source Sans Pro</vt:lpstr>
      <vt:lpstr>Corbel Light</vt:lpstr>
      <vt:lpstr>等线</vt:lpstr>
      <vt:lpstr>Arial Unicode MS</vt:lpstr>
      <vt:lpstr>等线 Light</vt:lpstr>
      <vt:lpstr>Segoe Print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稻壳儿演示武汉组</dc:creator>
  <cp:lastModifiedBy>hongy</cp:lastModifiedBy>
  <cp:revision>37</cp:revision>
  <dcterms:created xsi:type="dcterms:W3CDTF">2020-10-27T06:22:00Z</dcterms:created>
  <dcterms:modified xsi:type="dcterms:W3CDTF">2022-04-12T10:39:34Z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2052-11.1.0.11372</vt:lpwstr>
  </property>
  <property fmtid="{D5CDD505-2E9C-101B-9397-08002B2CF9AE}" pid="3" name="KSOTemplateUUID">
    <vt:lpwstr>v1.0_mb_3bZ/EAZ3qwwESjKNEFSX+g==</vt:lpwstr>
  </property>
  <property fmtid="{D5CDD505-2E9C-101B-9397-08002B2CF9AE}" pid="4" name="ICV">
    <vt:lpwstr>78054F86160D4A06943BAABF6EC4E79C</vt:lpwstr>
  </property>
</Properties>
</file>