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1"/>
  </p:notesMasterIdLst>
  <p:sldIdLst>
    <p:sldId id="256" r:id="rId3"/>
    <p:sldId id="257" r:id="rId4"/>
    <p:sldId id="259" r:id="rId5"/>
    <p:sldId id="273" r:id="rId6"/>
    <p:sldId id="274" r:id="rId7"/>
    <p:sldId id="275" r:id="rId8"/>
    <p:sldId id="276" r:id="rId9"/>
    <p:sldId id="278" r:id="rId10"/>
    <p:sldId id="264" r:id="rId11"/>
    <p:sldId id="262" r:id="rId12"/>
    <p:sldId id="265" r:id="rId13"/>
    <p:sldId id="266" r:id="rId14"/>
    <p:sldId id="267" r:id="rId15"/>
    <p:sldId id="258" r:id="rId16"/>
    <p:sldId id="269" r:id="rId17"/>
    <p:sldId id="263" r:id="rId18"/>
    <p:sldId id="268" r:id="rId19"/>
    <p:sldId id="277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595959"/>
    <a:srgbClr val="88BA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72"/>
      </p:cViewPr>
      <p:guideLst>
        <p:guide orient="horz" pos="219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BCA6-A449-4480-82EA-F3D557971EAF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F030-2286-4C30-8CEE-BE0B56EF53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BBCA6-A449-4480-82EA-F3D557971EAF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1F030-2286-4C30-8CEE-BE0B56EF53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BBCA6-A449-4480-82EA-F3D557971EAF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1F030-2286-4C30-8CEE-BE0B56EF53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8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 descr="/private/var/folders/_t/2js4ndgs7kx98tmph2vjhl6r0000gn/T/com.kingsoft.wpsoffice.mac/photoedit2/20230423100621/temp.pngte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192" y="1181100"/>
            <a:ext cx="4031615" cy="44958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986020" y="2696210"/>
            <a:ext cx="22193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/>
              <a:t>永续地牢设计书</a:t>
            </a:r>
          </a:p>
          <a:p>
            <a:pPr algn="ctr">
              <a:lnSpc>
                <a:spcPct val="150000"/>
              </a:lnSpc>
            </a:pPr>
            <a:r>
              <a:rPr lang="en-US" altLang="zh-CN" b="1"/>
              <a:t>Ouroboros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960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flipH="1">
            <a:off x="56515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7"/>
          <p:cNvSpPr/>
          <p:nvPr/>
        </p:nvSpPr>
        <p:spPr>
          <a:xfrm>
            <a:off x="6981190" y="3143250"/>
            <a:ext cx="5183505" cy="1597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每个玩家有牌库，职业牌，左右手装备栏，饰品装备栏，血量条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。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左下角为剩余的行动手牌抽牌堆和抽牌数。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中央为层主怪物和其所拥有的血量。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54"/>
          <p:cNvSpPr/>
          <p:nvPr/>
        </p:nvSpPr>
        <p:spPr>
          <a:xfrm>
            <a:off x="7322343" y="1212851"/>
            <a:ext cx="4869657" cy="14303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6" name="TextBox 55"/>
          <p:cNvSpPr txBox="1">
            <a:spLocks noChangeArrowheads="1"/>
          </p:cNvSpPr>
          <p:nvPr/>
        </p:nvSpPr>
        <p:spPr bwMode="auto">
          <a:xfrm>
            <a:off x="7726521" y="1543298"/>
            <a:ext cx="3462337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chemeClr val="bg1"/>
                </a:solidFill>
                <a:latin typeface="Open Sans" panose="020B0606030504020204" pitchFamily="34" charset="0"/>
              </a:rPr>
              <a:t>战斗场景设计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027" name="图片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11" y="1416169"/>
            <a:ext cx="5366067" cy="4025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960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flipH="1">
            <a:off x="56515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7"/>
          <p:cNvSpPr/>
          <p:nvPr/>
        </p:nvSpPr>
        <p:spPr>
          <a:xfrm>
            <a:off x="6981190" y="3143250"/>
            <a:ext cx="5183505" cy="1926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每个玩家有血量条和选择的先后顺序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。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每个玩家旁会显示标志以显示哪位玩家正在选择。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上方显示的是可选的战利品，而上方的标志则对应是哪名玩家已经选择了这件装备。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54"/>
          <p:cNvSpPr/>
          <p:nvPr/>
        </p:nvSpPr>
        <p:spPr>
          <a:xfrm>
            <a:off x="7322343" y="1212851"/>
            <a:ext cx="4869657" cy="14303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6" name="TextBox 55"/>
          <p:cNvSpPr txBox="1">
            <a:spLocks noChangeArrowheads="1"/>
          </p:cNvSpPr>
          <p:nvPr/>
        </p:nvSpPr>
        <p:spPr bwMode="auto">
          <a:xfrm>
            <a:off x="7726521" y="1543298"/>
            <a:ext cx="402097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chemeClr val="bg1"/>
                </a:solidFill>
                <a:latin typeface="Open Sans" panose="020B0606030504020204" pitchFamily="34" charset="0"/>
              </a:rPr>
              <a:t>战利品场景设计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42" y="1445918"/>
            <a:ext cx="5286758" cy="396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960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flipH="1">
            <a:off x="56515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7"/>
          <p:cNvSpPr/>
          <p:nvPr/>
        </p:nvSpPr>
        <p:spPr>
          <a:xfrm>
            <a:off x="6981190" y="3143250"/>
            <a:ext cx="5183505" cy="1165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每个人物都代表一位可以选择的角色。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玩家可以和角色交互以获得更多关于该角色的信息（如故事或能力）。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54"/>
          <p:cNvSpPr/>
          <p:nvPr/>
        </p:nvSpPr>
        <p:spPr>
          <a:xfrm>
            <a:off x="7322343" y="1212851"/>
            <a:ext cx="4869657" cy="14303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6" name="TextBox 55"/>
          <p:cNvSpPr txBox="1">
            <a:spLocks noChangeArrowheads="1"/>
          </p:cNvSpPr>
          <p:nvPr/>
        </p:nvSpPr>
        <p:spPr bwMode="auto">
          <a:xfrm>
            <a:off x="7726521" y="1543298"/>
            <a:ext cx="443817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chemeClr val="bg1"/>
                </a:solidFill>
                <a:latin typeface="Open Sans" panose="020B0606030504020204" pitchFamily="34" charset="0"/>
              </a:rPr>
              <a:t>角色创建场景设计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7" name="图片 6" descr="建筑的摆设布局&#10;&#10;描述已自动生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71" y="1511086"/>
            <a:ext cx="5293664" cy="355910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960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flipH="1">
            <a:off x="56515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7"/>
          <p:cNvSpPr/>
          <p:nvPr/>
        </p:nvSpPr>
        <p:spPr>
          <a:xfrm>
            <a:off x="6981190" y="3143250"/>
            <a:ext cx="5183505" cy="1495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图鉴左边将显示可以查看的角色，武器，怪物的图片。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在点击后，在右方详细显示出它的图像，名称，和它的效果（或能力）。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54"/>
          <p:cNvSpPr/>
          <p:nvPr/>
        </p:nvSpPr>
        <p:spPr>
          <a:xfrm>
            <a:off x="7322343" y="1212851"/>
            <a:ext cx="4869657" cy="14303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6" name="TextBox 55"/>
          <p:cNvSpPr txBox="1">
            <a:spLocks noChangeArrowheads="1"/>
          </p:cNvSpPr>
          <p:nvPr/>
        </p:nvSpPr>
        <p:spPr bwMode="auto">
          <a:xfrm>
            <a:off x="7726521" y="1543298"/>
            <a:ext cx="443817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chemeClr val="bg1"/>
                </a:solidFill>
                <a:latin typeface="Open Sans" panose="020B0606030504020204" pitchFamily="34" charset="0"/>
              </a:rPr>
              <a:t>图鉴场景设计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80" y="1509911"/>
            <a:ext cx="5343493" cy="351032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32915" y="3260336"/>
            <a:ext cx="4013816" cy="34831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60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flipH="1">
            <a:off x="56515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54"/>
          <p:cNvSpPr/>
          <p:nvPr/>
        </p:nvSpPr>
        <p:spPr>
          <a:xfrm>
            <a:off x="7322343" y="1212851"/>
            <a:ext cx="4869657" cy="14303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6" name="TextBox 55"/>
          <p:cNvSpPr txBox="1">
            <a:spLocks noChangeArrowheads="1"/>
          </p:cNvSpPr>
          <p:nvPr/>
        </p:nvSpPr>
        <p:spPr bwMode="auto">
          <a:xfrm>
            <a:off x="7726521" y="1543298"/>
            <a:ext cx="3462337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chemeClr val="bg1"/>
                </a:solidFill>
                <a:latin typeface="Open Sans" panose="020B0606030504020204" pitchFamily="34" charset="0"/>
              </a:rPr>
              <a:t>战斗流程设计</a:t>
            </a:r>
          </a:p>
        </p:txBody>
      </p:sp>
      <p:sp>
        <p:nvSpPr>
          <p:cNvPr id="4" name="Rectangle 7"/>
          <p:cNvSpPr/>
          <p:nvPr/>
        </p:nvSpPr>
        <p:spPr>
          <a:xfrm>
            <a:off x="6981190" y="3143250"/>
            <a:ext cx="5183505" cy="3882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在游戏开始阶段，将向每位玩家手中发出三张牌。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每位玩家开始回合时，根据武器装备类型选择抽取一或两张牌。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随后出牌，将行动手牌放在武器牌上以发动攻击。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结束回合时，向层主怪物抽取一张牌，这张牌决定层主怪物采取怎样的行动。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随后顺位到下一名玩家。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2" y="677116"/>
            <a:ext cx="5578475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48" y="3143249"/>
            <a:ext cx="4331058" cy="3248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60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flipH="1">
            <a:off x="56515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54"/>
          <p:cNvSpPr/>
          <p:nvPr/>
        </p:nvSpPr>
        <p:spPr>
          <a:xfrm>
            <a:off x="7322343" y="1212851"/>
            <a:ext cx="4869657" cy="14303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6" name="TextBox 55"/>
          <p:cNvSpPr txBox="1">
            <a:spLocks noChangeArrowheads="1"/>
          </p:cNvSpPr>
          <p:nvPr/>
        </p:nvSpPr>
        <p:spPr bwMode="auto">
          <a:xfrm>
            <a:off x="7726521" y="1543298"/>
            <a:ext cx="3462337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chemeClr val="bg1"/>
                </a:solidFill>
                <a:latin typeface="Open Sans" panose="020B0606030504020204" pitchFamily="34" charset="0"/>
              </a:rPr>
              <a:t>重生流程设计</a:t>
            </a:r>
          </a:p>
        </p:txBody>
      </p:sp>
      <p:pic>
        <p:nvPicPr>
          <p:cNvPr id="1073742852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45" y="551180"/>
            <a:ext cx="5579110" cy="2409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Rectangle 7"/>
          <p:cNvSpPr/>
          <p:nvPr/>
        </p:nvSpPr>
        <p:spPr>
          <a:xfrm>
            <a:off x="6981190" y="3143250"/>
            <a:ext cx="5183505" cy="3346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当某位玩家生命值归零时，他的阵营将随之改变。他将丢弃所有手牌，再重新抽取三张牌。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随后抽取一张怪物牌作为自己变化为的怪物，本回合不再行动。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当轮到该玩家行动时，抽取一张行动卡牌，随后出牌，将牌放置在怪物牌上以发动攻击。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当该玩家生命值再次归零，这个过程将重复一遍，只是从怪物阵营变回玩家阵营。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10" y="3043710"/>
            <a:ext cx="4594726" cy="3446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60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 flipH="1">
            <a:off x="56515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49895" y="755650"/>
            <a:ext cx="1160145" cy="352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武器设定</a:t>
            </a:r>
            <a:endParaRPr lang="en-US" altLang="zh-CN" sz="17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7131685" y="624205"/>
            <a:ext cx="628015" cy="615315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2" descr="4451681438996_.pi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185" y="1109980"/>
            <a:ext cx="1555750" cy="14770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9" descr="4441681438995_.pic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023" y="1108075"/>
            <a:ext cx="1604645" cy="14808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图片 8" descr="4431681438994_.pic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10800000" flipV="1">
            <a:off x="1062673" y="3573463"/>
            <a:ext cx="1610995" cy="1520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7" descr="891681439245_.pic"/>
          <p:cNvPicPr>
            <a:picLocks noChangeAspect="1"/>
          </p:cNvPicPr>
          <p:nvPr/>
        </p:nvPicPr>
        <p:blipFill>
          <a:blip r:embed="rId6"/>
          <a:srcRect t="19492" r="854" b="5412"/>
          <a:stretch>
            <a:fillRect/>
          </a:stretch>
        </p:blipFill>
        <p:spPr>
          <a:xfrm>
            <a:off x="3428365" y="3579813"/>
            <a:ext cx="1498600" cy="1514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7305675" y="1499235"/>
            <a:ext cx="4460240" cy="18573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游戏卡牌分为武器卡牌和行动手牌，武器分为地风水火四种属性，每个武器最多可持有一种主属性和一种副属性。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行动手牌让特定的装备有不同的效果。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6204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60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 flipH="1">
            <a:off x="56515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49895" y="755650"/>
            <a:ext cx="1160145" cy="352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怪物设定</a:t>
            </a:r>
            <a:endParaRPr lang="en-US" altLang="zh-CN" sz="17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7131685" y="624205"/>
            <a:ext cx="628015" cy="615315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305675" y="1499235"/>
            <a:ext cx="4245610" cy="212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怪物卡牌设定会更多来自于龙与地下城（</a:t>
            </a:r>
            <a:r>
              <a:rPr lang="en-US" altLang="zh-CN" dirty="0"/>
              <a:t>Dungeons &amp; Dragons </a:t>
            </a:r>
            <a:r>
              <a:rPr lang="zh-CN" altLang="en-US" dirty="0"/>
              <a:t>）中的稀有怪。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这些怪物能更多的给冒险者一种陌生感和未知感，让玩家感受到此地牢中的生物危险度是不同于其他游戏的。</a:t>
            </a:r>
          </a:p>
        </p:txBody>
      </p:sp>
      <p:pic>
        <p:nvPicPr>
          <p:cNvPr id="14" name="图片 13" descr="图片包含 户外, 恐龙, 动物, 发动机&#10;&#10;描述已自动生成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214" y="3168876"/>
            <a:ext cx="2777383" cy="333053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62" y="165848"/>
            <a:ext cx="2690995" cy="2837180"/>
          </a:xfrm>
          <a:prstGeom prst="rect">
            <a:avLst/>
          </a:prstGeom>
        </p:spPr>
      </p:pic>
      <p:pic>
        <p:nvPicPr>
          <p:cNvPr id="18" name="图片 17" descr="图片包含 桌子, 水果&#10;&#10;描述已自动生成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301" y="165848"/>
            <a:ext cx="2269102" cy="283718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60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 flipH="1">
            <a:off x="56515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49895" y="755650"/>
            <a:ext cx="1160145" cy="352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数值设计</a:t>
            </a:r>
            <a:endParaRPr lang="en-US" altLang="zh-CN" sz="17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7131685" y="624205"/>
            <a:ext cx="628015" cy="615315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131685" y="1464646"/>
            <a:ext cx="4460240" cy="48913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我们会使用以下几点来平衡装备数值：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可用牌数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i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Able-cards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下写为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AC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指此装备可使用的行动卡牌数量。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理想伤害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i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Total damage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下写为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TD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指在抽到所有该装备可抽到的牌后可以打出的总伤害（</a:t>
            </a:r>
            <a:r>
              <a:rPr lang="en-US" altLang="zh-CN" sz="1800" i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zh-CN" sz="1800" i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可阻挡伤害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）。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每牌伤害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i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Damage per card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下写为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DPC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指每张牌的平均伤害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i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zh-CN" sz="1800" i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可阻挡伤害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最大每秒伤害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i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Max damage per card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下写为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MDPC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可打出的最大伤害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i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zh-CN" sz="1800" i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可阻挡伤害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每相近的稀有度的装备之间的数值差距不会很大，但他们的实现和展示效果不同，以达到更多可玩性和玩家直接配合的实现。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3" name="图片 7" descr="891681439245_.pic">
            <a:extLst>
              <a:ext uri="{FF2B5EF4-FFF2-40B4-BE49-F238E27FC236}">
                <a16:creationId xmlns:a16="http://schemas.microsoft.com/office/drawing/2014/main" id="{F523E350-3ADA-CC8F-C9C7-DADFDC0439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492" r="854" b="5412"/>
          <a:stretch>
            <a:fillRect/>
          </a:stretch>
        </p:blipFill>
        <p:spPr>
          <a:xfrm>
            <a:off x="282706" y="2671762"/>
            <a:ext cx="1498600" cy="1514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" name="图片 14" descr="电脑萤幕画面&#10;&#10;中度可信度描述已自动生成">
            <a:extLst>
              <a:ext uri="{FF2B5EF4-FFF2-40B4-BE49-F238E27FC236}">
                <a16:creationId xmlns:a16="http://schemas.microsoft.com/office/drawing/2014/main" id="{62EE2776-C058-37AB-C29E-7AB7B2B08C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894" y="624205"/>
            <a:ext cx="4046724" cy="539563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887210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/private/var/folders/_t/2js4ndgs7kx98tmph2vjhl6r0000gn/T/com.kingsoft.wpsoffice.mac/photoedit2/20230423100900/temp.pngte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538" y="-330200"/>
            <a:ext cx="6731000" cy="75057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493635" y="2329815"/>
            <a:ext cx="35763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/>
              <a:t>永续地牢设计书</a:t>
            </a:r>
          </a:p>
          <a:p>
            <a:pPr algn="ctr">
              <a:lnSpc>
                <a:spcPct val="150000"/>
              </a:lnSpc>
            </a:pPr>
            <a:r>
              <a:rPr lang="en-US" altLang="zh-CN" b="1"/>
              <a:t>Ouroboros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60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 flipH="1">
            <a:off x="56515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0" name="Oval 9"/>
          <p:cNvSpPr/>
          <p:nvPr/>
        </p:nvSpPr>
        <p:spPr>
          <a:xfrm>
            <a:off x="7244556" y="1785702"/>
            <a:ext cx="500063" cy="5000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 altLang="zh-CN" dirty="0">
              <a:solidFill>
                <a:srgbClr val="F2F2F2"/>
              </a:solidFill>
            </a:endParaRPr>
          </a:p>
        </p:txBody>
      </p:sp>
      <p:sp>
        <p:nvSpPr>
          <p:cNvPr id="41" name="TextBox 10"/>
          <p:cNvSpPr txBox="1"/>
          <p:nvPr/>
        </p:nvSpPr>
        <p:spPr>
          <a:xfrm>
            <a:off x="7866856" y="1872062"/>
            <a:ext cx="3549650" cy="4140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Unity 2021 稳定支持版本 (LTS) 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7280275" y="1003522"/>
            <a:ext cx="3549650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GeosansLight" panose="02000603020000020003" pitchFamily="2" charset="0"/>
              </a:rPr>
              <a:t>编程平台</a:t>
            </a:r>
          </a:p>
        </p:txBody>
      </p:sp>
      <p:pic>
        <p:nvPicPr>
          <p:cNvPr id="5" name="图片 4" descr="901681440551_.pic"/>
          <p:cNvPicPr>
            <a:picLocks noChangeAspect="1"/>
          </p:cNvPicPr>
          <p:nvPr/>
        </p:nvPicPr>
        <p:blipFill>
          <a:blip r:embed="rId3"/>
          <a:srcRect l="11398" r="15131" b="5747"/>
          <a:stretch>
            <a:fillRect/>
          </a:stretch>
        </p:blipFill>
        <p:spPr>
          <a:xfrm>
            <a:off x="861695" y="594360"/>
            <a:ext cx="4095115" cy="56686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953885" y="2407920"/>
            <a:ext cx="5126355" cy="38544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1.</a:t>
            </a:r>
            <a:r>
              <a:rPr lang="zh-CN" altLang="en-US"/>
              <a:t>在Unity中创建新项目，并确保选择2D项目类型。</a:t>
            </a:r>
          </a:p>
          <a:p>
            <a:pPr>
              <a:lnSpc>
                <a:spcPct val="150000"/>
              </a:lnSpc>
            </a:pP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2.</a:t>
            </a:r>
            <a:r>
              <a:rPr lang="zh-CN" altLang="en-US"/>
              <a:t>在Unity Asset Store中搜索并下载适合您需求的2D卡牌游戏资源包，例如卡牌、背景、字体等。</a:t>
            </a:r>
          </a:p>
          <a:p>
            <a:pPr>
              <a:lnSpc>
                <a:spcPct val="150000"/>
              </a:lnSpc>
            </a:pP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3.</a:t>
            </a:r>
            <a:r>
              <a:rPr lang="zh-CN" altLang="en-US"/>
              <a:t>创建用户界面，例如显示卡牌手牌和场上卡牌等。可以使用Unity的UI工具来创建用户界面。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60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 flipH="1">
            <a:off x="56515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3870" y="723265"/>
            <a:ext cx="4852670" cy="44983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4.</a:t>
            </a:r>
            <a:r>
              <a:rPr lang="zh-CN" altLang="en-US"/>
              <a:t>创建卡牌游戏所需的2D精灵，例如卡牌背面和正面。将这些精灵导入到Unity项目中。</a:t>
            </a:r>
          </a:p>
          <a:p>
            <a:pPr>
              <a:lnSpc>
                <a:spcPct val="150000"/>
              </a:lnSpc>
            </a:pP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5.</a:t>
            </a:r>
            <a:r>
              <a:rPr lang="zh-CN" altLang="en-US"/>
              <a:t>创建游戏场景，并将卡牌精灵放置在合适的位置。可以使用Unity的2D布局工具来快速设计场景。</a:t>
            </a:r>
          </a:p>
          <a:p>
            <a:pPr>
              <a:lnSpc>
                <a:spcPct val="150000"/>
              </a:lnSpc>
            </a:pP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6.</a:t>
            </a:r>
            <a:r>
              <a:rPr lang="zh-CN" altLang="en-US"/>
              <a:t>创建游戏逻辑，例如抽牌、打牌和计分等。可以使用Unity的C#脚本来实现这些逻辑。</a:t>
            </a: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824345" y="434975"/>
            <a:ext cx="5117465" cy="50742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/>
              <a:t>UI界面模块：用于实现游戏界面，包括主界面、卡牌选择界面、战斗界面等等。</a:t>
            </a:r>
          </a:p>
          <a:p>
            <a:pPr algn="just">
              <a:lnSpc>
                <a:spcPct val="150000"/>
              </a:lnSpc>
            </a:pPr>
            <a:endParaRPr lang="zh-CN" altLang="en-US"/>
          </a:p>
          <a:p>
            <a:pPr algn="just">
              <a:lnSpc>
                <a:spcPct val="150000"/>
              </a:lnSpc>
            </a:pPr>
            <a:r>
              <a:rPr lang="zh-CN" altLang="en-US"/>
              <a:t>卡牌数据模块：用于存储和管理卡牌的属性和数据，包括卡牌的名称、描述、稀有度、攻击力、血量等</a:t>
            </a:r>
          </a:p>
          <a:p>
            <a:pPr algn="just">
              <a:lnSpc>
                <a:spcPct val="150000"/>
              </a:lnSpc>
            </a:pPr>
            <a:r>
              <a:rPr lang="zh-CN" altLang="en-US"/>
              <a:t>卡牌操作模块：用于实现玩家与卡牌之间的互动，包括卡牌的抽取、出牌、弃牌、回收等等。</a:t>
            </a:r>
          </a:p>
          <a:p>
            <a:pPr algn="just">
              <a:lnSpc>
                <a:spcPct val="150000"/>
              </a:lnSpc>
            </a:pPr>
            <a:endParaRPr lang="zh-CN" altLang="en-US"/>
          </a:p>
          <a:p>
            <a:pPr algn="just">
              <a:lnSpc>
                <a:spcPct val="150000"/>
              </a:lnSpc>
            </a:pPr>
            <a:r>
              <a:rPr lang="zh-CN" altLang="en-US"/>
              <a:t>游戏逻辑模块：用于实现游戏的规则和逻辑，包括回合制、回合流程、胜负判定等等。</a:t>
            </a:r>
          </a:p>
          <a:p>
            <a:pPr algn="just">
              <a:lnSpc>
                <a:spcPct val="150000"/>
              </a:lnSpc>
            </a:pPr>
            <a:endParaRPr lang="zh-CN" altLang="en-US"/>
          </a:p>
          <a:p>
            <a:pPr algn="just">
              <a:lnSpc>
                <a:spcPct val="150000"/>
              </a:lnSpc>
            </a:pPr>
            <a:r>
              <a:rPr lang="zh-CN" altLang="en-US"/>
              <a:t>数据统计模块：用于记录和统计游戏数据，包括玩家的胜率、游戏时长、卡牌使用情况等等。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60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 flipH="1">
            <a:off x="56515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74815" y="251460"/>
            <a:ext cx="5262880" cy="44983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/>
              <a:t>使用C#中的ADO.NET（ActiveX Data Objects .NET）技术实现。</a:t>
            </a:r>
          </a:p>
          <a:p>
            <a:pPr algn="just">
              <a:lnSpc>
                <a:spcPct val="150000"/>
              </a:lnSpc>
            </a:pPr>
            <a:endParaRPr lang="zh-CN" altLang="en-US"/>
          </a:p>
          <a:p>
            <a:pPr algn="just">
              <a:lnSpc>
                <a:spcPct val="150000"/>
              </a:lnSpc>
            </a:pPr>
            <a:r>
              <a:rPr lang="zh-CN" altLang="en-US"/>
              <a:t>首先，导入ADO.NET命名空间：在你的C#代码文件中，在顶部使用“using System.Data;”导入ADO.NET命名空间。</a:t>
            </a:r>
          </a:p>
          <a:p>
            <a:pPr algn="just">
              <a:lnSpc>
                <a:spcPct val="150000"/>
              </a:lnSpc>
            </a:pPr>
            <a:endParaRPr lang="zh-CN" altLang="en-US"/>
          </a:p>
          <a:p>
            <a:pPr algn="just">
              <a:lnSpc>
                <a:spcPct val="150000"/>
              </a:lnSpc>
            </a:pPr>
            <a:r>
              <a:rPr lang="zh-CN" altLang="en-US"/>
              <a:t>然后，创建数据库连接：使用SqlConnection类创建一个数据库连接对象。你需要提供数据库服务器的名称或IP地址、数据库名称以及登录凭据等必要的信息。例如：</a:t>
            </a:r>
          </a:p>
          <a:p>
            <a:pPr algn="l">
              <a:lnSpc>
                <a:spcPct val="150000"/>
              </a:lnSpc>
            </a:pPr>
            <a:r>
              <a:rPr lang="zh-CN" altLang="en-US" sz="1200"/>
              <a:t>string connectionString = "Server=myServerAddress;Database=myDataBase;User Id=myUsername;Password=myPassword;";</a:t>
            </a:r>
          </a:p>
          <a:p>
            <a:pPr algn="l">
              <a:lnSpc>
                <a:spcPct val="150000"/>
              </a:lnSpc>
            </a:pPr>
            <a:r>
              <a:rPr lang="zh-CN" altLang="en-US" sz="1200"/>
              <a:t>SqlConnection connection = new SqlConnection(connectionString);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799715" y="1503680"/>
            <a:ext cx="496570" cy="3514725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lstStyle/>
          <a:p>
            <a:r>
              <a:rPr lang="zh-CN" altLang="en-US" sz="4400" b="1">
                <a:latin typeface="Calibri" panose="020F0502020204030204" pitchFamily="34" charset="0"/>
                <a:sym typeface="+mn-ea"/>
              </a:rPr>
              <a:t>数据库连接</a:t>
            </a:r>
            <a:endParaRPr lang="zh-CN" altLang="en-US" sz="4400" b="1">
              <a:latin typeface="Calibri" panose="020F0502020204030204" pitchFamily="34" charset="0"/>
            </a:endParaRPr>
          </a:p>
          <a:p>
            <a:endParaRPr lang="zh-CN" altLang="en-US" sz="4400" b="1">
              <a:latin typeface="Calibri" panose="020F050202020403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60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 flipH="1">
            <a:off x="56515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97345" y="805180"/>
            <a:ext cx="5262880" cy="44983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/>
              <a:t>connection.Open();</a:t>
            </a:r>
            <a:r>
              <a:rPr lang="en-US" altLang="zh-CN" sz="1200"/>
              <a:t> //</a:t>
            </a:r>
            <a:r>
              <a:rPr lang="zh-CN" altLang="en-US" sz="1200"/>
              <a:t>打开数据库连接：使用SqlConnection对象的Open()方法打开数据库连接</a:t>
            </a:r>
          </a:p>
          <a:p>
            <a:pPr algn="just">
              <a:lnSpc>
                <a:spcPct val="150000"/>
              </a:lnSpc>
            </a:pPr>
            <a:endParaRPr lang="zh-CN" altLang="en-US" sz="1200"/>
          </a:p>
          <a:p>
            <a:pPr algn="just">
              <a:lnSpc>
                <a:spcPct val="150000"/>
              </a:lnSpc>
            </a:pPr>
            <a:r>
              <a:rPr lang="zh-CN" altLang="en-US" sz="1200"/>
              <a:t>string sql = "SELECT * FROM users";</a:t>
            </a:r>
          </a:p>
          <a:p>
            <a:pPr algn="just">
              <a:lnSpc>
                <a:spcPct val="150000"/>
              </a:lnSpc>
            </a:pPr>
            <a:r>
              <a:rPr lang="zh-CN" altLang="en-US" sz="1200"/>
              <a:t>SqlCommand command = new SqlCommand(sql, connection);</a:t>
            </a:r>
          </a:p>
          <a:p>
            <a:pPr algn="just">
              <a:lnSpc>
                <a:spcPct val="150000"/>
              </a:lnSpc>
            </a:pPr>
            <a:r>
              <a:rPr lang="zh-CN" altLang="en-US" sz="1200"/>
              <a:t>SqlDataReader reader = command.ExecuteReader();</a:t>
            </a:r>
          </a:p>
          <a:p>
            <a:pPr algn="just">
              <a:lnSpc>
                <a:spcPct val="150000"/>
              </a:lnSpc>
            </a:pPr>
            <a:r>
              <a:rPr lang="en-US" altLang="zh-CN" sz="1200"/>
              <a:t>//执行SQL查询：使用SqlCommand对象创建SQL查询语句并执行它。例如，以下代码将从名为“users”的表中选择所有数据行</a:t>
            </a:r>
          </a:p>
          <a:p>
            <a:pPr algn="just">
              <a:lnSpc>
                <a:spcPct val="150000"/>
              </a:lnSpc>
            </a:pPr>
            <a:endParaRPr lang="en-US" altLang="zh-CN" sz="1200"/>
          </a:p>
          <a:p>
            <a:pPr algn="just">
              <a:lnSpc>
                <a:spcPct val="150000"/>
              </a:lnSpc>
            </a:pPr>
            <a:r>
              <a:rPr lang="zh-CN" altLang="en-US" sz="1200"/>
              <a:t>while (reader.Read())</a:t>
            </a:r>
          </a:p>
          <a:p>
            <a:pPr algn="just">
              <a:lnSpc>
                <a:spcPct val="150000"/>
              </a:lnSpc>
            </a:pPr>
            <a:r>
              <a:rPr lang="zh-CN" altLang="en-US" sz="1200"/>
              <a:t>{</a:t>
            </a:r>
          </a:p>
          <a:p>
            <a:pPr algn="just">
              <a:lnSpc>
                <a:spcPct val="150000"/>
              </a:lnSpc>
            </a:pPr>
            <a:r>
              <a:rPr lang="zh-CN" altLang="en-US" sz="1200"/>
              <a:t>    string name = reader["name"].ToString();</a:t>
            </a:r>
          </a:p>
          <a:p>
            <a:pPr algn="just">
              <a:lnSpc>
                <a:spcPct val="150000"/>
              </a:lnSpc>
            </a:pPr>
            <a:r>
              <a:rPr lang="zh-CN" altLang="en-US" sz="1200"/>
              <a:t>    Debug.Log(name);</a:t>
            </a:r>
          </a:p>
          <a:p>
            <a:pPr algn="just">
              <a:lnSpc>
                <a:spcPct val="150000"/>
              </a:lnSpc>
            </a:pPr>
            <a:r>
              <a:rPr lang="zh-CN" altLang="en-US" sz="1200"/>
              <a:t>}</a:t>
            </a:r>
          </a:p>
          <a:p>
            <a:pPr algn="just">
              <a:lnSpc>
                <a:spcPct val="150000"/>
              </a:lnSpc>
            </a:pPr>
            <a:r>
              <a:rPr lang="en-US" altLang="zh-CN" sz="1200"/>
              <a:t>//处理查询结果：使用SqlDataReader对象来处理查询结果。例如，以下代码将循环遍历查询结果并输出每个用户的姓名</a:t>
            </a:r>
          </a:p>
          <a:p>
            <a:pPr algn="just">
              <a:lnSpc>
                <a:spcPct val="150000"/>
              </a:lnSpc>
            </a:pPr>
            <a:endParaRPr lang="en-US" altLang="zh-CN" sz="1200"/>
          </a:p>
          <a:p>
            <a:pPr algn="just">
              <a:lnSpc>
                <a:spcPct val="150000"/>
              </a:lnSpc>
            </a:pPr>
            <a:r>
              <a:rPr lang="zh-CN" altLang="en-US" sz="1200"/>
              <a:t>connection.Close();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799715" y="1503680"/>
            <a:ext cx="496570" cy="3514725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lstStyle/>
          <a:p>
            <a:r>
              <a:rPr lang="zh-CN" altLang="en-US" sz="4400" b="1">
                <a:latin typeface="Calibri" panose="020F0502020204030204" pitchFamily="34" charset="0"/>
                <a:sym typeface="+mn-ea"/>
              </a:rPr>
              <a:t>数据库使用</a:t>
            </a:r>
            <a:endParaRPr lang="zh-CN" altLang="en-US" sz="4400" b="1">
              <a:latin typeface="Calibri" panose="020F0502020204030204" pitchFamily="34" charset="0"/>
            </a:endParaRPr>
          </a:p>
          <a:p>
            <a:endParaRPr lang="zh-CN" altLang="en-US" sz="4400" b="1">
              <a:latin typeface="Calibri" panose="020F050202020403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60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 flipH="1">
            <a:off x="56515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55460" y="2588895"/>
            <a:ext cx="5022215" cy="13449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5400" b="1" dirty="0"/>
              <a:t>UI</a:t>
            </a:r>
            <a:r>
              <a:rPr lang="zh-CN" altLang="en-US" sz="5400" b="1" dirty="0"/>
              <a:t>设计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799715" y="1503680"/>
            <a:ext cx="496570" cy="3514725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lstStyle/>
          <a:p>
            <a:endParaRPr lang="zh-CN" altLang="en-US" sz="4400" b="1">
              <a:latin typeface="Calibri" panose="020F050202020403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615" y="1064260"/>
            <a:ext cx="4728845" cy="472884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60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 flipH="1">
            <a:off x="56515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7131685" y="624205"/>
            <a:ext cx="628015" cy="615315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2" descr="4451681438996_.pi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383" y="2448916"/>
            <a:ext cx="2130983" cy="2023129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9" descr="4441681438995_.pic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991" y="2448916"/>
            <a:ext cx="2192301" cy="2023129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图片 8" descr="4431681438994_.pic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10800000" flipV="1">
            <a:off x="9480708" y="2445105"/>
            <a:ext cx="2147117" cy="2026939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7" descr="891681439245_.pic"/>
          <p:cNvPicPr>
            <a:picLocks noChangeAspect="1"/>
          </p:cNvPicPr>
          <p:nvPr/>
        </p:nvPicPr>
        <p:blipFill>
          <a:blip r:embed="rId6"/>
          <a:srcRect t="19492" r="854" b="5412"/>
          <a:stretch>
            <a:fillRect/>
          </a:stretch>
        </p:blipFill>
        <p:spPr>
          <a:xfrm>
            <a:off x="7169466" y="2441295"/>
            <a:ext cx="1998151" cy="2019318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694406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960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flipH="1">
            <a:off x="5651500" y="0"/>
            <a:ext cx="4445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7"/>
          <p:cNvSpPr/>
          <p:nvPr/>
        </p:nvSpPr>
        <p:spPr>
          <a:xfrm>
            <a:off x="6981190" y="3143250"/>
            <a:ext cx="5183505" cy="2791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在场景设计方面，我们会先用黑暗压抑风格的横版构图的像素画作为背景，加上魔法元素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。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中央的深坑为“游戏开始“。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右边的城镇为“角色创建”。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右边的木制房屋为“图鉴”。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左边的教堂为“游玩纪录”。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54"/>
          <p:cNvSpPr/>
          <p:nvPr/>
        </p:nvSpPr>
        <p:spPr>
          <a:xfrm>
            <a:off x="7322343" y="1212851"/>
            <a:ext cx="4869657" cy="14303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6" name="TextBox 55"/>
          <p:cNvSpPr txBox="1">
            <a:spLocks noChangeArrowheads="1"/>
          </p:cNvSpPr>
          <p:nvPr/>
        </p:nvSpPr>
        <p:spPr bwMode="auto">
          <a:xfrm>
            <a:off x="7708591" y="1319749"/>
            <a:ext cx="346233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chemeClr val="bg1"/>
                </a:solidFill>
                <a:latin typeface="Open Sans" panose="020B0606030504020204" pitchFamily="34" charset="0"/>
              </a:rPr>
              <a:t>城镇（主页面）场景设计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2050" name="图片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03" y="1374604"/>
            <a:ext cx="5476876" cy="4108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0dbbe4e8-f874-4b04-8d5d-f5dd34260e2b"/>
  <p:tag name="COMMONDATA" val="eyJoZGlkIjoiMmRjYjAxNWVhMTU3MWM2ZWMzODc5MWM5OGVlYzBkODk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72836;#172863;#172886;#172790;#172814;"/>
  <p:tag name="ISLIDE.PICTURE" val="#716981;#226011;#658884;#745761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72836;#172863;#172886;#172790;#172814;"/>
  <p:tag name="ISLIDE.PICTURE" val="#716981;#226011;#658884;#745761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72836;#172863;#172886;#172790;#172814;"/>
  <p:tag name="ISLIDE.PICTURE" val="#716981;#226011;#658884;#745761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72836;#172863;#172886;#172790;#172814;"/>
  <p:tag name="ISLIDE.PICTURE" val="#716981;#226011;#658884;#745761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72836;#172863;#172886;#172790;#172814;"/>
  <p:tag name="ISLIDE.PICTURE" val="#716981;#226011;#658884;#745761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72836;#172863;#172886;#172790;#172814;"/>
  <p:tag name="ISLIDE.PICTURE" val="#716981;#226011;#658884;#745761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72836;#172863;#172886;#172790;#172814;"/>
  <p:tag name="ISLIDE.PICTURE" val="#716981;#226011;#658884;#745761;#704321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72836;#172863;#172886;#172790;#172814;"/>
  <p:tag name="ISLIDE.PICTURE" val="#716981;#226011;#658884;#745761;#704321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72836;#172863;#172886;#172790;#172814;"/>
  <p:tag name="ISLIDE.PICTURE" val="#716981;#226011;#658884;#745761;#704321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674369;#726056;#659108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674369;#726056;#659108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674369;#726056;#659108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674369;#726056;#659108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674369;#726056;#659108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72836;#172863;#172886;#172790;#172814;"/>
  <p:tag name="ISLIDE.PICTURE" val="#716981;#226011;#658884;#745761;#704321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72836;#172863;#172886;#172790;#172814;"/>
  <p:tag name="ISLIDE.PICTURE" val="#716981;#226011;#658884;#745761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1236</Words>
  <Application>Microsoft Office PowerPoint</Application>
  <PresentationFormat>宽屏</PresentationFormat>
  <Paragraphs>98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GeosansLight</vt:lpstr>
      <vt:lpstr>等线</vt:lpstr>
      <vt:lpstr>等线 Light</vt:lpstr>
      <vt:lpstr>Arial</vt:lpstr>
      <vt:lpstr>Calibri</vt:lpstr>
      <vt:lpstr>Open Sans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M17776</dc:creator>
  <cp:lastModifiedBy>red 神隐者</cp:lastModifiedBy>
  <cp:revision>21</cp:revision>
  <dcterms:created xsi:type="dcterms:W3CDTF">2023-04-23T02:57:00Z</dcterms:created>
  <dcterms:modified xsi:type="dcterms:W3CDTF">2023-04-25T01:54:19Z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216957F70B71C2D4739344640CC87174_43</vt:lpwstr>
  </property>
  <property fmtid="{D5CDD505-2E9C-101B-9397-08002B2CF9AE}" pid="3" name="KSOProductBuildVer">
    <vt:lpwstr>2052-11.1.0.14036</vt:lpwstr>
  </property>
</Properties>
</file>