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57" r:id="rId5"/>
    <p:sldId id="259" r:id="rId6"/>
    <p:sldId id="273" r:id="rId7"/>
    <p:sldId id="274" r:id="rId8"/>
    <p:sldId id="275" r:id="rId10"/>
    <p:sldId id="276" r:id="rId11"/>
    <p:sldId id="264" r:id="rId12"/>
    <p:sldId id="262" r:id="rId13"/>
    <p:sldId id="265" r:id="rId14"/>
    <p:sldId id="266" r:id="rId15"/>
    <p:sldId id="267" r:id="rId16"/>
    <p:sldId id="258" r:id="rId17"/>
    <p:sldId id="269" r:id="rId18"/>
    <p:sldId id="263" r:id="rId19"/>
    <p:sldId id="26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95959"/>
    <a:srgbClr val="88B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/private/var/folders/_t/2js4ndgs7kx98tmph2vjhl6r0000gn/T/com.kingsoft.wpsoffice.mac/photoedit2/20230423100621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0192" y="1181100"/>
            <a:ext cx="4031615" cy="4495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86020" y="2696210"/>
            <a:ext cx="2219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  <a:endParaRPr lang="zh-CN" altLang="en-US" b="1"/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926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每个玩家有血量条和选择的先后顺序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每个玩家旁会显示标志以显示哪位玩家正在选择。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上方显示的是可选的战利品，而上方的标志则对应是哪名玩家已经选择了这件装备。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0209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战利品场景设计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2" y="1445918"/>
            <a:ext cx="5286758" cy="396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每个人物都代表一位可以选择的角色。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玩家可以和角色交互以获得更多关于该角色的信息（如故事或能力）。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438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角色创建场景设计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 descr="建筑的摆设布局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1" y="1511086"/>
            <a:ext cx="5293664" cy="355910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49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图鉴左边将显示可以查看的角色，武器，怪物的图片。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在点击后，在右方详细显示出它的图像，名称，和它的效果（或能力）。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438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图鉴场景设计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0" y="1509911"/>
            <a:ext cx="5343493" cy="351032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2915" y="3260336"/>
            <a:ext cx="4013816" cy="348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战斗流程设计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6981190" y="3143250"/>
            <a:ext cx="5183505" cy="388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在游戏开始阶段，将向每位玩家手中发出三张牌。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每位玩家开始回合时，根据武器装备类型选择抽取一或两张牌。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随后出牌，将行动手牌放在武器牌上以发动攻击。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结束回合时，向层主怪物抽取一张牌，这张牌决定层主怪物采取怎样的行动。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随后顺位到下一名玩家。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677116"/>
            <a:ext cx="55784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8" y="3143249"/>
            <a:ext cx="4331058" cy="324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重生流程设计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07374285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551180"/>
            <a:ext cx="5579110" cy="240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7"/>
          <p:cNvSpPr/>
          <p:nvPr/>
        </p:nvSpPr>
        <p:spPr>
          <a:xfrm>
            <a:off x="6981190" y="3143250"/>
            <a:ext cx="5183505" cy="334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当某位玩家生命值归零时，他的阵营将随之改变。他将丢弃所有手牌，再重新抽取三张牌。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随后抽取一张怪物牌作为自己变化为的怪物，本回合不再行动。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当轮到该玩家行动时，抽取一张行动卡牌，随后出牌，将牌放置在怪物牌上以发动攻击。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当该玩家生命值再次归零，这个过程将重复一遍，只是从怪物阵营变回玩家阵营。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0" y="3043710"/>
            <a:ext cx="4594726" cy="344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武器设定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2" descr="4451681438996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185" y="1109980"/>
            <a:ext cx="1555750" cy="1477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9" descr="4441681438995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3" y="1108075"/>
            <a:ext cx="1604645" cy="1480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4431681438994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 flipV="1">
            <a:off x="1062673" y="3573463"/>
            <a:ext cx="1610995" cy="1520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7" descr="891681439245_.pic"/>
          <p:cNvPicPr>
            <a:picLocks noChangeAspect="1"/>
          </p:cNvPicPr>
          <p:nvPr/>
        </p:nvPicPr>
        <p:blipFill>
          <a:blip r:embed="rId4"/>
          <a:srcRect t="19492" r="854" b="5412"/>
          <a:stretch>
            <a:fillRect/>
          </a:stretch>
        </p:blipFill>
        <p:spPr>
          <a:xfrm>
            <a:off x="3428365" y="3579813"/>
            <a:ext cx="1498600" cy="1514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305675" y="1499235"/>
            <a:ext cx="424561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游戏卡牌分为武器卡牌和行动手牌，武器分为地风水火四种属性，每个武器最多可持有一种主属性和一种副属性。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行动手牌让特定的装备有不同的效果。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6204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怪物设定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05675" y="1499235"/>
            <a:ext cx="424561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怪物卡牌设定会更多来自于龙与地下城（</a:t>
            </a:r>
            <a:r>
              <a:rPr lang="en-US" altLang="zh-CN" dirty="0"/>
              <a:t>Dungeons &amp; Dragons </a:t>
            </a:r>
            <a:r>
              <a:rPr lang="zh-CN" altLang="en-US" dirty="0"/>
              <a:t>）中的稀有怪。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这些怪物能更多的给冒险者一种陌生感和未知感，让玩家感受到此地牢中的生物危险度是不同于其他游戏的。</a:t>
            </a:r>
            <a:endParaRPr lang="zh-CN" altLang="en-US" dirty="0"/>
          </a:p>
        </p:txBody>
      </p:sp>
      <p:pic>
        <p:nvPicPr>
          <p:cNvPr id="14" name="图片 13" descr="图片包含 户外, 恐龙, 动物, 发动机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14" y="3168876"/>
            <a:ext cx="2777383" cy="33305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" y="165848"/>
            <a:ext cx="2690995" cy="2837180"/>
          </a:xfrm>
          <a:prstGeom prst="rect">
            <a:avLst/>
          </a:prstGeom>
        </p:spPr>
      </p:pic>
      <p:pic>
        <p:nvPicPr>
          <p:cNvPr id="18" name="图片 17" descr="图片包含 桌子, 水果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01" y="165848"/>
            <a:ext cx="2269102" cy="2837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private/var/folders/_t/2js4ndgs7kx98tmph2vjhl6r0000gn/T/com.kingsoft.wpsoffice.mac/photoedit2/20230423100900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538" y="-330200"/>
            <a:ext cx="6731000" cy="7505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3635" y="2329815"/>
            <a:ext cx="3576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  <a:endParaRPr lang="zh-CN" altLang="en-US" b="1"/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Oval 9"/>
          <p:cNvSpPr/>
          <p:nvPr/>
        </p:nvSpPr>
        <p:spPr>
          <a:xfrm>
            <a:off x="7244556" y="1785702"/>
            <a:ext cx="500063" cy="500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altLang="zh-CN" dirty="0">
              <a:solidFill>
                <a:srgbClr val="F2F2F2"/>
              </a:solidFill>
            </a:endParaRPr>
          </a:p>
        </p:txBody>
      </p:sp>
      <p:sp>
        <p:nvSpPr>
          <p:cNvPr id="41" name="TextBox 10"/>
          <p:cNvSpPr txBox="1"/>
          <p:nvPr/>
        </p:nvSpPr>
        <p:spPr>
          <a:xfrm>
            <a:off x="7866856" y="1872062"/>
            <a:ext cx="354965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 2021 稳定支持版本 (LTS)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7280275" y="1003522"/>
            <a:ext cx="35496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编程平台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pic>
        <p:nvPicPr>
          <p:cNvPr id="5" name="图片 4" descr="901681440551_.pic"/>
          <p:cNvPicPr>
            <a:picLocks noChangeAspect="1"/>
          </p:cNvPicPr>
          <p:nvPr/>
        </p:nvPicPr>
        <p:blipFill>
          <a:blip r:embed="rId1"/>
          <a:srcRect l="11398" r="15131" b="5747"/>
          <a:stretch>
            <a:fillRect/>
          </a:stretch>
        </p:blipFill>
        <p:spPr>
          <a:xfrm>
            <a:off x="861695" y="594360"/>
            <a:ext cx="4095115" cy="566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53885" y="2407920"/>
            <a:ext cx="5126355" cy="3854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在Unity中创建新项目，并确保选择2D项目类型。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在Unity Asset Store中搜索并下载适合您需求的2D卡牌游戏资源包，例如卡牌、背景、字体等。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创建用户界面，例如显示卡牌手牌和场上卡牌等。可以使用Unity的UI工具来创建用户界面。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 descr="901681440551_.pic"/>
          <p:cNvPicPr>
            <a:picLocks noChangeAspect="1"/>
          </p:cNvPicPr>
          <p:nvPr/>
        </p:nvPicPr>
        <p:blipFill>
          <a:blip r:embed="rId1"/>
          <a:srcRect l="11398" r="15131" b="5747"/>
          <a:stretch>
            <a:fillRect/>
          </a:stretch>
        </p:blipFill>
        <p:spPr>
          <a:xfrm>
            <a:off x="861695" y="594360"/>
            <a:ext cx="4095115" cy="566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29120" y="1179195"/>
            <a:ext cx="485267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创建卡牌游戏所需的2D精灵，例如卡牌背面和正面。将这些精灵导入到Unity项目中。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创建游戏场景，并将卡牌精灵放置在合适的位置。可以使用Unity的2D布局工具来快速设计场景。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6.</a:t>
            </a:r>
            <a:r>
              <a:rPr lang="zh-CN" altLang="en-US"/>
              <a:t>创建游戏逻辑，例如抽牌、打牌和计分等。可以使用Unity的C#脚本来实现这些逻辑。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4815" y="251460"/>
            <a:ext cx="526288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/>
              <a:t>使用C#中的ADO.NET（ActiveX Data Objects .NET）技术实现。</a:t>
            </a:r>
            <a:endParaRPr lang="zh-CN" altLang="en-US"/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首先，导入ADO.NET命名空间：在你的C#代码文件中，在顶部使用“using System.Data;”导入ADO.NET命名空间。</a:t>
            </a:r>
            <a:endParaRPr lang="zh-CN" altLang="en-US"/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然后，创建数据库连接：使用SqlConnection类创建一个数据库连接对象。你需要提供数据库服务器的名称或IP地址、数据库名称以及登录凭据等必要的信息。例如：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 sz="1200"/>
              <a:t>string connectionString = "Server=myServerAddress;Database=myDataBase;User Id=myUsername;Password=myPassword;";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SqlConnection connection = new SqlConnection(connectionString);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799715" y="1503680"/>
            <a:ext cx="496570" cy="35147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4400" b="1">
                <a:latin typeface="Calibri" panose="020F0502020204030204" pitchFamily="34" charset="0"/>
                <a:sym typeface="+mn-ea"/>
              </a:rPr>
              <a:t>数据库连接</a:t>
            </a:r>
            <a:endParaRPr lang="zh-CN" altLang="en-US" sz="4400" b="1">
              <a:latin typeface="Calibri" panose="020F0502020204030204" pitchFamily="34" charset="0"/>
            </a:endParaRPr>
          </a:p>
          <a:p>
            <a:endParaRPr lang="zh-CN" altLang="en-US" sz="4400" b="1"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45" y="805180"/>
            <a:ext cx="526288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/>
              <a:t>connection.Open();</a:t>
            </a:r>
            <a:r>
              <a:rPr lang="en-US" altLang="zh-CN" sz="1200"/>
              <a:t> //</a:t>
            </a:r>
            <a:r>
              <a:rPr lang="zh-CN" altLang="en-US" sz="1200"/>
              <a:t>打开数据库连接：使用SqlConnection对象的Open()方法打开数据库连接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string sql = "SELECT * FROM users";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SqlCommand command = new SqlCommand(sql, connection);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SqlDataReader reader = command.ExecuteReader();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en-US" altLang="zh-CN" sz="1200"/>
              <a:t>//执行SQL查询：使用SqlCommand对象创建SQL查询语句并执行它。例如，以下代码将从名为“users”的表中选择所有数据行</a:t>
            </a:r>
            <a:endParaRPr lang="en-US" altLang="zh-CN" sz="1200"/>
          </a:p>
          <a:p>
            <a:pPr algn="just">
              <a:lnSpc>
                <a:spcPct val="150000"/>
              </a:lnSpc>
            </a:pPr>
            <a:endParaRPr lang="en-US" altLang="zh-CN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while (reader.Read())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{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    string name = reader["name"].ToString();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    Debug.Log(name);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}</a:t>
            </a: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en-US" altLang="zh-CN" sz="1200"/>
              <a:t>//处理查询结果：使用SqlDataReader对象来处理查询结果。例如，以下代码将循环遍历查询结果并输出每个用户的姓名</a:t>
            </a:r>
            <a:endParaRPr lang="en-US" altLang="zh-CN" sz="1200"/>
          </a:p>
          <a:p>
            <a:pPr algn="just">
              <a:lnSpc>
                <a:spcPct val="150000"/>
              </a:lnSpc>
            </a:pPr>
            <a:endParaRPr lang="en-US" altLang="zh-CN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connection.Close();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799715" y="1503680"/>
            <a:ext cx="496570" cy="35147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4400" b="1">
                <a:latin typeface="Calibri" panose="020F0502020204030204" pitchFamily="34" charset="0"/>
                <a:sym typeface="+mn-ea"/>
              </a:rPr>
              <a:t>数据库使用</a:t>
            </a:r>
            <a:endParaRPr lang="zh-CN" altLang="en-US" sz="4400" b="1">
              <a:latin typeface="Calibri" panose="020F0502020204030204" pitchFamily="34" charset="0"/>
            </a:endParaRPr>
          </a:p>
          <a:p>
            <a:endParaRPr lang="zh-CN" altLang="en-US" sz="4400" b="1"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5460" y="2588895"/>
            <a:ext cx="5022215" cy="1344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/>
              <a:t>UI</a:t>
            </a:r>
            <a:r>
              <a:rPr lang="zh-CN" altLang="en-US" sz="5400" b="1"/>
              <a:t>设计</a:t>
            </a:r>
            <a:endParaRPr lang="zh-CN" altLang="en-US" sz="5400" b="1"/>
          </a:p>
        </p:txBody>
      </p:sp>
      <p:sp>
        <p:nvSpPr>
          <p:cNvPr id="8" name="文本框 7"/>
          <p:cNvSpPr txBox="1"/>
          <p:nvPr/>
        </p:nvSpPr>
        <p:spPr>
          <a:xfrm>
            <a:off x="2799715" y="1503680"/>
            <a:ext cx="496570" cy="35147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endParaRPr lang="zh-CN" altLang="en-US" sz="4400" b="1">
              <a:latin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064260"/>
            <a:ext cx="4728845" cy="4728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279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在场景设计方面，我们会先用黑暗压抑风格的横版构图的像素画作为背景，加上魔法元素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中央的深坑为“游戏开始“。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右边的城镇为“角色创建”。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右边的木制房屋为“图鉴”。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左边的教堂为“游玩纪录”。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08591" y="1319749"/>
            <a:ext cx="3462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城镇（主页面）场景设计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050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3" y="1374604"/>
            <a:ext cx="5476876" cy="410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597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每个玩家有牌库，职业牌，左右手装备栏，饰品装备栏，血量条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左下角为剩余的行动手牌抽牌堆和抽牌数。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中央为层主怪物和其所拥有的血量。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战斗场景设计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27" name="图片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1" y="1416169"/>
            <a:ext cx="5366067" cy="402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PICTURE" val="#674369;#726056;#659108;"/>
</p:tagLst>
</file>

<file path=ppt/tags/tag10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11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12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13.xml><?xml version="1.0" encoding="utf-8"?>
<p:tagLst xmlns:p="http://schemas.openxmlformats.org/presentationml/2006/main">
  <p:tag name="ISLIDE.ICON" val="#172836;#172863;#172886;#172790;#172814;"/>
  <p:tag name="ISLIDE.PICTURE" val="#716981;#226011;#658884;#745761;#704321;"/>
</p:tagLst>
</file>

<file path=ppt/tags/tag14.xml><?xml version="1.0" encoding="utf-8"?>
<p:tagLst xmlns:p="http://schemas.openxmlformats.org/presentationml/2006/main">
  <p:tag name="ISLIDE.ICON" val="#172836;#172863;#172886;#172790;#172814;"/>
  <p:tag name="ISLIDE.PICTURE" val="#716981;#226011;#658884;#745761;#704321;"/>
</p:tagLst>
</file>

<file path=ppt/tags/tag15.xml><?xml version="1.0" encoding="utf-8"?>
<p:tagLst xmlns:p="http://schemas.openxmlformats.org/presentationml/2006/main">
  <p:tag name="KSO_WPP_MARK_KEY" val="0dbbe4e8-f874-4b04-8d5d-f5dd34260e2b"/>
  <p:tag name="COMMONDATA" val="eyJoZGlkIjoiMmRjYjAxNWVhMTU3MWM2ZWMzODc5MWM5OGVlYzBkODkifQ=="/>
</p:tagLst>
</file>

<file path=ppt/tags/tag2.xml><?xml version="1.0" encoding="utf-8"?>
<p:tagLst xmlns:p="http://schemas.openxmlformats.org/presentationml/2006/main">
  <p:tag name="ISLIDE.PICTURE" val="#674369;#726056;#659108;"/>
</p:tagLst>
</file>

<file path=ppt/tags/tag3.xml><?xml version="1.0" encoding="utf-8"?>
<p:tagLst xmlns:p="http://schemas.openxmlformats.org/presentationml/2006/main">
  <p:tag name="ISLIDE.PICTURE" val="#674369;#726056;#659108;"/>
</p:tagLst>
</file>

<file path=ppt/tags/tag4.xml><?xml version="1.0" encoding="utf-8"?>
<p:tagLst xmlns:p="http://schemas.openxmlformats.org/presentationml/2006/main">
  <p:tag name="ISLIDE.PICTURE" val="#674369;#726056;#659108;"/>
</p:tagLst>
</file>

<file path=ppt/tags/tag5.xml><?xml version="1.0" encoding="utf-8"?>
<p:tagLst xmlns:p="http://schemas.openxmlformats.org/presentationml/2006/main">
  <p:tag name="ISLIDE.PICTURE" val="#674369;#726056;#659108;"/>
</p:tagLst>
</file>

<file path=ppt/tags/tag6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7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8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9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WPS 演示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等线</vt:lpstr>
      <vt:lpstr>Open Sans</vt:lpstr>
      <vt:lpstr>Segoe Print</vt:lpstr>
      <vt:lpstr>GeosansLight</vt:lpstr>
      <vt:lpstr>Calibri</vt:lpstr>
      <vt:lpstr>微软雅黑</vt:lpstr>
      <vt:lpstr>Arial Unicode MS</vt:lpstr>
      <vt:lpstr>等线 Light</vt:lpstr>
      <vt:lpstr>Sylfaen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M17776</dc:creator>
  <cp:lastModifiedBy>胡弘毅</cp:lastModifiedBy>
  <cp:revision>18</cp:revision>
  <dcterms:created xsi:type="dcterms:W3CDTF">2023-04-23T02:57:00Z</dcterms:created>
  <dcterms:modified xsi:type="dcterms:W3CDTF">2023-04-24T16:24:59Z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216957F70B71C2D4739344640CC87174_43</vt:lpwstr>
  </property>
  <property fmtid="{D5CDD505-2E9C-101B-9397-08002B2CF9AE}" pid="3" name="KSOProductBuildVer">
    <vt:lpwstr>2052-11.1.0.14036</vt:lpwstr>
  </property>
</Properties>
</file>