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4" r:id="rId7"/>
    <p:sldId id="265" r:id="rId8"/>
    <p:sldId id="268" r:id="rId9"/>
    <p:sldId id="266" r:id="rId10"/>
    <p:sldId id="267" r:id="rId11"/>
    <p:sldId id="260" r:id="rId12"/>
    <p:sldId id="261" r:id="rId13"/>
    <p:sldId id="262" r:id="rId14"/>
    <p:sldId id="263" r:id="rId15"/>
    <p:sldId id="287" r:id="rId16"/>
    <p:sldId id="271"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72" r:id="rId33"/>
    <p:sldId id="288" r:id="rId34"/>
    <p:sldId id="289"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60" autoAdjust="0"/>
  </p:normalViewPr>
  <p:slideViewPr>
    <p:cSldViewPr snapToGrid="0">
      <p:cViewPr varScale="1">
        <p:scale>
          <a:sx n="84" d="100"/>
          <a:sy n="84" d="100"/>
        </p:scale>
        <p:origin x="42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3128504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398603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422402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366906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224509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145307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15859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21023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162867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371031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547AAD6-B343-4BC1-8444-B8AC757EEBBF}" type="datetimeFigureOut">
              <a:rPr lang="zh-TW" altLang="en-US" smtClean="0"/>
              <a:t>2021/1/15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74335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7AAD6-B343-4BC1-8444-B8AC757EEBBF}" type="datetimeFigureOut">
              <a:rPr lang="zh-TW" altLang="en-US" smtClean="0"/>
              <a:t>2021/1/15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2D144-A97F-41C7-BD9C-20BAB7A9FED0}" type="slidenum">
              <a:rPr lang="zh-TW" altLang="en-US" smtClean="0"/>
              <a:t>‹#›</a:t>
            </a:fld>
            <a:endParaRPr lang="zh-TW" altLang="en-US"/>
          </a:p>
        </p:txBody>
      </p:sp>
    </p:spTree>
    <p:extLst>
      <p:ext uri="{BB962C8B-B14F-4D97-AF65-F5344CB8AC3E}">
        <p14:creationId xmlns:p14="http://schemas.microsoft.com/office/powerpoint/2010/main" val="202095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乒乓球規格說明</a:t>
            </a:r>
            <a:endParaRPr lang="zh-TW" altLang="en-US" dirty="0"/>
          </a:p>
        </p:txBody>
      </p:sp>
      <p:sp>
        <p:nvSpPr>
          <p:cNvPr id="3" name="副標題 2"/>
          <p:cNvSpPr>
            <a:spLocks noGrp="1"/>
          </p:cNvSpPr>
          <p:nvPr>
            <p:ph type="subTitle" idx="1"/>
          </p:nvPr>
        </p:nvSpPr>
        <p:spPr>
          <a:xfrm>
            <a:off x="1524000" y="4812529"/>
            <a:ext cx="9144000" cy="1655762"/>
          </a:xfrm>
        </p:spPr>
        <p:txBody>
          <a:bodyPr/>
          <a:lstStyle/>
          <a:p>
            <a:r>
              <a:rPr lang="zh-TW" altLang="en-US" dirty="0" smtClean="0"/>
              <a:t>組員</a:t>
            </a:r>
            <a:r>
              <a:rPr lang="en-US" altLang="zh-TW" dirty="0" smtClean="0"/>
              <a:t>:</a:t>
            </a:r>
            <a:r>
              <a:rPr lang="zh-TW" altLang="en-US" dirty="0" smtClean="0"/>
              <a:t>   林紘</a:t>
            </a:r>
            <a:r>
              <a:rPr lang="zh-TW" altLang="en-US" dirty="0" smtClean="0"/>
              <a:t>宇 </a:t>
            </a:r>
            <a:r>
              <a:rPr lang="en-US" altLang="zh-TW" dirty="0" smtClean="0"/>
              <a:t>I108109113</a:t>
            </a:r>
            <a:endParaRPr lang="en-US" altLang="zh-TW" dirty="0" smtClean="0"/>
          </a:p>
          <a:p>
            <a:r>
              <a:rPr lang="en-US" altLang="zh-TW" dirty="0" smtClean="0"/>
              <a:t>	</a:t>
            </a:r>
            <a:r>
              <a:rPr lang="zh-TW" altLang="en-US" dirty="0" smtClean="0"/>
              <a:t>彭昭雄 </a:t>
            </a:r>
            <a:r>
              <a:rPr lang="en-US" altLang="zh-TW" dirty="0"/>
              <a:t>J</a:t>
            </a:r>
            <a:r>
              <a:rPr lang="en-US" altLang="zh-TW" dirty="0" smtClean="0"/>
              <a:t>108212114</a:t>
            </a:r>
            <a:endParaRPr lang="zh-TW" altLang="en-US" dirty="0"/>
          </a:p>
        </p:txBody>
      </p:sp>
    </p:spTree>
    <p:extLst>
      <p:ext uri="{BB962C8B-B14F-4D97-AF65-F5344CB8AC3E}">
        <p14:creationId xmlns:p14="http://schemas.microsoft.com/office/powerpoint/2010/main" val="118988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驗證</a:t>
            </a:r>
            <a:r>
              <a:rPr lang="zh-TW" altLang="en-US" dirty="0" smtClean="0"/>
              <a:t>需求</a:t>
            </a:r>
            <a:endParaRPr lang="zh-TW" altLang="en-US" dirty="0"/>
          </a:p>
        </p:txBody>
      </p:sp>
      <p:sp>
        <p:nvSpPr>
          <p:cNvPr id="3" name="內容版面配置區 2"/>
          <p:cNvSpPr>
            <a:spLocks noGrp="1"/>
          </p:cNvSpPr>
          <p:nvPr>
            <p:ph idx="1"/>
          </p:nvPr>
        </p:nvSpPr>
        <p:spPr/>
        <p:txBody>
          <a:bodyPr/>
          <a:lstStyle/>
          <a:p>
            <a:r>
              <a:rPr lang="zh-TW" altLang="en-US" dirty="0" smtClean="0"/>
              <a:t>樣本可視化</a:t>
            </a:r>
            <a:endParaRPr lang="en-US" altLang="zh-TW" dirty="0" smtClean="0"/>
          </a:p>
          <a:p>
            <a:pPr lvl="1"/>
            <a:r>
              <a:rPr lang="zh-TW" altLang="en-US" dirty="0" smtClean="0"/>
              <a:t>驗證訓練樣本是否有</a:t>
            </a:r>
            <a:r>
              <a:rPr lang="zh-TW" altLang="en-US" dirty="0"/>
              <a:t>效</a:t>
            </a:r>
            <a:endParaRPr lang="en-US" altLang="zh-TW" dirty="0" smtClean="0"/>
          </a:p>
          <a:p>
            <a:r>
              <a:rPr lang="zh-TW" altLang="en-US" dirty="0" smtClean="0"/>
              <a:t>設計</a:t>
            </a:r>
            <a:r>
              <a:rPr lang="en-US" altLang="zh-TW" dirty="0" err="1"/>
              <a:t>RuleBase</a:t>
            </a:r>
            <a:r>
              <a:rPr lang="zh-TW" altLang="en-US" dirty="0"/>
              <a:t>用來驗證訓練</a:t>
            </a:r>
            <a:r>
              <a:rPr lang="zh-TW" altLang="en-US" dirty="0" smtClean="0"/>
              <a:t>成果</a:t>
            </a:r>
            <a:endParaRPr lang="en-US" altLang="zh-TW" dirty="0" smtClean="0"/>
          </a:p>
          <a:p>
            <a:pPr lvl="1"/>
            <a:r>
              <a:rPr lang="zh-TW" altLang="en-US" dirty="0" smtClean="0"/>
              <a:t>將</a:t>
            </a:r>
            <a:r>
              <a:rPr lang="en-US" altLang="zh-TW" dirty="0" err="1" smtClean="0"/>
              <a:t>RuleBase</a:t>
            </a:r>
            <a:r>
              <a:rPr lang="zh-TW" altLang="en-US" dirty="0" smtClean="0"/>
              <a:t>視為理論上不發生動作錯誤的絕對價值來驗證機器學習是否有缺陷</a:t>
            </a:r>
            <a:endParaRPr lang="en-US" altLang="zh-TW" dirty="0" smtClean="0"/>
          </a:p>
          <a:p>
            <a:r>
              <a:rPr lang="zh-TW" altLang="en-US" dirty="0" smtClean="0"/>
              <a:t>設計多種機器學習彼此對戰</a:t>
            </a:r>
            <a:endParaRPr lang="en-US" altLang="zh-TW" dirty="0" smtClean="0"/>
          </a:p>
          <a:p>
            <a:pPr lvl="1"/>
            <a:r>
              <a:rPr lang="zh-TW" altLang="en-US" dirty="0" smtClean="0"/>
              <a:t>對戰結果將決定採用在正式比賽</a:t>
            </a:r>
            <a:endParaRPr lang="en-US" altLang="zh-TW" dirty="0" smtClean="0"/>
          </a:p>
          <a:p>
            <a:endParaRPr lang="en-US" altLang="zh-TW" dirty="0"/>
          </a:p>
          <a:p>
            <a:endParaRPr lang="zh-TW" altLang="en-US" dirty="0"/>
          </a:p>
        </p:txBody>
      </p:sp>
    </p:spTree>
    <p:extLst>
      <p:ext uri="{BB962C8B-B14F-4D97-AF65-F5344CB8AC3E}">
        <p14:creationId xmlns:p14="http://schemas.microsoft.com/office/powerpoint/2010/main" val="160315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分析</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預測演算系統</a:t>
            </a:r>
            <a:endParaRPr lang="en-US" altLang="zh-TW" dirty="0" smtClean="0"/>
          </a:p>
          <a:p>
            <a:pPr lvl="1"/>
            <a:r>
              <a:rPr lang="zh-TW" altLang="en-US" dirty="0" smtClean="0"/>
              <a:t>球路計算機</a:t>
            </a:r>
            <a:endParaRPr lang="en-US" altLang="zh-TW" dirty="0" smtClean="0"/>
          </a:p>
          <a:p>
            <a:pPr lvl="2"/>
            <a:r>
              <a:rPr lang="zh-TW" altLang="en-US" dirty="0" smtClean="0"/>
              <a:t>預測球的移動路徑</a:t>
            </a:r>
            <a:r>
              <a:rPr lang="en-US" altLang="zh-TW" dirty="0" smtClean="0"/>
              <a:t>(</a:t>
            </a:r>
            <a:r>
              <a:rPr lang="zh-TW" altLang="en-US" dirty="0" smtClean="0"/>
              <a:t>在球已經離開板子後到對方板子間的路徑</a:t>
            </a:r>
            <a:r>
              <a:rPr lang="en-US" altLang="zh-TW" dirty="0" smtClean="0"/>
              <a:t>)</a:t>
            </a:r>
          </a:p>
          <a:p>
            <a:pPr lvl="1"/>
            <a:r>
              <a:rPr lang="zh-TW" altLang="en-US" dirty="0" smtClean="0"/>
              <a:t>決策</a:t>
            </a:r>
            <a:r>
              <a:rPr lang="zh-TW" altLang="en-US" dirty="0" smtClean="0"/>
              <a:t>計算機</a:t>
            </a:r>
            <a:endParaRPr lang="en-US" altLang="zh-TW" dirty="0" smtClean="0"/>
          </a:p>
          <a:p>
            <a:pPr lvl="2"/>
            <a:r>
              <a:rPr lang="zh-TW" altLang="en-US" dirty="0" smtClean="0"/>
              <a:t>不切球情況下預測單一周目的可能</a:t>
            </a:r>
            <a:endParaRPr lang="en-US" altLang="zh-TW" dirty="0" smtClean="0"/>
          </a:p>
          <a:p>
            <a:pPr lvl="2"/>
            <a:r>
              <a:rPr lang="zh-TW" altLang="en-US" dirty="0"/>
              <a:t>不切球情況下</a:t>
            </a:r>
            <a:r>
              <a:rPr lang="zh-TW" altLang="en-US" dirty="0" smtClean="0"/>
              <a:t>預測開球會獲勝的位置</a:t>
            </a:r>
            <a:endParaRPr lang="en-US" altLang="zh-TW" dirty="0" smtClean="0"/>
          </a:p>
          <a:p>
            <a:pPr lvl="2"/>
            <a:r>
              <a:rPr lang="zh-TW" altLang="en-US" strike="sngStrike" dirty="0" smtClean="0"/>
              <a:t>寬</a:t>
            </a:r>
            <a:r>
              <a:rPr lang="zh-TW" altLang="en-US" strike="sngStrike" dirty="0"/>
              <a:t>度</a:t>
            </a:r>
            <a:r>
              <a:rPr lang="zh-TW" altLang="en-US" strike="sngStrike" dirty="0" smtClean="0"/>
              <a:t>優先搜尋對手切球所有可能的決策路徑</a:t>
            </a:r>
            <a:endParaRPr lang="en-US" altLang="zh-TW" strike="sngStrike" dirty="0" smtClean="0"/>
          </a:p>
          <a:p>
            <a:pPr lvl="2"/>
            <a:r>
              <a:rPr lang="zh-TW" altLang="en-US" strike="sngStrike" dirty="0" smtClean="0"/>
              <a:t>深度優先搜尋我方切球可能獲勝的決策路徑</a:t>
            </a:r>
            <a:endParaRPr lang="en-US" altLang="zh-TW" strike="sngStrike" dirty="0" smtClean="0"/>
          </a:p>
          <a:p>
            <a:r>
              <a:rPr lang="zh-TW" altLang="en-US" dirty="0" smtClean="0"/>
              <a:t>資料可視化系統</a:t>
            </a:r>
            <a:endParaRPr lang="en-US" altLang="zh-TW" dirty="0" smtClean="0"/>
          </a:p>
          <a:p>
            <a:pPr lvl="1"/>
            <a:r>
              <a:rPr lang="zh-TW" altLang="en-US" dirty="0" smtClean="0"/>
              <a:t>繪製球的移動路徑與標記碰撞</a:t>
            </a:r>
            <a:r>
              <a:rPr lang="zh-TW" altLang="en-US" dirty="0" smtClean="0"/>
              <a:t>點</a:t>
            </a:r>
            <a:endParaRPr lang="en-US" altLang="zh-TW" dirty="0" smtClean="0"/>
          </a:p>
          <a:p>
            <a:pPr lvl="1"/>
            <a:r>
              <a:rPr lang="zh-TW" altLang="en-US" dirty="0" smtClean="0"/>
              <a:t>樣本可視</a:t>
            </a:r>
            <a:r>
              <a:rPr lang="zh-TW" altLang="en-US" dirty="0"/>
              <a:t>化</a:t>
            </a:r>
            <a:endParaRPr lang="en-US" altLang="zh-TW" dirty="0" smtClean="0"/>
          </a:p>
          <a:p>
            <a:pPr lvl="1"/>
            <a:r>
              <a:rPr lang="zh-TW" altLang="en-US" strike="sngStrike" dirty="0" smtClean="0"/>
              <a:t>顯示</a:t>
            </a:r>
            <a:r>
              <a:rPr lang="zh-TW" altLang="en-US" strike="sngStrike" dirty="0"/>
              <a:t>演算</a:t>
            </a:r>
            <a:r>
              <a:rPr lang="zh-TW" altLang="en-US" strike="sngStrike" dirty="0" smtClean="0"/>
              <a:t>系統計算可獲勝的預測路徑</a:t>
            </a:r>
            <a:endParaRPr lang="en-US" altLang="zh-TW" strike="sngStrike" dirty="0" smtClean="0"/>
          </a:p>
          <a:p>
            <a:pPr lvl="2"/>
            <a:r>
              <a:rPr lang="zh-TW" altLang="en-US" strike="sngStrike" dirty="0" smtClean="0"/>
              <a:t>球來回</a:t>
            </a:r>
            <a:r>
              <a:rPr lang="en-US" altLang="zh-TW" strike="sngStrike" dirty="0" smtClean="0"/>
              <a:t>1</a:t>
            </a:r>
            <a:r>
              <a:rPr lang="zh-TW" altLang="en-US" strike="sngStrike" dirty="0" smtClean="0"/>
              <a:t>次定義為</a:t>
            </a:r>
            <a:r>
              <a:rPr lang="en-US" altLang="zh-TW" strike="sngStrike" dirty="0" smtClean="0"/>
              <a:t>1</a:t>
            </a:r>
            <a:r>
              <a:rPr lang="zh-TW" altLang="en-US" strike="sngStrike" dirty="0" smtClean="0"/>
              <a:t>周目</a:t>
            </a:r>
            <a:r>
              <a:rPr lang="en-US" altLang="zh-TW" strike="sngStrike" dirty="0" smtClean="0"/>
              <a:t>(</a:t>
            </a:r>
            <a:r>
              <a:rPr lang="zh-TW" altLang="en-US" strike="sngStrike" dirty="0" smtClean="0"/>
              <a:t>把</a:t>
            </a:r>
            <a:r>
              <a:rPr lang="en-US" altLang="zh-TW" strike="sngStrike" dirty="0" smtClean="0"/>
              <a:t>1~n</a:t>
            </a:r>
            <a:r>
              <a:rPr lang="zh-TW" altLang="en-US" strike="sngStrike" dirty="0" smtClean="0"/>
              <a:t>周目的路徑用不同顏色分開</a:t>
            </a:r>
            <a:r>
              <a:rPr lang="en-US" altLang="zh-TW" strike="sngStrike" dirty="0" smtClean="0"/>
              <a:t>)</a:t>
            </a:r>
          </a:p>
          <a:p>
            <a:pPr lvl="2"/>
            <a:endParaRPr lang="en-US" altLang="zh-TW" dirty="0" smtClean="0"/>
          </a:p>
          <a:p>
            <a:pPr lvl="1"/>
            <a:endParaRPr lang="en-US" altLang="zh-TW" dirty="0" smtClean="0"/>
          </a:p>
        </p:txBody>
      </p:sp>
    </p:spTree>
    <p:extLst>
      <p:ext uri="{BB962C8B-B14F-4D97-AF65-F5344CB8AC3E}">
        <p14:creationId xmlns:p14="http://schemas.microsoft.com/office/powerpoint/2010/main" val="1972764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分析</a:t>
            </a:r>
            <a:endParaRPr lang="zh-TW" altLang="en-US" dirty="0"/>
          </a:p>
        </p:txBody>
      </p:sp>
      <p:sp>
        <p:nvSpPr>
          <p:cNvPr id="3" name="內容版面配置區 2"/>
          <p:cNvSpPr>
            <a:spLocks noGrp="1"/>
          </p:cNvSpPr>
          <p:nvPr>
            <p:ph idx="1"/>
          </p:nvPr>
        </p:nvSpPr>
        <p:spPr/>
        <p:txBody>
          <a:bodyPr/>
          <a:lstStyle/>
          <a:p>
            <a:r>
              <a:rPr lang="zh-TW" altLang="en-US" strike="sngStrike" dirty="0" smtClean="0"/>
              <a:t>即時訓練系統</a:t>
            </a:r>
            <a:endParaRPr lang="en-US" altLang="zh-TW" strike="sngStrike" dirty="0" smtClean="0"/>
          </a:p>
          <a:p>
            <a:pPr lvl="1"/>
            <a:r>
              <a:rPr lang="zh-TW" altLang="en-US" strike="sngStrike" dirty="0" smtClean="0"/>
              <a:t>線上訓練全新的神經網路</a:t>
            </a:r>
            <a:endParaRPr lang="en-US" altLang="zh-TW" strike="sngStrike" dirty="0" smtClean="0"/>
          </a:p>
          <a:p>
            <a:pPr lvl="2"/>
            <a:r>
              <a:rPr lang="zh-TW" altLang="en-US" strike="sngStrike" dirty="0" smtClean="0"/>
              <a:t>對戰失分時學習失分路徑的預測路徑回饋到預測演算系統</a:t>
            </a:r>
            <a:endParaRPr lang="en-US" altLang="zh-TW" strike="sngStrike" dirty="0" smtClean="0"/>
          </a:p>
          <a:p>
            <a:r>
              <a:rPr lang="zh-TW" altLang="en-US" dirty="0" smtClean="0"/>
              <a:t>驗證系統</a:t>
            </a:r>
            <a:endParaRPr lang="en-US" altLang="zh-TW" dirty="0" smtClean="0"/>
          </a:p>
          <a:p>
            <a:pPr lvl="1"/>
            <a:r>
              <a:rPr lang="zh-TW" altLang="en-US" dirty="0" smtClean="0"/>
              <a:t>以</a:t>
            </a:r>
            <a:r>
              <a:rPr lang="en-US" altLang="zh-TW" dirty="0" smtClean="0"/>
              <a:t>Rule Base</a:t>
            </a:r>
            <a:r>
              <a:rPr lang="zh-TW" altLang="en-US" dirty="0" smtClean="0"/>
              <a:t>驗證訓練</a:t>
            </a:r>
            <a:r>
              <a:rPr lang="zh-TW" altLang="en-US" dirty="0" smtClean="0"/>
              <a:t>的</a:t>
            </a:r>
            <a:r>
              <a:rPr lang="zh-TW" altLang="en-US" dirty="0"/>
              <a:t>模型</a:t>
            </a:r>
            <a:r>
              <a:rPr lang="zh-TW" altLang="en-US" dirty="0" smtClean="0"/>
              <a:t>是否</a:t>
            </a:r>
            <a:r>
              <a:rPr lang="zh-TW" altLang="en-US" dirty="0" smtClean="0"/>
              <a:t>更</a:t>
            </a:r>
            <a:r>
              <a:rPr lang="zh-TW" altLang="en-US" dirty="0" smtClean="0"/>
              <a:t>好</a:t>
            </a:r>
            <a:endParaRPr lang="en-US" altLang="zh-TW" dirty="0" smtClean="0"/>
          </a:p>
          <a:p>
            <a:pPr lvl="1"/>
            <a:r>
              <a:rPr lang="zh-TW" altLang="en-US" dirty="0" smtClean="0"/>
              <a:t>用多種機器學習彼此對戰決定出賽</a:t>
            </a:r>
            <a:endParaRPr lang="en-US" altLang="zh-TW" dirty="0" smtClean="0"/>
          </a:p>
          <a:p>
            <a:r>
              <a:rPr lang="zh-TW" altLang="en-US" strike="sngStrike" dirty="0" smtClean="0"/>
              <a:t>模式切換系統</a:t>
            </a:r>
            <a:endParaRPr lang="en-US" altLang="zh-TW" strike="sngStrike" dirty="0" smtClean="0"/>
          </a:p>
          <a:p>
            <a:pPr lvl="1"/>
            <a:r>
              <a:rPr lang="zh-TW" altLang="en-US" strike="sngStrike" dirty="0" smtClean="0"/>
              <a:t>利用驗證結果決定是否切換網路</a:t>
            </a:r>
            <a:endParaRPr lang="en-US" altLang="zh-TW" strike="sngStrike" dirty="0" smtClean="0"/>
          </a:p>
          <a:p>
            <a:pPr lvl="2"/>
            <a:r>
              <a:rPr lang="zh-TW" altLang="en-US" strike="sngStrike" dirty="0" smtClean="0"/>
              <a:t>對戰中可替換掉輸掉的網路</a:t>
            </a:r>
            <a:endParaRPr lang="en-US" altLang="zh-TW" strike="sngStrike" dirty="0"/>
          </a:p>
        </p:txBody>
      </p:sp>
    </p:spTree>
    <p:extLst>
      <p:ext uri="{BB962C8B-B14F-4D97-AF65-F5344CB8AC3E}">
        <p14:creationId xmlns:p14="http://schemas.microsoft.com/office/powerpoint/2010/main" val="4173134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Break </a:t>
            </a:r>
            <a:r>
              <a:rPr lang="en-US" altLang="zh-TW" dirty="0" smtClean="0"/>
              <a:t>Down</a:t>
            </a:r>
            <a:endParaRPr lang="zh-TW" altLang="en-US" dirty="0"/>
          </a:p>
        </p:txBody>
      </p:sp>
      <p:pic>
        <p:nvPicPr>
          <p:cNvPr id="16" name="內容版面配置區 1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68698" y="1825625"/>
            <a:ext cx="8254603" cy="4351338"/>
          </a:xfrm>
        </p:spPr>
      </p:pic>
    </p:spTree>
    <p:extLst>
      <p:ext uri="{BB962C8B-B14F-4D97-AF65-F5344CB8AC3E}">
        <p14:creationId xmlns:p14="http://schemas.microsoft.com/office/powerpoint/2010/main" val="1276183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架構圖</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22" y="2708367"/>
            <a:ext cx="12106878" cy="2393220"/>
          </a:xfrm>
        </p:spPr>
      </p:pic>
    </p:spTree>
    <p:extLst>
      <p:ext uri="{BB962C8B-B14F-4D97-AF65-F5344CB8AC3E}">
        <p14:creationId xmlns:p14="http://schemas.microsoft.com/office/powerpoint/2010/main" val="1546514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23944" y="273685"/>
            <a:ext cx="7699248" cy="6300850"/>
          </a:xfrm>
        </p:spPr>
      </p:pic>
      <p:sp>
        <p:nvSpPr>
          <p:cNvPr id="2" name="標題 1"/>
          <p:cNvSpPr>
            <a:spLocks noGrp="1"/>
          </p:cNvSpPr>
          <p:nvPr>
            <p:ph type="title"/>
          </p:nvPr>
        </p:nvSpPr>
        <p:spPr/>
        <p:txBody>
          <a:bodyPr/>
          <a:lstStyle/>
          <a:p>
            <a:r>
              <a:rPr lang="zh-TW" altLang="en-US" dirty="0" smtClean="0"/>
              <a:t>設計</a:t>
            </a:r>
            <a:r>
              <a:rPr lang="en-US" altLang="zh-TW" dirty="0" smtClean="0"/>
              <a:t>-</a:t>
            </a:r>
            <a:r>
              <a:rPr lang="en-US" altLang="zh-TW" dirty="0" err="1" smtClean="0"/>
              <a:t>rulebase</a:t>
            </a:r>
            <a:r>
              <a:rPr lang="en-US" altLang="zh-TW" dirty="0" smtClean="0"/>
              <a:t/>
            </a:r>
            <a:br>
              <a:rPr lang="en-US" altLang="zh-TW" dirty="0" smtClean="0"/>
            </a:br>
            <a:r>
              <a:rPr lang="zh-TW" altLang="en-US" dirty="0" smtClean="0"/>
              <a:t>流程圖</a:t>
            </a:r>
            <a:endParaRPr lang="zh-TW" altLang="en-US" dirty="0"/>
          </a:p>
        </p:txBody>
      </p:sp>
    </p:spTree>
    <p:extLst>
      <p:ext uri="{BB962C8B-B14F-4D97-AF65-F5344CB8AC3E}">
        <p14:creationId xmlns:p14="http://schemas.microsoft.com/office/powerpoint/2010/main" val="206187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cutballdepth</a:t>
            </a:r>
            <a:endParaRPr lang="zh-TW" altLang="en-US" dirty="0"/>
          </a:p>
        </p:txBody>
      </p:sp>
      <p:sp>
        <p:nvSpPr>
          <p:cNvPr id="3" name="內容版面配置區 2"/>
          <p:cNvSpPr>
            <a:spLocks noGrp="1"/>
          </p:cNvSpPr>
          <p:nvPr>
            <p:ph idx="1"/>
          </p:nvPr>
        </p:nvSpPr>
        <p:spPr/>
        <p:txBody>
          <a:bodyPr/>
          <a:lstStyle/>
          <a:p>
            <a:r>
              <a:rPr lang="en-US" altLang="zh-TW" dirty="0"/>
              <a:t>Name : </a:t>
            </a:r>
            <a:r>
              <a:rPr lang="en-US" altLang="zh-TW" dirty="0" err="1" smtClean="0"/>
              <a:t>cutballdepth</a:t>
            </a:r>
            <a:r>
              <a:rPr lang="zh-TW" altLang="en-US" dirty="0" smtClean="0"/>
              <a:t> </a:t>
            </a:r>
            <a:r>
              <a:rPr lang="en-US" altLang="zh-TW" dirty="0" smtClean="0"/>
              <a:t>(</a:t>
            </a:r>
            <a:r>
              <a:rPr lang="zh-TW" altLang="en-US" dirty="0" smtClean="0"/>
              <a:t>切球深度</a:t>
            </a:r>
            <a:r>
              <a:rPr lang="en-US" altLang="zh-TW" dirty="0" smtClean="0"/>
              <a:t>)</a:t>
            </a:r>
          </a:p>
          <a:p>
            <a:r>
              <a:rPr lang="en-US" altLang="zh-TW" dirty="0"/>
              <a:t>Input : </a:t>
            </a:r>
            <a:r>
              <a:rPr lang="en-US" altLang="zh-TW" dirty="0" smtClean="0"/>
              <a:t> side : string, ball</a:t>
            </a:r>
            <a:r>
              <a:rPr lang="zh-TW" altLang="en-US" dirty="0" smtClean="0"/>
              <a:t> </a:t>
            </a:r>
            <a:r>
              <a:rPr lang="en-US" altLang="zh-TW" dirty="0" smtClean="0"/>
              <a:t>:</a:t>
            </a:r>
            <a:r>
              <a:rPr lang="zh-TW" altLang="en-US" dirty="0" smtClean="0"/>
              <a:t> </a:t>
            </a:r>
            <a:r>
              <a:rPr lang="en-US" altLang="zh-TW" dirty="0" smtClean="0"/>
              <a:t>tuple 2,ballvel : </a:t>
            </a:r>
            <a:r>
              <a:rPr lang="en-US" altLang="zh-TW" dirty="0"/>
              <a:t>tuple </a:t>
            </a:r>
            <a:r>
              <a:rPr lang="en-US" altLang="zh-TW" dirty="0" smtClean="0"/>
              <a:t>2,platform : </a:t>
            </a:r>
            <a:r>
              <a:rPr lang="en-US" altLang="zh-TW" dirty="0"/>
              <a:t>tuple </a:t>
            </a:r>
            <a:r>
              <a:rPr lang="en-US" altLang="zh-TW" dirty="0" smtClean="0"/>
              <a:t>2</a:t>
            </a:r>
          </a:p>
          <a:p>
            <a:r>
              <a:rPr lang="en-US" altLang="zh-TW" dirty="0"/>
              <a:t>Output : </a:t>
            </a:r>
            <a:r>
              <a:rPr lang="en-US" altLang="zh-TW" dirty="0" smtClean="0"/>
              <a:t>depth</a:t>
            </a:r>
            <a:r>
              <a:rPr lang="zh-TW" altLang="en-US" dirty="0" smtClean="0"/>
              <a:t> </a:t>
            </a:r>
            <a:r>
              <a:rPr lang="en-US" altLang="zh-TW" dirty="0" smtClean="0"/>
              <a:t>:</a:t>
            </a:r>
            <a:r>
              <a:rPr lang="zh-TW" altLang="en-US" dirty="0" smtClean="0"/>
              <a:t> </a:t>
            </a:r>
            <a:r>
              <a:rPr lang="en-US" altLang="zh-TW" dirty="0" smtClean="0"/>
              <a:t>float</a:t>
            </a:r>
          </a:p>
          <a:p>
            <a:r>
              <a:rPr lang="en-US" altLang="zh-TW" dirty="0"/>
              <a:t>Parameter : </a:t>
            </a:r>
            <a:r>
              <a:rPr lang="en-US" altLang="zh-TW" dirty="0" err="1" smtClean="0"/>
              <a:t>frametime</a:t>
            </a:r>
            <a:r>
              <a:rPr lang="en-US" altLang="zh-TW" dirty="0" smtClean="0"/>
              <a:t> : </a:t>
            </a:r>
            <a:r>
              <a:rPr lang="en-US" altLang="zh-TW" dirty="0"/>
              <a:t>float</a:t>
            </a:r>
            <a:r>
              <a:rPr lang="en-US" altLang="zh-TW" dirty="0" smtClean="0"/>
              <a:t> </a:t>
            </a:r>
            <a:r>
              <a:rPr lang="en-US" altLang="zh-TW" dirty="0"/>
              <a:t>= 1, </a:t>
            </a:r>
            <a:r>
              <a:rPr lang="en-US" altLang="zh-TW" dirty="0" err="1" smtClean="0"/>
              <a:t>orivel</a:t>
            </a:r>
            <a:r>
              <a:rPr lang="en-US" altLang="zh-TW" dirty="0" smtClean="0"/>
              <a:t> : </a:t>
            </a:r>
            <a:r>
              <a:rPr lang="en-US" altLang="zh-TW" dirty="0"/>
              <a:t>float</a:t>
            </a:r>
            <a:r>
              <a:rPr lang="en-US" altLang="zh-TW" dirty="0" smtClean="0"/>
              <a:t> = 17.5</a:t>
            </a:r>
          </a:p>
          <a:p>
            <a:r>
              <a:rPr lang="en-US" altLang="zh-TW" dirty="0" smtClean="0"/>
              <a:t>Method : </a:t>
            </a:r>
            <a:r>
              <a:rPr lang="zh-TW" altLang="en-US" dirty="0" smtClean="0"/>
              <a:t>輸入球座標與速度及板子座標以估算碰撞板子的深度，</a:t>
            </a:r>
            <a:endParaRPr lang="en-US" altLang="zh-TW" dirty="0" smtClean="0"/>
          </a:p>
          <a:p>
            <a:pPr marL="0" indent="0">
              <a:buNone/>
            </a:pPr>
            <a:r>
              <a:rPr lang="en-US" altLang="zh-TW" dirty="0" smtClean="0"/>
              <a:t>	</a:t>
            </a:r>
            <a:r>
              <a:rPr lang="zh-TW" altLang="en-US" dirty="0" smtClean="0"/>
              <a:t>其中碰撞深度將被用來決定切球時機</a:t>
            </a:r>
            <a:endParaRPr lang="zh-TW" altLang="en-US" dirty="0"/>
          </a:p>
        </p:txBody>
      </p:sp>
    </p:spTree>
    <p:extLst>
      <p:ext uri="{BB962C8B-B14F-4D97-AF65-F5344CB8AC3E}">
        <p14:creationId xmlns:p14="http://schemas.microsoft.com/office/powerpoint/2010/main" val="24419619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API- firstsearch1p</a:t>
            </a:r>
            <a:endParaRPr lang="zh-TW" altLang="en-US" dirty="0"/>
          </a:p>
        </p:txBody>
      </p:sp>
      <p:sp>
        <p:nvSpPr>
          <p:cNvPr id="3" name="內容版面配置區 2"/>
          <p:cNvSpPr>
            <a:spLocks noGrp="1"/>
          </p:cNvSpPr>
          <p:nvPr>
            <p:ph idx="1"/>
          </p:nvPr>
        </p:nvSpPr>
        <p:spPr>
          <a:xfrm>
            <a:off x="838199" y="1825625"/>
            <a:ext cx="10996749" cy="4351338"/>
          </a:xfrm>
        </p:spPr>
        <p:txBody>
          <a:bodyPr/>
          <a:lstStyle/>
          <a:p>
            <a:r>
              <a:rPr lang="en-US" altLang="zh-TW" dirty="0"/>
              <a:t>Name : firstsearch1p</a:t>
            </a:r>
            <a:endParaRPr lang="en-US" altLang="zh-TW" dirty="0" smtClean="0"/>
          </a:p>
          <a:p>
            <a:r>
              <a:rPr lang="en-US" altLang="zh-TW" dirty="0"/>
              <a:t>Input : </a:t>
            </a:r>
            <a:r>
              <a:rPr lang="en-US" altLang="zh-TW" dirty="0" smtClean="0"/>
              <a:t>forms : list 2D, bricks </a:t>
            </a:r>
            <a:r>
              <a:rPr lang="en-US" altLang="zh-TW" dirty="0"/>
              <a:t>: list 2D</a:t>
            </a:r>
            <a:r>
              <a:rPr lang="en-US" altLang="zh-TW" dirty="0" smtClean="0"/>
              <a:t>, </a:t>
            </a:r>
            <a:r>
              <a:rPr lang="en-US" altLang="zh-TW" dirty="0" err="1" smtClean="0"/>
              <a:t>bricksvel</a:t>
            </a:r>
            <a:r>
              <a:rPr lang="en-US" altLang="zh-TW" dirty="0"/>
              <a:t> : </a:t>
            </a:r>
            <a:r>
              <a:rPr lang="en-US" altLang="zh-TW" dirty="0" smtClean="0"/>
              <a:t>list, </a:t>
            </a:r>
            <a:r>
              <a:rPr lang="en-US" altLang="zh-TW" dirty="0" err="1"/>
              <a:t>prebricks</a:t>
            </a:r>
            <a:r>
              <a:rPr lang="en-US" altLang="zh-TW" dirty="0"/>
              <a:t> : list 2D</a:t>
            </a:r>
            <a:endParaRPr lang="en-US" altLang="zh-TW" dirty="0" smtClean="0"/>
          </a:p>
          <a:p>
            <a:r>
              <a:rPr lang="en-US" altLang="zh-TW" dirty="0" smtClean="0"/>
              <a:t>Output </a:t>
            </a:r>
            <a:r>
              <a:rPr lang="en-US" altLang="zh-TW" dirty="0"/>
              <a:t>: </a:t>
            </a:r>
            <a:r>
              <a:rPr lang="en-US" altLang="zh-TW" dirty="0" smtClean="0"/>
              <a:t>first</a:t>
            </a:r>
            <a:r>
              <a:rPr lang="zh-TW" altLang="en-US" dirty="0" smtClean="0"/>
              <a:t> </a:t>
            </a:r>
            <a:r>
              <a:rPr lang="en-US" altLang="zh-TW" dirty="0" smtClean="0"/>
              <a:t>:</a:t>
            </a:r>
            <a:r>
              <a:rPr lang="zh-TW" altLang="en-US" dirty="0" smtClean="0"/>
              <a:t> </a:t>
            </a:r>
            <a:r>
              <a:rPr lang="en-US" altLang="zh-TW" dirty="0" err="1" smtClean="0"/>
              <a:t>int,diedspeed</a:t>
            </a:r>
            <a:r>
              <a:rPr lang="en-US" altLang="zh-TW" dirty="0" smtClean="0"/>
              <a:t> : </a:t>
            </a:r>
            <a:r>
              <a:rPr lang="en-US" altLang="zh-TW" dirty="0" err="1" smtClean="0"/>
              <a:t>int</a:t>
            </a:r>
            <a:r>
              <a:rPr lang="en-US" altLang="zh-TW" dirty="0" smtClean="0"/>
              <a:t>, </a:t>
            </a:r>
            <a:r>
              <a:rPr lang="en-US" altLang="zh-TW" dirty="0" err="1" smtClean="0"/>
              <a:t>func_name</a:t>
            </a:r>
            <a:r>
              <a:rPr lang="en-US" altLang="zh-TW" dirty="0" smtClean="0"/>
              <a:t> : string </a:t>
            </a:r>
          </a:p>
          <a:p>
            <a:r>
              <a:rPr lang="en-US" altLang="zh-TW" dirty="0" smtClean="0"/>
              <a:t>Parameter </a:t>
            </a:r>
            <a:r>
              <a:rPr lang="en-US" altLang="zh-TW" dirty="0"/>
              <a:t>: </a:t>
            </a:r>
            <a:r>
              <a:rPr lang="en-US" altLang="zh-TW" dirty="0" err="1" smtClean="0"/>
              <a:t>testball</a:t>
            </a:r>
            <a:r>
              <a:rPr lang="en-US" altLang="zh-TW" dirty="0" smtClean="0"/>
              <a:t> : list = [</a:t>
            </a:r>
            <a:r>
              <a:rPr lang="en-US" altLang="zh-TW" dirty="0"/>
              <a:t>20,417.5], </a:t>
            </a:r>
            <a:r>
              <a:rPr lang="en-US" altLang="zh-TW" dirty="0" err="1"/>
              <a:t>rng</a:t>
            </a:r>
            <a:r>
              <a:rPr lang="en-US" altLang="zh-TW" dirty="0"/>
              <a:t> </a:t>
            </a:r>
            <a:r>
              <a:rPr lang="en-US" altLang="zh-TW" dirty="0" smtClean="0"/>
              <a:t>: </a:t>
            </a:r>
            <a:r>
              <a:rPr lang="en-US" altLang="zh-TW" dirty="0" err="1" smtClean="0"/>
              <a:t>int</a:t>
            </a:r>
            <a:r>
              <a:rPr lang="en-US" altLang="zh-TW" dirty="0" smtClean="0"/>
              <a:t> = -10</a:t>
            </a:r>
          </a:p>
          <a:p>
            <a:r>
              <a:rPr lang="en-US" altLang="zh-TW" dirty="0" smtClean="0"/>
              <a:t>Method : </a:t>
            </a:r>
            <a:r>
              <a:rPr lang="zh-TW" altLang="en-US" dirty="0" smtClean="0"/>
              <a:t>當我方為</a:t>
            </a:r>
            <a:r>
              <a:rPr lang="en-US" altLang="zh-TW" dirty="0" smtClean="0"/>
              <a:t>1P</a:t>
            </a:r>
            <a:r>
              <a:rPr lang="zh-TW" altLang="en-US" dirty="0" smtClean="0"/>
              <a:t>且是發球方時，計算所有發球位置在未來獲勝時的球速與發球位置，需要配合執行序並透過柱列將結果擲回</a:t>
            </a:r>
            <a:endParaRPr lang="zh-TW" altLang="en-US" dirty="0"/>
          </a:p>
        </p:txBody>
      </p:sp>
    </p:spTree>
    <p:extLst>
      <p:ext uri="{BB962C8B-B14F-4D97-AF65-F5344CB8AC3E}">
        <p14:creationId xmlns:p14="http://schemas.microsoft.com/office/powerpoint/2010/main" val="334444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a:t>API- </a:t>
            </a:r>
            <a:r>
              <a:rPr lang="en-US" altLang="zh-TW" dirty="0" smtClean="0"/>
              <a:t>firstsearch2p</a:t>
            </a:r>
            <a:endParaRPr lang="zh-TW" altLang="en-US" dirty="0"/>
          </a:p>
        </p:txBody>
      </p:sp>
      <p:sp>
        <p:nvSpPr>
          <p:cNvPr id="3" name="內容版面配置區 2"/>
          <p:cNvSpPr>
            <a:spLocks noGrp="1"/>
          </p:cNvSpPr>
          <p:nvPr>
            <p:ph idx="1"/>
          </p:nvPr>
        </p:nvSpPr>
        <p:spPr>
          <a:xfrm>
            <a:off x="838199" y="1825625"/>
            <a:ext cx="10996749" cy="4351338"/>
          </a:xfrm>
        </p:spPr>
        <p:txBody>
          <a:bodyPr/>
          <a:lstStyle/>
          <a:p>
            <a:r>
              <a:rPr lang="en-US" altLang="zh-TW" dirty="0"/>
              <a:t>Name : </a:t>
            </a:r>
            <a:r>
              <a:rPr lang="en-US" altLang="zh-TW" dirty="0" smtClean="0"/>
              <a:t>firstsearch2p</a:t>
            </a:r>
          </a:p>
          <a:p>
            <a:r>
              <a:rPr lang="en-US" altLang="zh-TW" dirty="0"/>
              <a:t>Input : </a:t>
            </a:r>
            <a:r>
              <a:rPr lang="en-US" altLang="zh-TW" dirty="0" smtClean="0"/>
              <a:t>forms : list 2D, bricks </a:t>
            </a:r>
            <a:r>
              <a:rPr lang="en-US" altLang="zh-TW" dirty="0"/>
              <a:t>: list 2D</a:t>
            </a:r>
            <a:r>
              <a:rPr lang="en-US" altLang="zh-TW" dirty="0" smtClean="0"/>
              <a:t>, </a:t>
            </a:r>
            <a:r>
              <a:rPr lang="en-US" altLang="zh-TW" dirty="0" err="1" smtClean="0"/>
              <a:t>bricksvel</a:t>
            </a:r>
            <a:r>
              <a:rPr lang="en-US" altLang="zh-TW" dirty="0"/>
              <a:t> : </a:t>
            </a:r>
            <a:r>
              <a:rPr lang="en-US" altLang="zh-TW" dirty="0" smtClean="0"/>
              <a:t>list, </a:t>
            </a:r>
            <a:r>
              <a:rPr lang="en-US" altLang="zh-TW" dirty="0" err="1"/>
              <a:t>prebricks</a:t>
            </a:r>
            <a:r>
              <a:rPr lang="en-US" altLang="zh-TW" dirty="0"/>
              <a:t> : list 2D</a:t>
            </a:r>
            <a:endParaRPr lang="en-US" altLang="zh-TW" dirty="0" smtClean="0"/>
          </a:p>
          <a:p>
            <a:r>
              <a:rPr lang="en-US" altLang="zh-TW" dirty="0" smtClean="0"/>
              <a:t>Output </a:t>
            </a:r>
            <a:r>
              <a:rPr lang="en-US" altLang="zh-TW" dirty="0"/>
              <a:t>: </a:t>
            </a:r>
            <a:r>
              <a:rPr lang="en-US" altLang="zh-TW" dirty="0" smtClean="0"/>
              <a:t>first</a:t>
            </a:r>
            <a:r>
              <a:rPr lang="zh-TW" altLang="en-US" dirty="0" smtClean="0"/>
              <a:t> </a:t>
            </a:r>
            <a:r>
              <a:rPr lang="en-US" altLang="zh-TW" dirty="0" smtClean="0"/>
              <a:t>:</a:t>
            </a:r>
            <a:r>
              <a:rPr lang="zh-TW" altLang="en-US" dirty="0" smtClean="0"/>
              <a:t> </a:t>
            </a:r>
            <a:r>
              <a:rPr lang="en-US" altLang="zh-TW" dirty="0" err="1" smtClean="0"/>
              <a:t>int,diedspeed</a:t>
            </a:r>
            <a:r>
              <a:rPr lang="en-US" altLang="zh-TW" dirty="0" smtClean="0"/>
              <a:t> : </a:t>
            </a:r>
            <a:r>
              <a:rPr lang="en-US" altLang="zh-TW" dirty="0" err="1" smtClean="0"/>
              <a:t>int</a:t>
            </a:r>
            <a:r>
              <a:rPr lang="en-US" altLang="zh-TW" dirty="0" smtClean="0"/>
              <a:t>, </a:t>
            </a:r>
            <a:r>
              <a:rPr lang="en-US" altLang="zh-TW" dirty="0" err="1" smtClean="0"/>
              <a:t>func_name</a:t>
            </a:r>
            <a:r>
              <a:rPr lang="en-US" altLang="zh-TW" dirty="0" smtClean="0"/>
              <a:t> : string </a:t>
            </a:r>
          </a:p>
          <a:p>
            <a:r>
              <a:rPr lang="en-US" altLang="zh-TW" dirty="0" smtClean="0"/>
              <a:t>Parameter </a:t>
            </a:r>
            <a:r>
              <a:rPr lang="en-US" altLang="zh-TW" dirty="0"/>
              <a:t>: </a:t>
            </a:r>
            <a:r>
              <a:rPr lang="en-US" altLang="zh-TW" dirty="0" err="1" smtClean="0"/>
              <a:t>testball</a:t>
            </a:r>
            <a:r>
              <a:rPr lang="en-US" altLang="zh-TW" dirty="0" smtClean="0"/>
              <a:t> : list = [20,82.5</a:t>
            </a:r>
            <a:r>
              <a:rPr lang="en-US" altLang="zh-TW" dirty="0"/>
              <a:t>], </a:t>
            </a:r>
            <a:r>
              <a:rPr lang="en-US" altLang="zh-TW" dirty="0" err="1"/>
              <a:t>rng</a:t>
            </a:r>
            <a:r>
              <a:rPr lang="en-US" altLang="zh-TW" dirty="0"/>
              <a:t> </a:t>
            </a:r>
            <a:r>
              <a:rPr lang="en-US" altLang="zh-TW" dirty="0" smtClean="0"/>
              <a:t>: </a:t>
            </a:r>
            <a:r>
              <a:rPr lang="en-US" altLang="zh-TW" dirty="0" err="1" smtClean="0"/>
              <a:t>int</a:t>
            </a:r>
            <a:r>
              <a:rPr lang="en-US" altLang="zh-TW" dirty="0" smtClean="0"/>
              <a:t> = -10</a:t>
            </a:r>
          </a:p>
          <a:p>
            <a:r>
              <a:rPr lang="en-US" altLang="zh-TW" dirty="0" smtClean="0"/>
              <a:t>Method :</a:t>
            </a:r>
            <a:r>
              <a:rPr lang="zh-TW" altLang="en-US" dirty="0"/>
              <a:t>當我方</a:t>
            </a:r>
            <a:r>
              <a:rPr lang="zh-TW" altLang="en-US" dirty="0" smtClean="0"/>
              <a:t>為</a:t>
            </a:r>
            <a:r>
              <a:rPr lang="en-US" altLang="zh-TW" dirty="0" smtClean="0"/>
              <a:t>2P</a:t>
            </a:r>
            <a:r>
              <a:rPr lang="zh-TW" altLang="en-US" dirty="0"/>
              <a:t>且是發球方時，</a:t>
            </a:r>
            <a:r>
              <a:rPr lang="zh-TW" altLang="en-US" dirty="0" smtClean="0"/>
              <a:t>計算所有發球位置在未來獲勝時的球速與發球位置，需要配合執行序並透過柱列將結果擲回</a:t>
            </a:r>
            <a:endParaRPr lang="zh-TW" altLang="en-US" dirty="0"/>
          </a:p>
        </p:txBody>
      </p:sp>
    </p:spTree>
    <p:extLst>
      <p:ext uri="{BB962C8B-B14F-4D97-AF65-F5344CB8AC3E}">
        <p14:creationId xmlns:p14="http://schemas.microsoft.com/office/powerpoint/2010/main" val="3297935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GetAllCross</a:t>
            </a:r>
            <a:endParaRPr lang="zh-TW" altLang="en-US" dirty="0"/>
          </a:p>
        </p:txBody>
      </p:sp>
      <p:sp>
        <p:nvSpPr>
          <p:cNvPr id="3" name="內容版面配置區 2"/>
          <p:cNvSpPr>
            <a:spLocks noGrp="1"/>
          </p:cNvSpPr>
          <p:nvPr>
            <p:ph idx="1"/>
          </p:nvPr>
        </p:nvSpPr>
        <p:spPr/>
        <p:txBody>
          <a:bodyPr/>
          <a:lstStyle/>
          <a:p>
            <a:r>
              <a:rPr lang="en-US" altLang="zh-TW" dirty="0"/>
              <a:t>Name : </a:t>
            </a:r>
            <a:r>
              <a:rPr lang="en-US" altLang="zh-TW" dirty="0" err="1"/>
              <a:t>GetAllCross</a:t>
            </a:r>
            <a:r>
              <a:rPr lang="zh-TW" altLang="en-US" dirty="0" smtClean="0"/>
              <a:t> </a:t>
            </a:r>
            <a:endParaRPr lang="en-US" altLang="zh-TW" dirty="0" smtClean="0"/>
          </a:p>
          <a:p>
            <a:r>
              <a:rPr lang="en-US" altLang="zh-TW" dirty="0" smtClean="0"/>
              <a:t>Input </a:t>
            </a:r>
            <a:r>
              <a:rPr lang="en-US" altLang="zh-TW" dirty="0"/>
              <a:t>: </a:t>
            </a:r>
            <a:r>
              <a:rPr lang="en-US" altLang="zh-TW" dirty="0" smtClean="0"/>
              <a:t>ball :</a:t>
            </a:r>
            <a:r>
              <a:rPr lang="zh-TW" altLang="en-US" dirty="0" smtClean="0"/>
              <a:t> </a:t>
            </a:r>
            <a:r>
              <a:rPr lang="en-US" altLang="zh-TW" dirty="0" smtClean="0"/>
              <a:t>tuple 2,speed : tuple 2,forms : list 2D,bricks</a:t>
            </a:r>
            <a:r>
              <a:rPr lang="en-US" altLang="zh-TW" dirty="0"/>
              <a:t> : list 2D</a:t>
            </a:r>
            <a:r>
              <a:rPr lang="en-US" altLang="zh-TW" dirty="0" smtClean="0"/>
              <a:t> </a:t>
            </a:r>
          </a:p>
          <a:p>
            <a:r>
              <a:rPr lang="en-US" altLang="zh-TW" dirty="0" smtClean="0"/>
              <a:t>Output </a:t>
            </a:r>
            <a:r>
              <a:rPr lang="en-US" altLang="zh-TW" dirty="0"/>
              <a:t>: points</a:t>
            </a:r>
            <a:r>
              <a:rPr lang="zh-TW" altLang="en-US" dirty="0" smtClean="0"/>
              <a:t> </a:t>
            </a:r>
            <a:r>
              <a:rPr lang="en-US" altLang="zh-TW" dirty="0" smtClean="0"/>
              <a:t>:</a:t>
            </a:r>
            <a:r>
              <a:rPr lang="en-US" altLang="zh-TW" dirty="0"/>
              <a:t> </a:t>
            </a:r>
            <a:r>
              <a:rPr lang="en-US" altLang="zh-TW" dirty="0" smtClean="0"/>
              <a:t>list :</a:t>
            </a:r>
            <a:r>
              <a:rPr lang="zh-TW" altLang="en-US" dirty="0" smtClean="0"/>
              <a:t> </a:t>
            </a:r>
            <a:r>
              <a:rPr lang="en-US" altLang="zh-TW" dirty="0" smtClean="0"/>
              <a:t>tuple 5 {list , </a:t>
            </a:r>
            <a:r>
              <a:rPr lang="en-US" altLang="zh-TW" dirty="0" err="1" smtClean="0"/>
              <a:t>int</a:t>
            </a:r>
            <a:r>
              <a:rPr lang="en-US" altLang="zh-TW" dirty="0" smtClean="0"/>
              <a:t> ,</a:t>
            </a:r>
            <a:r>
              <a:rPr lang="en-US" altLang="zh-TW" dirty="0" err="1" smtClean="0"/>
              <a:t>string,int</a:t>
            </a:r>
            <a:r>
              <a:rPr lang="en-US" altLang="zh-TW" dirty="0" smtClean="0"/>
              <a:t> ,string} </a:t>
            </a:r>
          </a:p>
          <a:p>
            <a:r>
              <a:rPr lang="en-US" altLang="zh-TW" dirty="0"/>
              <a:t>Parameter </a:t>
            </a:r>
            <a:r>
              <a:rPr lang="en-US" altLang="zh-TW" dirty="0" smtClean="0"/>
              <a:t>:</a:t>
            </a:r>
          </a:p>
          <a:p>
            <a:r>
              <a:rPr lang="en-US" altLang="zh-TW" dirty="0" smtClean="0"/>
              <a:t>Method : </a:t>
            </a:r>
            <a:r>
              <a:rPr lang="zh-TW" altLang="en-US" dirty="0" smtClean="0"/>
              <a:t>輸入球座標與速度，透過</a:t>
            </a:r>
            <a:r>
              <a:rPr lang="en-US" altLang="zh-TW" dirty="0" err="1" smtClean="0"/>
              <a:t>GetCross</a:t>
            </a:r>
            <a:r>
              <a:rPr lang="zh-TW" altLang="en-US" dirty="0" smtClean="0"/>
              <a:t>函數得到所有碰撞交點</a:t>
            </a:r>
            <a:endParaRPr lang="zh-TW" altLang="en-US" dirty="0"/>
          </a:p>
        </p:txBody>
      </p:sp>
    </p:spTree>
    <p:extLst>
      <p:ext uri="{BB962C8B-B14F-4D97-AF65-F5344CB8AC3E}">
        <p14:creationId xmlns:p14="http://schemas.microsoft.com/office/powerpoint/2010/main" val="360205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目錄</a:t>
            </a:r>
            <a:endParaRPr lang="zh-TW" altLang="en-US" dirty="0"/>
          </a:p>
        </p:txBody>
      </p:sp>
      <p:sp>
        <p:nvSpPr>
          <p:cNvPr id="3" name="內容版面配置區 2"/>
          <p:cNvSpPr>
            <a:spLocks noGrp="1"/>
          </p:cNvSpPr>
          <p:nvPr>
            <p:ph idx="1"/>
          </p:nvPr>
        </p:nvSpPr>
        <p:spPr/>
        <p:txBody>
          <a:bodyPr/>
          <a:lstStyle/>
          <a:p>
            <a:r>
              <a:rPr lang="zh-TW" altLang="en-US" dirty="0" smtClean="0"/>
              <a:t>前</a:t>
            </a:r>
            <a:r>
              <a:rPr lang="zh-TW" altLang="en-US" dirty="0"/>
              <a:t>言</a:t>
            </a:r>
            <a:endParaRPr lang="en-US" altLang="zh-TW" dirty="0" smtClean="0"/>
          </a:p>
          <a:p>
            <a:r>
              <a:rPr lang="zh-TW" altLang="en-US" dirty="0" smtClean="0"/>
              <a:t>需求</a:t>
            </a:r>
            <a:endParaRPr lang="en-US" altLang="zh-TW" dirty="0" smtClean="0"/>
          </a:p>
          <a:p>
            <a:r>
              <a:rPr lang="zh-TW" altLang="en-US" dirty="0" smtClean="0"/>
              <a:t>分析</a:t>
            </a:r>
            <a:endParaRPr lang="en-US" altLang="zh-TW" dirty="0" smtClean="0"/>
          </a:p>
          <a:p>
            <a:r>
              <a:rPr lang="zh-TW" altLang="en-US" dirty="0" smtClean="0"/>
              <a:t>設計</a:t>
            </a:r>
            <a:endParaRPr lang="en-US" altLang="zh-TW" dirty="0" smtClean="0"/>
          </a:p>
          <a:p>
            <a:r>
              <a:rPr lang="en-US" altLang="zh-TW" dirty="0" smtClean="0"/>
              <a:t>API</a:t>
            </a:r>
            <a:endParaRPr lang="en-US" altLang="zh-TW" dirty="0" smtClean="0"/>
          </a:p>
          <a:p>
            <a:r>
              <a:rPr lang="zh-TW" altLang="en-US" dirty="0" smtClean="0"/>
              <a:t>驗</a:t>
            </a:r>
            <a:r>
              <a:rPr lang="zh-TW" altLang="en-US" dirty="0"/>
              <a:t>證</a:t>
            </a:r>
            <a:endParaRPr lang="en-US" altLang="zh-TW" dirty="0" smtClean="0"/>
          </a:p>
          <a:p>
            <a:pPr marL="0" indent="0">
              <a:buNone/>
            </a:pPr>
            <a:endParaRPr lang="zh-TW" altLang="en-US" dirty="0"/>
          </a:p>
        </p:txBody>
      </p:sp>
    </p:spTree>
    <p:extLst>
      <p:ext uri="{BB962C8B-B14F-4D97-AF65-F5344CB8AC3E}">
        <p14:creationId xmlns:p14="http://schemas.microsoft.com/office/powerpoint/2010/main" val="3609482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getlimmittime</a:t>
            </a:r>
            <a:endParaRPr lang="zh-TW" altLang="en-US" dirty="0"/>
          </a:p>
        </p:txBody>
      </p:sp>
      <p:sp>
        <p:nvSpPr>
          <p:cNvPr id="3" name="內容版面配置區 2"/>
          <p:cNvSpPr>
            <a:spLocks noGrp="1"/>
          </p:cNvSpPr>
          <p:nvPr>
            <p:ph idx="1"/>
          </p:nvPr>
        </p:nvSpPr>
        <p:spPr/>
        <p:txBody>
          <a:bodyPr/>
          <a:lstStyle/>
          <a:p>
            <a:r>
              <a:rPr lang="en-US" altLang="zh-TW" dirty="0"/>
              <a:t>Name : </a:t>
            </a:r>
            <a:r>
              <a:rPr lang="en-US" altLang="zh-TW" dirty="0" err="1"/>
              <a:t>getlimmittime</a:t>
            </a:r>
            <a:r>
              <a:rPr lang="zh-TW" altLang="en-US" dirty="0" smtClean="0"/>
              <a:t> </a:t>
            </a:r>
            <a:endParaRPr lang="en-US" altLang="zh-TW" dirty="0" smtClean="0"/>
          </a:p>
          <a:p>
            <a:r>
              <a:rPr lang="en-US" altLang="zh-TW" dirty="0" smtClean="0"/>
              <a:t>Input </a:t>
            </a:r>
            <a:r>
              <a:rPr lang="en-US" altLang="zh-TW" dirty="0"/>
              <a:t>: </a:t>
            </a:r>
            <a:r>
              <a:rPr lang="en-US" altLang="zh-TW" dirty="0" err="1" smtClean="0"/>
              <a:t>posx</a:t>
            </a:r>
            <a:r>
              <a:rPr lang="zh-TW" altLang="en-US" dirty="0" smtClean="0"/>
              <a:t> </a:t>
            </a:r>
            <a:r>
              <a:rPr lang="en-US" altLang="zh-TW" dirty="0" smtClean="0"/>
              <a:t>:</a:t>
            </a:r>
            <a:r>
              <a:rPr lang="zh-TW" altLang="en-US" dirty="0" smtClean="0"/>
              <a:t> </a:t>
            </a:r>
            <a:r>
              <a:rPr lang="en-US" altLang="zh-TW" dirty="0" err="1" smtClean="0"/>
              <a:t>int</a:t>
            </a:r>
            <a:r>
              <a:rPr lang="en-US" altLang="zh-TW" dirty="0" smtClean="0"/>
              <a:t> ,</a:t>
            </a:r>
            <a:r>
              <a:rPr lang="en-US" altLang="zh-TW" dirty="0" err="1" smtClean="0"/>
              <a:t>vel</a:t>
            </a:r>
            <a:r>
              <a:rPr lang="en-US" altLang="zh-TW" dirty="0" smtClean="0"/>
              <a:t> : </a:t>
            </a:r>
            <a:r>
              <a:rPr lang="en-US" altLang="zh-TW" dirty="0" err="1" smtClean="0"/>
              <a:t>int,maxx</a:t>
            </a:r>
            <a:r>
              <a:rPr lang="en-US" altLang="zh-TW" dirty="0" smtClean="0"/>
              <a:t> : </a:t>
            </a:r>
            <a:r>
              <a:rPr lang="en-US" altLang="zh-TW" dirty="0" err="1" smtClean="0"/>
              <a:t>int,time</a:t>
            </a:r>
            <a:r>
              <a:rPr lang="en-US" altLang="zh-TW" dirty="0" smtClean="0"/>
              <a:t> :</a:t>
            </a:r>
            <a:r>
              <a:rPr lang="en-US" altLang="zh-TW" dirty="0" err="1" smtClean="0"/>
              <a:t>int</a:t>
            </a:r>
            <a:endParaRPr lang="en-US" altLang="zh-TW" dirty="0" smtClean="0"/>
          </a:p>
          <a:p>
            <a:r>
              <a:rPr lang="en-US" altLang="zh-TW" dirty="0" smtClean="0"/>
              <a:t>Output </a:t>
            </a:r>
            <a:r>
              <a:rPr lang="en-US" altLang="zh-TW" dirty="0"/>
              <a:t>: </a:t>
            </a:r>
            <a:r>
              <a:rPr lang="en-US" altLang="zh-TW" dirty="0" err="1"/>
              <a:t>newtime</a:t>
            </a:r>
            <a:r>
              <a:rPr lang="zh-TW" altLang="en-US" dirty="0" smtClean="0"/>
              <a:t> </a:t>
            </a:r>
            <a:r>
              <a:rPr lang="en-US" altLang="zh-TW" dirty="0" smtClean="0"/>
              <a:t>:</a:t>
            </a:r>
            <a:r>
              <a:rPr lang="zh-TW" altLang="en-US" dirty="0" smtClean="0"/>
              <a:t> </a:t>
            </a:r>
            <a:r>
              <a:rPr lang="en-US" altLang="zh-TW" dirty="0" err="1" smtClean="0"/>
              <a:t>int</a:t>
            </a:r>
            <a:endParaRPr lang="en-US" altLang="zh-TW" dirty="0" smtClean="0"/>
          </a:p>
          <a:p>
            <a:r>
              <a:rPr lang="en-US" altLang="zh-TW" dirty="0"/>
              <a:t>Parameter </a:t>
            </a:r>
            <a:r>
              <a:rPr lang="en-US" altLang="zh-TW" dirty="0" smtClean="0"/>
              <a:t>:</a:t>
            </a:r>
          </a:p>
          <a:p>
            <a:r>
              <a:rPr lang="en-US" altLang="zh-TW" dirty="0" smtClean="0"/>
              <a:t>Method : </a:t>
            </a:r>
            <a:r>
              <a:rPr lang="zh-TW" altLang="en-US" dirty="0" smtClean="0"/>
              <a:t>輸入球座標</a:t>
            </a:r>
            <a:r>
              <a:rPr lang="en-US" altLang="zh-TW" dirty="0"/>
              <a:t>X</a:t>
            </a:r>
            <a:r>
              <a:rPr lang="zh-TW" altLang="en-US" dirty="0" smtClean="0"/>
              <a:t>與速度</a:t>
            </a:r>
            <a:r>
              <a:rPr lang="en-US" altLang="zh-TW" dirty="0" smtClean="0"/>
              <a:t>X</a:t>
            </a:r>
            <a:r>
              <a:rPr lang="zh-TW" altLang="en-US" dirty="0" smtClean="0"/>
              <a:t>與時間估算出移動後的</a:t>
            </a:r>
            <a:r>
              <a:rPr lang="en-US" altLang="zh-TW" dirty="0" smtClean="0"/>
              <a:t>x</a:t>
            </a:r>
            <a:r>
              <a:rPr lang="zh-TW" altLang="en-US" dirty="0" smtClean="0"/>
              <a:t>位置，若超過最大邊界</a:t>
            </a:r>
            <a:r>
              <a:rPr lang="en-US" altLang="zh-TW" dirty="0" err="1" smtClean="0"/>
              <a:t>maxx</a:t>
            </a:r>
            <a:r>
              <a:rPr lang="zh-TW" altLang="en-US" dirty="0" smtClean="0"/>
              <a:t>或最小邊界</a:t>
            </a:r>
            <a:r>
              <a:rPr lang="en-US" altLang="zh-TW" dirty="0" smtClean="0"/>
              <a:t>0</a:t>
            </a:r>
            <a:r>
              <a:rPr lang="zh-TW" altLang="en-US" dirty="0" smtClean="0"/>
              <a:t>則回傳到邊界的時間，否則直接回傳時間</a:t>
            </a:r>
            <a:endParaRPr lang="zh-TW" altLang="en-US" dirty="0"/>
          </a:p>
        </p:txBody>
      </p:sp>
    </p:spTree>
    <p:extLst>
      <p:ext uri="{BB962C8B-B14F-4D97-AF65-F5344CB8AC3E}">
        <p14:creationId xmlns:p14="http://schemas.microsoft.com/office/powerpoint/2010/main" val="427204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Ball_path_computer</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Ball_path_computer</a:t>
            </a:r>
            <a:r>
              <a:rPr lang="zh-TW" altLang="en-US" dirty="0" smtClean="0"/>
              <a:t> </a:t>
            </a:r>
            <a:endParaRPr lang="en-US" altLang="zh-TW" dirty="0" smtClean="0"/>
          </a:p>
          <a:p>
            <a:r>
              <a:rPr lang="en-US" altLang="zh-TW" dirty="0" smtClean="0"/>
              <a:t>Input </a:t>
            </a:r>
            <a:r>
              <a:rPr lang="en-US" altLang="zh-TW" dirty="0"/>
              <a:t>: </a:t>
            </a:r>
            <a:r>
              <a:rPr lang="en-US" altLang="zh-TW" dirty="0" smtClean="0"/>
              <a:t>ball : tuple 2, velocity : </a:t>
            </a:r>
            <a:r>
              <a:rPr lang="en-US" altLang="zh-TW" dirty="0"/>
              <a:t>tuple </a:t>
            </a:r>
            <a:r>
              <a:rPr lang="en-US" altLang="zh-TW" dirty="0" smtClean="0"/>
              <a:t>2,forms : list 2d,bricks : list 2d,bricksvel tuple 2, balls : list, </a:t>
            </a:r>
            <a:r>
              <a:rPr lang="en-US" altLang="zh-TW" dirty="0" err="1" smtClean="0"/>
              <a:t>prebricks</a:t>
            </a:r>
            <a:r>
              <a:rPr lang="en-US" altLang="zh-TW" dirty="0" smtClean="0"/>
              <a:t> : list, action : string</a:t>
            </a:r>
          </a:p>
          <a:p>
            <a:r>
              <a:rPr lang="en-US" altLang="zh-TW" dirty="0" smtClean="0"/>
              <a:t>Output : ball : tuple 2, balls : list, bricks</a:t>
            </a:r>
            <a:r>
              <a:rPr lang="en-US" altLang="zh-TW" dirty="0"/>
              <a:t>: </a:t>
            </a:r>
            <a:r>
              <a:rPr lang="en-US" altLang="zh-TW" dirty="0" smtClean="0"/>
              <a:t>list 2d, </a:t>
            </a:r>
            <a:r>
              <a:rPr lang="en-US" altLang="zh-TW" dirty="0" err="1" smtClean="0"/>
              <a:t>bricksvel</a:t>
            </a:r>
            <a:r>
              <a:rPr lang="en-US" altLang="zh-TW" dirty="0"/>
              <a:t>: tuple 2</a:t>
            </a:r>
            <a:r>
              <a:rPr lang="en-US" altLang="zh-TW" dirty="0" smtClean="0"/>
              <a:t>, </a:t>
            </a:r>
            <a:r>
              <a:rPr lang="en-US" altLang="zh-TW" dirty="0" err="1" smtClean="0"/>
              <a:t>prebricks</a:t>
            </a:r>
            <a:r>
              <a:rPr lang="en-US" altLang="zh-TW" dirty="0" smtClean="0"/>
              <a:t> : list, </a:t>
            </a:r>
            <a:r>
              <a:rPr lang="en-US" altLang="zh-TW" dirty="0" err="1" smtClean="0"/>
              <a:t>runframe</a:t>
            </a:r>
            <a:r>
              <a:rPr lang="en-US" altLang="zh-TW" dirty="0" smtClean="0"/>
              <a:t> : </a:t>
            </a:r>
            <a:r>
              <a:rPr lang="en-US" altLang="zh-TW" dirty="0" err="1" smtClean="0"/>
              <a:t>int</a:t>
            </a:r>
            <a:r>
              <a:rPr lang="en-US" altLang="zh-TW" dirty="0" smtClean="0"/>
              <a:t>, speed : tuple 2</a:t>
            </a:r>
          </a:p>
          <a:p>
            <a:r>
              <a:rPr lang="en-US" altLang="zh-TW" dirty="0" smtClean="0"/>
              <a:t>Parameter :</a:t>
            </a:r>
            <a:r>
              <a:rPr lang="zh-TW" altLang="en-US" dirty="0" smtClean="0"/>
              <a:t> </a:t>
            </a:r>
            <a:r>
              <a:rPr lang="en-US" altLang="zh-TW" dirty="0"/>
              <a:t>timeout</a:t>
            </a:r>
            <a:r>
              <a:rPr lang="zh-TW" altLang="en-US" dirty="0" smtClean="0"/>
              <a:t> </a:t>
            </a:r>
            <a:r>
              <a:rPr lang="en-US" altLang="zh-TW" dirty="0" smtClean="0"/>
              <a:t>:</a:t>
            </a:r>
            <a:r>
              <a:rPr lang="zh-TW" altLang="en-US" dirty="0" smtClean="0"/>
              <a:t> </a:t>
            </a:r>
            <a:r>
              <a:rPr lang="en-US" altLang="zh-TW" dirty="0" err="1" smtClean="0"/>
              <a:t>int</a:t>
            </a:r>
            <a:r>
              <a:rPr lang="en-US" altLang="zh-TW" dirty="0" smtClean="0"/>
              <a:t> = 25</a:t>
            </a:r>
          </a:p>
          <a:p>
            <a:r>
              <a:rPr lang="en-US" altLang="zh-TW" dirty="0" smtClean="0"/>
              <a:t>Method : </a:t>
            </a:r>
            <a:r>
              <a:rPr lang="zh-TW" altLang="en-US" dirty="0" smtClean="0"/>
              <a:t>輸入球座標與速度與障礙物座標與速度，估算出球從當前狀態回到我方板子上的座標，並將途中所有碰撞座標與障礙物移動後的座標和速度及預測時間回傳。</a:t>
            </a:r>
            <a:endParaRPr lang="zh-TW" altLang="en-US" dirty="0"/>
          </a:p>
        </p:txBody>
      </p:sp>
    </p:spTree>
    <p:extLst>
      <p:ext uri="{BB962C8B-B14F-4D97-AF65-F5344CB8AC3E}">
        <p14:creationId xmlns:p14="http://schemas.microsoft.com/office/powerpoint/2010/main" val="2032535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move</a:t>
            </a:r>
            <a:endParaRPr lang="zh-TW" altLang="en-US" dirty="0"/>
          </a:p>
        </p:txBody>
      </p:sp>
      <p:sp>
        <p:nvSpPr>
          <p:cNvPr id="3" name="內容版面配置區 2"/>
          <p:cNvSpPr>
            <a:spLocks noGrp="1"/>
          </p:cNvSpPr>
          <p:nvPr>
            <p:ph idx="1"/>
          </p:nvPr>
        </p:nvSpPr>
        <p:spPr/>
        <p:txBody>
          <a:bodyPr>
            <a:normAutofit/>
          </a:bodyPr>
          <a:lstStyle/>
          <a:p>
            <a:r>
              <a:rPr lang="en-US" altLang="zh-TW" dirty="0"/>
              <a:t>Name : move</a:t>
            </a:r>
            <a:r>
              <a:rPr lang="zh-TW" altLang="en-US" dirty="0" smtClean="0"/>
              <a:t> </a:t>
            </a:r>
            <a:endParaRPr lang="en-US" altLang="zh-TW" dirty="0" smtClean="0"/>
          </a:p>
          <a:p>
            <a:r>
              <a:rPr lang="en-US" altLang="zh-TW" dirty="0" smtClean="0"/>
              <a:t>Input </a:t>
            </a:r>
            <a:r>
              <a:rPr lang="en-US" altLang="zh-TW" dirty="0"/>
              <a:t>: </a:t>
            </a:r>
            <a:r>
              <a:rPr lang="en-US" altLang="zh-TW" dirty="0" err="1" smtClean="0"/>
              <a:t>posx</a:t>
            </a:r>
            <a:r>
              <a:rPr lang="en-US" altLang="zh-TW" dirty="0" smtClean="0"/>
              <a:t> : </a:t>
            </a:r>
            <a:r>
              <a:rPr lang="en-US" altLang="zh-TW" dirty="0" err="1" smtClean="0"/>
              <a:t>int</a:t>
            </a:r>
            <a:r>
              <a:rPr lang="en-US" altLang="zh-TW" dirty="0" smtClean="0"/>
              <a:t>, </a:t>
            </a:r>
            <a:r>
              <a:rPr lang="en-US" altLang="zh-TW" dirty="0" err="1" smtClean="0"/>
              <a:t>velx</a:t>
            </a:r>
            <a:r>
              <a:rPr lang="en-US" altLang="zh-TW" dirty="0" smtClean="0"/>
              <a:t> : </a:t>
            </a:r>
            <a:r>
              <a:rPr lang="en-US" altLang="zh-TW" dirty="0" err="1" smtClean="0"/>
              <a:t>int</a:t>
            </a:r>
            <a:r>
              <a:rPr lang="en-US" altLang="zh-TW" dirty="0" smtClean="0"/>
              <a:t>, </a:t>
            </a:r>
            <a:r>
              <a:rPr lang="en-US" altLang="zh-TW" dirty="0" err="1" smtClean="0"/>
              <a:t>maxx</a:t>
            </a:r>
            <a:r>
              <a:rPr lang="en-US" altLang="zh-TW" dirty="0" smtClean="0"/>
              <a:t> : </a:t>
            </a:r>
            <a:r>
              <a:rPr lang="en-US" altLang="zh-TW" dirty="0" err="1" smtClean="0"/>
              <a:t>int</a:t>
            </a:r>
            <a:r>
              <a:rPr lang="en-US" altLang="zh-TW" dirty="0" smtClean="0"/>
              <a:t>, time</a:t>
            </a:r>
            <a:r>
              <a:rPr lang="zh-TW" altLang="en-US" dirty="0" smtClean="0"/>
              <a:t> </a:t>
            </a:r>
            <a:r>
              <a:rPr lang="en-US" altLang="zh-TW" dirty="0" smtClean="0"/>
              <a:t>:</a:t>
            </a:r>
            <a:r>
              <a:rPr lang="zh-TW" altLang="en-US" dirty="0" smtClean="0"/>
              <a:t> </a:t>
            </a:r>
            <a:r>
              <a:rPr lang="en-US" altLang="zh-TW" dirty="0" err="1" smtClean="0"/>
              <a:t>int</a:t>
            </a:r>
            <a:r>
              <a:rPr lang="en-US" altLang="zh-TW" dirty="0" smtClean="0"/>
              <a:t> </a:t>
            </a:r>
          </a:p>
          <a:p>
            <a:r>
              <a:rPr lang="en-US" altLang="zh-TW" dirty="0" smtClean="0"/>
              <a:t>Output </a:t>
            </a:r>
            <a:r>
              <a:rPr lang="en-US" altLang="zh-TW" dirty="0"/>
              <a:t>: </a:t>
            </a:r>
            <a:r>
              <a:rPr lang="en-US" altLang="zh-TW" dirty="0" err="1" smtClean="0"/>
              <a:t>newx</a:t>
            </a:r>
            <a:r>
              <a:rPr lang="en-US" altLang="zh-TW" dirty="0"/>
              <a:t> : </a:t>
            </a:r>
            <a:r>
              <a:rPr lang="en-US" altLang="zh-TW" dirty="0" err="1" smtClean="0"/>
              <a:t>int</a:t>
            </a:r>
            <a:r>
              <a:rPr lang="en-US" altLang="zh-TW" dirty="0" smtClean="0"/>
              <a:t>, </a:t>
            </a:r>
            <a:r>
              <a:rPr lang="en-US" altLang="zh-TW" dirty="0" err="1" smtClean="0"/>
              <a:t>newv</a:t>
            </a:r>
            <a:r>
              <a:rPr lang="en-US" altLang="zh-TW" dirty="0" smtClean="0"/>
              <a:t> </a:t>
            </a:r>
            <a:r>
              <a:rPr lang="en-US" altLang="zh-TW" dirty="0"/>
              <a:t>: </a:t>
            </a:r>
            <a:r>
              <a:rPr lang="en-US" altLang="zh-TW" dirty="0" err="1" smtClean="0"/>
              <a:t>int</a:t>
            </a:r>
            <a:endParaRPr lang="en-US" altLang="zh-TW" dirty="0" smtClean="0"/>
          </a:p>
          <a:p>
            <a:r>
              <a:rPr lang="en-US" altLang="zh-TW" dirty="0" smtClean="0"/>
              <a:t>Parameter :</a:t>
            </a:r>
            <a:r>
              <a:rPr lang="zh-TW" altLang="en-US" dirty="0" smtClean="0"/>
              <a:t> </a:t>
            </a:r>
            <a:r>
              <a:rPr lang="en-US" altLang="zh-TW" dirty="0" smtClean="0"/>
              <a:t>v</a:t>
            </a:r>
            <a:r>
              <a:rPr lang="zh-TW" altLang="en-US" dirty="0" smtClean="0"/>
              <a:t> </a:t>
            </a:r>
            <a:r>
              <a:rPr lang="en-US" altLang="zh-TW" dirty="0" smtClean="0"/>
              <a:t>:</a:t>
            </a:r>
            <a:r>
              <a:rPr lang="zh-TW" altLang="en-US" dirty="0" smtClean="0"/>
              <a:t> </a:t>
            </a:r>
            <a:r>
              <a:rPr lang="en-US" altLang="zh-TW" dirty="0" err="1" smtClean="0"/>
              <a:t>int</a:t>
            </a:r>
            <a:r>
              <a:rPr lang="en-US" altLang="zh-TW" dirty="0" smtClean="0"/>
              <a:t> = </a:t>
            </a:r>
            <a:r>
              <a:rPr lang="en-US" altLang="zh-TW" dirty="0"/>
              <a:t>5 </a:t>
            </a:r>
            <a:endParaRPr lang="en-US" altLang="zh-TW" dirty="0" smtClean="0"/>
          </a:p>
          <a:p>
            <a:r>
              <a:rPr lang="en-US" altLang="zh-TW" dirty="0" smtClean="0"/>
              <a:t>Method : </a:t>
            </a:r>
            <a:r>
              <a:rPr lang="zh-TW" altLang="en-US" dirty="0" smtClean="0"/>
              <a:t>輸入球座標</a:t>
            </a:r>
            <a:r>
              <a:rPr lang="en-US" altLang="zh-TW" dirty="0"/>
              <a:t>X</a:t>
            </a:r>
            <a:r>
              <a:rPr lang="zh-TW" altLang="en-US" dirty="0" smtClean="0"/>
              <a:t>與速度</a:t>
            </a:r>
            <a:r>
              <a:rPr lang="en-US" altLang="zh-TW" dirty="0" smtClean="0"/>
              <a:t>X</a:t>
            </a:r>
            <a:r>
              <a:rPr lang="zh-TW" altLang="en-US" dirty="0" smtClean="0"/>
              <a:t>與最大邊界</a:t>
            </a:r>
            <a:r>
              <a:rPr lang="en-US" altLang="zh-TW" dirty="0" err="1" smtClean="0"/>
              <a:t>maxx</a:t>
            </a:r>
            <a:r>
              <a:rPr lang="en-US" altLang="zh-TW" dirty="0" smtClean="0"/>
              <a:t>,</a:t>
            </a:r>
            <a:r>
              <a:rPr lang="zh-TW" altLang="en-US" dirty="0" smtClean="0"/>
              <a:t>與到達對方的時間，求出在時間內移動到的</a:t>
            </a:r>
            <a:r>
              <a:rPr lang="en-US" altLang="zh-TW" dirty="0" smtClean="0"/>
              <a:t>X</a:t>
            </a:r>
            <a:r>
              <a:rPr lang="zh-TW" altLang="en-US" dirty="0" smtClean="0"/>
              <a:t>座標，若超出最大邊界或小於最小邊界則反轉速度</a:t>
            </a:r>
            <a:r>
              <a:rPr lang="en-US" altLang="zh-TW" dirty="0" smtClean="0"/>
              <a:t>V</a:t>
            </a:r>
            <a:r>
              <a:rPr lang="zh-TW" altLang="en-US" dirty="0" smtClean="0"/>
              <a:t>，以得到最終</a:t>
            </a:r>
            <a:r>
              <a:rPr lang="en-US" altLang="zh-TW" dirty="0" smtClean="0"/>
              <a:t>X</a:t>
            </a:r>
            <a:r>
              <a:rPr lang="zh-TW" altLang="en-US" dirty="0" smtClean="0"/>
              <a:t>座標與速度，由於算法精簡比疊代直線交點能更快預測球的落點。</a:t>
            </a:r>
            <a:endParaRPr lang="zh-TW" altLang="en-US" dirty="0"/>
          </a:p>
        </p:txBody>
      </p:sp>
    </p:spTree>
    <p:extLst>
      <p:ext uri="{BB962C8B-B14F-4D97-AF65-F5344CB8AC3E}">
        <p14:creationId xmlns:p14="http://schemas.microsoft.com/office/powerpoint/2010/main" val="84029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updata_cross_bricks</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updata_cross_bricks</a:t>
            </a:r>
            <a:r>
              <a:rPr lang="zh-TW" altLang="en-US" dirty="0" smtClean="0"/>
              <a:t> </a:t>
            </a:r>
            <a:endParaRPr lang="en-US" altLang="zh-TW" dirty="0" smtClean="0"/>
          </a:p>
          <a:p>
            <a:r>
              <a:rPr lang="en-US" altLang="zh-TW" dirty="0" smtClean="0"/>
              <a:t>Input </a:t>
            </a:r>
            <a:r>
              <a:rPr lang="en-US" altLang="zh-TW" dirty="0"/>
              <a:t>: </a:t>
            </a:r>
            <a:r>
              <a:rPr lang="en-US" altLang="zh-TW" dirty="0" smtClean="0"/>
              <a:t>bricks</a:t>
            </a:r>
            <a:r>
              <a:rPr lang="zh-TW" altLang="en-US" dirty="0" smtClean="0"/>
              <a:t> </a:t>
            </a:r>
            <a:r>
              <a:rPr lang="en-US" altLang="zh-TW" dirty="0" smtClean="0"/>
              <a:t>:</a:t>
            </a:r>
            <a:r>
              <a:rPr lang="zh-TW" altLang="en-US" dirty="0" smtClean="0"/>
              <a:t> </a:t>
            </a:r>
            <a:r>
              <a:rPr lang="en-US" altLang="zh-TW" dirty="0" smtClean="0"/>
              <a:t>list, </a:t>
            </a:r>
            <a:r>
              <a:rPr lang="en-US" altLang="zh-TW" dirty="0" err="1" smtClean="0"/>
              <a:t>bricksvel</a:t>
            </a:r>
            <a:r>
              <a:rPr lang="en-US" altLang="zh-TW" dirty="0" smtClean="0"/>
              <a:t> : tuple 2, </a:t>
            </a:r>
            <a:r>
              <a:rPr lang="en-US" altLang="zh-TW" dirty="0" err="1" smtClean="0"/>
              <a:t>frametime</a:t>
            </a:r>
            <a:r>
              <a:rPr lang="en-US" altLang="zh-TW" dirty="0" smtClean="0"/>
              <a:t> : </a:t>
            </a:r>
            <a:r>
              <a:rPr lang="en-US" altLang="zh-TW" dirty="0" err="1" smtClean="0"/>
              <a:t>int</a:t>
            </a:r>
            <a:r>
              <a:rPr lang="en-US" altLang="zh-TW" dirty="0" smtClean="0"/>
              <a:t>, ball : tuple 2, balls : list, </a:t>
            </a:r>
            <a:r>
              <a:rPr lang="en-US" altLang="zh-TW" dirty="0" err="1" smtClean="0"/>
              <a:t>srcspeed</a:t>
            </a:r>
            <a:r>
              <a:rPr lang="en-US" altLang="zh-TW" dirty="0" smtClean="0"/>
              <a:t> : </a:t>
            </a:r>
            <a:r>
              <a:rPr lang="en-US" altLang="zh-TW" dirty="0" err="1" smtClean="0"/>
              <a:t>int</a:t>
            </a:r>
            <a:r>
              <a:rPr lang="en-US" altLang="zh-TW" dirty="0" smtClean="0"/>
              <a:t>, speed : </a:t>
            </a:r>
            <a:r>
              <a:rPr lang="en-US" altLang="zh-TW" dirty="0" err="1" smtClean="0"/>
              <a:t>int</a:t>
            </a:r>
            <a:r>
              <a:rPr lang="en-US" altLang="zh-TW" dirty="0" smtClean="0"/>
              <a:t>, points </a:t>
            </a:r>
            <a:r>
              <a:rPr lang="en-US" altLang="zh-TW" dirty="0"/>
              <a:t>: list :</a:t>
            </a:r>
            <a:r>
              <a:rPr lang="zh-TW" altLang="en-US" dirty="0"/>
              <a:t> </a:t>
            </a:r>
            <a:r>
              <a:rPr lang="en-US" altLang="zh-TW" dirty="0"/>
              <a:t>tuple 5 {list , </a:t>
            </a:r>
            <a:r>
              <a:rPr lang="en-US" altLang="zh-TW" dirty="0" err="1"/>
              <a:t>int</a:t>
            </a:r>
            <a:r>
              <a:rPr lang="en-US" altLang="zh-TW" dirty="0"/>
              <a:t> ,</a:t>
            </a:r>
            <a:r>
              <a:rPr lang="en-US" altLang="zh-TW" dirty="0" err="1"/>
              <a:t>string,int</a:t>
            </a:r>
            <a:r>
              <a:rPr lang="en-US" altLang="zh-TW" dirty="0"/>
              <a:t> ,string}</a:t>
            </a:r>
            <a:r>
              <a:rPr lang="en-US" altLang="zh-TW" dirty="0" smtClean="0"/>
              <a:t> ,index : </a:t>
            </a:r>
            <a:r>
              <a:rPr lang="en-US" altLang="zh-TW" dirty="0" err="1" smtClean="0"/>
              <a:t>int</a:t>
            </a:r>
            <a:r>
              <a:rPr lang="en-US" altLang="zh-TW" dirty="0" smtClean="0"/>
              <a:t>, </a:t>
            </a:r>
            <a:r>
              <a:rPr lang="en-US" altLang="zh-TW" dirty="0" err="1" smtClean="0"/>
              <a:t>prebricks</a:t>
            </a:r>
            <a:r>
              <a:rPr lang="en-US" altLang="zh-TW" dirty="0" smtClean="0"/>
              <a:t> : list</a:t>
            </a:r>
          </a:p>
          <a:p>
            <a:r>
              <a:rPr lang="en-US" altLang="zh-TW" dirty="0" smtClean="0"/>
              <a:t>Output </a:t>
            </a:r>
            <a:r>
              <a:rPr lang="en-US" altLang="zh-TW" dirty="0"/>
              <a:t>: </a:t>
            </a:r>
            <a:r>
              <a:rPr lang="en-US" altLang="zh-TW" dirty="0" smtClean="0"/>
              <a:t>bricks : list, </a:t>
            </a:r>
            <a:r>
              <a:rPr lang="en-US" altLang="zh-TW" dirty="0" err="1" smtClean="0"/>
              <a:t>bricksvel</a:t>
            </a:r>
            <a:r>
              <a:rPr lang="en-US" altLang="zh-TW" dirty="0" smtClean="0"/>
              <a:t> tuple 2, </a:t>
            </a:r>
            <a:r>
              <a:rPr lang="en-US" altLang="zh-TW" dirty="0" err="1" smtClean="0"/>
              <a:t>prebricks</a:t>
            </a:r>
            <a:r>
              <a:rPr lang="en-US" altLang="zh-TW" dirty="0" smtClean="0"/>
              <a:t> : list, ball : tuple 2, balls</a:t>
            </a:r>
            <a:r>
              <a:rPr lang="zh-TW" altLang="en-US" dirty="0" smtClean="0"/>
              <a:t> </a:t>
            </a:r>
            <a:r>
              <a:rPr lang="en-US" altLang="zh-TW" dirty="0" smtClean="0"/>
              <a:t>:</a:t>
            </a:r>
            <a:r>
              <a:rPr lang="zh-TW" altLang="en-US" dirty="0" smtClean="0"/>
              <a:t> </a:t>
            </a:r>
            <a:r>
              <a:rPr lang="en-US" altLang="zh-TW" dirty="0" smtClean="0"/>
              <a:t>list, speed : tuple 2, </a:t>
            </a:r>
            <a:r>
              <a:rPr lang="en-US" altLang="zh-TW" dirty="0" err="1" smtClean="0"/>
              <a:t>frametime</a:t>
            </a:r>
            <a:r>
              <a:rPr lang="en-US" altLang="zh-TW" dirty="0" smtClean="0"/>
              <a:t> : </a:t>
            </a:r>
            <a:r>
              <a:rPr lang="en-US" altLang="zh-TW" dirty="0" err="1" smtClean="0"/>
              <a:t>int</a:t>
            </a:r>
            <a:endParaRPr lang="en-US" altLang="zh-TW" dirty="0" smtClean="0"/>
          </a:p>
          <a:p>
            <a:r>
              <a:rPr lang="en-US" altLang="zh-TW" dirty="0" smtClean="0"/>
              <a:t>Parameter :</a:t>
            </a:r>
            <a:r>
              <a:rPr lang="zh-TW" altLang="en-US" dirty="0" smtClean="0"/>
              <a:t> </a:t>
            </a:r>
            <a:r>
              <a:rPr lang="en-US" altLang="zh-TW" dirty="0" smtClean="0"/>
              <a:t>v</a:t>
            </a:r>
            <a:r>
              <a:rPr lang="zh-TW" altLang="en-US" dirty="0" smtClean="0"/>
              <a:t> </a:t>
            </a:r>
            <a:r>
              <a:rPr lang="en-US" altLang="zh-TW" dirty="0" smtClean="0"/>
              <a:t>:</a:t>
            </a:r>
            <a:r>
              <a:rPr lang="zh-TW" altLang="en-US" dirty="0" smtClean="0"/>
              <a:t> </a:t>
            </a:r>
            <a:r>
              <a:rPr lang="en-US" altLang="zh-TW" dirty="0" err="1" smtClean="0"/>
              <a:t>int</a:t>
            </a:r>
            <a:r>
              <a:rPr lang="en-US" altLang="zh-TW" dirty="0" smtClean="0"/>
              <a:t> = </a:t>
            </a:r>
            <a:r>
              <a:rPr lang="en-US" altLang="zh-TW" dirty="0"/>
              <a:t>5 </a:t>
            </a:r>
            <a:endParaRPr lang="en-US" altLang="zh-TW" dirty="0" smtClean="0"/>
          </a:p>
          <a:p>
            <a:r>
              <a:rPr lang="en-US" altLang="zh-TW" dirty="0" smtClean="0"/>
              <a:t>Method :</a:t>
            </a:r>
            <a:r>
              <a:rPr lang="zh-TW" altLang="en-US" dirty="0"/>
              <a:t>依據球到碰撞點的</a:t>
            </a:r>
            <a:r>
              <a:rPr lang="zh-TW" altLang="en-US" dirty="0" smtClean="0"/>
              <a:t>時間，更新</a:t>
            </a:r>
            <a:r>
              <a:rPr lang="zh-TW" altLang="en-US" dirty="0"/>
              <a:t>障礙物的</a:t>
            </a:r>
            <a:r>
              <a:rPr lang="zh-TW" altLang="en-US" dirty="0" smtClean="0"/>
              <a:t>位置</a:t>
            </a:r>
            <a:endParaRPr lang="zh-TW" altLang="en-US" dirty="0"/>
          </a:p>
        </p:txBody>
      </p:sp>
    </p:spTree>
    <p:extLst>
      <p:ext uri="{BB962C8B-B14F-4D97-AF65-F5344CB8AC3E}">
        <p14:creationId xmlns:p14="http://schemas.microsoft.com/office/powerpoint/2010/main" val="1256344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updata_fail</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updata_fail</a:t>
            </a:r>
            <a:r>
              <a:rPr lang="zh-TW" altLang="en-US" dirty="0" smtClean="0"/>
              <a:t> </a:t>
            </a:r>
            <a:endParaRPr lang="en-US" altLang="zh-TW" dirty="0" smtClean="0"/>
          </a:p>
          <a:p>
            <a:r>
              <a:rPr lang="en-US" altLang="zh-TW" dirty="0" smtClean="0"/>
              <a:t>Input </a:t>
            </a:r>
            <a:r>
              <a:rPr lang="en-US" altLang="zh-TW" dirty="0"/>
              <a:t>: </a:t>
            </a:r>
            <a:r>
              <a:rPr lang="en-US" altLang="zh-TW" dirty="0" smtClean="0"/>
              <a:t>side : string, balls : list </a:t>
            </a:r>
          </a:p>
          <a:p>
            <a:r>
              <a:rPr lang="en-US" altLang="zh-TW" dirty="0" smtClean="0"/>
              <a:t>Output </a:t>
            </a:r>
            <a:r>
              <a:rPr lang="en-US" altLang="zh-TW" dirty="0"/>
              <a:t>: </a:t>
            </a:r>
            <a:r>
              <a:rPr lang="en-US" altLang="zh-TW" dirty="0" smtClean="0"/>
              <a:t>ball : tuple 2</a:t>
            </a:r>
          </a:p>
          <a:p>
            <a:r>
              <a:rPr lang="en-US" altLang="zh-TW" dirty="0" smtClean="0"/>
              <a:t>Parameter :</a:t>
            </a:r>
            <a:r>
              <a:rPr lang="zh-TW" altLang="en-US" dirty="0" smtClean="0"/>
              <a:t> </a:t>
            </a:r>
            <a:endParaRPr lang="en-US" altLang="zh-TW" dirty="0" smtClean="0"/>
          </a:p>
          <a:p>
            <a:r>
              <a:rPr lang="en-US" altLang="zh-TW" dirty="0" smtClean="0"/>
              <a:t>Method :</a:t>
            </a:r>
            <a:r>
              <a:rPr lang="zh-TW" altLang="en-US" dirty="0" smtClean="0"/>
              <a:t>若球的碰撞路經中沒有任何紀錄則根據玩家回傳預設的球座標位置</a:t>
            </a:r>
            <a:endParaRPr lang="zh-TW" altLang="en-US" dirty="0"/>
          </a:p>
        </p:txBody>
      </p:sp>
    </p:spTree>
    <p:extLst>
      <p:ext uri="{BB962C8B-B14F-4D97-AF65-F5344CB8AC3E}">
        <p14:creationId xmlns:p14="http://schemas.microsoft.com/office/powerpoint/2010/main" val="166509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updata_ball</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updata_ball</a:t>
            </a:r>
            <a:r>
              <a:rPr lang="zh-TW" altLang="en-US" dirty="0" smtClean="0"/>
              <a:t> </a:t>
            </a:r>
            <a:endParaRPr lang="en-US" altLang="zh-TW" dirty="0" smtClean="0"/>
          </a:p>
          <a:p>
            <a:r>
              <a:rPr lang="en-US" altLang="zh-TW" dirty="0" smtClean="0"/>
              <a:t>Input </a:t>
            </a:r>
            <a:r>
              <a:rPr lang="en-US" altLang="zh-TW" dirty="0"/>
              <a:t>: points : list :</a:t>
            </a:r>
            <a:r>
              <a:rPr lang="zh-TW" altLang="en-US" dirty="0"/>
              <a:t> </a:t>
            </a:r>
            <a:r>
              <a:rPr lang="en-US" altLang="zh-TW" dirty="0"/>
              <a:t>tuple 5 {list , </a:t>
            </a:r>
            <a:r>
              <a:rPr lang="en-US" altLang="zh-TW" dirty="0" err="1"/>
              <a:t>int</a:t>
            </a:r>
            <a:r>
              <a:rPr lang="en-US" altLang="zh-TW" dirty="0"/>
              <a:t> ,</a:t>
            </a:r>
            <a:r>
              <a:rPr lang="en-US" altLang="zh-TW" dirty="0" err="1"/>
              <a:t>string,int</a:t>
            </a:r>
            <a:r>
              <a:rPr lang="en-US" altLang="zh-TW" dirty="0"/>
              <a:t> ,string} , </a:t>
            </a:r>
            <a:r>
              <a:rPr lang="en-US" altLang="zh-TW" dirty="0" smtClean="0"/>
              <a:t>speed</a:t>
            </a:r>
            <a:r>
              <a:rPr lang="zh-TW" altLang="en-US" dirty="0" smtClean="0"/>
              <a:t> </a:t>
            </a:r>
            <a:r>
              <a:rPr lang="en-US" altLang="zh-TW" dirty="0" smtClean="0"/>
              <a:t>:</a:t>
            </a:r>
            <a:r>
              <a:rPr lang="zh-TW" altLang="en-US" dirty="0" smtClean="0"/>
              <a:t> </a:t>
            </a:r>
            <a:r>
              <a:rPr lang="en-US" altLang="zh-TW" dirty="0" smtClean="0"/>
              <a:t>tuple 2, ball : tuple 2, balls : list, action : string</a:t>
            </a:r>
          </a:p>
          <a:p>
            <a:r>
              <a:rPr lang="en-US" altLang="zh-TW" dirty="0" smtClean="0"/>
              <a:t>Output </a:t>
            </a:r>
            <a:r>
              <a:rPr lang="en-US" altLang="zh-TW" dirty="0"/>
              <a:t>: </a:t>
            </a:r>
            <a:r>
              <a:rPr lang="en-US" altLang="zh-TW" dirty="0" smtClean="0"/>
              <a:t>ball : </a:t>
            </a:r>
            <a:r>
              <a:rPr lang="en-US" altLang="zh-TW" dirty="0"/>
              <a:t>tuple </a:t>
            </a:r>
            <a:r>
              <a:rPr lang="en-US" altLang="zh-TW" dirty="0" smtClean="0"/>
              <a:t>2, balls : list, speed : tuple 2, </a:t>
            </a:r>
            <a:r>
              <a:rPr lang="en-US" altLang="zh-TW" dirty="0" err="1" smtClean="0"/>
              <a:t>frametime</a:t>
            </a:r>
            <a:r>
              <a:rPr lang="en-US" altLang="zh-TW" dirty="0" smtClean="0"/>
              <a:t> : </a:t>
            </a:r>
            <a:r>
              <a:rPr lang="en-US" altLang="zh-TW" dirty="0" err="1" smtClean="0"/>
              <a:t>int</a:t>
            </a:r>
            <a:r>
              <a:rPr lang="en-US" altLang="zh-TW" dirty="0" smtClean="0"/>
              <a:t>, </a:t>
            </a:r>
            <a:r>
              <a:rPr lang="en-US" altLang="zh-TW" dirty="0" err="1" smtClean="0"/>
              <a:t>srcspeed</a:t>
            </a:r>
            <a:r>
              <a:rPr lang="en-US" altLang="zh-TW" dirty="0" smtClean="0"/>
              <a:t> : </a:t>
            </a:r>
            <a:r>
              <a:rPr lang="en-US" altLang="zh-TW" dirty="0"/>
              <a:t>tuple 2</a:t>
            </a:r>
            <a:r>
              <a:rPr lang="en-US" altLang="zh-TW" dirty="0" smtClean="0"/>
              <a:t>, index : </a:t>
            </a:r>
            <a:r>
              <a:rPr lang="en-US" altLang="zh-TW" dirty="0" err="1" smtClean="0"/>
              <a:t>int</a:t>
            </a:r>
            <a:endParaRPr lang="en-US" altLang="zh-TW" dirty="0" smtClean="0"/>
          </a:p>
          <a:p>
            <a:r>
              <a:rPr lang="en-US" altLang="zh-TW" dirty="0" smtClean="0"/>
              <a:t>Parameter :</a:t>
            </a:r>
            <a:r>
              <a:rPr lang="zh-TW" altLang="en-US" dirty="0" smtClean="0"/>
              <a:t> </a:t>
            </a:r>
            <a:r>
              <a:rPr lang="en-US" altLang="zh-TW" dirty="0" smtClean="0"/>
              <a:t>act : list </a:t>
            </a:r>
            <a:r>
              <a:rPr lang="en-US" altLang="zh-TW" dirty="0"/>
              <a:t>=['N','S','I']</a:t>
            </a:r>
            <a:endParaRPr lang="en-US" altLang="zh-TW" dirty="0" smtClean="0"/>
          </a:p>
          <a:p>
            <a:r>
              <a:rPr lang="en-US" altLang="zh-TW" dirty="0" smtClean="0"/>
              <a:t>Method :</a:t>
            </a:r>
            <a:r>
              <a:rPr lang="zh-TW" altLang="en-US" dirty="0" smtClean="0"/>
              <a:t>更新球的位置到新的碰撞點並更新碰撞後的球速，若位置更新在板子上還要判斷切球動作後更新的球速。</a:t>
            </a:r>
            <a:endParaRPr lang="zh-TW" altLang="en-US" dirty="0"/>
          </a:p>
        </p:txBody>
      </p:sp>
    </p:spTree>
    <p:extLst>
      <p:ext uri="{BB962C8B-B14F-4D97-AF65-F5344CB8AC3E}">
        <p14:creationId xmlns:p14="http://schemas.microsoft.com/office/powerpoint/2010/main" val="2350524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GetCrossTime</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GetCrossTime</a:t>
            </a:r>
            <a:r>
              <a:rPr lang="zh-TW" altLang="en-US" dirty="0" smtClean="0"/>
              <a:t> </a:t>
            </a:r>
            <a:endParaRPr lang="en-US" altLang="zh-TW" dirty="0" smtClean="0"/>
          </a:p>
          <a:p>
            <a:r>
              <a:rPr lang="en-US" altLang="zh-TW" dirty="0" smtClean="0"/>
              <a:t>Input </a:t>
            </a:r>
            <a:r>
              <a:rPr lang="en-US" altLang="zh-TW" dirty="0"/>
              <a:t>: </a:t>
            </a:r>
            <a:r>
              <a:rPr lang="en-US" altLang="zh-TW" dirty="0" smtClean="0"/>
              <a:t>Ball</a:t>
            </a:r>
            <a:r>
              <a:rPr lang="zh-TW" altLang="en-US" dirty="0" smtClean="0"/>
              <a:t> </a:t>
            </a:r>
            <a:r>
              <a:rPr lang="en-US" altLang="zh-TW" dirty="0" smtClean="0"/>
              <a:t>: tuple 2, </a:t>
            </a:r>
            <a:r>
              <a:rPr lang="en-US" altLang="zh-TW" dirty="0" err="1" smtClean="0"/>
              <a:t>Ballvel</a:t>
            </a:r>
            <a:r>
              <a:rPr lang="en-US" altLang="zh-TW" dirty="0" smtClean="0"/>
              <a:t> : tuple 2, bound : list, </a:t>
            </a:r>
            <a:r>
              <a:rPr lang="en-US" altLang="zh-TW" dirty="0" err="1" smtClean="0"/>
              <a:t>boundvel</a:t>
            </a:r>
            <a:r>
              <a:rPr lang="en-US" altLang="zh-TW" dirty="0" smtClean="0"/>
              <a:t> : tuple 2 </a:t>
            </a:r>
          </a:p>
          <a:p>
            <a:r>
              <a:rPr lang="en-US" altLang="zh-TW" dirty="0" smtClean="0"/>
              <a:t>Output </a:t>
            </a:r>
            <a:r>
              <a:rPr lang="en-US" altLang="zh-TW" dirty="0"/>
              <a:t>: </a:t>
            </a:r>
            <a:r>
              <a:rPr lang="en-US" altLang="zh-TW" dirty="0" smtClean="0"/>
              <a:t>point : tuple 2, Min : </a:t>
            </a:r>
            <a:r>
              <a:rPr lang="en-US" altLang="zh-TW" dirty="0" err="1" smtClean="0"/>
              <a:t>int</a:t>
            </a:r>
            <a:r>
              <a:rPr lang="en-US" altLang="zh-TW" dirty="0" smtClean="0"/>
              <a:t>, </a:t>
            </a:r>
            <a:r>
              <a:rPr lang="en-US" altLang="zh-TW" dirty="0" err="1" smtClean="0"/>
              <a:t>inv</a:t>
            </a:r>
            <a:r>
              <a:rPr lang="en-US" altLang="zh-TW" dirty="0" smtClean="0"/>
              <a:t> : string, </a:t>
            </a:r>
            <a:r>
              <a:rPr lang="en-US" altLang="zh-TW" dirty="0" err="1" smtClean="0"/>
              <a:t>newTopLeftx</a:t>
            </a:r>
            <a:r>
              <a:rPr lang="en-US" altLang="zh-TW" dirty="0" smtClean="0"/>
              <a:t> : </a:t>
            </a:r>
            <a:r>
              <a:rPr lang="en-US" altLang="zh-TW" dirty="0" err="1" smtClean="0"/>
              <a:t>int</a:t>
            </a:r>
            <a:r>
              <a:rPr lang="en-US" altLang="zh-TW" dirty="0" smtClean="0"/>
              <a:t> </a:t>
            </a:r>
          </a:p>
          <a:p>
            <a:r>
              <a:rPr lang="en-US" altLang="zh-TW" dirty="0" smtClean="0"/>
              <a:t>Parameter :</a:t>
            </a:r>
            <a:r>
              <a:rPr lang="zh-TW" altLang="en-US" dirty="0" smtClean="0"/>
              <a:t> </a:t>
            </a:r>
            <a:r>
              <a:rPr lang="en-US" altLang="zh-TW" dirty="0" err="1"/>
              <a:t>odx</a:t>
            </a:r>
            <a:r>
              <a:rPr lang="en-US" altLang="zh-TW" dirty="0"/>
              <a:t> </a:t>
            </a:r>
            <a:r>
              <a:rPr lang="en-US" altLang="zh-TW" dirty="0" smtClean="0"/>
              <a:t>: </a:t>
            </a:r>
            <a:r>
              <a:rPr lang="en-US" altLang="zh-TW" dirty="0" err="1" smtClean="0"/>
              <a:t>int</a:t>
            </a:r>
            <a:r>
              <a:rPr lang="en-US" altLang="zh-TW" dirty="0" smtClean="0"/>
              <a:t> = 5</a:t>
            </a:r>
          </a:p>
          <a:p>
            <a:r>
              <a:rPr lang="en-US" altLang="zh-TW" dirty="0" smtClean="0"/>
              <a:t>Method : </a:t>
            </a:r>
            <a:r>
              <a:rPr lang="zh-TW" altLang="en-US" dirty="0" smtClean="0"/>
              <a:t>得到球與移動障礙物的交點，並回傳碰撞點與障礙物當下的位置和碰撞距離和碰撞面。</a:t>
            </a:r>
            <a:endParaRPr lang="zh-TW" altLang="en-US" dirty="0"/>
          </a:p>
        </p:txBody>
      </p:sp>
    </p:spTree>
    <p:extLst>
      <p:ext uri="{BB962C8B-B14F-4D97-AF65-F5344CB8AC3E}">
        <p14:creationId xmlns:p14="http://schemas.microsoft.com/office/powerpoint/2010/main" val="2376972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argmins</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argmins</a:t>
            </a:r>
            <a:r>
              <a:rPr lang="zh-TW" altLang="en-US" dirty="0" smtClean="0"/>
              <a:t> </a:t>
            </a:r>
            <a:endParaRPr lang="en-US" altLang="zh-TW" dirty="0" smtClean="0"/>
          </a:p>
          <a:p>
            <a:r>
              <a:rPr lang="en-US" altLang="zh-TW" dirty="0" smtClean="0"/>
              <a:t>Input </a:t>
            </a:r>
            <a:r>
              <a:rPr lang="en-US" altLang="zh-TW" dirty="0"/>
              <a:t>: </a:t>
            </a:r>
            <a:r>
              <a:rPr lang="en-US" altLang="zh-TW" dirty="0" err="1"/>
              <a:t>arr</a:t>
            </a:r>
            <a:r>
              <a:rPr lang="en-US" altLang="zh-TW" dirty="0"/>
              <a:t> </a:t>
            </a:r>
            <a:r>
              <a:rPr lang="en-US" altLang="zh-TW" dirty="0" smtClean="0"/>
              <a:t>:</a:t>
            </a:r>
            <a:r>
              <a:rPr lang="zh-TW" altLang="en-US" dirty="0" smtClean="0"/>
              <a:t> </a:t>
            </a:r>
            <a:r>
              <a:rPr lang="en-US" altLang="zh-TW" dirty="0" smtClean="0"/>
              <a:t>list</a:t>
            </a:r>
          </a:p>
          <a:p>
            <a:r>
              <a:rPr lang="en-US" altLang="zh-TW" dirty="0" smtClean="0"/>
              <a:t>Output </a:t>
            </a:r>
            <a:r>
              <a:rPr lang="en-US" altLang="zh-TW" dirty="0"/>
              <a:t>: </a:t>
            </a:r>
            <a:r>
              <a:rPr lang="en-US" altLang="zh-TW" dirty="0" smtClean="0"/>
              <a:t>ind1 : </a:t>
            </a:r>
            <a:r>
              <a:rPr lang="en-US" altLang="zh-TW" dirty="0" err="1" smtClean="0"/>
              <a:t>int</a:t>
            </a:r>
            <a:r>
              <a:rPr lang="en-US" altLang="zh-TW" dirty="0" smtClean="0"/>
              <a:t>, ind2 : </a:t>
            </a:r>
            <a:r>
              <a:rPr lang="en-US" altLang="zh-TW" dirty="0" err="1" smtClean="0"/>
              <a:t>int</a:t>
            </a:r>
            <a:r>
              <a:rPr lang="en-US" altLang="zh-TW" dirty="0" smtClean="0"/>
              <a:t> </a:t>
            </a:r>
          </a:p>
          <a:p>
            <a:r>
              <a:rPr lang="en-US" altLang="zh-TW" dirty="0" smtClean="0"/>
              <a:t>Parameter :</a:t>
            </a:r>
            <a:r>
              <a:rPr lang="zh-TW" altLang="en-US" dirty="0" smtClean="0"/>
              <a:t> </a:t>
            </a:r>
            <a:endParaRPr lang="en-US" altLang="zh-TW" dirty="0" smtClean="0"/>
          </a:p>
          <a:p>
            <a:r>
              <a:rPr lang="en-US" altLang="zh-TW" dirty="0" smtClean="0"/>
              <a:t>Method : </a:t>
            </a:r>
            <a:r>
              <a:rPr lang="zh-TW" altLang="en-US" dirty="0" smtClean="0"/>
              <a:t>找出</a:t>
            </a:r>
            <a:r>
              <a:rPr lang="en-US" altLang="zh-TW" dirty="0" smtClean="0"/>
              <a:t>list</a:t>
            </a:r>
            <a:r>
              <a:rPr lang="zh-TW" altLang="en-US" dirty="0" smtClean="0"/>
              <a:t>中的</a:t>
            </a:r>
            <a:r>
              <a:rPr lang="en-US" altLang="zh-TW" dirty="0" smtClean="0"/>
              <a:t>2</a:t>
            </a:r>
            <a:r>
              <a:rPr lang="zh-TW" altLang="en-US" dirty="0" smtClean="0"/>
              <a:t>個最小值的索引值</a:t>
            </a:r>
            <a:endParaRPr lang="zh-TW" altLang="en-US" dirty="0"/>
          </a:p>
        </p:txBody>
      </p:sp>
    </p:spTree>
    <p:extLst>
      <p:ext uri="{BB962C8B-B14F-4D97-AF65-F5344CB8AC3E}">
        <p14:creationId xmlns:p14="http://schemas.microsoft.com/office/powerpoint/2010/main" val="4181361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GetBoundPos</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GetBoundPos</a:t>
            </a:r>
            <a:r>
              <a:rPr lang="zh-TW" altLang="en-US" dirty="0" smtClean="0"/>
              <a:t> </a:t>
            </a:r>
            <a:endParaRPr lang="en-US" altLang="zh-TW" dirty="0" smtClean="0"/>
          </a:p>
          <a:p>
            <a:r>
              <a:rPr lang="en-US" altLang="zh-TW" dirty="0" smtClean="0"/>
              <a:t>Input </a:t>
            </a:r>
            <a:r>
              <a:rPr lang="en-US" altLang="zh-TW" dirty="0"/>
              <a:t>: bound </a:t>
            </a:r>
            <a:r>
              <a:rPr lang="en-US" altLang="zh-TW" dirty="0" smtClean="0"/>
              <a:t>:</a:t>
            </a:r>
            <a:r>
              <a:rPr lang="zh-TW" altLang="en-US" dirty="0" smtClean="0"/>
              <a:t> </a:t>
            </a:r>
            <a:r>
              <a:rPr lang="en-US" altLang="zh-TW" dirty="0" smtClean="0"/>
              <a:t>list</a:t>
            </a:r>
          </a:p>
          <a:p>
            <a:r>
              <a:rPr lang="en-US" altLang="zh-TW" dirty="0" smtClean="0"/>
              <a:t>Output </a:t>
            </a:r>
            <a:r>
              <a:rPr lang="en-US" altLang="zh-TW" dirty="0"/>
              <a:t>: [</a:t>
            </a:r>
            <a:r>
              <a:rPr lang="en-US" altLang="zh-TW" dirty="0" err="1"/>
              <a:t>x,y</a:t>
            </a:r>
            <a:r>
              <a:rPr lang="en-US" altLang="zh-TW" dirty="0" smtClean="0"/>
              <a:t>]</a:t>
            </a:r>
            <a:r>
              <a:rPr lang="zh-TW" altLang="en-US" dirty="0" smtClean="0"/>
              <a:t> </a:t>
            </a:r>
            <a:r>
              <a:rPr lang="en-US" altLang="zh-TW" dirty="0" smtClean="0"/>
              <a:t>:</a:t>
            </a:r>
            <a:r>
              <a:rPr lang="zh-TW" altLang="en-US" dirty="0" smtClean="0"/>
              <a:t> </a:t>
            </a:r>
            <a:r>
              <a:rPr lang="en-US" altLang="zh-TW" dirty="0"/>
              <a:t>list</a:t>
            </a:r>
            <a:endParaRPr lang="en-US" altLang="zh-TW" dirty="0" smtClean="0"/>
          </a:p>
          <a:p>
            <a:r>
              <a:rPr lang="en-US" altLang="zh-TW" dirty="0" smtClean="0"/>
              <a:t>Parameter :</a:t>
            </a:r>
            <a:r>
              <a:rPr lang="zh-TW" altLang="en-US" dirty="0" smtClean="0"/>
              <a:t> </a:t>
            </a:r>
            <a:endParaRPr lang="en-US" altLang="zh-TW" dirty="0" smtClean="0"/>
          </a:p>
          <a:p>
            <a:r>
              <a:rPr lang="en-US" altLang="zh-TW" dirty="0" smtClean="0"/>
              <a:t>Method : </a:t>
            </a:r>
            <a:r>
              <a:rPr lang="zh-TW" altLang="en-US" dirty="0" smtClean="0"/>
              <a:t>回傳</a:t>
            </a:r>
            <a:r>
              <a:rPr lang="en-US" altLang="zh-TW" dirty="0" smtClean="0"/>
              <a:t>bound</a:t>
            </a:r>
            <a:r>
              <a:rPr lang="zh-TW" altLang="en-US" dirty="0" smtClean="0"/>
              <a:t>膨脹前的左上角座標</a:t>
            </a:r>
            <a:endParaRPr lang="zh-TW" altLang="en-US" dirty="0"/>
          </a:p>
        </p:txBody>
      </p:sp>
    </p:spTree>
    <p:extLst>
      <p:ext uri="{BB962C8B-B14F-4D97-AF65-F5344CB8AC3E}">
        <p14:creationId xmlns:p14="http://schemas.microsoft.com/office/powerpoint/2010/main" val="138184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GetBound</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GetBound</a:t>
            </a:r>
            <a:r>
              <a:rPr lang="zh-TW" altLang="en-US" dirty="0" smtClean="0"/>
              <a:t> </a:t>
            </a:r>
            <a:endParaRPr lang="en-US" altLang="zh-TW" dirty="0" smtClean="0"/>
          </a:p>
          <a:p>
            <a:r>
              <a:rPr lang="en-US" altLang="zh-TW" dirty="0" smtClean="0"/>
              <a:t>Input </a:t>
            </a:r>
            <a:r>
              <a:rPr lang="en-US" altLang="zh-TW" dirty="0"/>
              <a:t>: </a:t>
            </a:r>
            <a:r>
              <a:rPr lang="en-US" altLang="zh-TW" dirty="0" err="1" smtClean="0"/>
              <a:t>pos</a:t>
            </a:r>
            <a:r>
              <a:rPr lang="zh-TW" altLang="en-US" dirty="0"/>
              <a:t> </a:t>
            </a:r>
            <a:r>
              <a:rPr lang="en-US" altLang="zh-TW" dirty="0" smtClean="0"/>
              <a:t>:</a:t>
            </a:r>
            <a:r>
              <a:rPr lang="zh-TW" altLang="en-US" dirty="0" smtClean="0"/>
              <a:t> </a:t>
            </a:r>
            <a:r>
              <a:rPr lang="en-US" altLang="zh-TW" dirty="0" smtClean="0"/>
              <a:t>tuple 2,size : tuple 2,helf_size </a:t>
            </a:r>
            <a:r>
              <a:rPr lang="en-US" altLang="zh-TW" dirty="0"/>
              <a:t>: tuple </a:t>
            </a:r>
            <a:r>
              <a:rPr lang="en-US" altLang="zh-TW" dirty="0" smtClean="0"/>
              <a:t>2,top_shift </a:t>
            </a:r>
            <a:r>
              <a:rPr lang="en-US" altLang="zh-TW" dirty="0"/>
              <a:t>: tuple </a:t>
            </a:r>
            <a:r>
              <a:rPr lang="en-US" altLang="zh-TW" dirty="0" smtClean="0"/>
              <a:t>2</a:t>
            </a:r>
          </a:p>
          <a:p>
            <a:r>
              <a:rPr lang="en-US" altLang="zh-TW" dirty="0" smtClean="0"/>
              <a:t>Output </a:t>
            </a:r>
            <a:r>
              <a:rPr lang="en-US" altLang="zh-TW" dirty="0"/>
              <a:t>: bound :</a:t>
            </a:r>
            <a:r>
              <a:rPr lang="zh-TW" altLang="en-US" dirty="0" smtClean="0"/>
              <a:t> </a:t>
            </a:r>
            <a:r>
              <a:rPr lang="en-US" altLang="zh-TW" dirty="0"/>
              <a:t>list</a:t>
            </a:r>
            <a:endParaRPr lang="en-US" altLang="zh-TW" dirty="0" smtClean="0"/>
          </a:p>
          <a:p>
            <a:r>
              <a:rPr lang="en-US" altLang="zh-TW" dirty="0" smtClean="0"/>
              <a:t>Parameter :</a:t>
            </a:r>
            <a:r>
              <a:rPr lang="zh-TW" altLang="en-US" dirty="0" smtClean="0"/>
              <a:t> </a:t>
            </a:r>
            <a:endParaRPr lang="en-US" altLang="zh-TW" dirty="0" smtClean="0"/>
          </a:p>
          <a:p>
            <a:r>
              <a:rPr lang="en-US" altLang="zh-TW" dirty="0" smtClean="0"/>
              <a:t>Method : </a:t>
            </a:r>
            <a:r>
              <a:rPr lang="zh-TW" altLang="en-US" dirty="0" smtClean="0"/>
              <a:t>將座標與大小膨脹球的半徑後得到邊框並回傳，其中</a:t>
            </a:r>
            <a:r>
              <a:rPr lang="en-US" altLang="zh-TW" dirty="0" smtClean="0"/>
              <a:t>bound </a:t>
            </a:r>
            <a:r>
              <a:rPr lang="en-US" altLang="zh-TW" dirty="0"/>
              <a:t>= [ </a:t>
            </a:r>
            <a:r>
              <a:rPr lang="en-US" altLang="zh-TW" dirty="0" err="1"/>
              <a:t>TopLeft</a:t>
            </a:r>
            <a:r>
              <a:rPr lang="en-US" altLang="zh-TW" dirty="0"/>
              <a:t>, </a:t>
            </a:r>
            <a:r>
              <a:rPr lang="en-US" altLang="zh-TW" dirty="0" err="1"/>
              <a:t>TopRight</a:t>
            </a:r>
            <a:r>
              <a:rPr lang="en-US" altLang="zh-TW" dirty="0"/>
              <a:t>, </a:t>
            </a:r>
            <a:r>
              <a:rPr lang="en-US" altLang="zh-TW" dirty="0" err="1"/>
              <a:t>BottomLeft</a:t>
            </a:r>
            <a:r>
              <a:rPr lang="en-US" altLang="zh-TW" dirty="0"/>
              <a:t>, </a:t>
            </a:r>
            <a:r>
              <a:rPr lang="en-US" altLang="zh-TW" dirty="0" err="1"/>
              <a:t>BottomRight</a:t>
            </a:r>
            <a:r>
              <a:rPr lang="en-US" altLang="zh-TW" dirty="0"/>
              <a:t> ]</a:t>
            </a:r>
            <a:endParaRPr lang="zh-TW" altLang="en-US" dirty="0"/>
          </a:p>
        </p:txBody>
      </p:sp>
    </p:spTree>
    <p:extLst>
      <p:ext uri="{BB962C8B-B14F-4D97-AF65-F5344CB8AC3E}">
        <p14:creationId xmlns:p14="http://schemas.microsoft.com/office/powerpoint/2010/main" val="41296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trike="sngStrike" dirty="0" smtClean="0"/>
              <a:t>情境</a:t>
            </a:r>
            <a:r>
              <a:rPr lang="zh-TW" altLang="en-US" strike="sngStrike" dirty="0" smtClean="0"/>
              <a:t>概念</a:t>
            </a:r>
            <a:r>
              <a:rPr lang="en-US" altLang="zh-TW" strike="sngStrike" dirty="0" smtClean="0"/>
              <a:t>(</a:t>
            </a:r>
            <a:r>
              <a:rPr lang="zh-TW" altLang="en-US" strike="sngStrike" dirty="0"/>
              <a:t>已</a:t>
            </a:r>
            <a:r>
              <a:rPr lang="zh-TW" altLang="en-US" strike="sngStrike" dirty="0" smtClean="0"/>
              <a:t>隱藏</a:t>
            </a:r>
            <a:r>
              <a:rPr lang="en-US" altLang="zh-TW" strike="sngStrike" dirty="0" smtClean="0"/>
              <a:t>)</a:t>
            </a:r>
            <a:endParaRPr lang="zh-TW" altLang="en-US" strike="sngStrike" dirty="0"/>
          </a:p>
        </p:txBody>
      </p:sp>
      <p:sp>
        <p:nvSpPr>
          <p:cNvPr id="3" name="內容版面配置區 2"/>
          <p:cNvSpPr>
            <a:spLocks noGrp="1"/>
          </p:cNvSpPr>
          <p:nvPr>
            <p:ph idx="1"/>
          </p:nvPr>
        </p:nvSpPr>
        <p:spPr/>
        <p:txBody>
          <a:bodyPr>
            <a:normAutofit/>
          </a:bodyPr>
          <a:lstStyle/>
          <a:p>
            <a:r>
              <a:rPr lang="zh-TW" altLang="en-US" dirty="0" smtClean="0"/>
              <a:t>要能分析對方的動作 </a:t>
            </a:r>
            <a:r>
              <a:rPr lang="en-US" altLang="zh-TW" dirty="0" smtClean="0"/>
              <a:t>(7:4)</a:t>
            </a:r>
            <a:r>
              <a:rPr lang="zh-TW" altLang="en-US" dirty="0" smtClean="0"/>
              <a:t>輸入輸出有限有效明確</a:t>
            </a:r>
            <a:endParaRPr lang="en-US" altLang="zh-TW" dirty="0" smtClean="0"/>
          </a:p>
          <a:p>
            <a:pPr lvl="1"/>
            <a:r>
              <a:rPr lang="zh-TW" altLang="en-US" dirty="0" smtClean="0"/>
              <a:t>預測</a:t>
            </a:r>
            <a:endParaRPr lang="en-US" altLang="zh-TW" dirty="0" smtClean="0"/>
          </a:p>
          <a:p>
            <a:pPr lvl="1"/>
            <a:r>
              <a:rPr lang="zh-TW" altLang="en-US" dirty="0" smtClean="0"/>
              <a:t>反制</a:t>
            </a:r>
            <a:endParaRPr lang="en-US" altLang="zh-TW" dirty="0" smtClean="0"/>
          </a:p>
          <a:p>
            <a:r>
              <a:rPr lang="zh-TW" altLang="en-US" dirty="0" smtClean="0"/>
              <a:t>戰略</a:t>
            </a:r>
            <a:endParaRPr lang="en-US" altLang="zh-TW" dirty="0" smtClean="0"/>
          </a:p>
          <a:p>
            <a:pPr lvl="1"/>
            <a:r>
              <a:rPr lang="zh-TW" altLang="en-US" dirty="0"/>
              <a:t>攻</a:t>
            </a:r>
            <a:endParaRPr lang="en-US" altLang="zh-TW" dirty="0" smtClean="0"/>
          </a:p>
          <a:p>
            <a:pPr lvl="2"/>
            <a:r>
              <a:rPr lang="zh-TW" altLang="en-US" dirty="0" smtClean="0"/>
              <a:t>評估對手板子在相對時間內到不了的位置</a:t>
            </a:r>
            <a:endParaRPr lang="en-US" altLang="zh-TW" dirty="0" smtClean="0"/>
          </a:p>
          <a:p>
            <a:pPr lvl="3"/>
            <a:r>
              <a:rPr lang="zh-TW" altLang="en-US" dirty="0" smtClean="0"/>
              <a:t>例如球在我方到達對面的時間內，對方板子能夠移動到的位置</a:t>
            </a:r>
            <a:endParaRPr lang="en-US" altLang="zh-TW" dirty="0" smtClean="0"/>
          </a:p>
          <a:p>
            <a:pPr lvl="2"/>
            <a:r>
              <a:rPr lang="zh-TW" altLang="en-US" dirty="0" smtClean="0"/>
              <a:t>誘導對方板子到達角落，完成下次進攻的準備</a:t>
            </a:r>
            <a:endParaRPr lang="en-US" altLang="zh-TW" dirty="0"/>
          </a:p>
          <a:p>
            <a:pPr lvl="1"/>
            <a:r>
              <a:rPr lang="zh-TW" altLang="en-US" dirty="0" smtClean="0"/>
              <a:t>防</a:t>
            </a:r>
            <a:endParaRPr lang="en-US" altLang="zh-TW" dirty="0" smtClean="0"/>
          </a:p>
          <a:p>
            <a:pPr lvl="2"/>
            <a:r>
              <a:rPr lang="zh-TW" altLang="en-US" dirty="0" smtClean="0"/>
              <a:t>反反攻</a:t>
            </a:r>
            <a:endParaRPr lang="en-US" altLang="zh-TW" dirty="0" smtClean="0"/>
          </a:p>
          <a:p>
            <a:pPr lvl="2"/>
            <a:endParaRPr lang="en-US" altLang="zh-TW" dirty="0" smtClean="0"/>
          </a:p>
          <a:p>
            <a:endParaRPr lang="zh-TW" altLang="en-US" dirty="0"/>
          </a:p>
        </p:txBody>
      </p:sp>
    </p:spTree>
    <p:extLst>
      <p:ext uri="{BB962C8B-B14F-4D97-AF65-F5344CB8AC3E}">
        <p14:creationId xmlns:p14="http://schemas.microsoft.com/office/powerpoint/2010/main" val="1189170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GetCenter</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GetCenter</a:t>
            </a:r>
            <a:r>
              <a:rPr lang="zh-TW" altLang="en-US" dirty="0" smtClean="0"/>
              <a:t> </a:t>
            </a:r>
            <a:endParaRPr lang="en-US" altLang="zh-TW" dirty="0" smtClean="0"/>
          </a:p>
          <a:p>
            <a:r>
              <a:rPr lang="en-US" altLang="zh-TW" dirty="0" smtClean="0"/>
              <a:t>Input </a:t>
            </a:r>
            <a:r>
              <a:rPr lang="en-US" altLang="zh-TW" dirty="0"/>
              <a:t>: </a:t>
            </a:r>
            <a:r>
              <a:rPr lang="en-US" altLang="zh-TW" dirty="0" err="1" smtClean="0"/>
              <a:t>pos</a:t>
            </a:r>
            <a:r>
              <a:rPr lang="zh-TW" altLang="en-US" dirty="0"/>
              <a:t> </a:t>
            </a:r>
            <a:r>
              <a:rPr lang="en-US" altLang="zh-TW" dirty="0" smtClean="0"/>
              <a:t>:</a:t>
            </a:r>
            <a:r>
              <a:rPr lang="zh-TW" altLang="en-US" dirty="0" smtClean="0"/>
              <a:t> </a:t>
            </a:r>
            <a:r>
              <a:rPr lang="en-US" altLang="zh-TW" dirty="0" smtClean="0"/>
              <a:t>tuple 2,size : tuple 2</a:t>
            </a:r>
          </a:p>
          <a:p>
            <a:r>
              <a:rPr lang="en-US" altLang="zh-TW" dirty="0" smtClean="0"/>
              <a:t>Output </a:t>
            </a:r>
            <a:r>
              <a:rPr lang="en-US" altLang="zh-TW" dirty="0"/>
              <a:t>: center :</a:t>
            </a:r>
            <a:r>
              <a:rPr lang="zh-TW" altLang="en-US" dirty="0" smtClean="0"/>
              <a:t> </a:t>
            </a:r>
            <a:r>
              <a:rPr lang="en-US" altLang="zh-TW" dirty="0"/>
              <a:t>tuple 2</a:t>
            </a:r>
            <a:endParaRPr lang="en-US" altLang="zh-TW" dirty="0" smtClean="0"/>
          </a:p>
          <a:p>
            <a:r>
              <a:rPr lang="en-US" altLang="zh-TW" dirty="0" smtClean="0"/>
              <a:t>Parameter :</a:t>
            </a:r>
            <a:r>
              <a:rPr lang="zh-TW" altLang="en-US" dirty="0" smtClean="0"/>
              <a:t> </a:t>
            </a:r>
            <a:endParaRPr lang="en-US" altLang="zh-TW" dirty="0" smtClean="0"/>
          </a:p>
          <a:p>
            <a:r>
              <a:rPr lang="en-US" altLang="zh-TW" dirty="0" smtClean="0"/>
              <a:t>Method :</a:t>
            </a:r>
            <a:r>
              <a:rPr lang="zh-TW" altLang="en-US" dirty="0"/>
              <a:t>得到物體的中心點座標</a:t>
            </a:r>
          </a:p>
        </p:txBody>
      </p:sp>
    </p:spTree>
    <p:extLst>
      <p:ext uri="{BB962C8B-B14F-4D97-AF65-F5344CB8AC3E}">
        <p14:creationId xmlns:p14="http://schemas.microsoft.com/office/powerpoint/2010/main" val="3288212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API-</a:t>
            </a:r>
            <a:r>
              <a:rPr lang="en-US" altLang="zh-TW" dirty="0"/>
              <a:t> </a:t>
            </a:r>
            <a:r>
              <a:rPr lang="en-US" altLang="zh-TW" dirty="0" err="1"/>
              <a:t>GetCross</a:t>
            </a:r>
            <a:endParaRPr lang="zh-TW" altLang="en-US" dirty="0"/>
          </a:p>
        </p:txBody>
      </p:sp>
      <p:sp>
        <p:nvSpPr>
          <p:cNvPr id="3" name="內容版面配置區 2"/>
          <p:cNvSpPr>
            <a:spLocks noGrp="1"/>
          </p:cNvSpPr>
          <p:nvPr>
            <p:ph idx="1"/>
          </p:nvPr>
        </p:nvSpPr>
        <p:spPr/>
        <p:txBody>
          <a:bodyPr>
            <a:normAutofit/>
          </a:bodyPr>
          <a:lstStyle/>
          <a:p>
            <a:r>
              <a:rPr lang="en-US" altLang="zh-TW" dirty="0"/>
              <a:t>Name : </a:t>
            </a:r>
            <a:r>
              <a:rPr lang="en-US" altLang="zh-TW" dirty="0" err="1"/>
              <a:t>GetCross</a:t>
            </a:r>
            <a:r>
              <a:rPr lang="zh-TW" altLang="en-US" dirty="0" smtClean="0"/>
              <a:t> </a:t>
            </a:r>
            <a:endParaRPr lang="en-US" altLang="zh-TW" dirty="0" smtClean="0"/>
          </a:p>
          <a:p>
            <a:r>
              <a:rPr lang="en-US" altLang="zh-TW" dirty="0" smtClean="0"/>
              <a:t>Input </a:t>
            </a:r>
            <a:r>
              <a:rPr lang="en-US" altLang="zh-TW" dirty="0"/>
              <a:t>: </a:t>
            </a:r>
            <a:r>
              <a:rPr lang="en-US" altLang="zh-TW" dirty="0" smtClean="0"/>
              <a:t>bound : list, </a:t>
            </a:r>
            <a:r>
              <a:rPr lang="en-US" altLang="zh-TW" dirty="0" err="1" smtClean="0"/>
              <a:t>pos</a:t>
            </a:r>
            <a:r>
              <a:rPr lang="en-US" altLang="zh-TW" dirty="0" smtClean="0"/>
              <a:t> :</a:t>
            </a:r>
            <a:r>
              <a:rPr lang="zh-TW" altLang="en-US" dirty="0" smtClean="0"/>
              <a:t> </a:t>
            </a:r>
            <a:r>
              <a:rPr lang="en-US" altLang="zh-TW" dirty="0" smtClean="0"/>
              <a:t>tuple 2, </a:t>
            </a:r>
            <a:r>
              <a:rPr lang="en-US" altLang="zh-TW" dirty="0" err="1" smtClean="0"/>
              <a:t>vel</a:t>
            </a:r>
            <a:r>
              <a:rPr lang="en-US" altLang="zh-TW" dirty="0" smtClean="0"/>
              <a:t> : tuple 2, name : string, </a:t>
            </a:r>
            <a:r>
              <a:rPr lang="en-US" altLang="zh-TW" dirty="0" err="1" smtClean="0"/>
              <a:t>num</a:t>
            </a:r>
            <a:r>
              <a:rPr lang="en-US" altLang="zh-TW" dirty="0" smtClean="0"/>
              <a:t> : </a:t>
            </a:r>
            <a:r>
              <a:rPr lang="en-US" altLang="zh-TW" dirty="0" err="1" smtClean="0"/>
              <a:t>int</a:t>
            </a:r>
            <a:endParaRPr lang="en-US" altLang="zh-TW" dirty="0" smtClean="0"/>
          </a:p>
          <a:p>
            <a:r>
              <a:rPr lang="en-US" altLang="zh-TW" dirty="0" smtClean="0"/>
              <a:t>Output </a:t>
            </a:r>
            <a:r>
              <a:rPr lang="en-US" altLang="zh-TW" dirty="0"/>
              <a:t>: Lines[index</a:t>
            </a:r>
            <a:r>
              <a:rPr lang="en-US" altLang="zh-TW" dirty="0" smtClean="0"/>
              <a:t>] : tuple 2,Min : </a:t>
            </a:r>
            <a:r>
              <a:rPr lang="en-US" altLang="zh-TW" dirty="0" err="1" smtClean="0"/>
              <a:t>int</a:t>
            </a:r>
            <a:r>
              <a:rPr lang="en-US" altLang="zh-TW" dirty="0" smtClean="0"/>
              <a:t>, name : string, </a:t>
            </a:r>
            <a:r>
              <a:rPr lang="en-US" altLang="zh-TW" dirty="0" err="1" smtClean="0"/>
              <a:t>num</a:t>
            </a:r>
            <a:r>
              <a:rPr lang="en-US" altLang="zh-TW" dirty="0" smtClean="0"/>
              <a:t> : </a:t>
            </a:r>
            <a:r>
              <a:rPr lang="en-US" altLang="zh-TW" dirty="0" err="1" smtClean="0"/>
              <a:t>int</a:t>
            </a:r>
            <a:r>
              <a:rPr lang="en-US" altLang="zh-TW" dirty="0" smtClean="0"/>
              <a:t>, </a:t>
            </a:r>
            <a:r>
              <a:rPr lang="en-US" altLang="zh-TW" dirty="0" err="1" smtClean="0"/>
              <a:t>inv</a:t>
            </a:r>
            <a:r>
              <a:rPr lang="en-US" altLang="zh-TW" dirty="0" smtClean="0"/>
              <a:t>[index] : string</a:t>
            </a:r>
          </a:p>
          <a:p>
            <a:r>
              <a:rPr lang="en-US" altLang="zh-TW" dirty="0" smtClean="0"/>
              <a:t>Parameter :</a:t>
            </a:r>
            <a:r>
              <a:rPr lang="zh-TW" altLang="en-US" dirty="0" smtClean="0"/>
              <a:t> </a:t>
            </a:r>
            <a:endParaRPr lang="en-US" altLang="zh-TW" dirty="0" smtClean="0"/>
          </a:p>
          <a:p>
            <a:r>
              <a:rPr lang="en-US" altLang="zh-TW" dirty="0" smtClean="0"/>
              <a:t>Method :</a:t>
            </a:r>
            <a:r>
              <a:rPr lang="zh-TW" altLang="en-US" dirty="0" smtClean="0"/>
              <a:t>得到所有</a:t>
            </a:r>
            <a:r>
              <a:rPr lang="en-US" altLang="zh-TW" dirty="0" smtClean="0"/>
              <a:t>bound</a:t>
            </a:r>
            <a:r>
              <a:rPr lang="zh-TW" altLang="en-US" dirty="0" smtClean="0"/>
              <a:t>四個邊的每個直線方程式與球的直線方程式的交點，並回傳球到不為零之最短距離的交點，及該交點的碰撞面與名稱編號。</a:t>
            </a:r>
            <a:endParaRPr lang="zh-TW" altLang="en-US" dirty="0"/>
          </a:p>
        </p:txBody>
      </p:sp>
    </p:spTree>
    <p:extLst>
      <p:ext uri="{BB962C8B-B14F-4D97-AF65-F5344CB8AC3E}">
        <p14:creationId xmlns:p14="http://schemas.microsoft.com/office/powerpoint/2010/main" val="2028538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驗證</a:t>
            </a:r>
            <a:r>
              <a:rPr lang="en-US" altLang="zh-TW" dirty="0" smtClean="0"/>
              <a:t>-LR </a:t>
            </a:r>
            <a:endParaRPr lang="zh-TW" altLang="en-US" dirty="0"/>
          </a:p>
        </p:txBody>
      </p:sp>
      <p:pic>
        <p:nvPicPr>
          <p:cNvPr id="4" name="圖片 3"/>
          <p:cNvPicPr/>
          <p:nvPr/>
        </p:nvPicPr>
        <p:blipFill>
          <a:blip r:embed="rId2">
            <a:extLst>
              <a:ext uri="{28A0092B-C50C-407E-A947-70E740481C1C}">
                <a14:useLocalDpi xmlns:a14="http://schemas.microsoft.com/office/drawing/2010/main" val="0"/>
              </a:ext>
            </a:extLst>
          </a:blip>
          <a:stretch>
            <a:fillRect/>
          </a:stretch>
        </p:blipFill>
        <p:spPr>
          <a:xfrm>
            <a:off x="301752" y="1518792"/>
            <a:ext cx="5733288" cy="4351338"/>
          </a:xfrm>
          <a:prstGeom prst="rect">
            <a:avLst/>
          </a:prstGeom>
        </p:spPr>
      </p:pic>
      <p:pic>
        <p:nvPicPr>
          <p:cNvPr id="5" name="內容版面配置區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669280" y="1518792"/>
            <a:ext cx="5801784" cy="4351338"/>
          </a:xfrm>
          <a:prstGeom prst="rect">
            <a:avLst/>
          </a:prstGeom>
        </p:spPr>
      </p:pic>
      <p:pic>
        <p:nvPicPr>
          <p:cNvPr id="6" name="圖片 5"/>
          <p:cNvPicPr/>
          <p:nvPr/>
        </p:nvPicPr>
        <p:blipFill>
          <a:blip r:embed="rId4"/>
          <a:stretch>
            <a:fillRect/>
          </a:stretch>
        </p:blipFill>
        <p:spPr>
          <a:xfrm>
            <a:off x="3619076" y="5870130"/>
            <a:ext cx="5133975" cy="762000"/>
          </a:xfrm>
          <a:prstGeom prst="rect">
            <a:avLst/>
          </a:prstGeom>
        </p:spPr>
      </p:pic>
      <p:sp>
        <p:nvSpPr>
          <p:cNvPr id="7" name="矩形 6"/>
          <p:cNvSpPr/>
          <p:nvPr/>
        </p:nvSpPr>
        <p:spPr>
          <a:xfrm>
            <a:off x="1460236" y="1415534"/>
            <a:ext cx="3536546" cy="369332"/>
          </a:xfrm>
          <a:prstGeom prst="rect">
            <a:avLst/>
          </a:prstGeom>
        </p:spPr>
        <p:txBody>
          <a:bodyPr wrap="none">
            <a:spAutoFit/>
          </a:bodyPr>
          <a:lstStyle/>
          <a:p>
            <a:r>
              <a:rPr lang="zh-TW" altLang="en-US" dirty="0" smtClean="0"/>
              <a:t>球往左發球時</a:t>
            </a:r>
            <a:r>
              <a:rPr lang="en-US" altLang="zh-TW" dirty="0" smtClean="0"/>
              <a:t>X</a:t>
            </a:r>
            <a:r>
              <a:rPr lang="zh-TW" altLang="en-US" dirty="0" smtClean="0"/>
              <a:t>出發點與落點分布</a:t>
            </a:r>
            <a:endParaRPr lang="en-US" altLang="zh-TW" dirty="0"/>
          </a:p>
        </p:txBody>
      </p:sp>
      <p:sp>
        <p:nvSpPr>
          <p:cNvPr id="9" name="矩形 8"/>
          <p:cNvSpPr/>
          <p:nvPr/>
        </p:nvSpPr>
        <p:spPr>
          <a:xfrm>
            <a:off x="6984779" y="1415534"/>
            <a:ext cx="3536546" cy="369332"/>
          </a:xfrm>
          <a:prstGeom prst="rect">
            <a:avLst/>
          </a:prstGeom>
        </p:spPr>
        <p:txBody>
          <a:bodyPr wrap="none">
            <a:spAutoFit/>
          </a:bodyPr>
          <a:lstStyle/>
          <a:p>
            <a:r>
              <a:rPr lang="zh-TW" altLang="en-US" dirty="0"/>
              <a:t>球</a:t>
            </a:r>
            <a:r>
              <a:rPr lang="zh-TW" altLang="en-US" dirty="0" smtClean="0"/>
              <a:t>往右發球</a:t>
            </a:r>
            <a:r>
              <a:rPr lang="zh-TW" altLang="en-US" dirty="0"/>
              <a:t>時</a:t>
            </a:r>
            <a:r>
              <a:rPr lang="en-US" altLang="zh-TW" dirty="0"/>
              <a:t>X</a:t>
            </a:r>
            <a:r>
              <a:rPr lang="zh-TW" altLang="en-US" dirty="0"/>
              <a:t>出發點與落點分布</a:t>
            </a:r>
            <a:endParaRPr lang="en-US" altLang="zh-TW" dirty="0"/>
          </a:p>
        </p:txBody>
      </p:sp>
    </p:spTree>
    <p:extLst>
      <p:ext uri="{BB962C8B-B14F-4D97-AF65-F5344CB8AC3E}">
        <p14:creationId xmlns:p14="http://schemas.microsoft.com/office/powerpoint/2010/main" val="408283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驗證</a:t>
            </a:r>
            <a:r>
              <a:rPr lang="en-US" altLang="zh-TW" dirty="0" smtClean="0"/>
              <a:t>-</a:t>
            </a:r>
            <a:r>
              <a:rPr lang="zh-TW" altLang="en-US" dirty="0"/>
              <a:t>球路落點可視</a:t>
            </a:r>
            <a:r>
              <a:rPr lang="zh-TW" altLang="en-US" dirty="0" smtClean="0"/>
              <a:t>化</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809098" y="2337689"/>
            <a:ext cx="8573803" cy="4351338"/>
          </a:xfrm>
          <a:prstGeom prst="rect">
            <a:avLst/>
          </a:prstGeom>
        </p:spPr>
      </p:pic>
      <p:sp>
        <p:nvSpPr>
          <p:cNvPr id="5" name="矩形 4"/>
          <p:cNvSpPr/>
          <p:nvPr/>
        </p:nvSpPr>
        <p:spPr>
          <a:xfrm>
            <a:off x="3203220" y="1505910"/>
            <a:ext cx="5785558" cy="646331"/>
          </a:xfrm>
          <a:prstGeom prst="rect">
            <a:avLst/>
          </a:prstGeom>
        </p:spPr>
        <p:txBody>
          <a:bodyPr wrap="none">
            <a:spAutoFit/>
          </a:bodyPr>
          <a:lstStyle/>
          <a:p>
            <a:r>
              <a:rPr lang="zh-TW" altLang="en-US" dirty="0" smtClean="0"/>
              <a:t>左側</a:t>
            </a:r>
            <a:r>
              <a:rPr lang="en-US" altLang="zh-TW" dirty="0" smtClean="0"/>
              <a:t>1p</a:t>
            </a:r>
            <a:r>
              <a:rPr lang="zh-TW" altLang="en-US" dirty="0" smtClean="0"/>
              <a:t>預測球路徑紅線不切球，白線反切，綠虛線正切 </a:t>
            </a:r>
            <a:endParaRPr lang="en-US" altLang="zh-TW" dirty="0" smtClean="0"/>
          </a:p>
          <a:p>
            <a:r>
              <a:rPr lang="zh-TW" altLang="en-US" dirty="0" smtClean="0"/>
              <a:t>右側</a:t>
            </a:r>
            <a:r>
              <a:rPr lang="en-US" altLang="zh-TW" dirty="0" smtClean="0"/>
              <a:t>2p</a:t>
            </a:r>
            <a:r>
              <a:rPr lang="zh-TW" altLang="en-US" dirty="0"/>
              <a:t>預測球</a:t>
            </a:r>
            <a:r>
              <a:rPr lang="zh-TW" altLang="en-US" dirty="0" smtClean="0"/>
              <a:t>路徑藍線</a:t>
            </a:r>
            <a:r>
              <a:rPr lang="zh-TW" altLang="en-US" dirty="0"/>
              <a:t>不切球，白線反切，綠虛線正切 </a:t>
            </a:r>
            <a:endParaRPr lang="en-US" altLang="zh-TW" dirty="0"/>
          </a:p>
        </p:txBody>
      </p:sp>
    </p:spTree>
    <p:extLst>
      <p:ext uri="{BB962C8B-B14F-4D97-AF65-F5344CB8AC3E}">
        <p14:creationId xmlns:p14="http://schemas.microsoft.com/office/powerpoint/2010/main" val="1268574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驗證</a:t>
            </a:r>
            <a:r>
              <a:rPr lang="en-US" altLang="zh-TW" dirty="0" smtClean="0"/>
              <a:t>-</a:t>
            </a:r>
            <a:r>
              <a:rPr lang="zh-TW" altLang="en-US" dirty="0"/>
              <a:t>球路落點可視</a:t>
            </a:r>
            <a:r>
              <a:rPr lang="zh-TW" altLang="en-US" dirty="0" smtClean="0"/>
              <a:t>化</a:t>
            </a:r>
            <a:endParaRPr lang="zh-TW" altLang="en-US" dirty="0"/>
          </a:p>
        </p:txBody>
      </p:sp>
      <p:sp>
        <p:nvSpPr>
          <p:cNvPr id="5" name="矩形 4"/>
          <p:cNvSpPr/>
          <p:nvPr/>
        </p:nvSpPr>
        <p:spPr>
          <a:xfrm>
            <a:off x="1679071" y="1552132"/>
            <a:ext cx="3416320" cy="369332"/>
          </a:xfrm>
          <a:prstGeom prst="rect">
            <a:avLst/>
          </a:prstGeom>
        </p:spPr>
        <p:txBody>
          <a:bodyPr wrap="none">
            <a:spAutoFit/>
          </a:bodyPr>
          <a:lstStyle/>
          <a:p>
            <a:r>
              <a:rPr lang="zh-TW" altLang="en-US" dirty="0" smtClean="0"/>
              <a:t>黃色框為預測球碰撞瞬間的位置</a:t>
            </a:r>
            <a:endParaRPr lang="en-US" altLang="zh-TW" dirty="0"/>
          </a:p>
        </p:txBody>
      </p:sp>
      <p:pic>
        <p:nvPicPr>
          <p:cNvPr id="6" name="圖片 5"/>
          <p:cNvPicPr>
            <a:picLocks noChangeAspect="1"/>
          </p:cNvPicPr>
          <p:nvPr/>
        </p:nvPicPr>
        <p:blipFill>
          <a:blip r:embed="rId2"/>
          <a:stretch>
            <a:fillRect/>
          </a:stretch>
        </p:blipFill>
        <p:spPr>
          <a:xfrm>
            <a:off x="1679071" y="2152241"/>
            <a:ext cx="8687553" cy="4404742"/>
          </a:xfrm>
          <a:prstGeom prst="rect">
            <a:avLst/>
          </a:prstGeom>
        </p:spPr>
      </p:pic>
    </p:spTree>
    <p:extLst>
      <p:ext uri="{BB962C8B-B14F-4D97-AF65-F5344CB8AC3E}">
        <p14:creationId xmlns:p14="http://schemas.microsoft.com/office/powerpoint/2010/main" val="298533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trike="sngStrike" dirty="0" smtClean="0"/>
              <a:t>需求</a:t>
            </a:r>
            <a:r>
              <a:rPr lang="en-US" altLang="zh-TW" strike="sngStrike" dirty="0" smtClean="0"/>
              <a:t>(</a:t>
            </a:r>
            <a:r>
              <a:rPr lang="zh-TW" altLang="en-US" strike="sngStrike" dirty="0"/>
              <a:t>已</a:t>
            </a:r>
            <a:r>
              <a:rPr lang="zh-TW" altLang="en-US" strike="sngStrike" dirty="0" smtClean="0"/>
              <a:t>隱藏</a:t>
            </a:r>
            <a:r>
              <a:rPr lang="en-US" altLang="zh-TW" strike="sngStrike" dirty="0" smtClean="0"/>
              <a:t>)</a:t>
            </a:r>
            <a:endParaRPr lang="zh-TW" altLang="en-US" strike="sngStrike" dirty="0"/>
          </a:p>
        </p:txBody>
      </p:sp>
      <p:sp>
        <p:nvSpPr>
          <p:cNvPr id="3" name="內容版面配置區 2"/>
          <p:cNvSpPr>
            <a:spLocks noGrp="1"/>
          </p:cNvSpPr>
          <p:nvPr>
            <p:ph idx="1"/>
          </p:nvPr>
        </p:nvSpPr>
        <p:spPr>
          <a:xfrm>
            <a:off x="838200" y="1825624"/>
            <a:ext cx="10515600" cy="5032375"/>
          </a:xfrm>
        </p:spPr>
        <p:txBody>
          <a:bodyPr>
            <a:normAutofit fontScale="32500" lnSpcReduction="20000"/>
          </a:bodyPr>
          <a:lstStyle/>
          <a:p>
            <a:r>
              <a:rPr lang="zh-TW" altLang="en-US" dirty="0" smtClean="0"/>
              <a:t>功能需求</a:t>
            </a:r>
            <a:endParaRPr lang="en-US" altLang="zh-TW" dirty="0" smtClean="0"/>
          </a:p>
          <a:p>
            <a:pPr lvl="1"/>
            <a:r>
              <a:rPr lang="zh-TW" altLang="en-US" dirty="0" smtClean="0"/>
              <a:t>預測三種決策球</a:t>
            </a:r>
            <a:r>
              <a:rPr lang="en-US" altLang="zh-TW" dirty="0" smtClean="0"/>
              <a:t>(</a:t>
            </a:r>
            <a:r>
              <a:rPr lang="zh-TW" altLang="en-US" dirty="0" smtClean="0"/>
              <a:t>反向切球</a:t>
            </a:r>
            <a:r>
              <a:rPr lang="en-US" altLang="zh-TW" dirty="0" smtClean="0"/>
              <a:t>,</a:t>
            </a:r>
            <a:r>
              <a:rPr lang="zh-TW" altLang="en-US" dirty="0" smtClean="0"/>
              <a:t>不動</a:t>
            </a:r>
            <a:r>
              <a:rPr lang="en-US" altLang="zh-TW" dirty="0" smtClean="0"/>
              <a:t>,</a:t>
            </a:r>
            <a:r>
              <a:rPr lang="zh-TW" altLang="en-US" dirty="0" smtClean="0"/>
              <a:t>同向</a:t>
            </a:r>
            <a:r>
              <a:rPr lang="zh-TW" altLang="en-US" dirty="0"/>
              <a:t>切球</a:t>
            </a:r>
            <a:r>
              <a:rPr lang="en-US" altLang="zh-TW" dirty="0" smtClean="0"/>
              <a:t>)</a:t>
            </a:r>
            <a:r>
              <a:rPr lang="zh-TW" altLang="en-US" dirty="0" smtClean="0"/>
              <a:t>到雙方</a:t>
            </a:r>
            <a:r>
              <a:rPr lang="en-US" altLang="zh-TW" dirty="0" smtClean="0"/>
              <a:t>X</a:t>
            </a:r>
            <a:r>
              <a:rPr lang="zh-TW" altLang="en-US" dirty="0" smtClean="0"/>
              <a:t>座標的位置</a:t>
            </a:r>
            <a:r>
              <a:rPr lang="en-US" altLang="zh-TW" dirty="0" smtClean="0"/>
              <a:t>(3</a:t>
            </a:r>
            <a:r>
              <a:rPr lang="zh-TW" altLang="en-US" dirty="0" smtClean="0"/>
              <a:t>個位置</a:t>
            </a:r>
            <a:r>
              <a:rPr lang="en-US" altLang="zh-TW" dirty="0" smtClean="0"/>
              <a:t>)</a:t>
            </a:r>
          </a:p>
          <a:p>
            <a:pPr lvl="2"/>
            <a:r>
              <a:rPr lang="en-US" altLang="zh-TW" dirty="0" smtClean="0"/>
              <a:t>Rule base  </a:t>
            </a:r>
            <a:r>
              <a:rPr lang="zh-TW" altLang="en-US" dirty="0" smtClean="0"/>
              <a:t>來得到樣本</a:t>
            </a:r>
            <a:endParaRPr lang="en-US" altLang="zh-TW" dirty="0" smtClean="0"/>
          </a:p>
          <a:p>
            <a:pPr lvl="2"/>
            <a:r>
              <a:rPr lang="en-US" altLang="zh-TW" dirty="0" smtClean="0"/>
              <a:t>SVM</a:t>
            </a:r>
            <a:r>
              <a:rPr lang="zh-TW" altLang="en-US" dirty="0" smtClean="0"/>
              <a:t> 訓練 </a:t>
            </a:r>
            <a:r>
              <a:rPr lang="en-US" altLang="zh-TW" dirty="0" smtClean="0"/>
              <a:t>:</a:t>
            </a:r>
            <a:r>
              <a:rPr lang="zh-TW" altLang="en-US" dirty="0" smtClean="0"/>
              <a:t>  得到三種決策球在雙方的落點</a:t>
            </a:r>
            <a:endParaRPr lang="en-US" altLang="zh-TW" dirty="0" smtClean="0"/>
          </a:p>
          <a:p>
            <a:pPr lvl="3"/>
            <a:r>
              <a:rPr lang="zh-TW" altLang="en-US" dirty="0" smtClean="0"/>
              <a:t>板子移動條件</a:t>
            </a:r>
            <a:r>
              <a:rPr lang="en-US" altLang="zh-TW" dirty="0" smtClean="0"/>
              <a:t>:</a:t>
            </a:r>
            <a:r>
              <a:rPr lang="zh-TW" altLang="en-US" dirty="0" smtClean="0"/>
              <a:t> 往敵方板子距離遠的位置，在我方可接住球的位置上</a:t>
            </a:r>
            <a:endParaRPr lang="en-US" altLang="zh-TW" dirty="0"/>
          </a:p>
          <a:p>
            <a:pPr lvl="1"/>
            <a:r>
              <a:rPr lang="zh-TW" altLang="en-US" dirty="0" smtClean="0"/>
              <a:t>增加方塊</a:t>
            </a:r>
            <a:endParaRPr lang="en-US" altLang="zh-TW" dirty="0" smtClean="0"/>
          </a:p>
          <a:p>
            <a:pPr lvl="2"/>
            <a:r>
              <a:rPr lang="zh-TW" altLang="en-US" dirty="0" smtClean="0"/>
              <a:t>開場前評估隨機方塊位置跟數量</a:t>
            </a:r>
            <a:endParaRPr lang="en-US" altLang="zh-TW" dirty="0" smtClean="0"/>
          </a:p>
          <a:p>
            <a:pPr lvl="2"/>
            <a:r>
              <a:rPr lang="zh-TW" altLang="en-US" dirty="0" smtClean="0"/>
              <a:t>干擾預測結果</a:t>
            </a:r>
            <a:endParaRPr lang="en-US" altLang="zh-TW" dirty="0" smtClean="0"/>
          </a:p>
          <a:p>
            <a:pPr lvl="2"/>
            <a:r>
              <a:rPr lang="zh-TW" altLang="en-US" dirty="0" smtClean="0"/>
              <a:t>在我方可預測的複雜度內</a:t>
            </a:r>
            <a:endParaRPr lang="en-US" altLang="zh-TW" dirty="0" smtClean="0"/>
          </a:p>
          <a:p>
            <a:pPr lvl="1"/>
            <a:r>
              <a:rPr lang="zh-TW" altLang="en-US" dirty="0" smtClean="0"/>
              <a:t>加入球的自旋力</a:t>
            </a:r>
            <a:endParaRPr lang="en-US" altLang="zh-TW" dirty="0" smtClean="0"/>
          </a:p>
          <a:p>
            <a:pPr lvl="2"/>
            <a:r>
              <a:rPr lang="zh-TW" altLang="en-US" dirty="0" smtClean="0"/>
              <a:t>可以變化碰撞的反射結果</a:t>
            </a:r>
            <a:endParaRPr lang="en-US" altLang="zh-TW" dirty="0" smtClean="0"/>
          </a:p>
          <a:p>
            <a:pPr lvl="2"/>
            <a:r>
              <a:rPr lang="zh-TW" altLang="en-US" dirty="0" smtClean="0"/>
              <a:t>流力</a:t>
            </a:r>
            <a:r>
              <a:rPr lang="en-US" altLang="zh-TW" dirty="0" smtClean="0"/>
              <a:t>:</a:t>
            </a:r>
            <a:r>
              <a:rPr lang="zh-TW" altLang="en-US" dirty="0" smtClean="0"/>
              <a:t>變化球</a:t>
            </a:r>
            <a:endParaRPr lang="en-US" altLang="zh-TW" dirty="0" smtClean="0"/>
          </a:p>
          <a:p>
            <a:pPr lvl="1"/>
            <a:endParaRPr lang="en-US" altLang="zh-TW" dirty="0" smtClean="0"/>
          </a:p>
          <a:p>
            <a:pPr lvl="1"/>
            <a:endParaRPr lang="en-US" altLang="zh-TW" dirty="0" smtClean="0"/>
          </a:p>
          <a:p>
            <a:r>
              <a:rPr lang="zh-TW" altLang="en-US" dirty="0" smtClean="0"/>
              <a:t>效能需求</a:t>
            </a:r>
            <a:endParaRPr lang="en-US" altLang="zh-TW" dirty="0" smtClean="0"/>
          </a:p>
          <a:p>
            <a:pPr lvl="1"/>
            <a:r>
              <a:rPr lang="zh-TW" altLang="en-US" dirty="0" smtClean="0"/>
              <a:t>大概做到</a:t>
            </a:r>
            <a:r>
              <a:rPr lang="en-US" altLang="zh-TW" dirty="0" smtClean="0"/>
              <a:t>100FPS(</a:t>
            </a:r>
            <a:r>
              <a:rPr lang="zh-TW" altLang="en-US" dirty="0" smtClean="0"/>
              <a:t>我的電腦</a:t>
            </a:r>
            <a:r>
              <a:rPr lang="en-US" altLang="zh-TW" dirty="0" err="1" smtClean="0"/>
              <a:t>rulebase</a:t>
            </a:r>
            <a:r>
              <a:rPr lang="zh-TW" altLang="en-US" dirty="0" smtClean="0"/>
              <a:t>的能力就到這了</a:t>
            </a:r>
            <a:r>
              <a:rPr lang="en-US" altLang="zh-TW" dirty="0" smtClean="0"/>
              <a:t>)</a:t>
            </a:r>
          </a:p>
          <a:p>
            <a:r>
              <a:rPr lang="zh-TW" altLang="en-US" dirty="0" smtClean="0"/>
              <a:t>介面效能限制</a:t>
            </a:r>
            <a:endParaRPr lang="en-US" altLang="zh-TW" dirty="0" smtClean="0"/>
          </a:p>
          <a:p>
            <a:r>
              <a:rPr lang="zh-TW" altLang="en-US" dirty="0" smtClean="0"/>
              <a:t>驗證需求</a:t>
            </a:r>
            <a:endParaRPr lang="en-US" altLang="zh-TW" dirty="0" smtClean="0"/>
          </a:p>
          <a:p>
            <a:r>
              <a:rPr lang="en-US" altLang="zh-TW" dirty="0" smtClean="0"/>
              <a:t>Break down</a:t>
            </a:r>
          </a:p>
          <a:p>
            <a:pPr lvl="1"/>
            <a:r>
              <a:rPr lang="zh-TW" altLang="en-US" dirty="0" smtClean="0"/>
              <a:t>子程式</a:t>
            </a:r>
            <a:endParaRPr lang="en-US" altLang="zh-TW" dirty="0" smtClean="0"/>
          </a:p>
          <a:p>
            <a:pPr lvl="1"/>
            <a:r>
              <a:rPr lang="zh-TW" altLang="en-US" dirty="0" smtClean="0"/>
              <a:t>零件</a:t>
            </a:r>
            <a:endParaRPr lang="en-US" altLang="zh-TW" dirty="0" smtClean="0"/>
          </a:p>
          <a:p>
            <a:pPr lvl="1"/>
            <a:r>
              <a:rPr lang="zh-TW" altLang="en-US" dirty="0"/>
              <a:t>模組</a:t>
            </a:r>
            <a:endParaRPr lang="en-US" altLang="zh-TW" dirty="0" smtClean="0"/>
          </a:p>
          <a:p>
            <a:pPr lvl="1"/>
            <a:r>
              <a:rPr lang="zh-TW" altLang="en-US" dirty="0" smtClean="0"/>
              <a:t>函數介面</a:t>
            </a:r>
            <a:endParaRPr lang="en-US" altLang="zh-TW" dirty="0" smtClean="0"/>
          </a:p>
          <a:p>
            <a:pPr lvl="1"/>
            <a:r>
              <a:rPr lang="zh-TW" altLang="en-US" dirty="0" smtClean="0"/>
              <a:t>架構圖</a:t>
            </a:r>
            <a:endParaRPr lang="en-US" altLang="zh-TW" dirty="0" smtClean="0"/>
          </a:p>
          <a:p>
            <a:pPr lvl="1"/>
            <a:r>
              <a:rPr lang="en-US" altLang="zh-TW" dirty="0" smtClean="0"/>
              <a:t>API</a:t>
            </a:r>
            <a:r>
              <a:rPr lang="zh-TW" altLang="en-US" dirty="0" smtClean="0"/>
              <a:t>文件</a:t>
            </a:r>
            <a:endParaRPr lang="en-US" altLang="zh-TW" dirty="0" smtClean="0"/>
          </a:p>
          <a:p>
            <a:r>
              <a:rPr lang="en-US" altLang="zh-TW" dirty="0" smtClean="0"/>
              <a:t>API</a:t>
            </a:r>
          </a:p>
          <a:p>
            <a:pPr lvl="1"/>
            <a:r>
              <a:rPr lang="zh-TW" altLang="en-US" dirty="0" smtClean="0"/>
              <a:t>輸入</a:t>
            </a:r>
            <a:endParaRPr lang="en-US" altLang="zh-TW" dirty="0" smtClean="0"/>
          </a:p>
          <a:p>
            <a:pPr lvl="1"/>
            <a:r>
              <a:rPr lang="zh-TW" altLang="en-US" dirty="0" smtClean="0"/>
              <a:t>輸出</a:t>
            </a:r>
            <a:endParaRPr lang="en-US" altLang="zh-TW" dirty="0" smtClean="0"/>
          </a:p>
          <a:p>
            <a:pPr lvl="1"/>
            <a:r>
              <a:rPr lang="zh-TW" altLang="en-US" dirty="0" smtClean="0"/>
              <a:t>參數 </a:t>
            </a:r>
            <a:r>
              <a:rPr lang="en-US" altLang="zh-TW" dirty="0" smtClean="0"/>
              <a:t>:</a:t>
            </a:r>
            <a:r>
              <a:rPr lang="zh-TW" altLang="en-US" dirty="0" smtClean="0"/>
              <a:t> 固定的</a:t>
            </a:r>
            <a:endParaRPr lang="en-US" altLang="zh-TW" dirty="0" smtClean="0"/>
          </a:p>
          <a:p>
            <a:pPr lvl="1"/>
            <a:r>
              <a:rPr lang="zh-TW" altLang="en-US" dirty="0" smtClean="0"/>
              <a:t>方法 </a:t>
            </a:r>
            <a:r>
              <a:rPr lang="en-US" altLang="zh-TW" dirty="0" smtClean="0"/>
              <a:t>:</a:t>
            </a:r>
            <a:r>
              <a:rPr lang="zh-TW" altLang="en-US" dirty="0" smtClean="0"/>
              <a:t> 操作型定義</a:t>
            </a:r>
            <a:endParaRPr lang="en-US" altLang="zh-TW" dirty="0" smtClean="0"/>
          </a:p>
        </p:txBody>
      </p:sp>
    </p:spTree>
    <p:extLst>
      <p:ext uri="{BB962C8B-B14F-4D97-AF65-F5344CB8AC3E}">
        <p14:creationId xmlns:p14="http://schemas.microsoft.com/office/powerpoint/2010/main" val="3575151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前言 </a:t>
            </a:r>
            <a:r>
              <a:rPr lang="en-US" altLang="zh-TW" dirty="0" smtClean="0"/>
              <a:t>-</a:t>
            </a:r>
            <a:r>
              <a:rPr lang="zh-TW" altLang="en-US" dirty="0" smtClean="0"/>
              <a:t> 實際情況與困難</a:t>
            </a:r>
            <a:endParaRPr lang="zh-TW" altLang="en-US" dirty="0"/>
          </a:p>
        </p:txBody>
      </p:sp>
      <p:sp>
        <p:nvSpPr>
          <p:cNvPr id="3" name="內容版面配置區 2"/>
          <p:cNvSpPr>
            <a:spLocks noGrp="1"/>
          </p:cNvSpPr>
          <p:nvPr>
            <p:ph idx="1"/>
          </p:nvPr>
        </p:nvSpPr>
        <p:spPr/>
        <p:txBody>
          <a:bodyPr>
            <a:normAutofit/>
          </a:bodyPr>
          <a:lstStyle/>
          <a:p>
            <a:r>
              <a:rPr lang="en-US" altLang="zh-TW" dirty="0" err="1"/>
              <a:t>RuleBase</a:t>
            </a:r>
            <a:endParaRPr lang="en-US" altLang="zh-TW" dirty="0" smtClean="0"/>
          </a:p>
          <a:p>
            <a:pPr lvl="1"/>
            <a:r>
              <a:rPr lang="zh-TW" altLang="en-US" dirty="0" smtClean="0"/>
              <a:t>再完整機器學習也無法完美複製</a:t>
            </a:r>
            <a:endParaRPr lang="en-US" altLang="zh-TW" dirty="0" smtClean="0"/>
          </a:p>
          <a:p>
            <a:pPr lvl="1"/>
            <a:r>
              <a:rPr lang="zh-TW" altLang="en-US" dirty="0" smtClean="0"/>
              <a:t>預測精度再高也無法跟上高球速下被切球到的落點</a:t>
            </a:r>
            <a:endParaRPr lang="en-US" altLang="zh-TW" dirty="0" smtClean="0"/>
          </a:p>
          <a:p>
            <a:pPr lvl="1"/>
            <a:r>
              <a:rPr lang="zh-TW" altLang="en-US" dirty="0" smtClean="0"/>
              <a:t>障礙物的位置與球碰撞</a:t>
            </a:r>
            <a:r>
              <a:rPr lang="zh-TW" altLang="en-US" dirty="0"/>
              <a:t>疊</a:t>
            </a:r>
            <a:r>
              <a:rPr lang="zh-TW" altLang="en-US" dirty="0" smtClean="0"/>
              <a:t>代誤差使長周目的預測變得不準確</a:t>
            </a:r>
            <a:endParaRPr lang="en-US" altLang="zh-TW" dirty="0" smtClean="0"/>
          </a:p>
          <a:p>
            <a:pPr lvl="1"/>
            <a:r>
              <a:rPr lang="zh-TW" altLang="en-US" dirty="0" smtClean="0"/>
              <a:t>切球不一定成功使得預測結果無法確實執行</a:t>
            </a:r>
            <a:endParaRPr lang="en-US" altLang="zh-TW" dirty="0" smtClean="0"/>
          </a:p>
          <a:p>
            <a:r>
              <a:rPr lang="zh-TW" altLang="en-US" dirty="0" smtClean="0"/>
              <a:t>機器學習</a:t>
            </a:r>
            <a:endParaRPr lang="en-US" altLang="zh-TW" dirty="0" smtClean="0"/>
          </a:p>
          <a:p>
            <a:pPr lvl="1"/>
            <a:r>
              <a:rPr lang="zh-TW" altLang="en-US" dirty="0" smtClean="0"/>
              <a:t>可以測試的樣本特徵過多，很難在短時間累積經驗後選出適當的樣本</a:t>
            </a:r>
            <a:endParaRPr lang="en-US" altLang="zh-TW" dirty="0" smtClean="0"/>
          </a:p>
          <a:p>
            <a:pPr lvl="1"/>
            <a:r>
              <a:rPr lang="zh-TW" altLang="en-US" dirty="0" smtClean="0"/>
              <a:t>單純的線性回歸短時間內</a:t>
            </a:r>
            <a:r>
              <a:rPr lang="zh-TW" altLang="en-US" dirty="0"/>
              <a:t>訓練</a:t>
            </a:r>
            <a:r>
              <a:rPr lang="zh-TW" altLang="en-US" dirty="0" smtClean="0"/>
              <a:t>簡單直覺有效</a:t>
            </a:r>
            <a:endParaRPr lang="en-US" altLang="zh-TW" dirty="0" smtClean="0"/>
          </a:p>
          <a:p>
            <a:pPr lvl="1"/>
            <a:r>
              <a:rPr lang="en-US" altLang="zh-TW" dirty="0" smtClean="0"/>
              <a:t>MLP</a:t>
            </a:r>
            <a:r>
              <a:rPr lang="zh-TW" altLang="en-US" dirty="0" smtClean="0"/>
              <a:t>雖然可以回歸</a:t>
            </a:r>
            <a:r>
              <a:rPr lang="en-US" altLang="zh-TW" dirty="0" err="1" smtClean="0"/>
              <a:t>rulebase</a:t>
            </a:r>
            <a:r>
              <a:rPr lang="zh-TW" altLang="en-US" dirty="0" smtClean="0"/>
              <a:t>到</a:t>
            </a:r>
            <a:r>
              <a:rPr lang="en-US" altLang="zh-TW" dirty="0" smtClean="0"/>
              <a:t>99%</a:t>
            </a:r>
            <a:r>
              <a:rPr lang="zh-TW" altLang="en-US" dirty="0" smtClean="0"/>
              <a:t>但依然不實用</a:t>
            </a:r>
            <a:endParaRPr lang="en-US" altLang="zh-TW" dirty="0" smtClean="0"/>
          </a:p>
          <a:p>
            <a:pPr lvl="1"/>
            <a:r>
              <a:rPr lang="zh-TW" altLang="en-US" dirty="0" smtClean="0"/>
              <a:t>多個回歸比起單一個回歸更實用</a:t>
            </a:r>
            <a:endParaRPr lang="en-US" altLang="zh-TW" dirty="0" smtClean="0"/>
          </a:p>
          <a:p>
            <a:pPr marL="457200" lvl="1" indent="0">
              <a:buNone/>
            </a:pPr>
            <a:endParaRPr lang="zh-TW" altLang="en-US" dirty="0"/>
          </a:p>
        </p:txBody>
      </p:sp>
    </p:spTree>
    <p:extLst>
      <p:ext uri="{BB962C8B-B14F-4D97-AF65-F5344CB8AC3E}">
        <p14:creationId xmlns:p14="http://schemas.microsoft.com/office/powerpoint/2010/main" val="16900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功能需求</a:t>
            </a:r>
            <a:endParaRPr lang="zh-TW" altLang="en-US" dirty="0"/>
          </a:p>
        </p:txBody>
      </p:sp>
      <p:sp>
        <p:nvSpPr>
          <p:cNvPr id="3" name="內容版面配置區 2"/>
          <p:cNvSpPr>
            <a:spLocks noGrp="1"/>
          </p:cNvSpPr>
          <p:nvPr>
            <p:ph idx="1"/>
          </p:nvPr>
        </p:nvSpPr>
        <p:spPr/>
        <p:txBody>
          <a:bodyPr/>
          <a:lstStyle/>
          <a:p>
            <a:r>
              <a:rPr lang="zh-TW" altLang="en-US" dirty="0" smtClean="0"/>
              <a:t>樣本可視化</a:t>
            </a:r>
            <a:endParaRPr lang="en-US" altLang="zh-TW" dirty="0"/>
          </a:p>
          <a:p>
            <a:r>
              <a:rPr lang="zh-TW" altLang="en-US" dirty="0" smtClean="0"/>
              <a:t>球路落點可視化</a:t>
            </a:r>
            <a:endParaRPr lang="en-US" altLang="zh-TW" dirty="0" smtClean="0"/>
          </a:p>
          <a:p>
            <a:r>
              <a:rPr lang="zh-TW" altLang="en-US" dirty="0" smtClean="0"/>
              <a:t>預測球回到板子的落點</a:t>
            </a:r>
            <a:endParaRPr lang="en-US" altLang="zh-TW" dirty="0" smtClean="0"/>
          </a:p>
          <a:p>
            <a:r>
              <a:rPr lang="zh-TW" altLang="en-US" dirty="0" smtClean="0"/>
              <a:t>改變遊戲環境以利擷取樣本資料</a:t>
            </a:r>
            <a:endParaRPr lang="en-US" altLang="zh-TW" dirty="0" smtClean="0"/>
          </a:p>
          <a:p>
            <a:r>
              <a:rPr lang="zh-TW" altLang="en-US" dirty="0"/>
              <a:t>設計</a:t>
            </a:r>
            <a:r>
              <a:rPr lang="en-US" altLang="zh-TW" dirty="0" err="1"/>
              <a:t>RuleBase</a:t>
            </a:r>
            <a:r>
              <a:rPr lang="zh-TW" altLang="en-US" dirty="0" smtClean="0"/>
              <a:t>用來擷取資料</a:t>
            </a:r>
            <a:endParaRPr lang="en-US" altLang="zh-TW" dirty="0" smtClean="0"/>
          </a:p>
        </p:txBody>
      </p:sp>
    </p:spTree>
    <p:extLst>
      <p:ext uri="{BB962C8B-B14F-4D97-AF65-F5344CB8AC3E}">
        <p14:creationId xmlns:p14="http://schemas.microsoft.com/office/powerpoint/2010/main" val="281788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效能</a:t>
            </a:r>
            <a:r>
              <a:rPr lang="zh-TW" altLang="en-US" dirty="0" smtClean="0"/>
              <a:t>需求</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err="1" smtClean="0"/>
              <a:t>RuleBase</a:t>
            </a:r>
            <a:endParaRPr lang="en-US" altLang="zh-TW" dirty="0" smtClean="0"/>
          </a:p>
          <a:p>
            <a:pPr lvl="1"/>
            <a:r>
              <a:rPr lang="zh-TW" altLang="en-US" dirty="0" smtClean="0"/>
              <a:t>精度</a:t>
            </a:r>
            <a:endParaRPr lang="en-US" altLang="zh-TW" dirty="0" smtClean="0"/>
          </a:p>
          <a:p>
            <a:pPr lvl="2"/>
            <a:r>
              <a:rPr lang="zh-TW" altLang="en-US" dirty="0" smtClean="0"/>
              <a:t>為了能夠預測球路落點以供訓練，落點的誤差必須小於正負</a:t>
            </a:r>
            <a:r>
              <a:rPr lang="en-US" altLang="zh-TW" dirty="0" smtClean="0"/>
              <a:t>10</a:t>
            </a:r>
            <a:r>
              <a:rPr lang="zh-TW" altLang="en-US" dirty="0" smtClean="0"/>
              <a:t>個</a:t>
            </a:r>
            <a:r>
              <a:rPr lang="en-US" altLang="zh-TW" dirty="0" smtClean="0"/>
              <a:t>pixels</a:t>
            </a:r>
          </a:p>
          <a:p>
            <a:pPr lvl="1"/>
            <a:r>
              <a:rPr lang="zh-TW" altLang="en-US" dirty="0" smtClean="0"/>
              <a:t>接球成功最大球速</a:t>
            </a:r>
            <a:endParaRPr lang="en-US" altLang="zh-TW" dirty="0" smtClean="0"/>
          </a:p>
          <a:p>
            <a:pPr lvl="2"/>
            <a:r>
              <a:rPr lang="zh-TW" altLang="en-US" dirty="0" smtClean="0"/>
              <a:t>球速</a:t>
            </a:r>
            <a:r>
              <a:rPr lang="en-US" altLang="zh-TW" dirty="0" smtClean="0"/>
              <a:t>31</a:t>
            </a:r>
          </a:p>
          <a:p>
            <a:pPr lvl="1"/>
            <a:r>
              <a:rPr lang="zh-TW" altLang="en-US" dirty="0" smtClean="0"/>
              <a:t>變動量穩定時間</a:t>
            </a:r>
            <a:endParaRPr lang="en-US" altLang="zh-TW" dirty="0" smtClean="0"/>
          </a:p>
          <a:p>
            <a:pPr lvl="2"/>
            <a:r>
              <a:rPr lang="zh-TW" altLang="en-US" dirty="0" smtClean="0"/>
              <a:t>當球離開板子後預測球落點的位置若有所變動，其變動量到達穩定時之時間不可超過理論上板子移動到該穩定落點之時間</a:t>
            </a:r>
            <a:endParaRPr lang="en-US" altLang="zh-TW" dirty="0" smtClean="0"/>
          </a:p>
          <a:p>
            <a:pPr lvl="1"/>
            <a:r>
              <a:rPr lang="zh-TW" altLang="en-US" dirty="0" smtClean="0"/>
              <a:t>板子誤動作折返距離</a:t>
            </a:r>
            <a:endParaRPr lang="en-US" altLang="zh-TW" dirty="0" smtClean="0"/>
          </a:p>
          <a:p>
            <a:pPr lvl="2"/>
            <a:r>
              <a:rPr lang="zh-TW" altLang="en-US" dirty="0" smtClean="0"/>
              <a:t>當球離開板子後應當直線移動到預測落點，若有折返，其折返距離不可超過</a:t>
            </a:r>
            <a:r>
              <a:rPr lang="en-US" altLang="zh-TW" dirty="0" smtClean="0"/>
              <a:t>40piexls</a:t>
            </a:r>
          </a:p>
          <a:p>
            <a:pPr lvl="1"/>
            <a:r>
              <a:rPr lang="zh-TW" altLang="en-US" dirty="0" smtClean="0"/>
              <a:t>切球成功率</a:t>
            </a:r>
            <a:endParaRPr lang="en-US" altLang="zh-TW" dirty="0" smtClean="0"/>
          </a:p>
          <a:p>
            <a:pPr lvl="2"/>
            <a:r>
              <a:rPr lang="zh-TW" altLang="en-US" dirty="0" smtClean="0"/>
              <a:t>切球成功率需到達</a:t>
            </a:r>
            <a:r>
              <a:rPr lang="en-US" altLang="zh-TW" dirty="0" smtClean="0"/>
              <a:t>80%</a:t>
            </a:r>
          </a:p>
          <a:p>
            <a:pPr lvl="1"/>
            <a:r>
              <a:rPr lang="zh-TW" altLang="en-US" dirty="0" smtClean="0"/>
              <a:t>開球優勢位置預測週數</a:t>
            </a:r>
            <a:endParaRPr lang="en-US" altLang="zh-TW" dirty="0" smtClean="0"/>
          </a:p>
          <a:p>
            <a:pPr lvl="2"/>
            <a:r>
              <a:rPr lang="zh-TW" altLang="en-US" dirty="0" smtClean="0"/>
              <a:t>開球要能夠預測到</a:t>
            </a:r>
            <a:r>
              <a:rPr lang="en-US" altLang="zh-TW" dirty="0" smtClean="0"/>
              <a:t>30</a:t>
            </a:r>
            <a:r>
              <a:rPr lang="zh-TW" altLang="en-US" dirty="0" smtClean="0"/>
              <a:t>週內不切球情況下優勢的開球位置</a:t>
            </a:r>
            <a:endParaRPr lang="zh-TW" altLang="en-US" dirty="0"/>
          </a:p>
        </p:txBody>
      </p:sp>
    </p:spTree>
    <p:extLst>
      <p:ext uri="{BB962C8B-B14F-4D97-AF65-F5344CB8AC3E}">
        <p14:creationId xmlns:p14="http://schemas.microsoft.com/office/powerpoint/2010/main" val="1433589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a:t>效能</a:t>
            </a:r>
            <a:r>
              <a:rPr lang="zh-TW" altLang="en-US" dirty="0" smtClean="0"/>
              <a:t>需求</a:t>
            </a:r>
            <a:r>
              <a:rPr lang="zh-TW" altLang="en-US" dirty="0"/>
              <a:t>二</a:t>
            </a:r>
          </a:p>
        </p:txBody>
      </p:sp>
      <p:sp>
        <p:nvSpPr>
          <p:cNvPr id="3" name="內容版面配置區 2"/>
          <p:cNvSpPr>
            <a:spLocks noGrp="1"/>
          </p:cNvSpPr>
          <p:nvPr>
            <p:ph idx="1"/>
          </p:nvPr>
        </p:nvSpPr>
        <p:spPr/>
        <p:txBody>
          <a:bodyPr>
            <a:normAutofit/>
          </a:bodyPr>
          <a:lstStyle/>
          <a:p>
            <a:r>
              <a:rPr lang="zh-TW" altLang="en-US" dirty="0" smtClean="0"/>
              <a:t>機器學習</a:t>
            </a:r>
            <a:endParaRPr lang="en-US" altLang="zh-TW" dirty="0" smtClean="0"/>
          </a:p>
          <a:p>
            <a:pPr lvl="1"/>
            <a:r>
              <a:rPr lang="zh-TW" altLang="en-US" dirty="0" smtClean="0"/>
              <a:t>接球成功最大球速</a:t>
            </a:r>
            <a:endParaRPr lang="en-US" altLang="zh-TW" dirty="0" smtClean="0"/>
          </a:p>
          <a:p>
            <a:pPr lvl="2"/>
            <a:r>
              <a:rPr lang="zh-TW" altLang="en-US" dirty="0" smtClean="0"/>
              <a:t>球速</a:t>
            </a:r>
            <a:r>
              <a:rPr lang="en-US" altLang="zh-TW" dirty="0" smtClean="0"/>
              <a:t>31</a:t>
            </a:r>
          </a:p>
          <a:p>
            <a:pPr lvl="1"/>
            <a:r>
              <a:rPr lang="zh-TW" altLang="en-US" dirty="0"/>
              <a:t>接球成功</a:t>
            </a:r>
            <a:r>
              <a:rPr lang="zh-TW" altLang="en-US" dirty="0" smtClean="0"/>
              <a:t>最低球速</a:t>
            </a:r>
            <a:endParaRPr lang="en-US" altLang="zh-TW" dirty="0" smtClean="0"/>
          </a:p>
          <a:p>
            <a:pPr lvl="2"/>
            <a:r>
              <a:rPr lang="zh-TW" altLang="en-US" dirty="0" smtClean="0"/>
              <a:t>至少球速</a:t>
            </a:r>
            <a:r>
              <a:rPr lang="en-US" altLang="zh-TW" dirty="0" smtClean="0"/>
              <a:t>22</a:t>
            </a:r>
          </a:p>
          <a:p>
            <a:pPr lvl="1"/>
            <a:r>
              <a:rPr lang="zh-TW" altLang="en-US" dirty="0"/>
              <a:t>變動量穩定時間</a:t>
            </a:r>
            <a:endParaRPr lang="en-US" altLang="zh-TW" dirty="0"/>
          </a:p>
          <a:p>
            <a:pPr lvl="2"/>
            <a:r>
              <a:rPr lang="zh-TW" altLang="en-US" dirty="0" smtClean="0"/>
              <a:t>當球離開板子後預測球落點的位置若有所變動，必須在對方擊球後立刻穩定</a:t>
            </a:r>
            <a:endParaRPr lang="en-US" altLang="zh-TW" dirty="0" smtClean="0"/>
          </a:p>
          <a:p>
            <a:pPr lvl="1"/>
            <a:r>
              <a:rPr lang="zh-TW" altLang="en-US" dirty="0" smtClean="0"/>
              <a:t>板子誤動作折返距離</a:t>
            </a:r>
            <a:endParaRPr lang="en-US" altLang="zh-TW" dirty="0" smtClean="0"/>
          </a:p>
          <a:p>
            <a:pPr lvl="2"/>
            <a:r>
              <a:rPr lang="zh-TW" altLang="en-US" dirty="0" smtClean="0"/>
              <a:t>當</a:t>
            </a:r>
            <a:r>
              <a:rPr lang="zh-TW" altLang="en-US" dirty="0"/>
              <a:t>球離開板子後應當直線移動到預測落點，若有折返，其折返距離不可</a:t>
            </a:r>
            <a:r>
              <a:rPr lang="zh-TW" altLang="en-US" dirty="0" smtClean="0"/>
              <a:t>超過</a:t>
            </a:r>
            <a:r>
              <a:rPr lang="en-US" altLang="zh-TW" dirty="0" smtClean="0"/>
              <a:t>80piexls</a:t>
            </a:r>
            <a:endParaRPr lang="en-US" altLang="zh-TW" dirty="0"/>
          </a:p>
          <a:p>
            <a:pPr lvl="1"/>
            <a:endParaRPr lang="en-US" altLang="zh-TW" dirty="0"/>
          </a:p>
          <a:p>
            <a:pPr lvl="1"/>
            <a:endParaRPr lang="en-US" altLang="zh-TW" dirty="0" smtClean="0"/>
          </a:p>
          <a:p>
            <a:pPr lvl="1"/>
            <a:endParaRPr lang="zh-TW" altLang="en-US" dirty="0"/>
          </a:p>
        </p:txBody>
      </p:sp>
    </p:spTree>
    <p:extLst>
      <p:ext uri="{BB962C8B-B14F-4D97-AF65-F5344CB8AC3E}">
        <p14:creationId xmlns:p14="http://schemas.microsoft.com/office/powerpoint/2010/main" val="387665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效能限制</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電腦環境</a:t>
            </a:r>
            <a:endParaRPr lang="en-US" altLang="zh-TW" dirty="0" smtClean="0"/>
          </a:p>
          <a:p>
            <a:pPr lvl="1"/>
            <a:r>
              <a:rPr lang="zh-TW" altLang="en-US" dirty="0" smtClean="0"/>
              <a:t>電腦核心數</a:t>
            </a:r>
            <a:r>
              <a:rPr lang="en-US" altLang="zh-TW" dirty="0" smtClean="0"/>
              <a:t>:4</a:t>
            </a:r>
            <a:r>
              <a:rPr lang="zh-TW" altLang="en-US" dirty="0" smtClean="0"/>
              <a:t>核</a:t>
            </a:r>
            <a:endParaRPr lang="en-US" altLang="zh-TW" dirty="0" smtClean="0"/>
          </a:p>
          <a:p>
            <a:pPr lvl="2"/>
            <a:r>
              <a:rPr lang="zh-TW" altLang="en-US" dirty="0" smtClean="0"/>
              <a:t>限制</a:t>
            </a:r>
            <a:r>
              <a:rPr lang="en-US" altLang="zh-TW" dirty="0" err="1" smtClean="0"/>
              <a:t>RuleBase</a:t>
            </a:r>
            <a:r>
              <a:rPr lang="zh-TW" altLang="en-US" dirty="0" smtClean="0"/>
              <a:t>的開球預測需要多執行序</a:t>
            </a:r>
            <a:endParaRPr lang="en-US" altLang="zh-TW" dirty="0" smtClean="0"/>
          </a:p>
          <a:p>
            <a:pPr lvl="2"/>
            <a:r>
              <a:rPr lang="zh-TW" altLang="en-US" dirty="0"/>
              <a:t>限制</a:t>
            </a:r>
            <a:r>
              <a:rPr lang="zh-TW" altLang="en-US" dirty="0" smtClean="0"/>
              <a:t>機器學習的數量</a:t>
            </a:r>
            <a:endParaRPr lang="en-US" altLang="zh-TW" dirty="0" smtClean="0"/>
          </a:p>
          <a:p>
            <a:pPr lvl="1"/>
            <a:r>
              <a:rPr lang="zh-TW" altLang="en-US" dirty="0" smtClean="0"/>
              <a:t>記憶體</a:t>
            </a:r>
            <a:r>
              <a:rPr lang="en-US" altLang="zh-TW" dirty="0" smtClean="0"/>
              <a:t>:8G</a:t>
            </a:r>
          </a:p>
          <a:p>
            <a:pPr lvl="2"/>
            <a:r>
              <a:rPr lang="zh-TW" altLang="en-US" dirty="0" smtClean="0"/>
              <a:t>限制</a:t>
            </a:r>
            <a:r>
              <a:rPr lang="en-US" altLang="zh-TW" dirty="0" err="1" smtClean="0"/>
              <a:t>RuleBase</a:t>
            </a:r>
            <a:r>
              <a:rPr lang="zh-TW" altLang="en-US" dirty="0"/>
              <a:t>的開球</a:t>
            </a:r>
            <a:r>
              <a:rPr lang="zh-TW" altLang="en-US" dirty="0" smtClean="0"/>
              <a:t>預測周目</a:t>
            </a:r>
            <a:endParaRPr lang="en-US" altLang="zh-TW" dirty="0" smtClean="0"/>
          </a:p>
          <a:p>
            <a:pPr lvl="2"/>
            <a:r>
              <a:rPr lang="zh-TW" altLang="en-US" dirty="0" smtClean="0"/>
              <a:t>限制機器學習架構大小</a:t>
            </a:r>
            <a:endParaRPr lang="en-US" altLang="zh-TW" dirty="0" smtClean="0"/>
          </a:p>
          <a:p>
            <a:r>
              <a:rPr lang="zh-TW" altLang="en-US" dirty="0" smtClean="0"/>
              <a:t>遊戲環境</a:t>
            </a:r>
            <a:endParaRPr lang="en-US" altLang="zh-TW" dirty="0" smtClean="0"/>
          </a:p>
          <a:p>
            <a:pPr lvl="1"/>
            <a:r>
              <a:rPr lang="zh-TW" altLang="en-US" dirty="0"/>
              <a:t>遊戲</a:t>
            </a:r>
            <a:r>
              <a:rPr lang="en-US" altLang="zh-TW" dirty="0"/>
              <a:t>FPS</a:t>
            </a:r>
            <a:r>
              <a:rPr lang="zh-TW" altLang="en-US" dirty="0"/>
              <a:t> </a:t>
            </a:r>
            <a:r>
              <a:rPr lang="en-US" altLang="zh-TW" dirty="0"/>
              <a:t>30</a:t>
            </a:r>
          </a:p>
          <a:p>
            <a:pPr lvl="2"/>
            <a:r>
              <a:rPr lang="zh-TW" altLang="en-US" dirty="0" smtClean="0"/>
              <a:t>限制運算時間，柱列堆疊會使得到的訊息落後實際情況</a:t>
            </a:r>
            <a:endParaRPr lang="en-US" altLang="zh-TW" dirty="0"/>
          </a:p>
          <a:p>
            <a:pPr lvl="1"/>
            <a:r>
              <a:rPr lang="zh-TW" altLang="en-US" dirty="0"/>
              <a:t>遊戲板子速度</a:t>
            </a:r>
            <a:r>
              <a:rPr lang="en-US" altLang="zh-TW" dirty="0"/>
              <a:t>:5</a:t>
            </a:r>
            <a:r>
              <a:rPr lang="zh-TW" altLang="en-US" dirty="0"/>
              <a:t>格</a:t>
            </a:r>
            <a:r>
              <a:rPr lang="en-US" altLang="zh-TW" dirty="0"/>
              <a:t>/</a:t>
            </a:r>
            <a:r>
              <a:rPr lang="zh-TW" altLang="en-US" dirty="0"/>
              <a:t>禎</a:t>
            </a:r>
            <a:endParaRPr lang="en-US" altLang="zh-TW" dirty="0"/>
          </a:p>
          <a:p>
            <a:pPr lvl="2"/>
            <a:r>
              <a:rPr lang="zh-TW" altLang="en-US" dirty="0"/>
              <a:t>限制預測落點時間不可超過</a:t>
            </a:r>
            <a:r>
              <a:rPr lang="zh-TW" altLang="en-US" dirty="0" smtClean="0"/>
              <a:t>球返回我方時間</a:t>
            </a:r>
            <a:endParaRPr lang="en-US" altLang="zh-TW" dirty="0"/>
          </a:p>
          <a:p>
            <a:endParaRPr lang="en-US" altLang="zh-TW" dirty="0" smtClean="0"/>
          </a:p>
          <a:p>
            <a:pPr lvl="1"/>
            <a:endParaRPr lang="zh-TW" altLang="en-US" dirty="0"/>
          </a:p>
        </p:txBody>
      </p:sp>
    </p:spTree>
    <p:extLst>
      <p:ext uri="{BB962C8B-B14F-4D97-AF65-F5344CB8AC3E}">
        <p14:creationId xmlns:p14="http://schemas.microsoft.com/office/powerpoint/2010/main" val="2996049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7756</TotalTime>
  <Words>2194</Words>
  <Application>Microsoft Office PowerPoint</Application>
  <PresentationFormat>寬螢幕</PresentationFormat>
  <Paragraphs>246</Paragraphs>
  <Slides>34</Slides>
  <Notes>0</Notes>
  <HiddenSlides>2</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34</vt:i4>
      </vt:variant>
    </vt:vector>
  </HeadingPairs>
  <TitlesOfParts>
    <vt:vector size="39" baseType="lpstr">
      <vt:lpstr>新細明體</vt:lpstr>
      <vt:lpstr>Arial</vt:lpstr>
      <vt:lpstr>Calibri</vt:lpstr>
      <vt:lpstr>Calibri Light</vt:lpstr>
      <vt:lpstr>Office 佈景主題</vt:lpstr>
      <vt:lpstr>乒乓球規格說明</vt:lpstr>
      <vt:lpstr>目錄</vt:lpstr>
      <vt:lpstr>情境概念(已隱藏)</vt:lpstr>
      <vt:lpstr>需求(已隱藏)</vt:lpstr>
      <vt:lpstr>前言 - 實際情況與困難</vt:lpstr>
      <vt:lpstr>功能需求</vt:lpstr>
      <vt:lpstr>效能需求</vt:lpstr>
      <vt:lpstr>效能需求二</vt:lpstr>
      <vt:lpstr>效能限制</vt:lpstr>
      <vt:lpstr>驗證需求</vt:lpstr>
      <vt:lpstr>分析</vt:lpstr>
      <vt:lpstr>分析</vt:lpstr>
      <vt:lpstr>Break Down</vt:lpstr>
      <vt:lpstr>架構圖</vt:lpstr>
      <vt:lpstr>設計-rulebase 流程圖</vt:lpstr>
      <vt:lpstr>API- cutballdepth</vt:lpstr>
      <vt:lpstr>API- firstsearch1p</vt:lpstr>
      <vt:lpstr>API- firstsearch2p</vt:lpstr>
      <vt:lpstr>API- GetAllCross</vt:lpstr>
      <vt:lpstr>API- getlimmittime</vt:lpstr>
      <vt:lpstr>API- Ball_path_computer</vt:lpstr>
      <vt:lpstr>API- move</vt:lpstr>
      <vt:lpstr>API- updata_cross_bricks</vt:lpstr>
      <vt:lpstr>API- updata_fail</vt:lpstr>
      <vt:lpstr>API- updata_ball</vt:lpstr>
      <vt:lpstr>API- GetCrossTime</vt:lpstr>
      <vt:lpstr>API- argmins</vt:lpstr>
      <vt:lpstr>API- GetBoundPos</vt:lpstr>
      <vt:lpstr>API- GetBound</vt:lpstr>
      <vt:lpstr>API- GetCenter</vt:lpstr>
      <vt:lpstr>API- GetCross</vt:lpstr>
      <vt:lpstr>驗證-LR </vt:lpstr>
      <vt:lpstr>驗證-球路落點可視化</vt:lpstr>
      <vt:lpstr>驗證-球路落點可視化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乒乓球規格說明</dc:title>
  <dc:creator>紘宇 林</dc:creator>
  <cp:lastModifiedBy>紘宇 林</cp:lastModifiedBy>
  <cp:revision>60</cp:revision>
  <dcterms:created xsi:type="dcterms:W3CDTF">2020-11-11T08:27:00Z</dcterms:created>
  <dcterms:modified xsi:type="dcterms:W3CDTF">2021-01-20T13:27:39Z</dcterms:modified>
</cp:coreProperties>
</file>