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2"/>
  </p:handoutMasterIdLst>
  <p:sldIdLst>
    <p:sldId id="257" r:id="rId3"/>
    <p:sldId id="258" r:id="rId4"/>
    <p:sldId id="260" r:id="rId5"/>
    <p:sldId id="261" r:id="rId6"/>
    <p:sldId id="262" r:id="rId7"/>
    <p:sldId id="26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4" r:id="rId17"/>
    <p:sldId id="265" r:id="rId18"/>
    <p:sldId id="266" r:id="rId19"/>
    <p:sldId id="267" r:id="rId20"/>
    <p:sldId id="283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5F"/>
    <a:srgbClr val="A4653A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86429"/>
  </p:normalViewPr>
  <p:slideViewPr>
    <p:cSldViewPr snapToGrid="0" showGuides="1">
      <p:cViewPr varScale="1">
        <p:scale>
          <a:sx n="104" d="100"/>
          <a:sy n="104" d="100"/>
        </p:scale>
        <p:origin x="92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5830206723506"/>
          <c:y val="0.0423645575813285"/>
          <c:w val="0.892716158700994"/>
          <c:h val="0.896442192578975"/>
        </c:manualLayout>
      </c:layout>
      <c:pie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DBE9FF"/>
            </a:solidFill>
          </c:spPr>
          <c:explosion val="0"/>
          <c:dPt>
            <c:idx val="0"/>
            <c:bubble3D val="0"/>
            <c:spPr>
              <a:solidFill>
                <a:srgbClr val="4680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329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time_at_shelter value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374</c:v>
                </c:pt>
                <c:pt idx="1">
                  <c:v>1297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6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600"/>
              <a:t>The amount of Zero in </a:t>
            </a:r>
            <a:r>
              <a:rPr sz="1600" i="1"/>
              <a:t>time_at_shelter</a:t>
            </a:r>
            <a:endParaRPr sz="1600" i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time_at_shelter</c:v>
                </c:pt>
              </c:strCache>
            </c:strRef>
          </c:tx>
          <c:spPr>
            <a:solidFill>
              <a:srgbClr val="A8BBCA"/>
            </a:solidFill>
          </c:spPr>
          <c:explosion val="0"/>
          <c:dPt>
            <c:idx val="0"/>
            <c:bubble3D val="0"/>
            <c:spPr>
              <a:solidFill>
                <a:srgbClr val="A8BBCA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14466F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1600" b="0" i="0" u="none" strike="noStrike" kern="1200" baseline="0">
                        <a:solidFill>
                          <a:srgbClr val="00355F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  <a:sym typeface="Arial Regular" panose="020B0604020202090204" charset="0"/>
                      </a:defRPr>
                    </a:pPr>
                    <a:r>
                      <a:rPr sz="1600">
                        <a:solidFill>
                          <a:srgbClr val="00355F"/>
                        </a:solidFill>
                        <a:latin typeface="Arial Regular" panose="020B0604020202090204" charset="0"/>
                        <a:ea typeface="Arial Regular" panose="020B0604020202090204" charset="0"/>
                        <a:cs typeface="Arial Regular" panose="020B0604020202090204" charset="0"/>
                        <a:sym typeface="Arial Regular" panose="020B0604020202090204" charset="0"/>
                      </a:rPr>
                      <a:t>Zero23%</a:t>
                    </a:r>
                    <a:endParaRPr sz="1600">
                      <a:solidFill>
                        <a:srgbClr val="00355F"/>
                      </a:solidFill>
                      <a:latin typeface="Arial Regular" panose="020B0604020202090204" charset="0"/>
                      <a:ea typeface="Arial Regular" panose="020B0604020202090204" charset="0"/>
                      <a:cs typeface="Arial Regular" panose="020B0604020202090204" charset="0"/>
                      <a:sym typeface="Arial Regular" panose="020B06040202020902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600" b="0" i="0" u="none" strike="noStrike" kern="1200" baseline="0">
                      <a:solidFill>
                        <a:srgbClr val="00355F"/>
                      </a:solidFill>
                      <a:latin typeface="Arial Regular" panose="020B0604020202090204" charset="0"/>
                      <a:ea typeface="Arial Regular" panose="020B0604020202090204" charset="0"/>
                      <a:cs typeface="Arial Regular" panose="020B0604020202090204" charset="0"/>
                      <a:sym typeface="Arial Regular" panose="020B0604020202090204" charset="0"/>
                    </a:defRPr>
                  </a:pPr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081236653978275"/>
                      <c:h val="0.151699807568954"/>
                    </c:manualLayout>
                  </c15:layout>
                </c:ext>
              </c:extLst>
            </c:dLbl>
            <c:dLbl>
              <c:idx val="1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Regular" panose="020B0604020202090204" charset="0"/>
                    <a:ea typeface="Arial Regular" panose="020B0604020202090204" charset="0"/>
                    <a:cs typeface="Arial Regular" panose="020B0604020202090204" charset="0"/>
                    <a:sym typeface="Arial Regular" panose="020B0604020202090204" charset="0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Zero</c:v>
                </c:pt>
                <c:pt idx="1">
                  <c:v>Not Zero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374</c:v>
                </c:pt>
                <c:pt idx="1">
                  <c:v>1283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5830206723506"/>
          <c:y val="0.0423645575813285"/>
          <c:w val="0.892716158700994"/>
          <c:h val="0.896442192578975"/>
        </c:manualLayout>
      </c:layout>
      <c:pieChart>
        <c:varyColors val="1"/>
        <c:ser>
          <c:idx val="0"/>
          <c:order val="0"/>
          <c:tx>
            <c:strRef>
              <c:f>Sheet1!$A$1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DBE9FF"/>
            </a:solidFill>
          </c:spPr>
          <c:explosion val="0"/>
          <c:dPt>
            <c:idx val="0"/>
            <c:bubble3D val="0"/>
            <c:spPr>
              <a:solidFill>
                <a:srgbClr val="4680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00329F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time_at_shelter value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val>
            <c:numRef>
              <c:f>Sheet1!$B$2:$B$3</c:f>
              <c:numCache>
                <c:formatCode>General</c:formatCode>
                <c:ptCount val="2"/>
                <c:pt idx="0">
                  <c:v>374</c:v>
                </c:pt>
                <c:pt idx="1">
                  <c:v>1297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53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000" b="1" i="0" u="none" strike="noStrike" kern="1200" spc="0" baseline="0">
                <a:solidFill>
                  <a:srgbClr val="00355F"/>
                </a:solidFill>
                <a:latin typeface="Arial Regular" panose="020B0604020202090204" charset="0"/>
                <a:ea typeface="Arial Regular" panose="020B0604020202090204" charset="0"/>
                <a:cs typeface="Arial Regular" panose="020B0604020202090204" charset="0"/>
                <a:sym typeface="Arial Regular" panose="020B0604020202090204" charset="0"/>
              </a:defRPr>
            </a:pPr>
            <a:r>
              <a:rPr sz="2000" b="1">
                <a:solidFill>
                  <a:srgbClr val="00355F"/>
                </a:solidFill>
                <a:latin typeface="Arial Regular" panose="020B0604020202090204" charset="0"/>
                <a:ea typeface="Arial Regular" panose="020B0604020202090204" charset="0"/>
                <a:cs typeface="Arial Regular" panose="020B0604020202090204" charset="0"/>
                <a:sym typeface="Arial Regular" panose="020B0604020202090204" charset="0"/>
              </a:rPr>
              <a:t>AIC</a:t>
            </a:r>
            <a:r>
              <a:rPr lang="en-US" altLang="zh-CN" sz="2000" b="1">
                <a:solidFill>
                  <a:srgbClr val="00355F"/>
                </a:solidFill>
                <a:latin typeface="Arial Regular" panose="020B0604020202090204" charset="0"/>
                <a:ea typeface="Arial Regular" panose="020B0604020202090204" charset="0"/>
                <a:cs typeface="Arial Regular" panose="020B0604020202090204" charset="0"/>
                <a:sym typeface="Arial Regular" panose="020B0604020202090204" charset="0"/>
              </a:rPr>
              <a:t> Of Each Model</a:t>
            </a:r>
            <a:endParaRPr lang="en-US" altLang="zh-CN" sz="2000" b="1">
              <a:solidFill>
                <a:srgbClr val="00355F"/>
              </a:solidFill>
              <a:latin typeface="Arial Regular" panose="020B0604020202090204" charset="0"/>
              <a:ea typeface="Arial Regular" panose="020B0604020202090204" charset="0"/>
              <a:cs typeface="Arial Regular" panose="020B0604020202090204" charset="0"/>
              <a:sym typeface="Arial Regular" panose="020B06040202020902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AIC</c:v>
                </c:pt>
              </c:strCache>
            </c:strRef>
          </c:tx>
          <c:spPr>
            <a:solidFill>
              <a:srgbClr val="00329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4466F"/>
              </a:solidFill>
              <a:ln w="3810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A8BBCA"/>
              </a:solidFill>
              <a:ln w="3810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CCD8E1"/>
              </a:solidFill>
              <a:ln w="3810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Poisson Model</c:v>
                </c:pt>
                <c:pt idx="1">
                  <c:v>Negative binomial regression model</c:v>
                </c:pt>
                <c:pt idx="2">
                  <c:v>Zero-Inflated Negtive Binomial Model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15692</c:v>
                </c:pt>
                <c:pt idx="1">
                  <c:v>9440.6</c:v>
                </c:pt>
                <c:pt idx="2">
                  <c:v>9335.1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overlap val="-69"/>
        <c:axId val="889984736"/>
        <c:axId val="889986464"/>
      </c:barChart>
      <c:catAx>
        <c:axId val="8899847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9986464"/>
        <c:crosses val="autoZero"/>
        <c:auto val="1"/>
        <c:lblAlgn val="ctr"/>
        <c:lblOffset val="100"/>
        <c:noMultiLvlLbl val="0"/>
      </c:catAx>
      <c:valAx>
        <c:axId val="8899864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pPr>
          </a:p>
        </c:txPr>
        <c:crossAx val="889984736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libaba PuHuiTi" panose="00020600040101010101" pitchFamily="18" charset="-122"/>
              <a:ea typeface="Alibaba PuHuiTi" panose="00020600040101010101" pitchFamily="18" charset="-122"/>
              <a:cs typeface="Alibaba PuHuiTi" panose="00020600040101010101" pitchFamily="18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 sz="36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defRPr>
            </a:lvl1pPr>
          </a:lstStyle>
          <a:p>
            <a:r>
              <a:rPr lang="en-US" altLang="en-GB" dirty="0"/>
              <a:t>TITLE</a:t>
            </a:r>
            <a:endParaRPr lang="en-US" altLang="en-GB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0"/>
            <a:ext cx="12202795" cy="1154430"/>
            <a:chOff x="0" y="0"/>
            <a:chExt cx="19217" cy="1818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0" y="76"/>
              <a:ext cx="19217" cy="1742"/>
            </a:xfrm>
            <a:prstGeom prst="rect">
              <a:avLst/>
            </a:prstGeom>
            <a:solidFill>
              <a:srgbClr val="A4653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9199" cy="1735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 descr="截屏2025-03-19 11.46.4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3924" cy="174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473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en-US" alt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-5080"/>
            <a:ext cx="12202795" cy="1159510"/>
            <a:chOff x="0" y="-8"/>
            <a:chExt cx="19217" cy="1826"/>
          </a:xfrm>
        </p:grpSpPr>
        <p:sp>
          <p:nvSpPr>
            <p:cNvPr id="8" name="矩形 7"/>
            <p:cNvSpPr/>
            <p:nvPr>
              <p:custDataLst>
                <p:tags r:id="rId12"/>
              </p:custDataLst>
            </p:nvPr>
          </p:nvSpPr>
          <p:spPr>
            <a:xfrm>
              <a:off x="0" y="76"/>
              <a:ext cx="19217" cy="1742"/>
            </a:xfrm>
            <a:prstGeom prst="rect">
              <a:avLst/>
            </a:prstGeom>
            <a:solidFill>
              <a:srgbClr val="A4653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3"/>
              </p:custDataLst>
            </p:nvPr>
          </p:nvSpPr>
          <p:spPr>
            <a:xfrm>
              <a:off x="0" y="-8"/>
              <a:ext cx="19216" cy="1743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 descr="截屏2025-03-19 11.46.43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3924" cy="1742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chart" Target="../charts/chart2.xml"/><Relationship Id="rId19" Type="http://schemas.openxmlformats.org/officeDocument/2006/relationships/tags" Target="../tags/tag90.xml"/><Relationship Id="rId18" Type="http://schemas.openxmlformats.org/officeDocument/2006/relationships/tags" Target="../tags/tag89.xml"/><Relationship Id="rId17" Type="http://schemas.openxmlformats.org/officeDocument/2006/relationships/tags" Target="../tags/tag88.xml"/><Relationship Id="rId16" Type="http://schemas.openxmlformats.org/officeDocument/2006/relationships/tags" Target="../tags/tag87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9" Type="http://schemas.openxmlformats.org/officeDocument/2006/relationships/tags" Target="../tags/tag114.xml"/><Relationship Id="rId18" Type="http://schemas.openxmlformats.org/officeDocument/2006/relationships/tags" Target="../tags/tag113.xml"/><Relationship Id="rId17" Type="http://schemas.openxmlformats.org/officeDocument/2006/relationships/tags" Target="../tags/tag112.xml"/><Relationship Id="rId16" Type="http://schemas.openxmlformats.org/officeDocument/2006/relationships/tags" Target="../tags/tag111.xml"/><Relationship Id="rId15" Type="http://schemas.openxmlformats.org/officeDocument/2006/relationships/tags" Target="../tags/tag110.xml"/><Relationship Id="rId14" Type="http://schemas.openxmlformats.org/officeDocument/2006/relationships/tags" Target="../tags/tag109.xml"/><Relationship Id="rId13" Type="http://schemas.openxmlformats.org/officeDocument/2006/relationships/tags" Target="../tags/tag108.xml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38.xml"/><Relationship Id="rId23" Type="http://schemas.openxmlformats.org/officeDocument/2006/relationships/tags" Target="../tags/tag137.xml"/><Relationship Id="rId22" Type="http://schemas.openxmlformats.org/officeDocument/2006/relationships/tags" Target="../tags/tag136.xml"/><Relationship Id="rId21" Type="http://schemas.openxmlformats.org/officeDocument/2006/relationships/tags" Target="../tags/tag135.xml"/><Relationship Id="rId20" Type="http://schemas.openxmlformats.org/officeDocument/2006/relationships/tags" Target="../tags/tag134.xml"/><Relationship Id="rId2" Type="http://schemas.openxmlformats.org/officeDocument/2006/relationships/tags" Target="../tags/tag116.xml"/><Relationship Id="rId19" Type="http://schemas.openxmlformats.org/officeDocument/2006/relationships/tags" Target="../tags/tag133.xml"/><Relationship Id="rId18" Type="http://schemas.openxmlformats.org/officeDocument/2006/relationships/tags" Target="../tags/tag132.xml"/><Relationship Id="rId17" Type="http://schemas.openxmlformats.org/officeDocument/2006/relationships/tags" Target="../tags/tag131.xml"/><Relationship Id="rId16" Type="http://schemas.openxmlformats.org/officeDocument/2006/relationships/tags" Target="../tags/tag130.xml"/><Relationship Id="rId15" Type="http://schemas.openxmlformats.org/officeDocument/2006/relationships/tags" Target="../tags/tag129.xml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chart" Target="../charts/chart4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2.jpeg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4" Type="http://schemas.openxmlformats.org/officeDocument/2006/relationships/slideLayout" Target="../slideLayouts/slideLayout11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1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1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8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/private/var/folders/49/z1zcsj4d38d5s_ptz5wk3t640000gn/T/com.kingsoft.wpsoffice.mac/photoeditapp/20250319123256/temp.pngte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8200" cy="64833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373245"/>
            <a:ext cx="12268200" cy="2484755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6865" y="5546725"/>
            <a:ext cx="8590915" cy="622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en-GB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Group17</a:t>
            </a:r>
            <a:endParaRPr lang="en-US" altLang="en-GB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0" indent="0">
              <a:buNone/>
            </a:pPr>
            <a:r>
              <a:rPr lang="en-US" altLang="en-GB" sz="2400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Reporter: Jiaxiang LI ;Yutong LU ; Yunxi ZHANG</a:t>
            </a:r>
            <a:endParaRPr lang="en-US" altLang="en-GB" sz="2400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  <a:p>
            <a:pPr marL="0" indent="0">
              <a:buNone/>
            </a:pPr>
            <a:endParaRPr lang="en-US" altLang="en-GB" sz="2400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865" y="4580890"/>
            <a:ext cx="11557635" cy="789940"/>
          </a:xfrm>
        </p:spPr>
        <p:txBody>
          <a:bodyPr>
            <a:noAutofit/>
          </a:bodyPr>
          <a:lstStyle/>
          <a:p>
            <a:r>
              <a:rPr lang="en-US" altLang="en-GB" dirty="0">
                <a:solidFill>
                  <a:schemeClr val="bg1"/>
                </a:solidFill>
              </a:rPr>
              <a:t>Analysis of the number of days an animal spends in the shelter</a:t>
            </a:r>
            <a:endParaRPr lang="en-US" alt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1295"/>
            <a:chOff x="-24" y="2229"/>
            <a:chExt cx="19222" cy="317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13475" y="2229"/>
              <a:ext cx="5723" cy="317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649" name="图表 648"/>
          <p:cNvGraphicFramePr/>
          <p:nvPr>
            <p:custDataLst>
              <p:tags r:id="rId5"/>
            </p:custDataLst>
          </p:nvPr>
        </p:nvGraphicFramePr>
        <p:xfrm>
          <a:off x="642540" y="3788615"/>
          <a:ext cx="1869938" cy="1862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-228600" y="2225675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62025" y="6038215"/>
            <a:ext cx="4819015" cy="460375"/>
          </a:xfrm>
          <a:prstGeom prst="rect">
            <a:avLst/>
          </a:prstGeom>
          <a:noFill/>
          <a:ln>
            <a:solidFill>
              <a:srgbClr val="00355F"/>
            </a:solidFill>
          </a:ln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Excess zeros</a:t>
            </a:r>
            <a:r>
              <a:rPr lang="zh-CN" altLang="en-US" sz="24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 in </a:t>
            </a:r>
            <a:r>
              <a:rPr lang="zh-CN" altLang="en-US" sz="2400" i="1">
                <a:solidFill>
                  <a:srgbClr val="00355F"/>
                </a:solidFill>
                <a:latin typeface="Arial Italic" panose="020B0604020202090204" charset="0"/>
                <a:cs typeface="Arial Italic" panose="020B0604020202090204" charset="0"/>
              </a:rPr>
              <a:t>time_at_shelter</a:t>
            </a:r>
            <a:endParaRPr lang="zh-CN" altLang="en-US" sz="2400" i="1">
              <a:solidFill>
                <a:srgbClr val="00355F"/>
              </a:solidFill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8" name="连接符: 肘形 3"/>
          <p:cNvCxnSpPr>
            <a:endCxn id="20" idx="2"/>
          </p:cNvCxnSpPr>
          <p:nvPr>
            <p:custDataLst>
              <p:tags r:id="rId6"/>
            </p:custDataLst>
          </p:nvPr>
        </p:nvCxnSpPr>
        <p:spPr>
          <a:xfrm rot="16200000" flipH="1">
            <a:off x="9212877" y="2885890"/>
            <a:ext cx="194145" cy="918639"/>
          </a:xfrm>
          <a:prstGeom prst="bentConnector2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cxnSp>
        <p:nvCxnSpPr>
          <p:cNvPr id="12" name="连接符: 肘形 15"/>
          <p:cNvCxnSpPr>
            <a:stCxn id="24" idx="4"/>
            <a:endCxn id="14" idx="3"/>
          </p:cNvCxnSpPr>
          <p:nvPr>
            <p:custDataLst>
              <p:tags r:id="rId7"/>
            </p:custDataLst>
          </p:nvPr>
        </p:nvCxnSpPr>
        <p:spPr>
          <a:xfrm rot="5400000">
            <a:off x="8176260" y="2849880"/>
            <a:ext cx="332740" cy="821690"/>
          </a:xfrm>
          <a:prstGeom prst="bentConnector2">
            <a:avLst/>
          </a:prstGeom>
          <a:noFill/>
          <a:ln w="2540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</a:ln>
          <a:effectLst/>
        </p:spPr>
      </p:cxn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6690995" y="3145155"/>
            <a:ext cx="1240790" cy="563245"/>
          </a:xfrm>
          <a:prstGeom prst="roundRect">
            <a:avLst/>
          </a:prstGeom>
          <a:solidFill>
            <a:srgbClr val="A8B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60000"/>
          </a:bodyPr>
          <a:p>
            <a:pPr algn="ctr">
              <a:lnSpc>
                <a:spcPct val="130000"/>
              </a:lnSpc>
            </a:pPr>
            <a:endParaRPr lang="zh-CN" altLang="en-US" sz="3200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6812280" y="3102610"/>
            <a:ext cx="1299210" cy="261620"/>
          </a:xfrm>
          <a:prstGeom prst="rect">
            <a:avLst/>
          </a:prstGeom>
          <a:noFill/>
        </p:spPr>
        <p:txBody>
          <a:bodyPr wrap="square" rtlCol="0"/>
          <a:p>
            <a:pPr>
              <a:lnSpc>
                <a:spcPct val="100000"/>
              </a:lnSpc>
            </a:pPr>
            <a:r>
              <a:rPr lang="en-US" altLang="zh-CN" b="1" spc="150" dirty="0">
                <a:solidFill>
                  <a:srgbClr val="00355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Count Model</a:t>
            </a:r>
            <a:endParaRPr lang="en-US" altLang="zh-CN" b="1" spc="150" dirty="0">
              <a:solidFill>
                <a:srgbClr val="00355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9863086" y="3308511"/>
            <a:ext cx="207167" cy="261919"/>
          </a:xfrm>
          <a:prstGeom prst="rect">
            <a:avLst/>
          </a:prstGeom>
          <a:noFill/>
        </p:spPr>
        <p:txBody>
          <a:bodyPr wrap="square" rtlCol="0">
            <a:normAutofit fontScale="25000"/>
          </a:bodyPr>
          <a:p>
            <a:pPr>
              <a:lnSpc>
                <a:spcPct val="120000"/>
              </a:lnSpc>
            </a:pPr>
            <a:r>
              <a:rPr lang="en-US" altLang="zh-CN" sz="2800" b="1" spc="150" dirty="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B</a:t>
            </a:r>
            <a:endParaRPr lang="zh-CN" altLang="en-US" sz="2800" b="1" spc="150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8195310" y="2053590"/>
            <a:ext cx="1115695" cy="1040765"/>
          </a:xfrm>
          <a:prstGeom prst="ellipse">
            <a:avLst/>
          </a:prstGeom>
          <a:solidFill>
            <a:srgbClr val="14466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endParaRPr lang="zh-CN" altLang="en-US" sz="3200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8329295" y="2322195"/>
            <a:ext cx="1115060" cy="504190"/>
          </a:xfrm>
          <a:prstGeom prst="rect">
            <a:avLst/>
          </a:prstGeom>
          <a:noFill/>
        </p:spPr>
        <p:txBody>
          <a:bodyPr wrap="square" rtlCol="0"/>
          <a:p>
            <a:pPr>
              <a:lnSpc>
                <a:spcPct val="120000"/>
              </a:lnSpc>
            </a:pPr>
            <a:r>
              <a:rPr lang="en-US" altLang="zh-CN" sz="2000" b="1" spc="300">
                <a:solidFill>
                  <a:sysClr val="window" lastClr="FFFFF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ZINB</a:t>
            </a:r>
            <a:endParaRPr lang="en-US" altLang="zh-CN" sz="2000" b="1" spc="30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0" name="圆角矩形 29"/>
          <p:cNvSpPr/>
          <p:nvPr>
            <p:custDataLst>
              <p:tags r:id="rId13"/>
            </p:custDataLst>
          </p:nvPr>
        </p:nvSpPr>
        <p:spPr>
          <a:xfrm>
            <a:off x="9769475" y="3145155"/>
            <a:ext cx="1769745" cy="643255"/>
          </a:xfrm>
          <a:prstGeom prst="roundRect">
            <a:avLst/>
          </a:prstGeom>
          <a:solidFill>
            <a:srgbClr val="A8BB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 fontScale="70000"/>
          </a:bodyPr>
          <a:p>
            <a:pPr algn="ctr">
              <a:lnSpc>
                <a:spcPct val="130000"/>
              </a:lnSpc>
            </a:pPr>
            <a:endParaRPr lang="zh-CN" altLang="en-US" sz="3200" b="1" dirty="0">
              <a:solidFill>
                <a:sysClr val="window" lastClr="FFFFFF"/>
              </a:solidFill>
              <a:latin typeface="Arial" panose="020B0604020202090204" pitchFamily="34" charset="0"/>
              <a:ea typeface="微软雅黑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9812020" y="3131185"/>
            <a:ext cx="1769110" cy="246380"/>
          </a:xfrm>
          <a:prstGeom prst="rect">
            <a:avLst/>
          </a:prstGeom>
          <a:noFill/>
        </p:spPr>
        <p:txBody>
          <a:bodyPr wrap="square" rtlCol="0"/>
          <a:p>
            <a:pPr>
              <a:lnSpc>
                <a:spcPct val="120000"/>
              </a:lnSpc>
            </a:pPr>
            <a:r>
              <a:rPr lang="en-US" altLang="zh-CN" sz="1600" b="1" spc="150" dirty="0">
                <a:solidFill>
                  <a:srgbClr val="00355F"/>
                </a:solidFill>
                <a:latin typeface="Arial" panose="020B0604020202090204" pitchFamily="34" charset="0"/>
                <a:ea typeface="微软雅黑" charset="-122"/>
                <a:sym typeface="Arial" panose="020B0604020202090204" pitchFamily="34" charset="0"/>
              </a:rPr>
              <a:t>Zero-Inflation Model</a:t>
            </a:r>
            <a:endParaRPr lang="en-US" altLang="zh-CN" sz="1600" b="1" spc="150" dirty="0">
              <a:solidFill>
                <a:srgbClr val="00355F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81040" y="3721100"/>
            <a:ext cx="325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rPr>
              <a:t>Negative binomial </a:t>
            </a:r>
            <a:r>
              <a:rPr lang="zh-CN" altLang="en-US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 regression</a:t>
            </a:r>
            <a:endParaRPr lang="zh-CN" altLang="en-US">
              <a:solidFill>
                <a:srgbClr val="00355F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9639300" y="3708400"/>
            <a:ext cx="238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Logistic regression</a:t>
            </a:r>
            <a:endParaRPr>
              <a:solidFill>
                <a:srgbClr val="00355F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408930" y="4471035"/>
            <a:ext cx="3287395" cy="1133475"/>
            <a:chOff x="8603" y="7121"/>
            <a:chExt cx="5822" cy="1785"/>
          </a:xfrm>
        </p:grpSpPr>
        <p:sp>
          <p:nvSpPr>
            <p:cNvPr id="38" name="矩形 37"/>
            <p:cNvSpPr/>
            <p:nvPr/>
          </p:nvSpPr>
          <p:spPr>
            <a:xfrm>
              <a:off x="8821" y="7121"/>
              <a:ext cx="5507" cy="1785"/>
            </a:xfrm>
            <a:prstGeom prst="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>
              <p:custDataLst>
                <p:tags r:id="rId16"/>
              </p:custDataLst>
            </p:nvPr>
          </p:nvSpPr>
          <p:spPr>
            <a:xfrm>
              <a:off x="8603" y="7336"/>
              <a:ext cx="5822" cy="13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</a:rPr>
                <a:t>Animal truly </a:t>
              </a:r>
              <a:r>
                <a:rPr lang="en-US" altLang="zh-CN" b="1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</a:rPr>
                <a:t>entered</a:t>
              </a:r>
              <a:endParaRPr lang="en-US" altLang="zh-CN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endParaRPr>
            </a:p>
            <a:p>
              <a:pPr algn="ctr"/>
              <a:r>
                <a:rPr lang="en-US" altLang="zh-CN" sz="1600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</a:rPr>
                <a:t>M</a:t>
              </a:r>
              <a:r>
                <a:rPr lang="en-US" altLang="zh-CN" sz="1600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</a:rPr>
                <a:t>odels the number of days spent in the shelter</a:t>
              </a:r>
              <a:endParaRPr lang="en-US" altLang="zh-CN" sz="16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7201535" y="4047490"/>
            <a:ext cx="0" cy="440690"/>
          </a:xfrm>
          <a:prstGeom prst="line">
            <a:avLst/>
          </a:prstGeom>
          <a:ln w="31750" cap="flat" cmpd="sng">
            <a:solidFill>
              <a:srgbClr val="14466F"/>
            </a:solidFill>
            <a:prstDash val="sysDash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8752840" y="4472305"/>
            <a:ext cx="3299814" cy="1148715"/>
            <a:chOff x="8821" y="7030"/>
            <a:chExt cx="5528" cy="1809"/>
          </a:xfrm>
        </p:grpSpPr>
        <p:sp>
          <p:nvSpPr>
            <p:cNvPr id="44" name="矩形 43"/>
            <p:cNvSpPr/>
            <p:nvPr>
              <p:custDataLst>
                <p:tags r:id="rId17"/>
              </p:custDataLst>
            </p:nvPr>
          </p:nvSpPr>
          <p:spPr>
            <a:xfrm>
              <a:off x="8821" y="7030"/>
              <a:ext cx="5507" cy="1805"/>
            </a:xfrm>
            <a:prstGeom prst="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>
              <p:custDataLst>
                <p:tags r:id="rId18"/>
              </p:custDataLst>
            </p:nvPr>
          </p:nvSpPr>
          <p:spPr>
            <a:xfrm>
              <a:off x="9219" y="7096"/>
              <a:ext cx="5130" cy="17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b="1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</a:rPr>
                <a:t>Structural Zeros</a:t>
              </a:r>
              <a:endParaRPr lang="en-US" altLang="zh-CN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endParaRPr>
            </a:p>
            <a:p>
              <a:pPr algn="ctr"/>
              <a:r>
                <a:rPr lang="en-US" altLang="zh-CN" sz="1600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</a:rPr>
                <a:t>Animals that never truly entered the shelter system(e.g.returned before admission)</a:t>
              </a:r>
              <a:endParaRPr lang="en-US" altLang="zh-CN" sz="16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</p:grpSp>
      <p:cxnSp>
        <p:nvCxnSpPr>
          <p:cNvPr id="46" name="直接连接符 45"/>
          <p:cNvCxnSpPr/>
          <p:nvPr>
            <p:custDataLst>
              <p:tags r:id="rId19"/>
            </p:custDataLst>
          </p:nvPr>
        </p:nvCxnSpPr>
        <p:spPr>
          <a:xfrm>
            <a:off x="10521950" y="4030345"/>
            <a:ext cx="0" cy="440690"/>
          </a:xfrm>
          <a:prstGeom prst="line">
            <a:avLst/>
          </a:prstGeom>
          <a:ln w="31750" cap="flat" cmpd="sng">
            <a:solidFill>
              <a:srgbClr val="14466F"/>
            </a:solidFill>
            <a:prstDash val="sysDash"/>
            <a:miter lim="800000"/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11505" y="1229360"/>
            <a:ext cx="87572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Zero-Inflated Negtive Binomial Model</a:t>
            </a:r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  <a:p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7" name="文本框 6"/>
            <p:cNvSpPr txBox="1"/>
            <p:nvPr>
              <p:custDataLst>
                <p:tags r:id="rId20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21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22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23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24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1295"/>
            <a:chOff x="-24" y="2229"/>
            <a:chExt cx="19222" cy="317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13475" y="2229"/>
              <a:ext cx="5723" cy="317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11505" y="1229360"/>
            <a:ext cx="87572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Zero-Inflated Negtive Binomial Model</a:t>
            </a:r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  <a:p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289560" y="2908935"/>
          <a:ext cx="5130165" cy="2690495"/>
        </p:xfrm>
        <a:graphic>
          <a:graphicData uri="http://schemas.openxmlformats.org/drawingml/2006/table">
            <a:tbl>
              <a:tblPr/>
              <a:tblGrid>
                <a:gridCol w="3034665"/>
                <a:gridCol w="949960"/>
                <a:gridCol w="1145540"/>
              </a:tblGrid>
              <a:tr h="287020">
                <a:tc>
                  <a:txBody>
                    <a:bodyPr/>
                    <a:p>
                      <a:pPr marL="12700" indent="0" algn="l" fontAlgn="ctr"/>
                      <a:endParaRPr sz="15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>
                        <a:buNone/>
                      </a:pPr>
                      <a:r>
                        <a:rPr lang="en-US" altLang="zh-CN" sz="1500" b="1" i="0">
                          <a:solidFill>
                            <a:srgbClr val="FFFFF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Estimate</a:t>
                      </a:r>
                      <a:endParaRPr lang="en-US" altLang="zh-CN" sz="1500" b="1" i="0">
                        <a:solidFill>
                          <a:srgbClr val="FFFFF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/>
                      <a:r>
                        <a:rPr lang="en-US" altLang="zh-CN" sz="1500" b="1" i="0">
                          <a:solidFill>
                            <a:srgbClr val="FFFFF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Pr</a:t>
                      </a:r>
                      <a:endParaRPr lang="en-US" altLang="zh-CN" sz="1500" b="1" i="0">
                        <a:solidFill>
                          <a:srgbClr val="FFFFF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(Intercept)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2.513081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&lt; 2e-16 ***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</a:tr>
              <a:tr h="39433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intake_typeOWNER SURRENDER 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-0.657431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  <a:sym typeface="+mn-ea"/>
                        </a:rPr>
                        <a:t>6.47e-09 ***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  <a:sym typeface="+mn-ea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intake_typeSTRAY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-0.345890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0.001047 ** 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month_ordered    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-0.026263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0.000668 ***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CHIP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-0.012541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0.938263  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NO CHIP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0.033997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0.823711 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animal_typeDOG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0.030271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0.664766 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287020">
                <a:tc>
                  <a:txBody>
                    <a:bodyPr/>
                    <a:p>
                      <a:pPr marL="12700" indent="0" algn="l" fontAlgn="t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Log(theta)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0.359465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4.38e-08 ***</a:t>
                      </a:r>
                      <a:endParaRPr lang="en-US" altLang="zh-CN" sz="15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635760" y="2015490"/>
            <a:ext cx="257746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2400" b="1" i="0">
                <a:solidFill>
                  <a:srgbClr val="14466F"/>
                </a:solidFill>
                <a:latin typeface="Arial Bold" panose="020B0604020202090204" charset="0"/>
                <a:ea typeface="SFMono-Regular"/>
                <a:cs typeface="Arial Bold" panose="020B0604020202090204" charset="0"/>
              </a:rPr>
              <a:t>Count model</a:t>
            </a:r>
            <a:endParaRPr lang="en-US" altLang="zh-CN" sz="2400" b="1" i="0">
              <a:solidFill>
                <a:srgbClr val="14466F"/>
              </a:solidFill>
              <a:latin typeface="Arial Bold" panose="020B0604020202090204" charset="0"/>
              <a:ea typeface="SFMono-Regular"/>
              <a:cs typeface="Arial Bold" panose="020B060402020209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9560" y="5862955"/>
            <a:ext cx="7517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14466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AIC = 9335.147 lowest among three model</a:t>
            </a:r>
            <a:endParaRPr lang="en-US" altLang="zh-CN" sz="2000">
              <a:solidFill>
                <a:srgbClr val="14466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6060" y="2387600"/>
            <a:ext cx="554863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Estimates how many days an animal stays in the shelter (if it truly entered)</a:t>
            </a:r>
            <a:endParaRPr lang="en-US" altLang="zh-CN" sz="1400">
              <a:solidFill>
                <a:srgbClr val="00355F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991860" y="1964690"/>
            <a:ext cx="6032500" cy="1863090"/>
            <a:chOff x="9436" y="3174"/>
            <a:chExt cx="9500" cy="2934"/>
          </a:xfrm>
        </p:grpSpPr>
        <p:sp>
          <p:nvSpPr>
            <p:cNvPr id="27" name="圆角矩形 26"/>
            <p:cNvSpPr/>
            <p:nvPr/>
          </p:nvSpPr>
          <p:spPr>
            <a:xfrm>
              <a:off x="9436" y="3236"/>
              <a:ext cx="3739" cy="2400"/>
            </a:xfrm>
            <a:prstGeom prst="roundRect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16" y="3536"/>
              <a:ext cx="3706" cy="21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OWNER SURRENDER</a:t>
              </a:r>
              <a:r>
                <a:rPr lang="en-US" altLang="zh-CN" sz="1600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and</a:t>
              </a:r>
              <a:r>
                <a:rPr lang="en-US" altLang="zh-CN" sz="1600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</a:t>
              </a:r>
              <a:r>
                <a:rPr lang="en-US" altLang="zh-CN" sz="1600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STRAY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have significant negative coefficients </a:t>
              </a:r>
              <a:endParaRPr kumimoji="1" lang="en-US" altLang="zh-CN" b="1" kern="0" dirty="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4378" y="3174"/>
              <a:ext cx="4398" cy="2606"/>
            </a:xfrm>
            <a:prstGeom prst="round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4538" y="3368"/>
              <a:ext cx="4398" cy="27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These animals tend to stay fewer days.</a:t>
              </a:r>
              <a:b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</a:b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Stray animals stay exp(-0.346) ≈ 0.71 times as long.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  <a:p>
              <a:endParaRPr lang="zh-CN" altLang="en-US"/>
            </a:p>
          </p:txBody>
        </p:sp>
        <p:sp>
          <p:nvSpPr>
            <p:cNvPr id="34" name="右箭头 33"/>
            <p:cNvSpPr/>
            <p:nvPr/>
          </p:nvSpPr>
          <p:spPr>
            <a:xfrm>
              <a:off x="13456" y="4336"/>
              <a:ext cx="720" cy="380"/>
            </a:xfrm>
            <a:prstGeom prst="rightArrow">
              <a:avLst/>
            </a:prstGeom>
            <a:solidFill>
              <a:srgbClr val="A8BBCA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029960" y="3669665"/>
            <a:ext cx="6032500" cy="1825625"/>
            <a:chOff x="9436" y="3054"/>
            <a:chExt cx="9500" cy="2875"/>
          </a:xfrm>
        </p:grpSpPr>
        <p:sp>
          <p:nvSpPr>
            <p:cNvPr id="42" name="圆角矩形 41"/>
            <p:cNvSpPr/>
            <p:nvPr>
              <p:custDataLst>
                <p:tags r:id="rId5"/>
              </p:custDataLst>
            </p:nvPr>
          </p:nvSpPr>
          <p:spPr>
            <a:xfrm>
              <a:off x="9436" y="3356"/>
              <a:ext cx="3739" cy="1696"/>
            </a:xfrm>
            <a:prstGeom prst="roundRect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>
              <p:custDataLst>
                <p:tags r:id="rId6"/>
              </p:custDataLst>
            </p:nvPr>
          </p:nvSpPr>
          <p:spPr>
            <a:xfrm>
              <a:off x="9496" y="3536"/>
              <a:ext cx="3998" cy="13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month_ordered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is also significantly negative</a:t>
              </a:r>
              <a:endParaRPr kumimoji="1" lang="en-US" altLang="zh-CN" b="1" kern="0" dirty="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49" name="圆角矩形 48"/>
            <p:cNvSpPr/>
            <p:nvPr>
              <p:custDataLst>
                <p:tags r:id="rId7"/>
              </p:custDataLst>
            </p:nvPr>
          </p:nvSpPr>
          <p:spPr>
            <a:xfrm>
              <a:off x="14378" y="3054"/>
              <a:ext cx="4398" cy="2875"/>
            </a:xfrm>
            <a:prstGeom prst="round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>
              <p:custDataLst>
                <p:tags r:id="rId8"/>
              </p:custDataLst>
            </p:nvPr>
          </p:nvSpPr>
          <p:spPr>
            <a:xfrm>
              <a:off x="14538" y="3188"/>
              <a:ext cx="4398" cy="27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animals arriving later in the year tend to stay shorter.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For each later month, time in shelter decreases by 2.7%.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51" name="右箭头 50"/>
            <p:cNvSpPr/>
            <p:nvPr>
              <p:custDataLst>
                <p:tags r:id="rId9"/>
              </p:custDataLst>
            </p:nvPr>
          </p:nvSpPr>
          <p:spPr>
            <a:xfrm>
              <a:off x="13456" y="4096"/>
              <a:ext cx="720" cy="380"/>
            </a:xfrm>
            <a:prstGeom prst="rightArrow">
              <a:avLst/>
            </a:prstGeom>
            <a:solidFill>
              <a:srgbClr val="A8BBCA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042660" y="5460365"/>
            <a:ext cx="5930900" cy="1076960"/>
            <a:chOff x="9436" y="3876"/>
            <a:chExt cx="9340" cy="1696"/>
          </a:xfrm>
        </p:grpSpPr>
        <p:sp>
          <p:nvSpPr>
            <p:cNvPr id="55" name="圆角矩形 54"/>
            <p:cNvSpPr/>
            <p:nvPr>
              <p:custDataLst>
                <p:tags r:id="rId10"/>
              </p:custDataLst>
            </p:nvPr>
          </p:nvSpPr>
          <p:spPr>
            <a:xfrm>
              <a:off x="9436" y="3876"/>
              <a:ext cx="3739" cy="1696"/>
            </a:xfrm>
            <a:prstGeom prst="roundRect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>
              <p:custDataLst>
                <p:tags r:id="rId11"/>
              </p:custDataLst>
            </p:nvPr>
          </p:nvSpPr>
          <p:spPr>
            <a:xfrm>
              <a:off x="9436" y="4036"/>
              <a:ext cx="3998" cy="13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chip_status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and </a:t>
              </a:r>
              <a:r>
                <a:rPr lang="en-US" altLang="zh-CN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animal_typeDOG 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are not significant </a:t>
              </a:r>
              <a:endParaRPr kumimoji="1" lang="en-US" altLang="zh-CN" b="1" kern="0" dirty="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57" name="圆角矩形 56"/>
            <p:cNvSpPr/>
            <p:nvPr>
              <p:custDataLst>
                <p:tags r:id="rId12"/>
              </p:custDataLst>
            </p:nvPr>
          </p:nvSpPr>
          <p:spPr>
            <a:xfrm>
              <a:off x="14378" y="4106"/>
              <a:ext cx="4398" cy="1243"/>
            </a:xfrm>
            <a:prstGeom prst="round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>
              <p:custDataLst>
                <p:tags r:id="rId13"/>
              </p:custDataLst>
            </p:nvPr>
          </p:nvSpPr>
          <p:spPr>
            <a:xfrm>
              <a:off x="14674" y="4226"/>
              <a:ext cx="3998" cy="13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have little impact on length of stay.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59" name="右箭头 58"/>
            <p:cNvSpPr/>
            <p:nvPr>
              <p:custDataLst>
                <p:tags r:id="rId14"/>
              </p:custDataLst>
            </p:nvPr>
          </p:nvSpPr>
          <p:spPr>
            <a:xfrm>
              <a:off x="13456" y="4496"/>
              <a:ext cx="720" cy="380"/>
            </a:xfrm>
            <a:prstGeom prst="rightArrow">
              <a:avLst/>
            </a:prstGeom>
            <a:solidFill>
              <a:srgbClr val="A8BBCA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16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7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8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9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0660"/>
            <a:chOff x="-24" y="2229"/>
            <a:chExt cx="19222" cy="316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13557" y="2229"/>
              <a:ext cx="5641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11505" y="1229360"/>
            <a:ext cx="8757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Zero-Inflated Negtive Binomial Model</a:t>
            </a:r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  <a:p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327660" y="2820670"/>
          <a:ext cx="4558665" cy="3039745"/>
        </p:xfrm>
        <a:graphic>
          <a:graphicData uri="http://schemas.openxmlformats.org/drawingml/2006/table">
            <a:tbl>
              <a:tblPr/>
              <a:tblGrid>
                <a:gridCol w="2538095"/>
                <a:gridCol w="1052195"/>
                <a:gridCol w="968375"/>
              </a:tblGrid>
              <a:tr h="295910">
                <a:tc>
                  <a:txBody>
                    <a:bodyPr/>
                    <a:p>
                      <a:pPr marL="12700" indent="0" algn="l" fontAlgn="ctr"/>
                      <a:endParaRPr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>
                        <a:buNone/>
                      </a:pPr>
                      <a:r>
                        <a:rPr lang="en-US" altLang="zh-CN" sz="1500" b="1" i="0">
                          <a:solidFill>
                            <a:schemeClr val="bg1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Estimate</a:t>
                      </a:r>
                      <a:endParaRPr lang="en-US" altLang="zh-CN" sz="1500" b="1" i="0">
                        <a:solidFill>
                          <a:schemeClr val="bg1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/>
                      <a:r>
                        <a:rPr lang="en-US" altLang="zh-CN" sz="1500" b="1" i="0">
                          <a:solidFill>
                            <a:schemeClr val="bg1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Pr</a:t>
                      </a:r>
                      <a:endParaRPr lang="en-US" altLang="zh-CN" sz="1500" b="1" i="0">
                        <a:solidFill>
                          <a:schemeClr val="bg1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</a:tr>
              <a:tr h="29527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(Intercept)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-12.35866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0.923125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</a:tr>
              <a:tr h="53086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intake_typeOWNER SURRENDER 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12.14699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  <a:sym typeface="+mn-ea"/>
                        </a:rPr>
                        <a:t>0.924438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  <a:sym typeface="+mn-ea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intake_typeSTRAY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12.36739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0.923071 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29591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month_ordered    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0.04147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0.106656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5156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CHIP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-1.36654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0.000202***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5156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NO CHIP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-1.59158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3.01e-07 ***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295910">
                <a:tc>
                  <a:txBody>
                    <a:bodyPr/>
                    <a:p>
                      <a:pPr marL="12700" indent="0" algn="l" fontAlgn="t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animal_typeDOG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-0.49316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1500" b="0" i="0">
                          <a:solidFill>
                            <a:srgbClr val="14466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0.016035 *</a:t>
                      </a:r>
                      <a:endParaRPr lang="en-US" altLang="zh-CN" sz="1500" b="0" i="0">
                        <a:solidFill>
                          <a:srgbClr val="14466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92200" y="19370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2400" b="1" i="0">
                <a:solidFill>
                  <a:srgbClr val="14466F"/>
                </a:solidFill>
                <a:latin typeface="Arial Bold" panose="020B0604020202090204" charset="0"/>
                <a:ea typeface="SFMono-Regular"/>
                <a:cs typeface="Arial Bold" panose="020B0604020202090204" charset="0"/>
              </a:rPr>
              <a:t>Zero-inflation model</a:t>
            </a:r>
            <a:endParaRPr lang="en-US" altLang="zh-CN" sz="2400" b="1" i="0">
              <a:solidFill>
                <a:srgbClr val="14466F"/>
              </a:solidFill>
              <a:latin typeface="Arial Bold" panose="020B0604020202090204" charset="0"/>
              <a:ea typeface="SFMono-Regular"/>
              <a:cs typeface="Arial Bold" panose="020B060402020209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4795" y="5927725"/>
            <a:ext cx="7517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14466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AIC = 9335.147 lowest among three model</a:t>
            </a:r>
            <a:endParaRPr lang="en-US" altLang="zh-CN" sz="2000">
              <a:solidFill>
                <a:srgbClr val="14466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547360" y="1964690"/>
            <a:ext cx="6658610" cy="2075180"/>
            <a:chOff x="9436" y="3174"/>
            <a:chExt cx="10486" cy="3268"/>
          </a:xfrm>
        </p:grpSpPr>
        <p:sp>
          <p:nvSpPr>
            <p:cNvPr id="27" name="圆角矩形 26"/>
            <p:cNvSpPr/>
            <p:nvPr>
              <p:custDataLst>
                <p:tags r:id="rId4"/>
              </p:custDataLst>
            </p:nvPr>
          </p:nvSpPr>
          <p:spPr>
            <a:xfrm>
              <a:off x="9436" y="3236"/>
              <a:ext cx="3739" cy="2400"/>
            </a:xfrm>
            <a:prstGeom prst="roundRect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5"/>
              </p:custDataLst>
            </p:nvPr>
          </p:nvSpPr>
          <p:spPr>
            <a:xfrm>
              <a:off x="9516" y="3536"/>
              <a:ext cx="3706" cy="21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SCAN CHIP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and </a:t>
              </a:r>
              <a:r>
                <a:rPr lang="en-US" altLang="zh-CN" sz="1600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SCAN NO CHIP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have significant negative coefficients 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26" name="圆角矩形 25"/>
            <p:cNvSpPr/>
            <p:nvPr>
              <p:custDataLst>
                <p:tags r:id="rId6"/>
              </p:custDataLst>
            </p:nvPr>
          </p:nvSpPr>
          <p:spPr>
            <a:xfrm>
              <a:off x="14255" y="3174"/>
              <a:ext cx="5467" cy="2751"/>
            </a:xfrm>
            <a:prstGeom prst="round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>
              <p:custDataLst>
                <p:tags r:id="rId7"/>
              </p:custDataLst>
            </p:nvPr>
          </p:nvSpPr>
          <p:spPr>
            <a:xfrm>
              <a:off x="14238" y="3236"/>
              <a:ext cx="5684" cy="32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Animals with chip-related info are less likely to be structural zeros.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Having a scannable chip </a:t>
              </a:r>
              <a:r>
                <a:rPr lang="en-US" altLang="zh-CN" b="1" i="1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reduces odds 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of being a structural zero by exp(-1.37) ≈ 0.25.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34" name="右箭头 33"/>
            <p:cNvSpPr/>
            <p:nvPr>
              <p:custDataLst>
                <p:tags r:id="rId8"/>
              </p:custDataLst>
            </p:nvPr>
          </p:nvSpPr>
          <p:spPr>
            <a:xfrm>
              <a:off x="13456" y="4336"/>
              <a:ext cx="720" cy="380"/>
            </a:xfrm>
            <a:prstGeom prst="rightArrow">
              <a:avLst/>
            </a:prstGeom>
            <a:solidFill>
              <a:srgbClr val="A8BBCA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585460" y="3834765"/>
            <a:ext cx="6171565" cy="1825625"/>
            <a:chOff x="9436" y="3054"/>
            <a:chExt cx="9719" cy="2875"/>
          </a:xfrm>
        </p:grpSpPr>
        <p:sp>
          <p:nvSpPr>
            <p:cNvPr id="42" name="圆角矩形 41"/>
            <p:cNvSpPr/>
            <p:nvPr>
              <p:custDataLst>
                <p:tags r:id="rId9"/>
              </p:custDataLst>
            </p:nvPr>
          </p:nvSpPr>
          <p:spPr>
            <a:xfrm>
              <a:off x="9436" y="3356"/>
              <a:ext cx="3739" cy="1696"/>
            </a:xfrm>
            <a:prstGeom prst="roundRect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>
              <p:custDataLst>
                <p:tags r:id="rId10"/>
              </p:custDataLst>
            </p:nvPr>
          </p:nvSpPr>
          <p:spPr>
            <a:xfrm>
              <a:off x="9497" y="3456"/>
              <a:ext cx="3817" cy="178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 b="1" i="1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animal_typeDOG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is significant and negative 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49" name="圆角矩形 48"/>
            <p:cNvSpPr/>
            <p:nvPr>
              <p:custDataLst>
                <p:tags r:id="rId11"/>
              </p:custDataLst>
            </p:nvPr>
          </p:nvSpPr>
          <p:spPr>
            <a:xfrm>
              <a:off x="14378" y="3054"/>
              <a:ext cx="4777" cy="2596"/>
            </a:xfrm>
            <a:prstGeom prst="round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>
              <p:custDataLst>
                <p:tags r:id="rId12"/>
              </p:custDataLst>
            </p:nvPr>
          </p:nvSpPr>
          <p:spPr>
            <a:xfrm>
              <a:off x="14538" y="3188"/>
              <a:ext cx="4576" cy="27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rgbClr val="00355F"/>
                  </a:solidFill>
                  <a:sym typeface="+mn-ea"/>
                </a:rPr>
                <a:t>Dogs are 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less likely</a:t>
              </a:r>
              <a:r>
                <a:rPr lang="en-US" altLang="zh-CN">
                  <a:solidFill>
                    <a:srgbClr val="00355F"/>
                  </a:solidFill>
                  <a:sym typeface="+mn-ea"/>
                </a:rPr>
                <a:t> to be structural zeros.</a:t>
              </a:r>
              <a:endParaRPr lang="en-US" altLang="zh-CN">
                <a:solidFill>
                  <a:srgbClr val="00355F"/>
                </a:solidFill>
                <a:sym typeface="+mn-ea"/>
              </a:endParaRPr>
            </a:p>
            <a:p>
              <a:r>
                <a:rPr lang="en-US" altLang="zh-CN" sz="1700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Dogs are exp(-0.49) ≈ 0.61 times as likely as cats to be structural zeros.</a:t>
              </a:r>
              <a:endParaRPr lang="en-US" altLang="zh-CN" sz="17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51" name="右箭头 50"/>
            <p:cNvSpPr/>
            <p:nvPr>
              <p:custDataLst>
                <p:tags r:id="rId13"/>
              </p:custDataLst>
            </p:nvPr>
          </p:nvSpPr>
          <p:spPr>
            <a:xfrm>
              <a:off x="13456" y="4096"/>
              <a:ext cx="720" cy="380"/>
            </a:xfrm>
            <a:prstGeom prst="rightArrow">
              <a:avLst/>
            </a:prstGeom>
            <a:solidFill>
              <a:srgbClr val="A8BBCA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598160" y="5460365"/>
            <a:ext cx="5930900" cy="1076960"/>
            <a:chOff x="9436" y="3876"/>
            <a:chExt cx="9340" cy="1696"/>
          </a:xfrm>
        </p:grpSpPr>
        <p:sp>
          <p:nvSpPr>
            <p:cNvPr id="55" name="圆角矩形 54"/>
            <p:cNvSpPr/>
            <p:nvPr>
              <p:custDataLst>
                <p:tags r:id="rId14"/>
              </p:custDataLst>
            </p:nvPr>
          </p:nvSpPr>
          <p:spPr>
            <a:xfrm>
              <a:off x="9436" y="3876"/>
              <a:ext cx="3739" cy="1696"/>
            </a:xfrm>
            <a:prstGeom prst="roundRect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>
              <p:custDataLst>
                <p:tags r:id="rId15"/>
              </p:custDataLst>
            </p:nvPr>
          </p:nvSpPr>
          <p:spPr>
            <a:xfrm>
              <a:off x="9436" y="4036"/>
              <a:ext cx="3740" cy="13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intake_type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and </a:t>
              </a:r>
              <a:r>
                <a:rPr lang="en-US" altLang="zh-CN" b="1" i="1">
                  <a:solidFill>
                    <a:srgbClr val="00355F"/>
                  </a:solidFill>
                  <a:latin typeface="Arial Bold Italic" panose="020B0604020202090204" charset="0"/>
                  <a:cs typeface="Arial Bold Italic" panose="020B0604020202090204" charset="0"/>
                  <a:sym typeface="+mn-ea"/>
                </a:rPr>
                <a:t>month_ordered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 are not significant here.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57" name="圆角矩形 56"/>
            <p:cNvSpPr/>
            <p:nvPr>
              <p:custDataLst>
                <p:tags r:id="rId16"/>
              </p:custDataLst>
            </p:nvPr>
          </p:nvSpPr>
          <p:spPr>
            <a:xfrm>
              <a:off x="14378" y="4106"/>
              <a:ext cx="4398" cy="1243"/>
            </a:xfrm>
            <a:prstGeom prst="roundRect">
              <a:avLst/>
            </a:prstGeom>
            <a:solidFill>
              <a:srgbClr val="CCD8E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>
              <p:custDataLst>
                <p:tags r:id="rId17"/>
              </p:custDataLst>
            </p:nvPr>
          </p:nvSpPr>
          <p:spPr>
            <a:xfrm>
              <a:off x="14674" y="4226"/>
              <a:ext cx="3998" cy="133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Have little impact on 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structural zero</a:t>
              </a:r>
              <a:r>
                <a:rPr lang="en-US" altLang="zh-CN">
                  <a:solidFill>
                    <a:srgbClr val="00355F"/>
                  </a:solidFill>
                  <a:latin typeface="Arial Regular" panose="020B0604020202090204" charset="0"/>
                  <a:cs typeface="Arial Regular" panose="020B0604020202090204" charset="0"/>
                  <a:sym typeface="+mn-ea"/>
                </a:rPr>
                <a:t>.</a:t>
              </a:r>
              <a:endPara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  <a:sym typeface="+mn-ea"/>
              </a:endParaRPr>
            </a:p>
          </p:txBody>
        </p:sp>
        <p:sp>
          <p:nvSpPr>
            <p:cNvPr id="59" name="右箭头 58"/>
            <p:cNvSpPr/>
            <p:nvPr>
              <p:custDataLst>
                <p:tags r:id="rId18"/>
              </p:custDataLst>
            </p:nvPr>
          </p:nvSpPr>
          <p:spPr>
            <a:xfrm>
              <a:off x="13456" y="4496"/>
              <a:ext cx="720" cy="380"/>
            </a:xfrm>
            <a:prstGeom prst="rightArrow">
              <a:avLst/>
            </a:prstGeom>
            <a:solidFill>
              <a:srgbClr val="A8BBCA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264795" y="2296160"/>
            <a:ext cx="462153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4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Models the probability that a zero is a structural zero – animal didn’t really enter the shelter</a:t>
            </a:r>
            <a:endParaRPr lang="en-US" altLang="zh-CN" sz="1400">
              <a:solidFill>
                <a:srgbClr val="00355F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2" name="文本框 1"/>
            <p:cNvSpPr txBox="1"/>
            <p:nvPr>
              <p:custDataLst>
                <p:tags r:id="rId20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21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2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3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24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1295"/>
            <a:chOff x="-24" y="2229"/>
            <a:chExt cx="19222" cy="317"/>
          </a:xfrm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7576" y="2229"/>
              <a:ext cx="11622" cy="317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649" name="图表 648"/>
          <p:cNvGraphicFramePr/>
          <p:nvPr>
            <p:custDataLst>
              <p:tags r:id="rId5"/>
            </p:custDataLst>
          </p:nvPr>
        </p:nvGraphicFramePr>
        <p:xfrm>
          <a:off x="642540" y="3788615"/>
          <a:ext cx="1869938" cy="1862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611505" y="1229360"/>
            <a:ext cx="8757285" cy="772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Model C</a:t>
            </a:r>
            <a:r>
              <a:rPr lang="en-US" altLang="zh-CN" sz="32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omparison</a:t>
            </a:r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  <a:p>
            <a:endParaRPr lang="en-US" altLang="zh-CN" sz="32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</p:txBody>
      </p:sp>
      <p:graphicFrame>
        <p:nvGraphicFramePr>
          <p:cNvPr id="85" name="图表 84"/>
          <p:cNvGraphicFramePr/>
          <p:nvPr>
            <p:custDataLst>
              <p:tags r:id="rId6"/>
            </p:custDataLst>
          </p:nvPr>
        </p:nvGraphicFramePr>
        <p:xfrm>
          <a:off x="499110" y="2001520"/>
          <a:ext cx="5596890" cy="389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458720" y="2512060"/>
            <a:ext cx="939165" cy="711200"/>
          </a:xfrm>
          <a:prstGeom prst="straightConnector1">
            <a:avLst/>
          </a:prstGeom>
          <a:ln w="31750" cap="rnd">
            <a:solidFill>
              <a:srgbClr val="00355F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738120" y="2512060"/>
            <a:ext cx="939165" cy="337185"/>
          </a:xfrm>
          <a:prstGeom prst="rect">
            <a:avLst/>
          </a:prstGeom>
          <a:noFill/>
          <a:ln>
            <a:solidFill>
              <a:srgbClr val="003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00355F"/>
                </a:solidFill>
                <a:highlight>
                  <a:srgbClr val="000000">
                    <a:alpha val="0"/>
                  </a:srgbClr>
                </a:highlight>
                <a:latin typeface="Arial Regular" panose="020B0604020202090204" charset="0"/>
                <a:cs typeface="Arial Regular" panose="020B0604020202090204" charset="0"/>
              </a:rPr>
              <a:t>-39.8%</a:t>
            </a:r>
            <a:endParaRPr lang="en-US" altLang="zh-CN" sz="1600">
              <a:solidFill>
                <a:srgbClr val="00355F"/>
              </a:solidFill>
              <a:highlight>
                <a:srgbClr val="000000">
                  <a:alpha val="0"/>
                </a:srgbClr>
              </a:highlight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5" name="直接箭头连接符 14"/>
          <p:cNvCxnSpPr/>
          <p:nvPr>
            <p:custDataLst>
              <p:tags r:id="rId7"/>
            </p:custDataLst>
          </p:nvPr>
        </p:nvCxnSpPr>
        <p:spPr>
          <a:xfrm>
            <a:off x="3867785" y="3350260"/>
            <a:ext cx="953135" cy="116840"/>
          </a:xfrm>
          <a:prstGeom prst="straightConnector1">
            <a:avLst/>
          </a:prstGeom>
          <a:ln w="31750" cap="rnd">
            <a:solidFill>
              <a:srgbClr val="00355F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3881755" y="3013075"/>
            <a:ext cx="939165" cy="337185"/>
          </a:xfrm>
          <a:prstGeom prst="rect">
            <a:avLst/>
          </a:prstGeom>
          <a:noFill/>
          <a:ln>
            <a:solidFill>
              <a:srgbClr val="00355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00355F"/>
                </a:solidFill>
                <a:highlight>
                  <a:srgbClr val="000000">
                    <a:alpha val="0"/>
                  </a:srgbClr>
                </a:highlight>
                <a:latin typeface="Arial Regular" panose="020B0604020202090204" charset="0"/>
                <a:cs typeface="Arial Regular" panose="020B0604020202090204" charset="0"/>
              </a:rPr>
              <a:t>-1.1%</a:t>
            </a:r>
            <a:endParaRPr lang="en-US" altLang="zh-CN" sz="1600">
              <a:solidFill>
                <a:srgbClr val="00355F"/>
              </a:solidFill>
              <a:highlight>
                <a:srgbClr val="000000">
                  <a:alpha val="0"/>
                </a:srgbClr>
              </a:highlight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6379210" y="2266950"/>
            <a:ext cx="5811520" cy="4375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The Zero-Inflated Negative Binomial (ZINB) model has the lowest AIC of 9335, indicating the best fit.</a:t>
            </a:r>
            <a:endParaRPr lang="en-US" altLang="zh-CN" sz="24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  <a:p>
            <a:endParaRPr lang="en-US" altLang="zh-CN" sz="24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  <a:p>
            <a:r>
              <a:rPr lang="en-US" altLang="zh-CN" sz="2400" b="1" spc="150" dirty="0">
                <a:solidFill>
                  <a:srgbClr val="00355F"/>
                </a:solidFill>
                <a:latin typeface="Arial Bold" panose="020B0604020202090204" charset="0"/>
                <a:ea typeface="微软雅黑" charset="-122"/>
                <a:cs typeface="Arial Bold" panose="020B0604020202090204" charset="0"/>
                <a:sym typeface="Arial" panose="020B0604020202090204" pitchFamily="34" charset="0"/>
              </a:rPr>
              <a:t>It captures both overdispersion and excess zeros, which the Poisson and NB models cannot fully handle.</a:t>
            </a:r>
            <a:endParaRPr lang="en-US" altLang="zh-CN" sz="2400" b="1" spc="150" dirty="0">
              <a:solidFill>
                <a:srgbClr val="00355F"/>
              </a:solidFill>
              <a:latin typeface="Arial Bold" panose="020B0604020202090204" charset="0"/>
              <a:ea typeface="微软雅黑" charset="-122"/>
              <a:cs typeface="Arial Bold" panose="020B0604020202090204" charset="0"/>
              <a:sym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2" name="文本框 1"/>
            <p:cNvSpPr txBox="1"/>
            <p:nvPr>
              <p:custDataLst>
                <p:tags r:id="rId10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11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3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4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243522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Residual Plot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lang="en-GB" altLang="zh-CN" sz="2800" i="0" u="none" strike="noStrike" dirty="0">
              <a:solidFill>
                <a:srgbClr val="000000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kumimoji="1" lang="zh-CN" altLang="en-US" sz="2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2146852"/>
            <a:ext cx="0" cy="4359965"/>
          </a:xfrm>
          <a:prstGeom prst="line">
            <a:avLst/>
          </a:prstGeom>
          <a:ln w="34925">
            <a:solidFill>
              <a:srgbClr val="0035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447" y="3279593"/>
            <a:ext cx="1537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b="1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Model1 : </a:t>
            </a:r>
            <a:r>
              <a:rPr lang="en-GB" altLang="zh-CN" sz="2400" i="0" u="none" strike="noStrike" dirty="0" err="1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Possion</a:t>
            </a:r>
            <a:endParaRPr lang="en-GB" altLang="zh-CN" sz="2400" i="0" u="none" strike="noStrike" dirty="0">
              <a:solidFill>
                <a:srgbClr val="212529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1" name="图片 10" descr="图表, 散点图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03" y="2188525"/>
            <a:ext cx="4030357" cy="325631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29587" y="5653564"/>
            <a:ext cx="6147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i="0" u="none" strike="noStrike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Residual variability is higher at lower predicted values, indicating excessive dispersion, consistent with the previously calculated dispersion parameter.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96000" y="3279593"/>
            <a:ext cx="1926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altLang="zh-CN" sz="2400" b="1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Model2 : </a:t>
            </a:r>
            <a:r>
              <a:rPr lang="en-GB" altLang="zh-CN" sz="2400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nb_model_2</a:t>
            </a:r>
            <a:endParaRPr lang="en-GB" altLang="zh-CN" sz="2400" i="0" u="none" strike="noStrike" dirty="0">
              <a:solidFill>
                <a:srgbClr val="212529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21" name="图片 20" descr="图表, 散点图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067" y="2188533"/>
            <a:ext cx="4030347" cy="325630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121268" y="5650286"/>
            <a:ext cx="5982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The variance of the residuals is generally in the range of -2 to +2. The negative binomial regression model basically solves the overdispersion problem.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7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243522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Residual Plot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019" y="2128919"/>
            <a:ext cx="29083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GB" altLang="zh-CN" sz="2400" b="1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Model3 :</a:t>
            </a:r>
            <a:endParaRPr lang="en-GB" altLang="zh-CN" sz="2400" b="1" i="0" u="none" strike="noStrike" dirty="0">
              <a:solidFill>
                <a:srgbClr val="212529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GB" altLang="zh-CN" sz="2400" b="1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GB" altLang="zh-CN" sz="2400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Zer</a:t>
            </a:r>
            <a:r>
              <a:rPr lang="en-US" altLang="zh-CN" sz="2400" dirty="0">
                <a:solidFill>
                  <a:srgbClr val="212529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o-</a:t>
            </a:r>
            <a:r>
              <a:rPr lang="en-GB" altLang="zh-CN" sz="2400" i="0" u="none" strike="noStrike" dirty="0" err="1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flated</a:t>
            </a:r>
            <a:r>
              <a:rPr lang="en-US" altLang="zh-CN" sz="2400" dirty="0">
                <a:solidFill>
                  <a:srgbClr val="212529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_</a:t>
            </a:r>
            <a:r>
              <a:rPr lang="en-GB" altLang="zh-CN" sz="2400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model</a:t>
            </a:r>
            <a:endParaRPr lang="en-GB" altLang="zh-CN" sz="2400" i="0" u="none" strike="noStrike" dirty="0">
              <a:solidFill>
                <a:srgbClr val="212529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 descr="图表, 散点图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414" y="2251676"/>
            <a:ext cx="5182071" cy="418683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6019" y="3413983"/>
            <a:ext cx="3629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0" i="0" u="none" strike="noStrike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The residual plot highlights useful insights, confirming the presence of dispersion and validating the need for a more flexible model.</a:t>
            </a:r>
            <a:endParaRPr lang="zh-CN" alt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7" name="文本框 6"/>
            <p:cNvSpPr txBox="1"/>
            <p:nvPr>
              <p:custDataLst>
                <p:tags r:id="rId2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4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5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41344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Key Findings Summary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zh-CN" altLang="en-US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 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96123" y="2071335"/>
            <a:ext cx="9017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b="0" i="0" u="none" strike="noStrike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This report examines animal shelter stays, showing a right-skewed distribution with most animals staying under 10 days. </a:t>
            </a:r>
            <a:endParaRPr lang="en-GB" altLang="zh-CN" sz="2400" b="0" i="0" u="none" strike="noStrike" dirty="0">
              <a:solidFill>
                <a:srgbClr val="000000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GB" altLang="zh-CN" sz="2400" dirty="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GB" altLang="zh-CN" sz="2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202591" y="2041851"/>
            <a:ext cx="9017344" cy="932331"/>
          </a:xfrm>
          <a:prstGeom prst="roundRect">
            <a:avLst/>
          </a:prstGeom>
          <a:noFill/>
          <a:ln w="25400">
            <a:solidFill>
              <a:srgbClr val="003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202591" y="3110699"/>
            <a:ext cx="9017344" cy="1898124"/>
          </a:xfrm>
          <a:prstGeom prst="roundRect">
            <a:avLst/>
          </a:prstGeom>
          <a:noFill/>
          <a:ln w="25400">
            <a:solidFill>
              <a:srgbClr val="003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2202591" y="5224546"/>
            <a:ext cx="9017344" cy="1330035"/>
          </a:xfrm>
          <a:prstGeom prst="roundRect">
            <a:avLst/>
          </a:prstGeom>
          <a:noFill/>
          <a:ln w="25400">
            <a:solidFill>
              <a:srgbClr val="003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96123" y="5303298"/>
            <a:ext cx="8253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Given many zero-day stays, a Zero-Inflated Negative Binomial model provided the best fit, distinguishing structural zeros from regular counts for deeper insight.</a:t>
            </a:r>
            <a:endParaRPr lang="zh-CN" altLang="en-US" sz="2400" dirty="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1190" y="3144373"/>
            <a:ext cx="88587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2400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Using Poisson and Negative Binomial models with predictors like </a:t>
            </a:r>
            <a:r>
              <a:rPr lang="en-GB" altLang="zh-CN" sz="2400" dirty="0" err="1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intake_type</a:t>
            </a:r>
            <a:r>
              <a:rPr lang="en-GB" altLang="zh-CN" sz="2400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lang="en-GB" altLang="zh-CN" sz="2400" dirty="0" err="1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animal_type</a:t>
            </a:r>
            <a:r>
              <a:rPr lang="en-GB" altLang="zh-CN" sz="2400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 </a:t>
            </a:r>
            <a:r>
              <a:rPr lang="en-GB" altLang="zh-CN" sz="2400" dirty="0" err="1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chip_status</a:t>
            </a:r>
            <a:r>
              <a:rPr lang="en-GB" altLang="zh-CN" sz="2400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, and month, we found that owner-surrendered or stray animals stay shorter, dogs stay slightly longer, and chip status and intake month have weaker effects. </a:t>
            </a:r>
            <a:endParaRPr lang="en-GB" altLang="zh-CN" sz="2400" dirty="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2322" y="2181398"/>
            <a:ext cx="2057498" cy="539433"/>
          </a:xfrm>
          <a:prstGeom prst="roundRect">
            <a:avLst/>
          </a:prstGeom>
          <a:solidFill>
            <a:srgbClr val="003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Distribution</a:t>
            </a:r>
            <a:endParaRPr kumimoji="1" lang="zh-CN" alt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22322" y="3789617"/>
            <a:ext cx="2057498" cy="539433"/>
          </a:xfrm>
          <a:prstGeom prst="roundRect">
            <a:avLst/>
          </a:prstGeom>
          <a:solidFill>
            <a:srgbClr val="003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Predictors</a:t>
            </a:r>
            <a:endParaRPr kumimoji="1" lang="zh-CN" alt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2322" y="5633747"/>
            <a:ext cx="2057498" cy="539433"/>
          </a:xfrm>
          <a:prstGeom prst="roundRect">
            <a:avLst/>
          </a:prstGeom>
          <a:solidFill>
            <a:srgbClr val="003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Modeling</a:t>
            </a:r>
            <a:endParaRPr kumimoji="1" lang="zh-CN" alt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6510"/>
            <a:ext cx="9582150" cy="1329690"/>
            <a:chOff x="4220" y="-26"/>
            <a:chExt cx="15090" cy="209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2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4"/>
              </p:custDataLst>
            </p:nvPr>
          </p:nvSpPr>
          <p:spPr>
            <a:xfrm>
              <a:off x="13425" y="-26"/>
              <a:ext cx="3176" cy="20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rgbClr val="00355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462724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Limitations &amp; Future Work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zh-CN" altLang="en-US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 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390413" y="2286171"/>
            <a:ext cx="9485110" cy="181587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0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2321" y="2054881"/>
            <a:ext cx="2004043" cy="720823"/>
          </a:xfrm>
          <a:prstGeom prst="roundRect">
            <a:avLst>
              <a:gd name="adj" fmla="val 12990"/>
            </a:avLst>
          </a:prstGeom>
          <a:solidFill>
            <a:srgbClr val="003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Problem </a:t>
            </a:r>
            <a:r>
              <a:rPr kumimoji="1" lang="en-US" altLang="zh-CN" sz="2400" b="1" dirty="0" err="1">
                <a:latin typeface="Arial" panose="020B0604020202090204" pitchFamily="34" charset="0"/>
                <a:cs typeface="Arial" panose="020B0604020202090204" pitchFamily="34" charset="0"/>
              </a:rPr>
              <a:t>statment</a:t>
            </a:r>
            <a:endParaRPr kumimoji="1" lang="zh-CN" alt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53932" y="2502744"/>
            <a:ext cx="6973957" cy="1314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The dataset contains a large number of zero values.</a:t>
            </a:r>
            <a:endParaRPr lang="zh-CN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Multiple explanatory variables are present.</a:t>
            </a:r>
            <a:endParaRPr lang="zh-CN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 GLM does not fit well.</a:t>
            </a:r>
            <a:endParaRPr lang="zh-CN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53445" y="4453401"/>
            <a:ext cx="9485110" cy="22146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sz="20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22321" y="4227234"/>
            <a:ext cx="2004043" cy="720823"/>
          </a:xfrm>
          <a:prstGeom prst="roundRect">
            <a:avLst/>
          </a:prstGeom>
          <a:solidFill>
            <a:srgbClr val="003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Proposed solution</a:t>
            </a:r>
            <a:endParaRPr kumimoji="1" lang="zh-CN" altLang="en-US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53932" y="4468068"/>
            <a:ext cx="8196471" cy="216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Explore ANN as an alternative predictive model.</a:t>
            </a:r>
            <a:endParaRPr lang="en-US" altLang="zh-CN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Investigate methods for transforming non-numerical variables into numerical ones</a:t>
            </a:r>
            <a:r>
              <a:rPr lang="en-US" altLang="zh-CN" sz="2000" dirty="0">
                <a:latin typeface="Arial" panose="020B0604020202090204" pitchFamily="34" charset="0"/>
                <a:cs typeface="Arial" panose="020B0604020202090204" pitchFamily="34" charset="0"/>
              </a:rPr>
              <a:t>.</a:t>
            </a:r>
            <a:endParaRPr lang="zh-CN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lnSpc>
                <a:spcPts val="33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Consider whether the frequency of observer occurrences can serve as a conversion criterion.</a:t>
            </a:r>
            <a:endParaRPr lang="zh-CN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6510"/>
            <a:ext cx="9545079" cy="1329690"/>
            <a:chOff x="4220" y="-26"/>
            <a:chExt cx="15142" cy="209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2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4"/>
              </p:custDataLst>
            </p:nvPr>
          </p:nvSpPr>
          <p:spPr>
            <a:xfrm>
              <a:off x="13425" y="-26"/>
              <a:ext cx="3176" cy="2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16449" y="-26"/>
              <a:ext cx="2913" cy="20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5.Future 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The University at sunset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4525" y="2446020"/>
            <a:ext cx="667258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8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rPr>
              <a:t>THANKS!</a:t>
            </a:r>
            <a:endParaRPr lang="en-US" altLang="zh-CN" sz="8800" b="1">
              <a:solidFill>
                <a:schemeClr val="bg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5818" y="1154371"/>
            <a:ext cx="6629400" cy="789709"/>
          </a:xfrm>
        </p:spPr>
        <p:txBody>
          <a:bodyPr/>
          <a:lstStyle/>
          <a:p>
            <a:r>
              <a:rPr lang="en-US" altLang="zh-CN"/>
              <a:t>CONTENTS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0" y="-10795"/>
            <a:ext cx="12202795" cy="1165225"/>
            <a:chOff x="0" y="-17"/>
            <a:chExt cx="19217" cy="1835"/>
          </a:xfrm>
        </p:grpSpPr>
        <p:sp>
          <p:nvSpPr>
            <p:cNvPr id="6" name="矩形 5"/>
            <p:cNvSpPr/>
            <p:nvPr/>
          </p:nvSpPr>
          <p:spPr>
            <a:xfrm>
              <a:off x="0" y="-17"/>
              <a:ext cx="19217" cy="1835"/>
            </a:xfrm>
            <a:prstGeom prst="rect">
              <a:avLst/>
            </a:prstGeom>
            <a:solidFill>
              <a:srgbClr val="A4653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-17"/>
              <a:ext cx="19199" cy="1752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 descr="截屏2025-03-19 11.46.4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3924" cy="1742"/>
            </a:xfrm>
            <a:prstGeom prst="rect">
              <a:avLst/>
            </a:prstGeom>
          </p:spPr>
        </p:pic>
      </p:grpSp>
      <p:sp>
        <p:nvSpPr>
          <p:cNvPr id="9" name="矩形 8"/>
          <p:cNvSpPr/>
          <p:nvPr/>
        </p:nvSpPr>
        <p:spPr>
          <a:xfrm>
            <a:off x="-15240" y="1415415"/>
            <a:ext cx="702310" cy="200660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489325" y="1415415"/>
            <a:ext cx="8701405" cy="201295"/>
          </a:xfrm>
          <a:prstGeom prst="rect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56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79445" y="1948180"/>
            <a:ext cx="5895340" cy="703580"/>
          </a:xfrm>
          <a:prstGeom prst="roundRect">
            <a:avLst>
              <a:gd name="adj" fmla="val 50000"/>
            </a:avLst>
          </a:prstGeom>
          <a:solidFill>
            <a:srgbClr val="00355F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6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rPr>
              <a:t>Analysis Aims</a:t>
            </a:r>
            <a:endParaRPr kumimoji="1" lang="en-US" altLang="ko-KR" sz="2600" b="1" kern="0" dirty="0">
              <a:solidFill>
                <a:sysClr val="window" lastClr="FFFFFF"/>
              </a:solidFill>
              <a:latin typeface="Arial Bold" panose="020B0604020202090204" charset="0"/>
              <a:cs typeface="Arial Bold" panose="020B0604020202090204" charset="0"/>
              <a:sym typeface="Arial" panose="020B0604020202090204" pitchFamily="34" charset="0"/>
            </a:endParaRPr>
          </a:p>
        </p:txBody>
      </p:sp>
      <p:sp>
        <p:nvSpPr>
          <p:cNvPr id="21" name="AutoShape 56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139440" y="4097020"/>
            <a:ext cx="5935980" cy="702310"/>
          </a:xfrm>
          <a:prstGeom prst="roundRect">
            <a:avLst>
              <a:gd name="adj" fmla="val 50000"/>
            </a:avLst>
          </a:prstGeom>
          <a:solidFill>
            <a:srgbClr val="00355F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600" b="1" kern="0" dirty="0">
                <a:solidFill>
                  <a:sysClr val="window" lastClr="FFFFFF"/>
                </a:solidFill>
                <a:sym typeface="Arial" panose="020B0604020202090204" pitchFamily="34" charset="0"/>
              </a:rPr>
              <a:t>Model And Results</a:t>
            </a:r>
            <a:endParaRPr kumimoji="1" lang="en-US" altLang="ko-KR" sz="2600" b="1" kern="0" dirty="0">
              <a:solidFill>
                <a:sysClr val="window" lastClr="FFFFFF"/>
              </a:solidFill>
              <a:sym typeface="Arial" panose="020B0604020202090204" pitchFamily="34" charset="0"/>
            </a:endParaRPr>
          </a:p>
        </p:txBody>
      </p:sp>
      <p:sp>
        <p:nvSpPr>
          <p:cNvPr id="22" name="AutoShape 56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39440" y="3023235"/>
            <a:ext cx="5935345" cy="702310"/>
          </a:xfrm>
          <a:prstGeom prst="roundRect">
            <a:avLst>
              <a:gd name="adj" fmla="val 50000"/>
            </a:avLst>
          </a:prstGeom>
          <a:solidFill>
            <a:srgbClr val="00355F"/>
          </a:solidFill>
          <a:ln>
            <a:noFill/>
          </a:ln>
        </p:spPr>
        <p:txBody>
          <a:bodyPr wrap="square" lIns="0" tIns="0" rIns="0" bIns="0" anchor="ctr">
            <a:noAutofit/>
          </a:bodyPr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600" b="1" kern="0" dirty="0">
                <a:solidFill>
                  <a:sysClr val="window" lastClr="FFFFFF"/>
                </a:solidFill>
                <a:sym typeface="Arial" panose="020B0604020202090204" pitchFamily="34" charset="0"/>
              </a:rPr>
              <a:t>Exploratory Data Analysis</a:t>
            </a:r>
            <a:endParaRPr kumimoji="1" lang="en-US" altLang="ko-KR" sz="2600" b="1" kern="0" dirty="0">
              <a:solidFill>
                <a:sysClr val="window" lastClr="FFFFFF"/>
              </a:solidFill>
              <a:sym typeface="Arial" panose="020B060402020209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139440" y="1943100"/>
            <a:ext cx="728345" cy="690880"/>
            <a:chOff x="5007" y="3611"/>
            <a:chExt cx="1147" cy="1088"/>
          </a:xfrm>
        </p:grpSpPr>
        <p:sp>
          <p:nvSpPr>
            <p:cNvPr id="25" name="椭圆 24"/>
            <p:cNvSpPr/>
            <p:nvPr/>
          </p:nvSpPr>
          <p:spPr>
            <a:xfrm>
              <a:off x="5007" y="3611"/>
              <a:ext cx="1147" cy="1088"/>
            </a:xfrm>
            <a:prstGeom prst="ellipse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98" y="3749"/>
              <a:ext cx="653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1</a:t>
              </a:r>
              <a:endParaRPr lang="en-US" altLang="zh-CN" sz="26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139440" y="3025775"/>
            <a:ext cx="728345" cy="690880"/>
            <a:chOff x="5007" y="3611"/>
            <a:chExt cx="1147" cy="1088"/>
          </a:xfrm>
        </p:grpSpPr>
        <p:sp>
          <p:nvSpPr>
            <p:cNvPr id="33" name="椭圆 32"/>
            <p:cNvSpPr/>
            <p:nvPr>
              <p:custDataLst>
                <p:tags r:id="rId6"/>
              </p:custDataLst>
            </p:nvPr>
          </p:nvSpPr>
          <p:spPr>
            <a:xfrm>
              <a:off x="5007" y="3611"/>
              <a:ext cx="1147" cy="1088"/>
            </a:xfrm>
            <a:prstGeom prst="ellipse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4" name="文本框 33"/>
            <p:cNvSpPr txBox="1"/>
            <p:nvPr>
              <p:custDataLst>
                <p:tags r:id="rId7"/>
              </p:custDataLst>
            </p:nvPr>
          </p:nvSpPr>
          <p:spPr>
            <a:xfrm>
              <a:off x="5298" y="3749"/>
              <a:ext cx="653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</a:t>
              </a:r>
              <a:endParaRPr lang="en-US" altLang="zh-CN" sz="26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139440" y="4097020"/>
            <a:ext cx="728345" cy="690880"/>
            <a:chOff x="5007" y="3611"/>
            <a:chExt cx="1147" cy="1088"/>
          </a:xfrm>
        </p:grpSpPr>
        <p:sp>
          <p:nvSpPr>
            <p:cNvPr id="36" name="椭圆 35"/>
            <p:cNvSpPr/>
            <p:nvPr>
              <p:custDataLst>
                <p:tags r:id="rId8"/>
              </p:custDataLst>
            </p:nvPr>
          </p:nvSpPr>
          <p:spPr>
            <a:xfrm>
              <a:off x="5007" y="3611"/>
              <a:ext cx="1147" cy="1088"/>
            </a:xfrm>
            <a:prstGeom prst="ellipse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/>
            </a:p>
          </p:txBody>
        </p:sp>
        <p:sp>
          <p:nvSpPr>
            <p:cNvPr id="37" name="文本框 36"/>
            <p:cNvSpPr txBox="1"/>
            <p:nvPr>
              <p:custDataLst>
                <p:tags r:id="rId9"/>
              </p:custDataLst>
            </p:nvPr>
          </p:nvSpPr>
          <p:spPr>
            <a:xfrm>
              <a:off x="5298" y="3749"/>
              <a:ext cx="653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3</a:t>
              </a:r>
              <a:endParaRPr lang="en-US" altLang="zh-CN" sz="26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147060" y="5031105"/>
            <a:ext cx="5935980" cy="702310"/>
            <a:chOff x="4780" y="8759"/>
            <a:chExt cx="9348" cy="1106"/>
          </a:xfrm>
        </p:grpSpPr>
        <p:sp>
          <p:nvSpPr>
            <p:cNvPr id="3" name="AutoShape 56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780" y="8759"/>
              <a:ext cx="9348" cy="1106"/>
            </a:xfrm>
            <a:prstGeom prst="roundRect">
              <a:avLst>
                <a:gd name="adj" fmla="val 50000"/>
              </a:avLst>
            </a:prstGeom>
            <a:solidFill>
              <a:srgbClr val="00355F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p>
              <a:pPr lvl="0"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6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6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1"/>
              </p:custDataLst>
            </p:nvPr>
          </p:nvSpPr>
          <p:spPr>
            <a:xfrm>
              <a:off x="5169" y="8895"/>
              <a:ext cx="653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6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4</a:t>
              </a:r>
              <a:endParaRPr lang="en-US" altLang="zh-CN" sz="26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38805" y="5969000"/>
            <a:ext cx="5935980" cy="702310"/>
            <a:chOff x="4780" y="8759"/>
            <a:chExt cx="9348" cy="1106"/>
          </a:xfrm>
        </p:grpSpPr>
        <p:sp>
          <p:nvSpPr>
            <p:cNvPr id="13" name="AutoShape 56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780" y="8759"/>
              <a:ext cx="9348" cy="1106"/>
            </a:xfrm>
            <a:prstGeom prst="roundRect">
              <a:avLst>
                <a:gd name="adj" fmla="val 50000"/>
              </a:avLst>
            </a:prstGeom>
            <a:solidFill>
              <a:srgbClr val="00355F"/>
            </a:solidFill>
            <a:ln>
              <a:noFill/>
            </a:ln>
          </p:spPr>
          <p:txBody>
            <a:bodyPr wrap="square" lIns="0" tIns="0" rIns="0" bIns="0" anchor="ctr">
              <a:noAutofit/>
            </a:bodyPr>
            <a:p>
              <a:pPr lvl="0" algn="ctr" fontAlgn="base" latinLnBrk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6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Work</a:t>
              </a:r>
              <a:endParaRPr kumimoji="1" lang="en-US" altLang="ko-KR" sz="26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5169" y="8895"/>
              <a:ext cx="653" cy="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6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5</a:t>
              </a:r>
              <a:endParaRPr lang="en-US" altLang="zh-CN" sz="2600" b="1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3719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Aims of the analysis </a:t>
            </a:r>
            <a:endParaRPr kumimoji="1" lang="en-US" altLang="zh-CN" sz="2800" b="1" dirty="0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9936" y="2241066"/>
            <a:ext cx="7395169" cy="1763187"/>
          </a:xfrm>
          <a:prstGeom prst="roundRect">
            <a:avLst/>
          </a:prstGeom>
          <a:noFill/>
          <a:ln w="57150">
            <a:solidFill>
              <a:srgbClr val="003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0749" y="4004253"/>
            <a:ext cx="687949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zh-CN" sz="2400" b="0" i="0" u="none" strike="noStrike" dirty="0">
              <a:solidFill>
                <a:srgbClr val="000000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GB" altLang="zh-CN" sz="2400" b="1" dirty="0">
                <a:solidFill>
                  <a:srgbClr val="000000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Problem Statement:</a:t>
            </a:r>
            <a:endParaRPr lang="en-GB" altLang="zh-CN" sz="2400" b="1" dirty="0">
              <a:solidFill>
                <a:srgbClr val="000000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GB" altLang="zh-CN" sz="2400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Which factors influence the number of days an animal spends in the shelter before its final outcome is decided? </a:t>
            </a:r>
            <a:endParaRPr lang="en-GB" altLang="zh-CN" sz="24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15" name="图片 14" descr="人躺在床上睡觉的狗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72" y="2021198"/>
            <a:ext cx="3515966" cy="4687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0749" y="2343192"/>
            <a:ext cx="71400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zh-CN" sz="2400" b="1" dirty="0">
                <a:latin typeface="Arial" panose="020B0604020202090204" pitchFamily="34" charset="0"/>
                <a:cs typeface="Arial" panose="020B0604020202090204" pitchFamily="34" charset="0"/>
              </a:rPr>
              <a:t>Aim:</a:t>
            </a:r>
            <a:endParaRPr lang="en-US" altLang="zh-CN" sz="24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zh-CN" altLang="en-US" sz="2400" dirty="0">
                <a:latin typeface="Arial" panose="020B0604020202090204" pitchFamily="34" charset="0"/>
                <a:cs typeface="Arial" panose="020B0604020202090204" pitchFamily="34" charset="0"/>
              </a:rPr>
              <a:t>Research into the number of days an animal spends in the shelter is expected to help shelters make better decisions.</a:t>
            </a:r>
            <a:endParaRPr lang="zh-CN" altLang="en-US" sz="24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9936" y="4264035"/>
            <a:ext cx="7395169" cy="1930996"/>
          </a:xfrm>
          <a:prstGeom prst="roundRect">
            <a:avLst/>
          </a:prstGeom>
          <a:noFill/>
          <a:ln w="57150">
            <a:solidFill>
              <a:srgbClr val="003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79700" y="-14605"/>
            <a:ext cx="9582150" cy="1339850"/>
            <a:chOff x="4220" y="-23"/>
            <a:chExt cx="15090" cy="2110"/>
          </a:xfrm>
        </p:grpSpPr>
        <p:sp>
          <p:nvSpPr>
            <p:cNvPr id="2" name="文本框 1"/>
            <p:cNvSpPr txBox="1"/>
            <p:nvPr/>
          </p:nvSpPr>
          <p:spPr>
            <a:xfrm>
              <a:off x="4220" y="-23"/>
              <a:ext cx="3177" cy="1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rgbClr val="00355F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7397" y="27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10410" y="27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20000"/>
                </a:lnSpc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26327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Data Overview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2146852"/>
            <a:ext cx="0" cy="4359965"/>
          </a:xfrm>
          <a:prstGeom prst="line">
            <a:avLst/>
          </a:prstGeom>
          <a:ln w="34925">
            <a:solidFill>
              <a:srgbClr val="0035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18054" y="2146850"/>
            <a:ext cx="545989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altLang="zh-CN" sz="2400" b="1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Key</a:t>
            </a:r>
            <a:r>
              <a:rPr lang="zh-CN" altLang="en-US" sz="2400" b="1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US" altLang="zh-CN" sz="2400" b="1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variables</a:t>
            </a:r>
            <a:r>
              <a:rPr lang="zh-CN" altLang="en-US" sz="2400" b="1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：</a:t>
            </a:r>
            <a:endParaRPr lang="en-GB" altLang="zh-CN" sz="2400" b="1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 err="1">
                <a:effectLst/>
                <a:latin typeface="Arial" panose="020B0604020202090204" pitchFamily="34" charset="0"/>
                <a:cs typeface="Arial" panose="020B0604020202090204" pitchFamily="34" charset="0"/>
              </a:rPr>
              <a:t>Animal_type</a:t>
            </a: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 – The type of animal admitted to the shelter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Month – Month the animal was admitted, recorded numerically with January=1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Year. – Year the animal was admitted to the shelter.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 err="1">
                <a:effectLst/>
                <a:latin typeface="Arial" panose="020B0604020202090204" pitchFamily="34" charset="0"/>
                <a:cs typeface="Arial" panose="020B0604020202090204" pitchFamily="34" charset="0"/>
              </a:rPr>
              <a:t>Intake_type</a:t>
            </a: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 – Reason for the animal being admitted to the shelter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 err="1">
                <a:effectLst/>
                <a:latin typeface="Arial" panose="020B0604020202090204" pitchFamily="34" charset="0"/>
                <a:cs typeface="Arial" panose="020B0604020202090204" pitchFamily="34" charset="0"/>
              </a:rPr>
              <a:t>Outcome_type</a:t>
            </a: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 – Final outcome for the admitted animal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 err="1">
                <a:effectLst/>
                <a:latin typeface="Arial" panose="020B0604020202090204" pitchFamily="34" charset="0"/>
                <a:cs typeface="Arial" panose="020B0604020202090204" pitchFamily="34" charset="0"/>
              </a:rPr>
              <a:t>Chip_Status</a:t>
            </a: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 – Did the animal have a microchip with owner information?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GB" altLang="zh-CN" dirty="0" err="1">
                <a:effectLst/>
                <a:latin typeface="Arial" panose="020B0604020202090204" pitchFamily="34" charset="0"/>
                <a:cs typeface="Arial" panose="020B0604020202090204" pitchFamily="34" charset="0"/>
              </a:rPr>
              <a:t>Time_at_Shelter</a:t>
            </a:r>
            <a:r>
              <a:rPr lang="en-GB" altLang="zh-CN" dirty="0">
                <a:effectLst/>
                <a:latin typeface="Arial" panose="020B0604020202090204" pitchFamily="34" charset="0"/>
                <a:cs typeface="Arial" panose="020B0604020202090204" pitchFamily="34" charset="0"/>
              </a:rPr>
              <a:t> – Days spent at the shelter between being admitted and the final outcome. </a:t>
            </a:r>
            <a:endParaRPr lang="en-GB" altLang="zh-CN" dirty="0"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14" name="图片 13" descr="图表, 直方图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4" y="2279324"/>
            <a:ext cx="3826012" cy="300555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205608" y="2837047"/>
            <a:ext cx="17456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zh-CN" b="1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Histogram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of the number of days an animal spends in the shelter</a:t>
            </a:r>
            <a:endParaRPr lang="zh-CN" altLang="en-US" dirty="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39342" y="5555158"/>
            <a:ext cx="5234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latin typeface="Arial" panose="020B0604020202090204" pitchFamily="34" charset="0"/>
                <a:cs typeface="Arial" panose="020B0604020202090204" pitchFamily="34" charset="0"/>
              </a:rPr>
              <a:t>The chart shows a right-skewed distribution, with most animals staying 0-10 days and few staying beyond 30 days.</a:t>
            </a:r>
            <a:endParaRPr lang="en-GB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9700" y="-635"/>
            <a:ext cx="9582150" cy="1325880"/>
            <a:chOff x="4220" y="-1"/>
            <a:chExt cx="15090" cy="2088"/>
          </a:xfrm>
        </p:grpSpPr>
        <p:sp>
          <p:nvSpPr>
            <p:cNvPr id="5" name="文本框 4"/>
            <p:cNvSpPr txBox="1"/>
            <p:nvPr>
              <p:custDataLst>
                <p:tags r:id="rId2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410" y="27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20000"/>
                </a:lnSpc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19" y="1325217"/>
            <a:ext cx="26327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Data Overview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2146852"/>
            <a:ext cx="0" cy="4359965"/>
          </a:xfrm>
          <a:prstGeom prst="line">
            <a:avLst/>
          </a:prstGeom>
          <a:ln w="34925">
            <a:solidFill>
              <a:srgbClr val="0035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图表, 箱线图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30" y="2279324"/>
            <a:ext cx="3835400" cy="3098800"/>
          </a:xfrm>
          <a:prstGeom prst="rect">
            <a:avLst/>
          </a:prstGeom>
        </p:spPr>
      </p:pic>
      <p:pic>
        <p:nvPicPr>
          <p:cNvPr id="13" name="图片 12" descr="图表, 箱线图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04" y="2324700"/>
            <a:ext cx="3835400" cy="3098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81534" y="5561999"/>
            <a:ext cx="5777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i="0" u="none" strike="noStrike" dirty="0">
                <a:solidFill>
                  <a:srgbClr val="212529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The median of confiscated animals was significantly higher than that of the other two groups, indicating that confiscated animals stayed concentrated and longer.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701" y="2754799"/>
            <a:ext cx="14361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altLang="zh-CN" b="1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Boxplot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of </a:t>
            </a:r>
            <a:r>
              <a:rPr lang="en-GB" altLang="zh-CN" b="0" i="0" u="none" strike="noStrike" dirty="0" err="1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time_at_shelter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and animal_</a:t>
            </a:r>
            <a:endParaRPr lang="en-GB" altLang="zh-CN" b="0" i="0" u="none" strike="noStrike" dirty="0">
              <a:solidFill>
                <a:srgbClr val="00355F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type</a:t>
            </a:r>
            <a:endParaRPr lang="zh-CN" altLang="en-US" dirty="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88767" y="2754799"/>
            <a:ext cx="13914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>
              <a:buFont typeface="+mj-lt"/>
              <a:buAutoNum type="arabicPeriod" startAt="3"/>
            </a:pPr>
            <a:r>
              <a:rPr lang="en-GB" altLang="zh-CN" b="1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Boxplot </a:t>
            </a:r>
            <a:r>
              <a:rPr lang="en-GB" altLang="zh-CN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of </a:t>
            </a:r>
            <a:r>
              <a:rPr lang="en-GB" altLang="zh-CN" dirty="0" err="1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time_at_shelter</a:t>
            </a:r>
            <a:r>
              <a:rPr lang="en-GB" altLang="zh-CN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and intake_</a:t>
            </a:r>
            <a:endParaRPr lang="en-GB" altLang="zh-CN" dirty="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eaLnBrk="0"/>
            <a:r>
              <a:rPr lang="zh-CN" altLang="en-US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 </a:t>
            </a:r>
            <a:r>
              <a:rPr lang="en-GB" altLang="zh-CN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type</a:t>
            </a:r>
            <a:endParaRPr lang="zh-CN" altLang="en-US" dirty="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3701" y="5678959"/>
            <a:ext cx="5354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90204" pitchFamily="34" charset="0"/>
                <a:cs typeface="Arial" panose="020B0604020202090204" pitchFamily="34" charset="0"/>
              </a:rPr>
              <a:t>Cats have a lower median stay than dogs, but dogs show a wider distribution with longer stays.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79700" y="-635"/>
            <a:ext cx="9582150" cy="1325880"/>
            <a:chOff x="4220" y="-1"/>
            <a:chExt cx="15090" cy="2088"/>
          </a:xfrm>
        </p:grpSpPr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10410" y="27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20000"/>
                </a:lnSpc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34817"/>
            <a:ext cx="1219200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连接符 3"/>
          <p:cNvCxnSpPr/>
          <p:nvPr/>
        </p:nvCxnSpPr>
        <p:spPr>
          <a:xfrm>
            <a:off x="6096000" y="2146852"/>
            <a:ext cx="0" cy="4359965"/>
          </a:xfrm>
          <a:prstGeom prst="line">
            <a:avLst/>
          </a:prstGeom>
          <a:ln w="34925">
            <a:solidFill>
              <a:srgbClr val="00355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03701" y="2754799"/>
            <a:ext cx="14356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altLang="zh-CN" b="1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Boxplot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of </a:t>
            </a:r>
            <a:r>
              <a:rPr lang="en-GB" altLang="zh-CN" b="0" i="0" u="none" strike="noStrike" dirty="0" err="1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time_at_shelter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and chip_</a:t>
            </a:r>
            <a:endParaRPr lang="en-GB" altLang="zh-CN" b="0" i="0" u="none" strike="noStrike" dirty="0">
              <a:solidFill>
                <a:srgbClr val="00355F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status</a:t>
            </a:r>
            <a:endParaRPr lang="zh-CN" altLang="en-US" dirty="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7" name="图片 6" descr="图表, 箱线图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72" y="2199008"/>
            <a:ext cx="3835400" cy="3098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03701" y="5444840"/>
            <a:ext cx="5531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dirty="0">
                <a:latin typeface="Arial" panose="020B0604020202090204" pitchFamily="34" charset="0"/>
                <a:cs typeface="Arial" panose="020B0604020202090204" pitchFamily="34" charset="0"/>
              </a:rPr>
              <a:t>The medians were similar across chip statuses, suggesting comparable shelter stays. However, the IQR was wider for scanned animals, indicating greater data dispersion.</a:t>
            </a:r>
            <a:endParaRPr lang="en-GB" altLang="zh-CN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85954" y="2754799"/>
            <a:ext cx="1753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altLang="zh-CN" b="1" i="0" u="none" strike="noStrike" dirty="0" err="1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Sca</a:t>
            </a:r>
            <a:r>
              <a:rPr lang="en-US" altLang="zh-CN" b="1" i="0" u="none" strike="noStrike" dirty="0" err="1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tter</a:t>
            </a:r>
            <a:r>
              <a:rPr lang="en-US" altLang="zh-CN" b="1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r>
              <a:rPr lang="en-GB" altLang="zh-CN" b="1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plot </a:t>
            </a:r>
            <a:endParaRPr lang="en-GB" altLang="zh-CN" b="1" i="0" u="none" strike="noStrike" dirty="0">
              <a:solidFill>
                <a:srgbClr val="00355F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GB" altLang="zh-CN" b="1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of </a:t>
            </a:r>
            <a:r>
              <a:rPr lang="en-GB" altLang="zh-CN" b="0" i="0" u="none" strike="noStrike" dirty="0" err="1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time_at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_</a:t>
            </a:r>
            <a:endParaRPr lang="en-GB" altLang="zh-CN" b="0" i="0" u="none" strike="noStrike" dirty="0">
              <a:solidFill>
                <a:srgbClr val="00355F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GB" altLang="zh-CN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shelter and      </a:t>
            </a:r>
            <a:endParaRPr lang="en-GB" altLang="zh-CN" b="0" i="0" u="none" strike="noStrike" dirty="0">
              <a:solidFill>
                <a:srgbClr val="00355F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GB" altLang="zh-CN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intake_</a:t>
            </a:r>
            <a:endParaRPr lang="en-GB" altLang="zh-CN" b="0" i="0" u="none" strike="noStrike" dirty="0">
              <a:solidFill>
                <a:srgbClr val="00355F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zh-CN" altLang="en-US" dirty="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     </a:t>
            </a:r>
            <a:r>
              <a:rPr lang="en-GB" altLang="zh-CN" b="0" i="0" u="none" strike="noStrike" dirty="0">
                <a:solidFill>
                  <a:srgbClr val="00355F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type</a:t>
            </a:r>
            <a:endParaRPr lang="zh-CN" altLang="en-US" dirty="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8" name="图片 17" descr="图表, 散点图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899" y="2346040"/>
            <a:ext cx="3835400" cy="30988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356629" y="5455366"/>
            <a:ext cx="5663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i="0" u="none" strike="noStrike" dirty="0">
                <a:solidFill>
                  <a:srgbClr val="000000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The dataset spans from October 2016 to September 2017 with complete monthly data. Animal shelter stays were mostly short (under 20 days) and showed no significant seasonal variation.</a:t>
            </a:r>
            <a:endParaRPr lang="zh-CN" altLang="en-US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06019" y="1325217"/>
            <a:ext cx="26327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zh-CN" sz="2800" b="1" i="0" u="none" strike="noStrike" dirty="0">
                <a:solidFill>
                  <a:srgbClr val="00355F"/>
                </a:solidFill>
                <a:effectLst/>
                <a:latin typeface="Arial Bold" panose="020B0604020202090204" charset="0"/>
                <a:cs typeface="Arial Bold" panose="020B0604020202090204" charset="0"/>
              </a:rPr>
              <a:t>Data Overview</a:t>
            </a:r>
            <a:endParaRPr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  <a:p>
            <a:endParaRPr kumimoji="1" lang="en-GB" altLang="zh-CN" sz="2800" b="1" i="0" u="none" strike="noStrike" dirty="0">
              <a:solidFill>
                <a:srgbClr val="00355F"/>
              </a:solidFill>
              <a:effectLst/>
              <a:latin typeface="Arial Bold" panose="020B0604020202090204" charset="0"/>
              <a:cs typeface="Arial Bold" panose="020B060402020209020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79700" y="-635"/>
            <a:ext cx="9582150" cy="1325880"/>
            <a:chOff x="4220" y="-1"/>
            <a:chExt cx="15090" cy="2088"/>
          </a:xfrm>
        </p:grpSpPr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5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410" y="27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20000"/>
                </a:lnSpc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0660"/>
            <a:chOff x="-24" y="2229"/>
            <a:chExt cx="19222" cy="316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8477" y="2229"/>
              <a:ext cx="10721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15818" y="1154371"/>
            <a:ext cx="6629400" cy="789709"/>
          </a:xfrm>
        </p:spPr>
        <p:txBody>
          <a:bodyPr/>
          <a:p>
            <a:r>
              <a:rPr lang="en-US" altLang="zh-CN" sz="36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Poisson Regression</a:t>
            </a:r>
            <a:endParaRPr lang="en-US" altLang="zh-CN" sz="36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902335" y="1944370"/>
          <a:ext cx="5719445" cy="4592320"/>
        </p:xfrm>
        <a:graphic>
          <a:graphicData uri="http://schemas.openxmlformats.org/drawingml/2006/table">
            <a:tbl>
              <a:tblPr/>
              <a:tblGrid>
                <a:gridCol w="3190875"/>
                <a:gridCol w="2528570"/>
              </a:tblGrid>
              <a:tr h="364490">
                <a:tc>
                  <a:txBody>
                    <a:bodyPr/>
                    <a:p>
                      <a:pPr marL="12700" indent="0" algn="l" fontAlgn="ctr"/>
                      <a:endParaRPr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/>
                      <a:r>
                        <a:rPr lang="en-US" altLang="zh-CN" sz="2000" b="1" i="0">
                          <a:solidFill>
                            <a:srgbClr val="FFFFFF"/>
                          </a:solidFill>
                          <a:ea typeface="宋体"/>
                          <a:cs typeface="+mn-lt"/>
                        </a:rPr>
                        <a:t>Pr</a:t>
                      </a:r>
                      <a:endParaRPr lang="en-US" altLang="zh-CN" sz="2000" b="1" i="0">
                        <a:solidFill>
                          <a:srgbClr val="FFFFF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</a:tr>
              <a:tr h="36449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(Intercept)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&lt; 2e-16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</a:tr>
              <a:tr h="59690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animal_typeDOG 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4.70e-09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</a:tr>
              <a:tr h="59690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month_ordered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&lt; 2e-16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86804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intake_typeOWNER SURRENDER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&lt; 2e-16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59690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intake_typeSTRAY  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&lt; 2e-16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60198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CHIP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6.58e-07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60261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NO CHIP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7.55e-12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</a:tbl>
          </a:graphicData>
        </a:graphic>
      </p:graphicFrame>
      <p:sp>
        <p:nvSpPr>
          <p:cNvPr id="16" name="椭圆 15"/>
          <p:cNvSpPr/>
          <p:nvPr/>
        </p:nvSpPr>
        <p:spPr>
          <a:xfrm>
            <a:off x="7078980" y="2066925"/>
            <a:ext cx="2165350" cy="2146935"/>
          </a:xfrm>
          <a:prstGeom prst="ellipse">
            <a:avLst/>
          </a:prstGeom>
          <a:solidFill>
            <a:srgbClr val="A8BBC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52360" y="2602230"/>
            <a:ext cx="14192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AIC:</a:t>
            </a:r>
            <a:br>
              <a:rPr lang="en-US" altLang="zh-CN" sz="32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</a:br>
            <a:r>
              <a:rPr lang="en-US" altLang="zh-CN" sz="32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15692</a:t>
            </a:r>
            <a:endParaRPr lang="en-US" altLang="zh-CN" sz="32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87535" y="4094480"/>
            <a:ext cx="2335530" cy="2296795"/>
            <a:chOff x="14321" y="6448"/>
            <a:chExt cx="3678" cy="3617"/>
          </a:xfrm>
        </p:grpSpPr>
        <p:sp>
          <p:nvSpPr>
            <p:cNvPr id="18" name="椭圆 17"/>
            <p:cNvSpPr/>
            <p:nvPr>
              <p:custDataLst>
                <p:tags r:id="rId5"/>
              </p:custDataLst>
            </p:nvPr>
          </p:nvSpPr>
          <p:spPr>
            <a:xfrm>
              <a:off x="14321" y="6448"/>
              <a:ext cx="3678" cy="3617"/>
            </a:xfrm>
            <a:prstGeom prst="ellipse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14322" y="7497"/>
              <a:ext cx="3676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>
                  <a:solidFill>
                    <a:srgbClr val="CCD8E1"/>
                  </a:solidFill>
                </a:rPr>
                <a:t>Dispersion</a:t>
              </a:r>
              <a:br>
                <a:rPr lang="en-US" altLang="zh-CN" sz="3200" b="1">
                  <a:solidFill>
                    <a:srgbClr val="CCD8E1"/>
                  </a:solidFill>
                </a:rPr>
              </a:br>
              <a:r>
                <a:rPr lang="en-US" altLang="zh-CN" sz="3200" b="1">
                  <a:solidFill>
                    <a:srgbClr val="CCD8E1"/>
                  </a:solidFill>
                </a:rPr>
                <a:t>8.01&gt;&gt;1.5</a:t>
              </a:r>
              <a:endParaRPr lang="zh-CN" altLang="en-US" sz="3200" b="1">
                <a:solidFill>
                  <a:srgbClr val="CCD8E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53525" y="3141345"/>
            <a:ext cx="30384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Serious</a:t>
            </a:r>
            <a:endParaRPr lang="en-US" altLang="zh-CN" sz="280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ctr"/>
            <a:r>
              <a:rPr lang="en-US" altLang="zh-CN" sz="2800" b="1" i="1">
                <a:solidFill>
                  <a:srgbClr val="00355F"/>
                </a:solidFill>
                <a:latin typeface="Arial Bold Italic" panose="020B0604020202090204" charset="0"/>
                <a:cs typeface="Arial Bold Italic" panose="020B0604020202090204" charset="0"/>
              </a:rPr>
              <a:t>Overdispersion</a:t>
            </a:r>
            <a:r>
              <a:rPr lang="zh-CN" altLang="en-US" sz="28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！</a:t>
            </a:r>
            <a:endParaRPr lang="zh-CN" altLang="en-US" sz="28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55485" y="4664710"/>
            <a:ext cx="2074545" cy="975360"/>
          </a:xfrm>
          <a:prstGeom prst="rect">
            <a:avLst/>
          </a:prstGeom>
          <a:noFill/>
          <a:ln>
            <a:solidFill>
              <a:srgbClr val="00355F"/>
            </a:solidFill>
          </a:ln>
        </p:spPr>
        <p:txBody>
          <a:bodyPr wrap="square" rtlCol="0">
            <a:noAutofit/>
          </a:bodyPr>
          <a:p>
            <a:pPr algn="ctr">
              <a:lnSpc>
                <a:spcPct val="140000"/>
              </a:lnSpc>
            </a:pPr>
            <a:r>
              <a:rPr lang="en-US" altLang="zh-CN" sz="3200" b="1">
                <a:solidFill>
                  <a:srgbClr val="00355F"/>
                </a:solidFill>
              </a:rPr>
              <a:t>Dropped</a:t>
            </a:r>
            <a:endParaRPr lang="en-US" altLang="zh-CN" sz="3200" b="1">
              <a:solidFill>
                <a:srgbClr val="00355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8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9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1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0660"/>
            <a:chOff x="-24" y="2229"/>
            <a:chExt cx="19222" cy="316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13660" y="2229"/>
              <a:ext cx="5538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15645" y="1154430"/>
            <a:ext cx="8160385" cy="789940"/>
          </a:xfrm>
        </p:spPr>
        <p:txBody>
          <a:bodyPr>
            <a:normAutofit fontScale="90000"/>
          </a:bodyPr>
          <a:p>
            <a:r>
              <a:rPr lang="en-US" altLang="zh-CN" sz="40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Negative binomial regression model</a:t>
            </a:r>
            <a:endParaRPr lang="en-US" altLang="zh-CN" sz="40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715645" y="1925320"/>
          <a:ext cx="6195695" cy="4715510"/>
        </p:xfrm>
        <a:graphic>
          <a:graphicData uri="http://schemas.openxmlformats.org/drawingml/2006/table">
            <a:tbl>
              <a:tblPr/>
              <a:tblGrid>
                <a:gridCol w="3456305"/>
                <a:gridCol w="2739390"/>
              </a:tblGrid>
              <a:tr h="382270">
                <a:tc>
                  <a:txBody>
                    <a:bodyPr/>
                    <a:p>
                      <a:pPr marL="12700" indent="0" algn="l" fontAlgn="ctr"/>
                      <a:endParaRPr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/>
                      <a:r>
                        <a:rPr lang="en-US" altLang="zh-CN" sz="2000" b="1" i="0">
                          <a:solidFill>
                            <a:srgbClr val="FFFFFF"/>
                          </a:solidFill>
                          <a:ea typeface="宋体"/>
                          <a:cs typeface="+mn-lt"/>
                        </a:rPr>
                        <a:t>Pr</a:t>
                      </a:r>
                      <a:endParaRPr lang="en-US" altLang="zh-CN" sz="2000" b="1" i="0">
                        <a:solidFill>
                          <a:srgbClr val="FFFFF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(Intercept)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&lt; 2e-16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</a:tr>
              <a:tr h="668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intake_typeOWNER SURRENDER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2.10e-09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</a:tr>
              <a:tr h="50863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intake_typeSTRAY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1.88e-05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month_ordered   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7.66e-05 ***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51371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CHIP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0.03571 *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51435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0000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NO CHIP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ea typeface="宋体"/>
                          <a:cs typeface="+mn-lt"/>
                        </a:rPr>
                        <a:t>0.00491 **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514350">
                <a:tc>
                  <a:txBody>
                    <a:bodyPr/>
                    <a:p>
                      <a:pPr marL="12700" indent="0" algn="l" fontAlgn="t">
                        <a:buNone/>
                      </a:pP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animal_typeDOG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>
                        <a:buNone/>
                      </a:pP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ea typeface="宋体"/>
                          <a:cs typeface="+mn-lt"/>
                        </a:rPr>
                        <a:t>0.09949 . </a:t>
                      </a:r>
                      <a:endParaRPr lang="en-US" altLang="zh-CN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989789" y="3160395"/>
            <a:ext cx="1841916" cy="1678940"/>
            <a:chOff x="11835" y="3376"/>
            <a:chExt cx="3377" cy="3381"/>
          </a:xfrm>
        </p:grpSpPr>
        <p:sp>
          <p:nvSpPr>
            <p:cNvPr id="16" name="椭圆 15"/>
            <p:cNvSpPr/>
            <p:nvPr/>
          </p:nvSpPr>
          <p:spPr>
            <a:xfrm>
              <a:off x="11835" y="3376"/>
              <a:ext cx="3377" cy="3381"/>
            </a:xfrm>
            <a:prstGeom prst="ellipse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323" y="4087"/>
              <a:ext cx="2235" cy="1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00355F"/>
                  </a:solidFill>
                </a:rPr>
                <a:t>AIC:</a:t>
              </a:r>
              <a:br>
                <a:rPr lang="en-US" altLang="zh-CN" sz="2800" b="1">
                  <a:solidFill>
                    <a:srgbClr val="00355F"/>
                  </a:solidFill>
                </a:rPr>
              </a:br>
              <a:r>
                <a:rPr lang="en-US" altLang="zh-CN" sz="2800" b="1">
                  <a:solidFill>
                    <a:srgbClr val="00355F"/>
                  </a:solidFill>
                </a:rPr>
                <a:t>15692</a:t>
              </a:r>
              <a:endParaRPr lang="en-US" altLang="zh-CN" sz="2800" b="1">
                <a:solidFill>
                  <a:srgbClr val="00355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323195" y="4839335"/>
            <a:ext cx="1374140" cy="1436370"/>
            <a:chOff x="14321" y="6448"/>
            <a:chExt cx="3678" cy="3617"/>
          </a:xfrm>
        </p:grpSpPr>
        <p:sp>
          <p:nvSpPr>
            <p:cNvPr id="18" name="椭圆 17"/>
            <p:cNvSpPr/>
            <p:nvPr>
              <p:custDataLst>
                <p:tags r:id="rId5"/>
              </p:custDataLst>
            </p:nvPr>
          </p:nvSpPr>
          <p:spPr>
            <a:xfrm>
              <a:off x="14321" y="6448"/>
              <a:ext cx="3678" cy="3617"/>
            </a:xfrm>
            <a:prstGeom prst="ellipse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6"/>
              </p:custDataLst>
            </p:nvPr>
          </p:nvSpPr>
          <p:spPr>
            <a:xfrm>
              <a:off x="14783" y="7144"/>
              <a:ext cx="2889" cy="22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solidFill>
                    <a:srgbClr val="CCD8E1"/>
                  </a:solidFill>
                  <a:sym typeface="+mn-ea"/>
                </a:rPr>
                <a:t>AIC:</a:t>
              </a:r>
              <a:br>
                <a:rPr lang="en-US" altLang="zh-CN" sz="2800" b="1">
                  <a:solidFill>
                    <a:srgbClr val="CCD8E1"/>
                  </a:solidFill>
                  <a:sym typeface="+mn-ea"/>
                </a:rPr>
              </a:br>
              <a:r>
                <a:rPr lang="en-US" altLang="zh-CN" sz="2800" b="1">
                  <a:solidFill>
                    <a:srgbClr val="CCD8E1"/>
                  </a:solidFill>
                  <a:sym typeface="+mn-ea"/>
                </a:rPr>
                <a:t>9440</a:t>
              </a:r>
              <a:endParaRPr lang="en-US" altLang="zh-CN" sz="2800" b="1">
                <a:solidFill>
                  <a:srgbClr val="CCD8E1"/>
                </a:solidFill>
                <a:sym typeface="+mn-ea"/>
              </a:endParaRPr>
            </a:p>
          </p:txBody>
        </p:sp>
      </p:grpSp>
      <p:sp>
        <p:nvSpPr>
          <p:cNvPr id="17" name="下箭头 16"/>
          <p:cNvSpPr/>
          <p:nvPr/>
        </p:nvSpPr>
        <p:spPr>
          <a:xfrm>
            <a:off x="9887585" y="4060190"/>
            <a:ext cx="485775" cy="1176020"/>
          </a:xfrm>
          <a:prstGeom prst="downArrow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474835" y="3043555"/>
            <a:ext cx="1903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355F"/>
                </a:solidFill>
              </a:rPr>
              <a:t>Poisson</a:t>
            </a:r>
            <a:endParaRPr lang="en-US" altLang="zh-CN" b="1">
              <a:solidFill>
                <a:srgbClr val="00355F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9831705" y="6183630"/>
            <a:ext cx="2852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Negative binomial regression model</a:t>
            </a:r>
            <a:endParaRPr lang="en-US" altLang="zh-CN" sz="20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endParaRPr lang="en-US" altLang="zh-CN" sz="20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79030" y="1973580"/>
            <a:ext cx="4511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>
                <a:solidFill>
                  <a:srgbClr val="00355F"/>
                </a:solidFill>
                <a:latin typeface="Arial Bold Italic" panose="020B0604020202090204" charset="0"/>
                <a:cs typeface="Arial Bold Italic" panose="020B0604020202090204" charset="0"/>
              </a:rPr>
              <a:t>Stepwise</a:t>
            </a:r>
            <a:r>
              <a:rPr lang="zh-CN" altLang="en-US" sz="2800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 used to select optimal variables</a:t>
            </a:r>
            <a:endParaRPr lang="zh-CN" altLang="en-US" sz="2800">
              <a:solidFill>
                <a:srgbClr val="00355F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2" name="文本框 1"/>
            <p:cNvSpPr txBox="1"/>
            <p:nvPr>
              <p:custDataLst>
                <p:tags r:id="rId8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9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-15240" y="1415415"/>
            <a:ext cx="12205970" cy="200660"/>
            <a:chOff x="-24" y="2229"/>
            <a:chExt cx="19222" cy="316"/>
          </a:xfrm>
        </p:grpSpPr>
        <p:sp>
          <p:nvSpPr>
            <p:cNvPr id="9" name="矩形 8"/>
            <p:cNvSpPr/>
            <p:nvPr>
              <p:custDataLst>
                <p:tags r:id="rId1"/>
              </p:custDataLst>
            </p:nvPr>
          </p:nvSpPr>
          <p:spPr>
            <a:xfrm>
              <a:off x="-24" y="2229"/>
              <a:ext cx="1106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13660" y="2229"/>
              <a:ext cx="5538" cy="316"/>
            </a:xfrm>
            <a:prstGeom prst="rect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标题 7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15645" y="1154430"/>
            <a:ext cx="8160385" cy="789940"/>
          </a:xfrm>
        </p:spPr>
        <p:txBody>
          <a:bodyPr>
            <a:normAutofit fontScale="90000"/>
          </a:bodyPr>
          <a:p>
            <a:r>
              <a:rPr lang="en-US" altLang="zh-CN" sz="4000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</a:rPr>
              <a:t>Negative binomial regression model</a:t>
            </a:r>
            <a:endParaRPr lang="en-US" altLang="zh-CN" sz="4000" b="1">
              <a:solidFill>
                <a:srgbClr val="00355F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419100" y="2341880"/>
          <a:ext cx="6195695" cy="4715510"/>
        </p:xfrm>
        <a:graphic>
          <a:graphicData uri="http://schemas.openxmlformats.org/drawingml/2006/table">
            <a:tbl>
              <a:tblPr/>
              <a:tblGrid>
                <a:gridCol w="3456305"/>
                <a:gridCol w="2739390"/>
              </a:tblGrid>
              <a:tr h="382270">
                <a:tc>
                  <a:txBody>
                    <a:bodyPr/>
                    <a:p>
                      <a:pPr marL="12700" indent="0" algn="l" fontAlgn="ctr"/>
                      <a:endParaRPr sz="2000" b="0" i="0">
                        <a:solidFill>
                          <a:srgbClr val="000000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  <a:tc>
                  <a:txBody>
                    <a:bodyPr/>
                    <a:p>
                      <a:pPr marL="12700" indent="0" algn="ctr" fontAlgn="t"/>
                      <a:r>
                        <a:rPr lang="en-US" altLang="zh-CN" sz="2000" b="1" i="0">
                          <a:solidFill>
                            <a:srgbClr val="FFFFFF"/>
                          </a:solidFill>
                          <a:ea typeface="宋体"/>
                          <a:cs typeface="+mn-lt"/>
                        </a:rPr>
                        <a:t>Pr</a:t>
                      </a:r>
                      <a:endParaRPr lang="en-US" altLang="zh-CN" sz="2000" b="1" i="0">
                        <a:solidFill>
                          <a:srgbClr val="FFFFF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00355F"/>
                    </a:solidFill>
                  </a:tcPr>
                </a:tc>
              </a:tr>
              <a:tr h="3632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(Intercept)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ea typeface="宋体"/>
                          <a:cs typeface="+mn-lt"/>
                        </a:rPr>
                        <a:t>&lt; 2e-16 ***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14466F">
                        <a:alpha val="36863"/>
                      </a:srgbClr>
                    </a:solidFill>
                  </a:tcPr>
                </a:tc>
              </a:tr>
              <a:tr h="66802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intake_typeOWNER SURRENDER 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355F"/>
                          </a:solidFill>
                          <a:ea typeface="宋体"/>
                          <a:cs typeface="+mn-lt"/>
                        </a:rPr>
                        <a:t>3.68e-10 ***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8597F">
                        <a:alpha val="23529"/>
                      </a:srgbClr>
                    </a:solidFill>
                  </a:tcPr>
                </a:tc>
              </a:tr>
              <a:tr h="50863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intake_typeSTRAY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355F"/>
                          </a:solidFill>
                          <a:ea typeface="宋体"/>
                          <a:cs typeface="+mn-lt"/>
                        </a:rPr>
                        <a:t>1.27e-05 ***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  <a:tr h="74104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month_ordered    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355F"/>
                          </a:solidFill>
                          <a:ea typeface="宋体"/>
                          <a:cs typeface="+mn-lt"/>
                        </a:rPr>
                        <a:t>5.00e-05 ***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513715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CHIP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>
                          <a:solidFill>
                            <a:srgbClr val="00355F"/>
                          </a:solidFill>
                          <a:ea typeface="宋体"/>
                          <a:cs typeface="+mn-lt"/>
                          <a:sym typeface="+mn-ea"/>
                        </a:rPr>
                        <a:t>0.01969 *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ea typeface="宋体"/>
                        <a:cs typeface="+mn-lt"/>
                        <a:sym typeface="+mn-ea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CD8E1"/>
                    </a:solidFill>
                  </a:tcPr>
                </a:tc>
              </a:tr>
              <a:tr h="514350">
                <a:tc>
                  <a:txBody>
                    <a:bodyPr/>
                    <a:p>
                      <a:pPr marL="12700" indent="0" algn="l" fontAlgn="t"/>
                      <a:r>
                        <a:rPr lang="en-US" altLang="zh-CN" sz="2000" b="0" i="0">
                          <a:solidFill>
                            <a:srgbClr val="00355F"/>
                          </a:solidFill>
                          <a:latin typeface="Arial Regular" panose="020B0604020202090204" charset="0"/>
                          <a:ea typeface="宋体"/>
                          <a:cs typeface="Arial Regular" panose="020B0604020202090204" charset="0"/>
                        </a:rPr>
                        <a:t>chip_statusSCAN NO CHIP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latin typeface="Arial Regular" panose="020B0604020202090204" charset="0"/>
                        <a:ea typeface="宋体"/>
                        <a:cs typeface="Arial Regular" panose="020B0604020202090204" charset="0"/>
                      </a:endParaRPr>
                    </a:p>
                  </a:txBody>
                  <a:tcPr marL="13017" marR="13017" marT="13017" anchor="t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  <a:tc>
                  <a:txBody>
                    <a:bodyPr/>
                    <a:p>
                      <a:pPr marL="12700" indent="0" algn="l" fontAlgn="ctr"/>
                      <a:r>
                        <a:rPr lang="en-US" altLang="zh-CN" sz="2000" b="0" i="0">
                          <a:solidFill>
                            <a:srgbClr val="00355F"/>
                          </a:solidFill>
                          <a:ea typeface="宋体"/>
                          <a:cs typeface="+mn-lt"/>
                        </a:rPr>
                        <a:t>0.00323 ** </a:t>
                      </a:r>
                      <a:endParaRPr lang="en-US" altLang="zh-CN" sz="2000" b="0" i="0">
                        <a:solidFill>
                          <a:srgbClr val="00355F"/>
                        </a:solidFill>
                        <a:ea typeface="宋体"/>
                        <a:cs typeface="+mn-lt"/>
                      </a:endParaRPr>
                    </a:p>
                  </a:txBody>
                  <a:tcPr marL="13017" marR="13017" marT="13017" anchor="ctr" anchorCtr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A8BBCA"/>
                    </a:solidFill>
                  </a:tcPr>
                </a:tc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307164" y="3903980"/>
            <a:ext cx="1841916" cy="1678940"/>
            <a:chOff x="11835" y="3376"/>
            <a:chExt cx="3377" cy="3381"/>
          </a:xfrm>
        </p:grpSpPr>
        <p:sp>
          <p:nvSpPr>
            <p:cNvPr id="16" name="椭圆 15"/>
            <p:cNvSpPr/>
            <p:nvPr/>
          </p:nvSpPr>
          <p:spPr>
            <a:xfrm>
              <a:off x="11835" y="3376"/>
              <a:ext cx="3377" cy="3381"/>
            </a:xfrm>
            <a:prstGeom prst="ellipse">
              <a:avLst/>
            </a:prstGeom>
            <a:solidFill>
              <a:srgbClr val="A8BBC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323" y="4087"/>
              <a:ext cx="2235" cy="1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>
                  <a:solidFill>
                    <a:srgbClr val="00355F"/>
                  </a:solidFill>
                </a:rPr>
                <a:t>AIC:</a:t>
              </a:r>
              <a:br>
                <a:rPr lang="en-US" altLang="zh-CN" sz="2800" b="1">
                  <a:solidFill>
                    <a:srgbClr val="00355F"/>
                  </a:solidFill>
                </a:rPr>
              </a:br>
              <a:r>
                <a:rPr lang="en-US" altLang="zh-CN" sz="2800" b="1">
                  <a:solidFill>
                    <a:srgbClr val="00355F"/>
                  </a:solidFill>
                </a:rPr>
                <a:t>9440</a:t>
              </a:r>
              <a:endParaRPr lang="en-US" altLang="zh-CN" sz="2800" b="1">
                <a:solidFill>
                  <a:srgbClr val="00355F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373995" y="3993515"/>
            <a:ext cx="1374140" cy="1436370"/>
            <a:chOff x="14321" y="6448"/>
            <a:chExt cx="3678" cy="3617"/>
          </a:xfrm>
        </p:grpSpPr>
        <p:sp>
          <p:nvSpPr>
            <p:cNvPr id="18" name="椭圆 17"/>
            <p:cNvSpPr/>
            <p:nvPr>
              <p:custDataLst>
                <p:tags r:id="rId5"/>
              </p:custDataLst>
            </p:nvPr>
          </p:nvSpPr>
          <p:spPr>
            <a:xfrm>
              <a:off x="14321" y="6448"/>
              <a:ext cx="3678" cy="3617"/>
            </a:xfrm>
            <a:prstGeom prst="ellipse">
              <a:avLst/>
            </a:prstGeom>
            <a:solidFill>
              <a:srgbClr val="00355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Arial Regular" panose="020B0604020202090204" charset="0"/>
                <a:cs typeface="Arial Regular" panose="020B06040202020902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6"/>
              </p:custDataLst>
            </p:nvPr>
          </p:nvSpPr>
          <p:spPr>
            <a:xfrm>
              <a:off x="14653" y="7256"/>
              <a:ext cx="3047" cy="222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>
                  <a:solidFill>
                    <a:srgbClr val="CCD8E1"/>
                  </a:solidFill>
                  <a:sym typeface="+mn-ea"/>
                </a:rPr>
                <a:t>AIC:</a:t>
              </a:r>
              <a:br>
                <a:rPr lang="en-US" altLang="zh-CN" sz="2400" b="1">
                  <a:solidFill>
                    <a:srgbClr val="CCD8E1"/>
                  </a:solidFill>
                  <a:sym typeface="+mn-ea"/>
                </a:rPr>
              </a:br>
              <a:r>
                <a:rPr lang="en-US" altLang="zh-CN" sz="2400" b="1">
                  <a:solidFill>
                    <a:srgbClr val="CCD8E1"/>
                  </a:solidFill>
                  <a:sym typeface="+mn-ea"/>
                </a:rPr>
                <a:t>9440.6</a:t>
              </a:r>
              <a:endParaRPr lang="en-US" altLang="zh-CN" sz="2400" b="1">
                <a:solidFill>
                  <a:srgbClr val="CCD8E1"/>
                </a:solidFill>
                <a:sym typeface="+mn-ea"/>
              </a:endParaRPr>
            </a:p>
          </p:txBody>
        </p:sp>
      </p:grpSp>
      <p:sp>
        <p:nvSpPr>
          <p:cNvPr id="17" name="下箭头 16"/>
          <p:cNvSpPr/>
          <p:nvPr/>
        </p:nvSpPr>
        <p:spPr>
          <a:xfrm rot="16200000">
            <a:off x="9578340" y="4290695"/>
            <a:ext cx="368300" cy="895985"/>
          </a:xfrm>
          <a:prstGeom prst="downArrow">
            <a:avLst/>
          </a:prstGeom>
          <a:solidFill>
            <a:srgbClr val="00355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119620" y="3556635"/>
            <a:ext cx="306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355F"/>
                </a:solidFill>
                <a:latin typeface="Arial Regular" panose="020B0604020202090204" charset="0"/>
                <a:cs typeface="Arial Regular" panose="020B0604020202090204" charset="0"/>
              </a:rPr>
              <a:t>include animal_type</a:t>
            </a:r>
            <a:endParaRPr lang="en-US" altLang="zh-CN">
              <a:solidFill>
                <a:srgbClr val="00355F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7"/>
            </p:custDataLst>
          </p:nvPr>
        </p:nvSpPr>
        <p:spPr>
          <a:xfrm>
            <a:off x="9794240" y="5778500"/>
            <a:ext cx="285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Exclude animal_type</a:t>
            </a:r>
            <a:endParaRPr lang="en-US" altLang="zh-CN" b="1">
              <a:solidFill>
                <a:srgbClr val="00355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90665" y="2336165"/>
            <a:ext cx="5842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00355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After excluding animal_type, it performs similarly but is simplified</a:t>
            </a:r>
            <a:endParaRPr lang="en-US" altLang="zh-CN" sz="2800">
              <a:solidFill>
                <a:srgbClr val="00355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79700" y="-1905"/>
            <a:ext cx="9582150" cy="1315085"/>
            <a:chOff x="4220" y="-3"/>
            <a:chExt cx="15090" cy="2071"/>
          </a:xfrm>
        </p:grpSpPr>
        <p:sp>
          <p:nvSpPr>
            <p:cNvPr id="2" name="文本框 1"/>
            <p:cNvSpPr txBox="1"/>
            <p:nvPr>
              <p:custDataLst>
                <p:tags r:id="rId8"/>
              </p:custDataLst>
            </p:nvPr>
          </p:nvSpPr>
          <p:spPr>
            <a:xfrm>
              <a:off x="4220" y="-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90000"/>
                </a:lnSpc>
              </a:pPr>
              <a:endParaRPr lang="en-US" altLang="zh-CN" sz="2400">
                <a:solidFill>
                  <a:srgbClr val="00355F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2400">
                  <a:solidFill>
                    <a:schemeClr val="bg1"/>
                  </a:solidFill>
                </a:rPr>
                <a:t>1.</a:t>
              </a:r>
              <a:r>
                <a:rPr kumimoji="1" lang="en-US" altLang="ko-KR" sz="24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Analysis Aims</a:t>
              </a:r>
              <a:endParaRPr kumimoji="1" lang="en-US" altLang="ko-KR" sz="24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9"/>
              </p:custDataLst>
            </p:nvPr>
          </p:nvSpPr>
          <p:spPr>
            <a:xfrm>
              <a:off x="7397" y="-1"/>
              <a:ext cx="3177" cy="2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</a:rPr>
                <a:t>2.</a:t>
              </a:r>
              <a:r>
                <a:rPr kumimoji="1" lang="en-US" altLang="ko-KR" sz="2000" b="1" kern="0" dirty="0">
                  <a:solidFill>
                    <a:schemeClr val="bg1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Exploratory Data Analysis</a:t>
              </a:r>
              <a:endParaRPr kumimoji="1" lang="en-US" altLang="ko-KR" sz="2000" b="1" kern="0" dirty="0">
                <a:solidFill>
                  <a:schemeClr val="bg1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10410" y="-3"/>
              <a:ext cx="3177" cy="20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>
                <a:lnSpc>
                  <a:spcPct val="160000"/>
                </a:lnSpc>
              </a:pPr>
              <a:r>
                <a:rPr kumimoji="1" lang="en-US" altLang="ko-KR" sz="2000" b="1" kern="0" dirty="0">
                  <a:solidFill>
                    <a:srgbClr val="00355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3.Model And Results</a:t>
              </a:r>
              <a:endParaRPr kumimoji="1" lang="en-US" altLang="ko-KR" sz="2000" b="1" kern="0" dirty="0">
                <a:solidFill>
                  <a:srgbClr val="00355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13242" y="251"/>
              <a:ext cx="3359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2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latin typeface="Arial Bold" panose="020B0604020202090204" charset="0"/>
                  <a:cs typeface="Arial Bold" panose="020B0604020202090204" charset="0"/>
                  <a:sym typeface="Arial" panose="020B0604020202090204" pitchFamily="34" charset="0"/>
                </a:rPr>
                <a:t>4.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Conclusion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16133" y="251"/>
              <a:ext cx="3177" cy="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5.</a:t>
              </a: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Future </a:t>
              </a:r>
              <a:endParaRPr kumimoji="1" lang="en-US" altLang="ko-KR" sz="2000" b="1" kern="0" dirty="0">
                <a:solidFill>
                  <a:sysClr val="window" lastClr="FFFFFF"/>
                </a:solidFill>
                <a:sym typeface="Arial" panose="020B0604020202090204" pitchFamily="34" charset="0"/>
              </a:endParaRPr>
            </a:p>
            <a:p>
              <a:pPr lvl="0" algn="ctr" fontAlgn="base" latinLnBrk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000" b="1" kern="0" dirty="0">
                  <a:solidFill>
                    <a:sysClr val="window" lastClr="FFFFFF"/>
                  </a:solidFill>
                  <a:sym typeface="Arial" panose="020B0604020202090204" pitchFamily="34" charset="0"/>
                </a:rPr>
                <a:t>Work</a:t>
              </a:r>
              <a:endParaRPr kumimoji="1" lang="en-US" altLang="ko-KR" sz="2000" b="1" kern="0" dirty="0">
                <a:solidFill>
                  <a:sysClr val="window" lastClr="FFFFFF"/>
                </a:solidFill>
                <a:latin typeface="Arial Bold" panose="020B0604020202090204" charset="0"/>
                <a:cs typeface="Arial Bold" panose="020B0604020202090204" charset="0"/>
                <a:sym typeface="Arial" panose="020B060402020209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160551"/>
  <p:tag name="KSO_WM_UNIT_TYPE" val="l_h_f"/>
  <p:tag name="KSO_WM_UNIT_INDEX" val="1_2_1"/>
  <p:tag name="KSO_WM_UNIT_ID" val="305*l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Lorem ipsum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361.4351968503937,&quot;left&quot;:247.18133858267714,&quot;top&quot;:153.4,&quot;width&quot;:468.4686614173228}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TABLE_ENDDRAG_ORIGIN_RECT" val="358*216"/>
  <p:tag name="TABLE_ENDDRAG_RECT" val="25*213*358*216"/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551"/>
  <p:tag name="KSO_WM_UNIT_TYPE" val="l_h_f"/>
  <p:tag name="KSO_WM_UNIT_INDEX" val="1_3_1"/>
  <p:tag name="KSO_WM_UNIT_ID" val="305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Lorem ipsum"/>
  <p:tag name="KSO_WM_BEAUTIFY_FLAG" val="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339.4351968503937,&quot;left&quot;:247.18133858267714,&quot;top&quot;:175.4,&quot;width&quot;:468.4686614173228}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551"/>
  <p:tag name="KSO_WM_UNIT_TYPE" val="l_h_f"/>
  <p:tag name="KSO_WM_UNIT_INDEX" val="1_3_1"/>
  <p:tag name="KSO_WM_UNIT_ID" val="305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Lorem ipsum"/>
  <p:tag name="KSO_WM_BEAUTIFY_FLAG" val="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339.4351968503937,&quot;left&quot;:247.18133858267714,&quot;top&quot;:175.4,&quot;width&quot;:468.4686614173228}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TABLE_ENDDRAG_ORIGIN_RECT" val="450*361"/>
  <p:tag name="TABLE_ENDDRAG_RECT" val="56*153*450*361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TABLE_ENDDRAG_ORIGIN_RECT" val="487*368"/>
  <p:tag name="TABLE_ENDDRAG_RECT" val="71*153*487*368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TABLE_ENDDRAG_ORIGIN_RECT" val="487*368"/>
  <p:tag name="TABLE_ENDDRAG_RECT" val="71*153*487*368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20171182_1*n_i*1_1"/>
  <p:tag name="KSO_WM_TEMPLATE_CATEGORY" val="diagram"/>
  <p:tag name="KSO_WM_TEMPLATE_INDEX" val="2017118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DIAGRAM_VIRTUALLY_FRAME" val="{&quot;height&quot;:179,&quot;left&quot;:522.3,&quot;top&quot;:161.7,&quot;width&quot;:336.50000000000034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ID" val="diagram20171182_1*n_i*1_2"/>
  <p:tag name="KSO_WM_TEMPLATE_CATEGORY" val="diagram"/>
  <p:tag name="KSO_WM_TEMPLATE_INDEX" val="20171182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DIAGRAM_VIRTUALLY_FRAME" val="{&quot;height&quot;:179,&quot;left&quot;:522.3,&quot;top&quot;:161.7,&quot;width&quot;:336.50000000000034}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71182_1*n_h_h_i*1_2_1_1"/>
  <p:tag name="KSO_WM_TEMPLATE_CATEGORY" val="diagram"/>
  <p:tag name="KSO_WM_TEMPLATE_INDEX" val="20171182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179,&quot;left&quot;:522.3,&quot;top&quot;:161.7,&quot;width&quot;:336.50000000000034}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160551"/>
  <p:tag name="KSO_WM_UNIT_TYPE" val="l_h_f"/>
  <p:tag name="KSO_WM_UNIT_INDEX" val="1_1_1"/>
  <p:tag name="KSO_WM_UNIT_ID" val="305*l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Lorem ipsum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361.4351968503937,&quot;left&quot;:247.18133858267714,&quot;top&quot;:153.4,&quot;width&quot;:468.4686614173228}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171182_1*n_h_h_i*1_2_1_2"/>
  <p:tag name="KSO_WM_TEMPLATE_CATEGORY" val="diagram"/>
  <p:tag name="KSO_WM_TEMPLATE_INDEX" val="201711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179,&quot;left&quot;:522.3,&quot;top&quot;:161.7,&quot;width&quot;:336.50000000000034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diagram20171182_1*n_h_h_i*1_2_2_2"/>
  <p:tag name="KSO_WM_TEMPLATE_CATEGORY" val="diagram"/>
  <p:tag name="KSO_WM_TEMPLATE_INDEX" val="201711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DIAGRAM_VIRTUALLY_FRAME" val="{&quot;height&quot;:179,&quot;left&quot;:522.3,&quot;top&quot;:161.7,&quot;width&quot;:336.50000000000034}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171182_1*n_h_i*1_1_1"/>
  <p:tag name="KSO_WM_TEMPLATE_CATEGORY" val="diagram"/>
  <p:tag name="KSO_WM_TEMPLATE_INDEX" val="2017118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DIAGRAM_VIRTUALLY_FRAME" val="{&quot;height&quot;:179,&quot;left&quot;:522.3,&quot;top&quot;:161.7,&quot;width&quot;:336.50000000000034}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171182_1*n_h_a*1_1_1"/>
  <p:tag name="KSO_WM_TEMPLATE_CATEGORY" val="diagram"/>
  <p:tag name="KSO_WM_TEMPLATE_INDEX" val="20171182"/>
  <p:tag name="KSO_WM_UNIT_LAYERLEVEL" val="1_1_1"/>
  <p:tag name="KSO_WM_TAG_VERSION" val="1.0"/>
  <p:tag name="KSO_WM_BEAUTIFY_FLAG" val="#wm#"/>
  <p:tag name="KSO_WM_UNIT_PRESET_TEXT" val="点击输&#13;入标题"/>
  <p:tag name="KSO_WM_UNIT_TEXT_FILL_FORE_SCHEMECOLOR_INDEX" val="14"/>
  <p:tag name="KSO_WM_UNIT_TEXT_FILL_TYPE" val="1"/>
  <p:tag name="KSO_WM_DIAGRAM_VIRTUALLY_FRAME" val="{&quot;height&quot;:179,&quot;left&quot;:522.3,&quot;top&quot;:161.7,&quot;width&quot;:336.50000000000034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2_1_1"/>
  <p:tag name="KSO_WM_UNIT_ID" val="diagram20171182_1*n_h_h_i*1_2_1_1"/>
  <p:tag name="KSO_WM_TEMPLATE_CATEGORY" val="diagram"/>
  <p:tag name="KSO_WM_TEMPLATE_INDEX" val="20171182"/>
  <p:tag name="KSO_WM_UNIT_LAYERLEVEL" val="1_1_1_1"/>
  <p:tag name="KSO_WM_TAG_VERSION" val="1.0"/>
  <p:tag name="KSO_WM_BEAUTIFY_FLAG" val="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179,&quot;left&quot;:534.9753496246135,&quot;top&quot;:161.7,&quot;width&quot;:323.82465037538685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171182_1*n_h_h_i*1_2_1_2"/>
  <p:tag name="KSO_WM_TEMPLATE_CATEGORY" val="diagram"/>
  <p:tag name="KSO_WM_TEMPLATE_INDEX" val="20171182"/>
  <p:tag name="KSO_WM_UNIT_LAYERLEVEL" val="1_1_1_1"/>
  <p:tag name="KSO_WM_TAG_VERSION" val="1.0"/>
  <p:tag name="KSO_WM_BEAUTIFY_FLAG" val=""/>
  <p:tag name="KSO_WM_UNIT_TEXT_FILL_FORE_SCHEMECOLOR_INDEX" val="14"/>
  <p:tag name="KSO_WM_UNIT_TEXT_FILL_TYPE" val="1"/>
  <p:tag name="KSO_WM_DIAGRAM_VIRTUALLY_FRAME" val="{&quot;height&quot;:179,&quot;left&quot;:534.9753496246135,&quot;top&quot;:161.7,&quot;width&quot;:323.82465037538685}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160551"/>
  <p:tag name="KSO_WM_UNIT_TYPE" val="l_h_f"/>
  <p:tag name="KSO_WM_UNIT_INDEX" val="1_3_1"/>
  <p:tag name="KSO_WM_UNIT_ID" val="305*l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" val="Lorem ipsum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4"/>
  <p:tag name="KSO_WM_UNIT_TEXT_FILL_TYPE" val="1"/>
  <p:tag name="KSO_WM_DIAGRAM_VIRTUALLY_FRAME" val="{&quot;height&quot;:361.4351968503937,&quot;left&quot;:247.18133858267714,&quot;top&quot;:153.4,&quot;width&quot;:468.4686614173228}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TABLE_ENDDRAG_ORIGIN_RECT" val="436*211"/>
  <p:tag name="TABLE_ENDDRAG_RECT" val="487*179*436*211"/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8122</Words>
  <Application>WPS 演示</Application>
  <PresentationFormat>宽屏</PresentationFormat>
  <Paragraphs>606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Arial Bold</vt:lpstr>
      <vt:lpstr>Arial Regular</vt:lpstr>
      <vt:lpstr>宋体</vt:lpstr>
      <vt:lpstr>汉仪书宋二KW</vt:lpstr>
      <vt:lpstr>Arial Bold Italic</vt:lpstr>
      <vt:lpstr>Arial Italic</vt:lpstr>
      <vt:lpstr>微软雅黑</vt:lpstr>
      <vt:lpstr>汉仪旗黑</vt:lpstr>
      <vt:lpstr>SFMono-Regular</vt:lpstr>
      <vt:lpstr>Alibaba PuHuiTi Medium</vt:lpstr>
      <vt:lpstr>Alibaba PuHuiTi</vt:lpstr>
      <vt:lpstr>-webkit-standard</vt:lpstr>
      <vt:lpstr>Calibri</vt:lpstr>
      <vt:lpstr>Helvetica Neue</vt:lpstr>
      <vt:lpstr>宋体</vt:lpstr>
      <vt:lpstr>Arial Unicode MS</vt:lpstr>
      <vt:lpstr>Thonburi</vt:lpstr>
      <vt:lpstr>苹方-简</vt:lpstr>
      <vt:lpstr>WPS</vt:lpstr>
      <vt:lpstr>Analysis of the number of days an animal spends in the shelter</vt:lpstr>
      <vt:lpstr>CONTENTS</vt:lpstr>
      <vt:lpstr>PowerPoint 演示文稿</vt:lpstr>
      <vt:lpstr>PowerPoint 演示文稿</vt:lpstr>
      <vt:lpstr>PowerPoint 演示文稿</vt:lpstr>
      <vt:lpstr>PowerPoint 演示文稿</vt:lpstr>
      <vt:lpstr>Poisson Regression</vt:lpstr>
      <vt:lpstr>Negative binomial regression model</vt:lpstr>
      <vt:lpstr>Negative binomial regression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云溪.</cp:lastModifiedBy>
  <cp:revision>22</cp:revision>
  <dcterms:created xsi:type="dcterms:W3CDTF">2025-03-22T17:47:37Z</dcterms:created>
  <dcterms:modified xsi:type="dcterms:W3CDTF">2025-03-22T17:47:37Z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2052-6.8.2.8850</vt:lpwstr>
  </property>
  <property fmtid="{D5CDD505-2E9C-101B-9397-08002B2CF9AE}" pid="3" name="ICV">
    <vt:lpwstr>F612DB38C3AD09032DF7DE676FB83D23_43</vt:lpwstr>
  </property>
</Properties>
</file>