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layfair Display"/>
      <p:regular r:id="rId28"/>
      <p:bold r:id="rId29"/>
      <p:italic r:id="rId30"/>
      <p:boldItalic r:id="rId31"/>
    </p:embeddedFont>
    <p:embeddedFont>
      <p:font typeface="Montserrat"/>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layfairDisplay-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to-viz.com/graph/heatmap.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b38aaa7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b38aaa7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b38aaa7e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b38aaa7e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If we 3D plot critic features that effect selling price, we can see most of the cars accumulate around age </a:t>
            </a:r>
            <a:r>
              <a:rPr lang="en" sz="1050">
                <a:solidFill>
                  <a:schemeClr val="dk1"/>
                </a:solidFill>
                <a:highlight>
                  <a:schemeClr val="lt1"/>
                </a:highlight>
              </a:rPr>
              <a:t>4-10</a:t>
            </a:r>
            <a:r>
              <a:rPr lang="en" sz="1050">
                <a:solidFill>
                  <a:schemeClr val="dk1"/>
                </a:solidFill>
                <a:highlight>
                  <a:srgbClr val="FFFFFF"/>
                </a:highlight>
              </a:rPr>
              <a:t>, low present price and low kms driven. Now it’s time to apply regression models.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b00a96cd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b00a96c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Before we apply the model, we need to </a:t>
            </a:r>
            <a:r>
              <a:rPr lang="en"/>
              <a:t>change</a:t>
            </a:r>
            <a:r>
              <a:rPr lang="en"/>
              <a:t> our dataframe easy to use.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b38aaa7e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b38aaa7e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b00a96c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b00a96c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it’s the time to finally apply the regression model on the training and testing datasets.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b38aaa7e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b38aaa7e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can compare those three generated regression images. The graph of predictions are very similar to the graph of originals.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Also,  all those three regression model have a high R-squared value, which indicates that our results are very close to the reality.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b38aaa7e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b38aaa7e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let’s apply the regression model on the testing data. </a:t>
            </a:r>
            <a:r>
              <a:rPr lang="en"/>
              <a:t>Think</a:t>
            </a:r>
            <a:r>
              <a:rPr lang="en"/>
              <a:t> about a scenario, you are comparing 3 cars in your wishlist, and you are not sure about if the price that dealer provide are accutare, then luckily you find this price predict tool! By putting the owner info, age of car and kms_driven, it gives you a predict price of those 3 cars. Now you know what are the appropriate price of your dream car.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b38aaa7e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b38aaa7e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b38aaa7e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b38aaa7e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b00a96c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b00a96c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b00a96c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b00a96c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b00a96c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b00a96c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b00a96c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b00a96c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b38aaa7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b38aaa7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b38aaa7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b38aaa7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b00a96c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b00a96c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A </a:t>
            </a:r>
            <a:r>
              <a:rPr lang="en" sz="1200" u="sng">
                <a:solidFill>
                  <a:srgbClr val="0D6EFD"/>
                </a:solidFill>
                <a:highlight>
                  <a:srgbClr val="FFFFFF"/>
                </a:highlight>
                <a:latin typeface="Roboto"/>
                <a:ea typeface="Roboto"/>
                <a:cs typeface="Roboto"/>
                <a:sym typeface="Roboto"/>
                <a:hlinkClick r:id="rId2">
                  <a:extLst>
                    <a:ext uri="{A12FA001-AC4F-418D-AE19-62706E023703}">
                      <ahyp:hlinkClr val="tx"/>
                    </a:ext>
                  </a:extLst>
                </a:hlinkClick>
              </a:rPr>
              <a:t>heatmap</a:t>
            </a:r>
            <a:r>
              <a:rPr lang="en" sz="1200">
                <a:solidFill>
                  <a:srgbClr val="212529"/>
                </a:solidFill>
                <a:highlight>
                  <a:srgbClr val="FFFFFF"/>
                </a:highlight>
                <a:latin typeface="Roboto"/>
                <a:ea typeface="Roboto"/>
                <a:cs typeface="Roboto"/>
                <a:sym typeface="Roboto"/>
              </a:rPr>
              <a:t> is a graphical representation of data where each value of a matrix is represented as a color.</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We can see the selling price and present price hava the highest correlation value -- 0.88.</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It means two variables have a strong relationship with each other</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b38aaa7e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b38aaa7e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04040"/>
                </a:solidFill>
                <a:highlight>
                  <a:srgbClr val="FFFFFF"/>
                </a:highlight>
              </a:rPr>
              <a:t>A pairplot plot a pairwise relationships in a dataset. The pairplot function creates a grid of Axes such that each variable in data will by shared in the y-axis across a single row and in the x-axis across a single column. As you can see on the screen, it’s pretty straightforward to demonstrate the linear relationship between selling price and present price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82350" y="612402"/>
            <a:ext cx="8222100" cy="1410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5000"/>
              <a:t>Use </a:t>
            </a:r>
            <a:r>
              <a:rPr lang="en" sz="5000"/>
              <a:t>Data Analysis for </a:t>
            </a:r>
            <a:endParaRPr sz="5000"/>
          </a:p>
          <a:p>
            <a:pPr indent="0" lvl="0" marL="0" rtl="0" algn="ctr">
              <a:spcBef>
                <a:spcPts val="0"/>
              </a:spcBef>
              <a:spcAft>
                <a:spcPts val="0"/>
              </a:spcAft>
              <a:buNone/>
            </a:pPr>
            <a:r>
              <a:rPr lang="en" sz="5000"/>
              <a:t>                Car Price </a:t>
            </a:r>
            <a:r>
              <a:rPr lang="en" sz="5000"/>
              <a:t>Prediction</a:t>
            </a:r>
            <a:r>
              <a:rPr lang="en" sz="5000"/>
              <a:t> </a:t>
            </a:r>
            <a:endParaRPr sz="5000"/>
          </a:p>
        </p:txBody>
      </p:sp>
      <p:sp>
        <p:nvSpPr>
          <p:cNvPr id="59" name="Google Shape;59;p13"/>
          <p:cNvSpPr txBox="1"/>
          <p:nvPr>
            <p:ph idx="1" type="subTitle"/>
          </p:nvPr>
        </p:nvSpPr>
        <p:spPr>
          <a:xfrm>
            <a:off x="4933800" y="2985225"/>
            <a:ext cx="2282700" cy="116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Group members: </a:t>
            </a:r>
            <a:endParaRPr sz="1700"/>
          </a:p>
          <a:p>
            <a:pPr indent="0" lvl="0" marL="0" rtl="0" algn="l">
              <a:spcBef>
                <a:spcPts val="0"/>
              </a:spcBef>
              <a:spcAft>
                <a:spcPts val="0"/>
              </a:spcAft>
              <a:buNone/>
            </a:pPr>
            <a:r>
              <a:rPr lang="en" sz="1700"/>
              <a:t>Yongqi Zhao</a:t>
            </a:r>
            <a:endParaRPr sz="1700"/>
          </a:p>
          <a:p>
            <a:pPr indent="0" lvl="0" marL="0" rtl="0" algn="l">
              <a:spcBef>
                <a:spcPts val="0"/>
              </a:spcBef>
              <a:spcAft>
                <a:spcPts val="0"/>
              </a:spcAft>
              <a:buNone/>
            </a:pPr>
            <a:r>
              <a:rPr lang="en" sz="1700">
                <a:highlight>
                  <a:schemeClr val="dk2"/>
                </a:highlight>
              </a:rPr>
              <a:t>/Taiwo Alare</a:t>
            </a:r>
            <a:endParaRPr sz="1700">
              <a:highlight>
                <a:schemeClr val="dk2"/>
              </a:highlight>
            </a:endParaRPr>
          </a:p>
          <a:p>
            <a:pPr indent="0" lvl="0" marL="0" rtl="0" algn="l">
              <a:spcBef>
                <a:spcPts val="0"/>
              </a:spcBef>
              <a:spcAft>
                <a:spcPts val="0"/>
              </a:spcAft>
              <a:buNone/>
            </a:pPr>
            <a:r>
              <a:rPr lang="en" sz="1700">
                <a:highlight>
                  <a:schemeClr val="dk2"/>
                </a:highlight>
              </a:rPr>
              <a:t>/Hongcheng Qian</a:t>
            </a:r>
            <a:endParaRPr sz="1700">
              <a:highlight>
                <a:schemeClr val="dk2"/>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128300" y="194950"/>
            <a:ext cx="6225300" cy="3957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785"/>
              <a:t>More beyond…</a:t>
            </a:r>
            <a:endParaRPr sz="2785"/>
          </a:p>
          <a:p>
            <a:pPr indent="0" lvl="0" marL="0" rtl="0" algn="l">
              <a:spcBef>
                <a:spcPts val="1200"/>
              </a:spcBef>
              <a:spcAft>
                <a:spcPts val="0"/>
              </a:spcAft>
              <a:buNone/>
            </a:pPr>
            <a:r>
              <a:rPr lang="en" sz="2000">
                <a:solidFill>
                  <a:srgbClr val="FF9900"/>
                </a:solidFill>
              </a:rPr>
              <a:t>Single</a:t>
            </a:r>
            <a:r>
              <a:rPr lang="en" sz="2000">
                <a:solidFill>
                  <a:srgbClr val="FF9900"/>
                </a:solidFill>
              </a:rPr>
              <a:t>-variable correlation </a:t>
            </a:r>
            <a:endParaRPr sz="2000">
              <a:solidFill>
                <a:srgbClr val="FF9900"/>
              </a:solidFill>
            </a:endParaRPr>
          </a:p>
          <a:p>
            <a:pPr indent="0" lvl="0" marL="0" rtl="0" algn="l">
              <a:spcBef>
                <a:spcPts val="1200"/>
              </a:spcBef>
              <a:spcAft>
                <a:spcPts val="0"/>
              </a:spcAft>
              <a:buNone/>
            </a:pPr>
            <a:r>
              <a:t/>
            </a:r>
            <a:endParaRPr sz="2550"/>
          </a:p>
          <a:p>
            <a:pPr indent="0" lvl="0" marL="0" rtl="0" algn="l">
              <a:spcBef>
                <a:spcPts val="1200"/>
              </a:spcBef>
              <a:spcAft>
                <a:spcPts val="0"/>
              </a:spcAft>
              <a:buNone/>
            </a:pPr>
            <a:r>
              <a:t/>
            </a:r>
            <a:endParaRPr sz="12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7" name="Google Shape;117;p22"/>
          <p:cNvPicPr preferRelativeResize="0"/>
          <p:nvPr/>
        </p:nvPicPr>
        <p:blipFill rotWithShape="1">
          <a:blip r:embed="rId3">
            <a:alphaModFix/>
          </a:blip>
          <a:srcRect b="0" l="3909" r="-3909" t="0"/>
          <a:stretch/>
        </p:blipFill>
        <p:spPr>
          <a:xfrm>
            <a:off x="-3" y="1910600"/>
            <a:ext cx="4758100" cy="2863025"/>
          </a:xfrm>
          <a:prstGeom prst="rect">
            <a:avLst/>
          </a:prstGeom>
          <a:noFill/>
          <a:ln>
            <a:noFill/>
          </a:ln>
        </p:spPr>
      </p:pic>
      <p:sp>
        <p:nvSpPr>
          <p:cNvPr id="118" name="Google Shape;118;p22"/>
          <p:cNvSpPr txBox="1"/>
          <p:nvPr/>
        </p:nvSpPr>
        <p:spPr>
          <a:xfrm>
            <a:off x="183375" y="1069525"/>
            <a:ext cx="4270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R</a:t>
            </a:r>
            <a:r>
              <a:rPr lang="en" sz="1800">
                <a:solidFill>
                  <a:schemeClr val="dk2"/>
                </a:solidFill>
                <a:latin typeface="Roboto"/>
                <a:ea typeface="Roboto"/>
                <a:cs typeface="Roboto"/>
                <a:sym typeface="Roboto"/>
              </a:rPr>
              <a:t>elationship between Present Price and Vehicle Age.</a:t>
            </a:r>
            <a:endParaRPr>
              <a:latin typeface="Roboto"/>
              <a:ea typeface="Roboto"/>
              <a:cs typeface="Roboto"/>
              <a:sym typeface="Roboto"/>
            </a:endParaRPr>
          </a:p>
        </p:txBody>
      </p:sp>
      <p:sp>
        <p:nvSpPr>
          <p:cNvPr id="119" name="Google Shape;119;p22"/>
          <p:cNvSpPr txBox="1"/>
          <p:nvPr/>
        </p:nvSpPr>
        <p:spPr>
          <a:xfrm>
            <a:off x="4965025" y="1069525"/>
            <a:ext cx="4021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R</a:t>
            </a:r>
            <a:r>
              <a:rPr lang="en" sz="1800">
                <a:solidFill>
                  <a:schemeClr val="dk2"/>
                </a:solidFill>
                <a:latin typeface="Roboto"/>
                <a:ea typeface="Roboto"/>
                <a:cs typeface="Roboto"/>
                <a:sym typeface="Roboto"/>
              </a:rPr>
              <a:t>elationship between Selling Price and Present Price.</a:t>
            </a:r>
            <a:endParaRPr>
              <a:latin typeface="Roboto"/>
              <a:ea typeface="Roboto"/>
              <a:cs typeface="Roboto"/>
              <a:sym typeface="Roboto"/>
            </a:endParaRPr>
          </a:p>
        </p:txBody>
      </p:sp>
      <p:pic>
        <p:nvPicPr>
          <p:cNvPr id="120" name="Google Shape;120;p22"/>
          <p:cNvPicPr preferRelativeResize="0"/>
          <p:nvPr/>
        </p:nvPicPr>
        <p:blipFill>
          <a:blip r:embed="rId4">
            <a:alphaModFix/>
          </a:blip>
          <a:stretch>
            <a:fillRect/>
          </a:stretch>
        </p:blipFill>
        <p:spPr>
          <a:xfrm>
            <a:off x="4507400" y="1849825"/>
            <a:ext cx="4138900" cy="280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103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3D plot for Car age, Present price and Kms driven</a:t>
            </a:r>
            <a:endParaRPr/>
          </a:p>
        </p:txBody>
      </p:sp>
      <p:pic>
        <p:nvPicPr>
          <p:cNvPr id="126" name="Google Shape;126;p23"/>
          <p:cNvPicPr preferRelativeResize="0"/>
          <p:nvPr/>
        </p:nvPicPr>
        <p:blipFill>
          <a:blip r:embed="rId3">
            <a:alphaModFix/>
          </a:blip>
          <a:stretch>
            <a:fillRect/>
          </a:stretch>
        </p:blipFill>
        <p:spPr>
          <a:xfrm>
            <a:off x="154500" y="558025"/>
            <a:ext cx="5803725" cy="430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solidFill>
                  <a:srgbClr val="FF9900"/>
                </a:solidFill>
              </a:rPr>
              <a:t>Prepare Data</a:t>
            </a:r>
            <a:endParaRPr sz="3600">
              <a:solidFill>
                <a:srgbClr val="FF9900"/>
              </a:solidFill>
            </a:endParaRPr>
          </a:p>
        </p:txBody>
      </p:sp>
      <p:sp>
        <p:nvSpPr>
          <p:cNvPr id="132" name="Google Shape;132;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transformation refers to converting string variable into int variable so that </a:t>
            </a:r>
            <a:r>
              <a:rPr lang="en"/>
              <a:t>the algorithms can understand how to operate on them (same as Dummy Variable).</a:t>
            </a:r>
            <a:endParaRPr/>
          </a:p>
          <a:p>
            <a:pPr indent="0" lvl="0" marL="0" rtl="0" algn="l">
              <a:spcBef>
                <a:spcPts val="120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410600" y="2299775"/>
            <a:ext cx="8058150" cy="255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167575" y="168750"/>
            <a:ext cx="8517900" cy="43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Prepare for model training</a:t>
            </a:r>
            <a:endParaRPr sz="2400"/>
          </a:p>
          <a:p>
            <a:pPr indent="0" lvl="0" marL="0" rtl="0" algn="l">
              <a:spcBef>
                <a:spcPts val="1200"/>
              </a:spcBef>
              <a:spcAft>
                <a:spcPts val="0"/>
              </a:spcAft>
              <a:buNone/>
            </a:pPr>
            <a:r>
              <a:rPr lang="en" sz="1400"/>
              <a:t>In statistics and machine learning we usually split our data into two subsets: training data and testing data (and sometimes to three: train, validate and test), and fit our model on the train data, in order to make predictions on the test data. </a:t>
            </a:r>
            <a:endParaRPr sz="1400"/>
          </a:p>
          <a:p>
            <a:pPr indent="0" lvl="0" marL="0" rtl="0" algn="l">
              <a:spcBef>
                <a:spcPts val="1200"/>
              </a:spcBef>
              <a:spcAft>
                <a:spcPts val="1200"/>
              </a:spcAft>
              <a:buNone/>
            </a:pPr>
            <a:r>
              <a:t/>
            </a:r>
            <a:endParaRPr/>
          </a:p>
        </p:txBody>
      </p:sp>
      <p:pic>
        <p:nvPicPr>
          <p:cNvPr id="139" name="Google Shape;139;p25"/>
          <p:cNvPicPr preferRelativeResize="0"/>
          <p:nvPr/>
        </p:nvPicPr>
        <p:blipFill>
          <a:blip r:embed="rId3">
            <a:alphaModFix/>
          </a:blip>
          <a:stretch>
            <a:fillRect/>
          </a:stretch>
        </p:blipFill>
        <p:spPr>
          <a:xfrm>
            <a:off x="167575" y="1925725"/>
            <a:ext cx="7700936" cy="255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solidFill>
                  <a:srgbClr val="FF9900"/>
                </a:solidFill>
              </a:rPr>
              <a:t>Apply to Regression Model</a:t>
            </a:r>
            <a:endParaRPr sz="3600">
              <a:solidFill>
                <a:srgbClr val="FF9900"/>
              </a:solidFill>
            </a:endParaRPr>
          </a:p>
        </p:txBody>
      </p:sp>
      <p:sp>
        <p:nvSpPr>
          <p:cNvPr id="145" name="Google Shape;145;p26"/>
          <p:cNvSpPr txBox="1"/>
          <p:nvPr>
            <p:ph idx="1" type="body"/>
          </p:nvPr>
        </p:nvSpPr>
        <p:spPr>
          <a:xfrm>
            <a:off x="311700" y="1215650"/>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three regression models to train the dataset, and calculated the R-squared and C</a:t>
            </a:r>
            <a:r>
              <a:rPr lang="en"/>
              <a:t>ross-validation to compare the models. </a:t>
            </a:r>
            <a:endParaRPr/>
          </a:p>
          <a:p>
            <a:pPr indent="0" lvl="0" marL="0" rtl="0" algn="l">
              <a:spcBef>
                <a:spcPts val="1200"/>
              </a:spcBef>
              <a:spcAft>
                <a:spcPts val="0"/>
              </a:spcAft>
              <a:buNone/>
            </a:pPr>
            <a:r>
              <a:rPr lang="en"/>
              <a:t>Also, we compared the </a:t>
            </a:r>
            <a:r>
              <a:rPr lang="en"/>
              <a:t>plot between </a:t>
            </a:r>
            <a:r>
              <a:rPr lang="en"/>
              <a:t>predicted and </a:t>
            </a:r>
            <a:r>
              <a:rPr lang="en"/>
              <a:t>original</a:t>
            </a:r>
            <a:r>
              <a:rPr lang="en"/>
              <a:t> </a:t>
            </a:r>
            <a:r>
              <a:rPr lang="en"/>
              <a:t>selling</a:t>
            </a:r>
            <a:r>
              <a:rPr lang="en"/>
              <a:t> price. </a:t>
            </a:r>
            <a:endParaRPr/>
          </a:p>
          <a:p>
            <a:pPr indent="0" lvl="0" marL="0" rtl="0" algn="l">
              <a:spcBef>
                <a:spcPts val="1200"/>
              </a:spcBef>
              <a:spcAft>
                <a:spcPts val="1200"/>
              </a:spcAft>
              <a:buNone/>
            </a:pPr>
            <a:r>
              <a:t/>
            </a:r>
            <a:endParaRPr/>
          </a:p>
        </p:txBody>
      </p:sp>
      <p:pic>
        <p:nvPicPr>
          <p:cNvPr id="146" name="Google Shape;146;p26"/>
          <p:cNvPicPr preferRelativeResize="0"/>
          <p:nvPr/>
        </p:nvPicPr>
        <p:blipFill>
          <a:blip r:embed="rId3">
            <a:alphaModFix/>
          </a:blip>
          <a:stretch>
            <a:fillRect/>
          </a:stretch>
        </p:blipFill>
        <p:spPr>
          <a:xfrm>
            <a:off x="311700" y="2774525"/>
            <a:ext cx="2849414" cy="1732226"/>
          </a:xfrm>
          <a:prstGeom prst="rect">
            <a:avLst/>
          </a:prstGeom>
          <a:noFill/>
          <a:ln>
            <a:noFill/>
          </a:ln>
        </p:spPr>
      </p:pic>
      <p:pic>
        <p:nvPicPr>
          <p:cNvPr id="147" name="Google Shape;147;p26"/>
          <p:cNvPicPr preferRelativeResize="0"/>
          <p:nvPr/>
        </p:nvPicPr>
        <p:blipFill>
          <a:blip r:embed="rId4">
            <a:alphaModFix/>
          </a:blip>
          <a:stretch>
            <a:fillRect/>
          </a:stretch>
        </p:blipFill>
        <p:spPr>
          <a:xfrm>
            <a:off x="3224725" y="2898774"/>
            <a:ext cx="2758127" cy="1607974"/>
          </a:xfrm>
          <a:prstGeom prst="rect">
            <a:avLst/>
          </a:prstGeom>
          <a:noFill/>
          <a:ln>
            <a:noFill/>
          </a:ln>
        </p:spPr>
      </p:pic>
      <p:pic>
        <p:nvPicPr>
          <p:cNvPr id="148" name="Google Shape;148;p26"/>
          <p:cNvPicPr preferRelativeResize="0"/>
          <p:nvPr/>
        </p:nvPicPr>
        <p:blipFill>
          <a:blip r:embed="rId5">
            <a:alphaModFix/>
          </a:blip>
          <a:stretch>
            <a:fillRect/>
          </a:stretch>
        </p:blipFill>
        <p:spPr>
          <a:xfrm>
            <a:off x="5982850" y="2836650"/>
            <a:ext cx="2758152" cy="1607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Choose Model</a:t>
            </a:r>
            <a:endParaRPr/>
          </a:p>
        </p:txBody>
      </p:sp>
      <p:sp>
        <p:nvSpPr>
          <p:cNvPr id="154" name="Google Shape;154;p27"/>
          <p:cNvSpPr txBox="1"/>
          <p:nvPr>
            <p:ph idx="1" type="body"/>
          </p:nvPr>
        </p:nvSpPr>
        <p:spPr>
          <a:xfrm>
            <a:off x="1201800" y="3801025"/>
            <a:ext cx="6740400" cy="751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b="1" lang="en" sz="2295">
                <a:solidFill>
                  <a:srgbClr val="FF0000"/>
                </a:solidFill>
              </a:rPr>
              <a:t>Winner — Decision Tree!!!!</a:t>
            </a:r>
            <a:endParaRPr b="1" sz="2295">
              <a:solidFill>
                <a:srgbClr val="FF0000"/>
              </a:solidFill>
            </a:endParaRPr>
          </a:p>
          <a:p>
            <a:pPr indent="0" lvl="0" marL="0" rtl="0" algn="ctr">
              <a:lnSpc>
                <a:spcPct val="95000"/>
              </a:lnSpc>
              <a:spcBef>
                <a:spcPts val="1200"/>
              </a:spcBef>
              <a:spcAft>
                <a:spcPts val="1200"/>
              </a:spcAft>
              <a:buSzPts val="852"/>
              <a:buNone/>
            </a:pPr>
            <a:r>
              <a:t/>
            </a:r>
            <a:endParaRPr b="1" sz="1395">
              <a:solidFill>
                <a:srgbClr val="FF0000"/>
              </a:solidFill>
            </a:endParaRPr>
          </a:p>
        </p:txBody>
      </p:sp>
      <p:pic>
        <p:nvPicPr>
          <p:cNvPr id="155" name="Google Shape;155;p27"/>
          <p:cNvPicPr preferRelativeResize="0"/>
          <p:nvPr/>
        </p:nvPicPr>
        <p:blipFill rotWithShape="1">
          <a:blip r:embed="rId3">
            <a:alphaModFix/>
          </a:blip>
          <a:srcRect b="3639" l="-5279" r="5279" t="-3640"/>
          <a:stretch/>
        </p:blipFill>
        <p:spPr>
          <a:xfrm>
            <a:off x="620375" y="1017800"/>
            <a:ext cx="7353300" cy="266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 type="body"/>
          </p:nvPr>
        </p:nvSpPr>
        <p:spPr>
          <a:xfrm>
            <a:off x="311700" y="9809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Price Predict upon some given data</a:t>
            </a:r>
            <a:endParaRPr/>
          </a:p>
        </p:txBody>
      </p:sp>
      <p:pic>
        <p:nvPicPr>
          <p:cNvPr id="161" name="Google Shape;161;p28"/>
          <p:cNvPicPr preferRelativeResize="0"/>
          <p:nvPr/>
        </p:nvPicPr>
        <p:blipFill>
          <a:blip r:embed="rId3">
            <a:alphaModFix/>
          </a:blip>
          <a:stretch>
            <a:fillRect/>
          </a:stretch>
        </p:blipFill>
        <p:spPr>
          <a:xfrm>
            <a:off x="1457325" y="1533525"/>
            <a:ext cx="6534150" cy="238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167" name="Google Shape;167;p29"/>
          <p:cNvSpPr txBox="1"/>
          <p:nvPr>
            <p:ph idx="1" type="body"/>
          </p:nvPr>
        </p:nvSpPr>
        <p:spPr>
          <a:xfrm>
            <a:off x="311700" y="1452575"/>
            <a:ext cx="8520600" cy="33390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2000">
                <a:solidFill>
                  <a:srgbClr val="000000"/>
                </a:solidFill>
                <a:highlight>
                  <a:srgbClr val="FFFFFF"/>
                </a:highlight>
                <a:latin typeface="Arial"/>
                <a:ea typeface="Arial"/>
                <a:cs typeface="Arial"/>
                <a:sym typeface="Arial"/>
              </a:rPr>
              <a:t>Present price of a car plays an important role in predicting Selling Price, One increases the other gradually increases. Car age is </a:t>
            </a:r>
            <a:r>
              <a:rPr lang="en" sz="2000">
                <a:solidFill>
                  <a:srgbClr val="000000"/>
                </a:solidFill>
                <a:highlight>
                  <a:srgbClr val="FFFFFF"/>
                </a:highlight>
                <a:latin typeface="Arial"/>
                <a:ea typeface="Arial"/>
                <a:cs typeface="Arial"/>
                <a:sym typeface="Arial"/>
              </a:rPr>
              <a:t>affecting</a:t>
            </a:r>
            <a:r>
              <a:rPr lang="en" sz="2000">
                <a:solidFill>
                  <a:srgbClr val="000000"/>
                </a:solidFill>
                <a:highlight>
                  <a:srgbClr val="FFFFFF"/>
                </a:highlight>
                <a:latin typeface="Arial"/>
                <a:ea typeface="Arial"/>
                <a:cs typeface="Arial"/>
                <a:sym typeface="Arial"/>
              </a:rPr>
              <a:t> negatively as older the car lesser the Selling Price. Kms driven is the most correlated variable for the price predicting. </a:t>
            </a:r>
            <a:endParaRPr sz="2000">
              <a:solidFill>
                <a:srgbClr val="000000"/>
              </a:solidFill>
              <a:highlight>
                <a:srgbClr val="FFFFFF"/>
              </a:highlight>
              <a:latin typeface="Arial"/>
              <a:ea typeface="Arial"/>
              <a:cs typeface="Arial"/>
              <a:sym typeface="Arial"/>
            </a:endParaRPr>
          </a:p>
          <a:p>
            <a:pPr indent="457200" lvl="0" marL="0" rtl="0" algn="just">
              <a:spcBef>
                <a:spcPts val="1200"/>
              </a:spcBef>
              <a:spcAft>
                <a:spcPts val="0"/>
              </a:spcAft>
              <a:buNone/>
            </a:pPr>
            <a:r>
              <a:t/>
            </a:r>
            <a:endParaRPr sz="2000">
              <a:solidFill>
                <a:srgbClr val="000000"/>
              </a:solidFill>
              <a:highlight>
                <a:srgbClr val="FFFFFF"/>
              </a:highlight>
              <a:latin typeface="Arial"/>
              <a:ea typeface="Arial"/>
              <a:cs typeface="Arial"/>
              <a:sym typeface="Arial"/>
            </a:endParaRPr>
          </a:p>
          <a:p>
            <a:pPr indent="457200" lvl="0" marL="0" rtl="0" algn="just">
              <a:spcBef>
                <a:spcPts val="1200"/>
              </a:spcBef>
              <a:spcAft>
                <a:spcPts val="1200"/>
              </a:spcAft>
              <a:buNone/>
            </a:pPr>
            <a:r>
              <a:t/>
            </a:r>
            <a:endParaRPr sz="2000">
              <a:solidFill>
                <a:srgbClr val="000000"/>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999925"/>
            <a:ext cx="8520600" cy="214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END</a:t>
            </a:r>
            <a:endParaRPr/>
          </a:p>
        </p:txBody>
      </p:sp>
      <p:sp>
        <p:nvSpPr>
          <p:cNvPr id="173" name="Google Shape;173;p30"/>
          <p:cNvSpPr txBox="1"/>
          <p:nvPr>
            <p:ph idx="1" type="body"/>
          </p:nvPr>
        </p:nvSpPr>
        <p:spPr>
          <a:xfrm>
            <a:off x="311700" y="3382325"/>
            <a:ext cx="8520600" cy="1281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Thank you for watching and </a:t>
            </a:r>
            <a:r>
              <a:rPr lang="en"/>
              <a:t>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193800" y="136900"/>
            <a:ext cx="8950200" cy="3953100"/>
          </a:xfrm>
          <a:prstGeom prst="rect">
            <a:avLst/>
          </a:prstGeom>
        </p:spPr>
        <p:txBody>
          <a:bodyPr anchorCtr="0" anchor="t" bIns="91425" lIns="91425" spcFirstLastPara="1" rIns="91425" wrap="square" tIns="91425">
            <a:normAutofit/>
          </a:bodyPr>
          <a:lstStyle/>
          <a:p>
            <a:pPr indent="-400050" lvl="0" marL="457200" rtl="0" algn="just">
              <a:lnSpc>
                <a:spcPct val="100000"/>
              </a:lnSpc>
              <a:spcBef>
                <a:spcPts val="0"/>
              </a:spcBef>
              <a:spcAft>
                <a:spcPts val="0"/>
              </a:spcAft>
              <a:buClr>
                <a:srgbClr val="222222"/>
              </a:buClr>
              <a:buSzPts val="2700"/>
              <a:buFont typeface="Arial"/>
              <a:buChar char="●"/>
            </a:pPr>
            <a:r>
              <a:rPr lang="en" sz="3500">
                <a:solidFill>
                  <a:schemeClr val="dk1"/>
                </a:solidFill>
              </a:rPr>
              <a:t>Initial idea</a:t>
            </a:r>
            <a:r>
              <a:rPr lang="en" sz="3800">
                <a:solidFill>
                  <a:schemeClr val="dk1"/>
                </a:solidFill>
              </a:rPr>
              <a:t>: </a:t>
            </a:r>
            <a:r>
              <a:rPr lang="en" sz="2500">
                <a:solidFill>
                  <a:srgbClr val="222222"/>
                </a:solidFill>
                <a:highlight>
                  <a:srgbClr val="FFFFFF"/>
                </a:highlight>
                <a:latin typeface="Arial"/>
                <a:ea typeface="Arial"/>
                <a:cs typeface="Arial"/>
                <a:sym typeface="Arial"/>
              </a:rPr>
              <a:t>When we are going to purchase a used car, how can we apply what we learned on the class </a:t>
            </a:r>
            <a:r>
              <a:rPr lang="en" sz="2500">
                <a:solidFill>
                  <a:srgbClr val="222222"/>
                </a:solidFill>
                <a:highlight>
                  <a:schemeClr val="lt1"/>
                </a:highlight>
                <a:latin typeface="Arial"/>
                <a:ea typeface="Arial"/>
                <a:cs typeface="Arial"/>
                <a:sym typeface="Arial"/>
              </a:rPr>
              <a:t>to make the best deal of our feature car? </a:t>
            </a:r>
            <a:endParaRPr sz="2500">
              <a:solidFill>
                <a:srgbClr val="222222"/>
              </a:solidFill>
              <a:highlight>
                <a:schemeClr val="lt1"/>
              </a:highlight>
              <a:latin typeface="Arial"/>
              <a:ea typeface="Arial"/>
              <a:cs typeface="Arial"/>
              <a:sym typeface="Arial"/>
            </a:endParaRPr>
          </a:p>
          <a:p>
            <a:pPr indent="0" lvl="0" marL="0" rtl="0" algn="just">
              <a:lnSpc>
                <a:spcPct val="100000"/>
              </a:lnSpc>
              <a:spcBef>
                <a:spcPts val="0"/>
              </a:spcBef>
              <a:spcAft>
                <a:spcPts val="0"/>
              </a:spcAft>
              <a:buNone/>
            </a:pPr>
            <a:r>
              <a:t/>
            </a:r>
            <a:endParaRPr sz="2500">
              <a:solidFill>
                <a:srgbClr val="222222"/>
              </a:solidFill>
              <a:highlight>
                <a:schemeClr val="lt1"/>
              </a:highlight>
              <a:latin typeface="Arial"/>
              <a:ea typeface="Arial"/>
              <a:cs typeface="Arial"/>
              <a:sym typeface="Arial"/>
            </a:endParaRPr>
          </a:p>
          <a:p>
            <a:pPr indent="0" lvl="0" marL="0" rtl="0" algn="just">
              <a:lnSpc>
                <a:spcPct val="100000"/>
              </a:lnSpc>
              <a:spcBef>
                <a:spcPts val="0"/>
              </a:spcBef>
              <a:spcAft>
                <a:spcPts val="0"/>
              </a:spcAft>
              <a:buNone/>
            </a:pPr>
            <a:r>
              <a:t/>
            </a:r>
            <a:endParaRPr sz="2500">
              <a:solidFill>
                <a:srgbClr val="222222"/>
              </a:solidFill>
              <a:highlight>
                <a:schemeClr val="lt1"/>
              </a:highlight>
              <a:latin typeface="Arial"/>
              <a:ea typeface="Arial"/>
              <a:cs typeface="Arial"/>
              <a:sym typeface="Arial"/>
            </a:endParaRPr>
          </a:p>
          <a:p>
            <a:pPr indent="-400050" lvl="0" marL="457200" rtl="0" algn="just">
              <a:lnSpc>
                <a:spcPct val="100000"/>
              </a:lnSpc>
              <a:spcBef>
                <a:spcPts val="0"/>
              </a:spcBef>
              <a:spcAft>
                <a:spcPts val="0"/>
              </a:spcAft>
              <a:buClr>
                <a:srgbClr val="222222"/>
              </a:buClr>
              <a:buSzPts val="2700"/>
              <a:buFont typeface="Arial"/>
              <a:buChar char="●"/>
            </a:pPr>
            <a:r>
              <a:rPr lang="en" sz="3500">
                <a:solidFill>
                  <a:schemeClr val="dk1"/>
                </a:solidFill>
              </a:rPr>
              <a:t>Goal</a:t>
            </a:r>
            <a:r>
              <a:rPr lang="en" sz="3800">
                <a:solidFill>
                  <a:schemeClr val="dk1"/>
                </a:solidFill>
              </a:rPr>
              <a:t>:</a:t>
            </a:r>
            <a:r>
              <a:rPr lang="en" sz="2500">
                <a:solidFill>
                  <a:srgbClr val="222222"/>
                </a:solidFill>
                <a:highlight>
                  <a:srgbClr val="FFFFFF"/>
                </a:highlight>
                <a:latin typeface="Arial"/>
                <a:ea typeface="Arial"/>
                <a:cs typeface="Arial"/>
                <a:sym typeface="Arial"/>
              </a:rPr>
              <a:t> Compare different linear regression models to find the best accuracy, and predict the price of cars with given variable value.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How to reach it</a:t>
            </a:r>
            <a:endParaRPr sz="4000"/>
          </a:p>
        </p:txBody>
      </p:sp>
      <p:pic>
        <p:nvPicPr>
          <p:cNvPr id="70" name="Google Shape;70;p15"/>
          <p:cNvPicPr preferRelativeResize="0"/>
          <p:nvPr/>
        </p:nvPicPr>
        <p:blipFill rotWithShape="1">
          <a:blip r:embed="rId3">
            <a:alphaModFix/>
          </a:blip>
          <a:srcRect b="0" l="0" r="12929" t="16149"/>
          <a:stretch/>
        </p:blipFill>
        <p:spPr>
          <a:xfrm>
            <a:off x="4250925" y="1017793"/>
            <a:ext cx="4893076" cy="2515707"/>
          </a:xfrm>
          <a:prstGeom prst="rect">
            <a:avLst/>
          </a:prstGeom>
          <a:noFill/>
          <a:ln>
            <a:noFill/>
          </a:ln>
        </p:spPr>
      </p:pic>
      <p:sp>
        <p:nvSpPr>
          <p:cNvPr id="71" name="Google Shape;71;p15"/>
          <p:cNvSpPr txBox="1"/>
          <p:nvPr>
            <p:ph idx="1" type="body"/>
          </p:nvPr>
        </p:nvSpPr>
        <p:spPr>
          <a:xfrm>
            <a:off x="366925" y="1192700"/>
            <a:ext cx="4823400" cy="32658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n" sz="2400"/>
              <a:t>Python Library:</a:t>
            </a:r>
            <a:endParaRPr sz="2400"/>
          </a:p>
          <a:p>
            <a:pPr indent="-381000" lvl="1" marL="914400" rtl="0" algn="l">
              <a:spcBef>
                <a:spcPts val="0"/>
              </a:spcBef>
              <a:spcAft>
                <a:spcPts val="0"/>
              </a:spcAft>
              <a:buSzPts val="2400"/>
              <a:buChar char="○"/>
            </a:pPr>
            <a:r>
              <a:rPr lang="en" sz="2400"/>
              <a:t>Numpy</a:t>
            </a:r>
            <a:endParaRPr sz="2400"/>
          </a:p>
          <a:p>
            <a:pPr indent="-381000" lvl="1" marL="914400" rtl="0" algn="l">
              <a:spcBef>
                <a:spcPts val="0"/>
              </a:spcBef>
              <a:spcAft>
                <a:spcPts val="0"/>
              </a:spcAft>
              <a:buSzPts val="2400"/>
              <a:buChar char="○"/>
            </a:pPr>
            <a:r>
              <a:rPr lang="en" sz="2400"/>
              <a:t>Pandas</a:t>
            </a:r>
            <a:endParaRPr sz="2400"/>
          </a:p>
          <a:p>
            <a:pPr indent="-381000" lvl="1" marL="914400" rtl="0" algn="l">
              <a:spcBef>
                <a:spcPts val="0"/>
              </a:spcBef>
              <a:spcAft>
                <a:spcPts val="0"/>
              </a:spcAft>
              <a:buSzPts val="2400"/>
              <a:buChar char="○"/>
            </a:pPr>
            <a:r>
              <a:rPr lang="en" sz="2400"/>
              <a:t>Matplotlib</a:t>
            </a:r>
            <a:endParaRPr sz="2400"/>
          </a:p>
          <a:p>
            <a:pPr indent="-381000" lvl="0" marL="457200" rtl="0" algn="l">
              <a:spcBef>
                <a:spcPts val="0"/>
              </a:spcBef>
              <a:spcAft>
                <a:spcPts val="0"/>
              </a:spcAft>
              <a:buSzPts val="2400"/>
              <a:buChar char="●"/>
            </a:pPr>
            <a:r>
              <a:rPr lang="en" sz="2400"/>
              <a:t>Regression Models:</a:t>
            </a:r>
            <a:endParaRPr sz="2400"/>
          </a:p>
          <a:p>
            <a:pPr indent="-381000" lvl="1" marL="914400" rtl="0" algn="l">
              <a:spcBef>
                <a:spcPts val="0"/>
              </a:spcBef>
              <a:spcAft>
                <a:spcPts val="0"/>
              </a:spcAft>
              <a:buSzPts val="2400"/>
              <a:buChar char="○"/>
            </a:pPr>
            <a:r>
              <a:rPr lang="en" sz="2400"/>
              <a:t>Linear Regression</a:t>
            </a:r>
            <a:endParaRPr sz="2400"/>
          </a:p>
          <a:p>
            <a:pPr indent="-381000" lvl="1" marL="914400" rtl="0" algn="l">
              <a:spcBef>
                <a:spcPts val="0"/>
              </a:spcBef>
              <a:spcAft>
                <a:spcPts val="0"/>
              </a:spcAft>
              <a:buSzPts val="2400"/>
              <a:buChar char="○"/>
            </a:pPr>
            <a:r>
              <a:rPr lang="en" sz="2400"/>
              <a:t>Decision Tree Regression</a:t>
            </a:r>
            <a:endParaRPr sz="2400"/>
          </a:p>
          <a:p>
            <a:pPr indent="-381000" lvl="1" marL="914400" rtl="0" algn="l">
              <a:spcBef>
                <a:spcPts val="0"/>
              </a:spcBef>
              <a:spcAft>
                <a:spcPts val="0"/>
              </a:spcAft>
              <a:buSzPts val="2400"/>
              <a:buChar char="○"/>
            </a:pPr>
            <a:r>
              <a:rPr lang="en" sz="2400"/>
              <a:t>Random Forest Regression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What did we do? (4 Parts)</a:t>
            </a:r>
            <a:endParaRPr sz="4000"/>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a:t>Read Dataset</a:t>
            </a:r>
            <a:endParaRPr b="1"/>
          </a:p>
          <a:p>
            <a:pPr indent="0" lvl="0" marL="457200" rtl="0" algn="l">
              <a:spcBef>
                <a:spcPts val="1200"/>
              </a:spcBef>
              <a:spcAft>
                <a:spcPts val="0"/>
              </a:spcAft>
              <a:buNone/>
            </a:pPr>
            <a:r>
              <a:rPr lang="en"/>
              <a:t>Loading the Dataset which we want to gain the infor</a:t>
            </a:r>
            <a:r>
              <a:rPr lang="en"/>
              <a:t>mation from. </a:t>
            </a:r>
            <a:endParaRPr/>
          </a:p>
          <a:p>
            <a:pPr indent="-342900" lvl="0" marL="457200" rtl="0" algn="l">
              <a:spcBef>
                <a:spcPts val="1200"/>
              </a:spcBef>
              <a:spcAft>
                <a:spcPts val="0"/>
              </a:spcAft>
              <a:buSzPts val="1800"/>
              <a:buAutoNum type="arabicPeriod"/>
            </a:pPr>
            <a:r>
              <a:rPr b="1" lang="en"/>
              <a:t>Visualization</a:t>
            </a:r>
            <a:endParaRPr b="1"/>
          </a:p>
          <a:p>
            <a:pPr indent="0" lvl="0" marL="457200" rtl="0" algn="l">
              <a:spcBef>
                <a:spcPts val="1200"/>
              </a:spcBef>
              <a:spcAft>
                <a:spcPts val="0"/>
              </a:spcAft>
              <a:buNone/>
            </a:pPr>
            <a:r>
              <a:rPr lang="en"/>
              <a:t>Give us a more directly way to know more about the information from the data</a:t>
            </a:r>
            <a:r>
              <a:rPr lang="en"/>
              <a:t> </a:t>
            </a:r>
            <a:endParaRPr/>
          </a:p>
          <a:p>
            <a:pPr indent="-342900" lvl="0" marL="457200" rtl="0" algn="l">
              <a:spcBef>
                <a:spcPts val="1200"/>
              </a:spcBef>
              <a:spcAft>
                <a:spcPts val="0"/>
              </a:spcAft>
              <a:buSzPts val="1800"/>
              <a:buAutoNum type="arabicPeriod"/>
            </a:pPr>
            <a:r>
              <a:rPr b="1" lang="en"/>
              <a:t>Prepare Data</a:t>
            </a:r>
            <a:endParaRPr b="1"/>
          </a:p>
          <a:p>
            <a:pPr indent="0" lvl="0" marL="457200" rtl="0" algn="l">
              <a:spcBef>
                <a:spcPts val="1200"/>
              </a:spcBef>
              <a:spcAft>
                <a:spcPts val="0"/>
              </a:spcAft>
              <a:buNone/>
            </a:pPr>
            <a:r>
              <a:rPr lang="en"/>
              <a:t>Dummy and split the data informations</a:t>
            </a:r>
            <a:endParaRPr/>
          </a:p>
          <a:p>
            <a:pPr indent="-342900" lvl="0" marL="457200" rtl="0" algn="l">
              <a:spcBef>
                <a:spcPts val="1200"/>
              </a:spcBef>
              <a:spcAft>
                <a:spcPts val="0"/>
              </a:spcAft>
              <a:buSzPts val="1800"/>
              <a:buAutoNum type="arabicPeriod"/>
            </a:pPr>
            <a:r>
              <a:rPr b="1" lang="en"/>
              <a:t>Apply to R</a:t>
            </a:r>
            <a:r>
              <a:rPr b="1" lang="en"/>
              <a:t>egression</a:t>
            </a:r>
            <a:r>
              <a:rPr b="1" lang="en"/>
              <a:t> Model</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0" y="279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solidFill>
                  <a:srgbClr val="FF9900"/>
                </a:solidFill>
              </a:rPr>
              <a:t>Read Dataset</a:t>
            </a:r>
            <a:endParaRPr sz="3600">
              <a:solidFill>
                <a:srgbClr val="FF9900"/>
              </a:solidFill>
            </a:endParaRPr>
          </a:p>
        </p:txBody>
      </p:sp>
      <p:sp>
        <p:nvSpPr>
          <p:cNvPr id="83" name="Google Shape;83;p17"/>
          <p:cNvSpPr txBox="1"/>
          <p:nvPr>
            <p:ph idx="1" type="body"/>
          </p:nvPr>
        </p:nvSpPr>
        <p:spPr>
          <a:xfrm>
            <a:off x="0" y="1151150"/>
            <a:ext cx="6877800" cy="32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first read the file and get detailed vehicle information. </a:t>
            </a:r>
            <a:endParaRPr/>
          </a:p>
          <a:p>
            <a:pPr indent="0" lvl="0" marL="0" rtl="0" algn="l">
              <a:spcBef>
                <a:spcPts val="1200"/>
              </a:spcBef>
              <a:spcAft>
                <a:spcPts val="0"/>
              </a:spcAft>
              <a:buNone/>
            </a:pPr>
            <a:r>
              <a:rPr lang="en"/>
              <a:t>Use .</a:t>
            </a:r>
            <a:r>
              <a:rPr i="1" lang="en"/>
              <a:t>head()</a:t>
            </a:r>
            <a:r>
              <a:rPr lang="en"/>
              <a:t> method to show the name of each column and first 5 rows to have a overall understanding of the dataset.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1546359" y="2349763"/>
            <a:ext cx="7487216" cy="1820925"/>
          </a:xfrm>
          <a:prstGeom prst="rect">
            <a:avLst/>
          </a:prstGeom>
          <a:noFill/>
          <a:ln>
            <a:noFill/>
          </a:ln>
        </p:spPr>
      </p:pic>
      <p:sp>
        <p:nvSpPr>
          <p:cNvPr id="85" name="Google Shape;85;p17"/>
          <p:cNvSpPr txBox="1"/>
          <p:nvPr/>
        </p:nvSpPr>
        <p:spPr>
          <a:xfrm>
            <a:off x="44175" y="4170675"/>
            <a:ext cx="8912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n" sz="1800">
                <a:solidFill>
                  <a:schemeClr val="dk2"/>
                </a:solidFill>
                <a:latin typeface="Roboto"/>
                <a:ea typeface="Roboto"/>
                <a:cs typeface="Roboto"/>
                <a:sym typeface="Roboto"/>
              </a:rPr>
              <a:t>–.isnull() </a:t>
            </a:r>
            <a:r>
              <a:rPr b="1" i="1" lang="en" sz="1800">
                <a:solidFill>
                  <a:schemeClr val="dk2"/>
                </a:solidFill>
                <a:latin typeface="Roboto"/>
                <a:ea typeface="Roboto"/>
                <a:cs typeface="Roboto"/>
                <a:sym typeface="Roboto"/>
              </a:rPr>
              <a:t>shows d</a:t>
            </a:r>
            <a:r>
              <a:rPr b="1" i="1" lang="en" sz="1800">
                <a:solidFill>
                  <a:schemeClr val="dk2"/>
                </a:solidFill>
                <a:latin typeface="Roboto"/>
                <a:ea typeface="Roboto"/>
                <a:cs typeface="Roboto"/>
                <a:sym typeface="Roboto"/>
              </a:rPr>
              <a:t>ataset has no missing value, which means we can start to analysis</a:t>
            </a:r>
            <a:endParaRPr b="1" i="1" sz="1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246200" y="170300"/>
            <a:ext cx="8520600" cy="50436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make describe to the datas.</a:t>
            </a:r>
            <a:endParaRPr/>
          </a:p>
          <a:p>
            <a:pPr indent="0" lvl="0" marL="0" rtl="0" algn="l">
              <a:spcBef>
                <a:spcPts val="1200"/>
              </a:spcBef>
              <a:spcAft>
                <a:spcPts val="0"/>
              </a:spcAft>
              <a:buNone/>
            </a:pPr>
            <a:r>
              <a:rPr lang="en"/>
              <a:t>Now, we know that we have 8 columns * 301 rows dataset of cars. Each </a:t>
            </a:r>
            <a:r>
              <a:rPr lang="en"/>
              <a:t>columns</a:t>
            </a:r>
            <a:r>
              <a:rPr lang="en"/>
              <a:t> represent the properties of cars: </a:t>
            </a:r>
            <a:endParaRPr/>
          </a:p>
          <a:p>
            <a:pPr indent="0" lvl="0" marL="0" rtl="0" algn="l">
              <a:lnSpc>
                <a:spcPct val="100000"/>
              </a:lnSpc>
              <a:spcBef>
                <a:spcPts val="1200"/>
              </a:spcBef>
              <a:spcAft>
                <a:spcPts val="0"/>
              </a:spcAft>
              <a:buNone/>
            </a:pPr>
            <a:r>
              <a:rPr lang="en">
                <a:solidFill>
                  <a:srgbClr val="FF0000"/>
                </a:solidFill>
              </a:rPr>
              <a:t>Name; </a:t>
            </a:r>
            <a:endParaRPr>
              <a:solidFill>
                <a:srgbClr val="FF0000"/>
              </a:solidFill>
            </a:endParaRPr>
          </a:p>
          <a:p>
            <a:pPr indent="0" lvl="0" marL="0" rtl="0" algn="l">
              <a:lnSpc>
                <a:spcPct val="100000"/>
              </a:lnSpc>
              <a:spcBef>
                <a:spcPts val="1200"/>
              </a:spcBef>
              <a:spcAft>
                <a:spcPts val="0"/>
              </a:spcAft>
              <a:buNone/>
            </a:pPr>
            <a:r>
              <a:rPr lang="en">
                <a:solidFill>
                  <a:srgbClr val="FF0000"/>
                </a:solidFill>
              </a:rPr>
              <a:t>Year;</a:t>
            </a:r>
            <a:endParaRPr>
              <a:solidFill>
                <a:srgbClr val="FF0000"/>
              </a:solidFill>
            </a:endParaRPr>
          </a:p>
          <a:p>
            <a:pPr indent="0" lvl="0" marL="0" rtl="0" algn="l">
              <a:lnSpc>
                <a:spcPct val="100000"/>
              </a:lnSpc>
              <a:spcBef>
                <a:spcPts val="1200"/>
              </a:spcBef>
              <a:spcAft>
                <a:spcPts val="0"/>
              </a:spcAft>
              <a:buNone/>
            </a:pPr>
            <a:r>
              <a:rPr lang="en">
                <a:solidFill>
                  <a:srgbClr val="FF0000"/>
                </a:solidFill>
              </a:rPr>
              <a:t>Selling pric</a:t>
            </a:r>
            <a:r>
              <a:rPr lang="en">
                <a:solidFill>
                  <a:srgbClr val="FF0000"/>
                </a:solidFill>
              </a:rPr>
              <a:t>e;</a:t>
            </a:r>
            <a:endParaRPr>
              <a:solidFill>
                <a:srgbClr val="FF0000"/>
              </a:solidFill>
            </a:endParaRPr>
          </a:p>
          <a:p>
            <a:pPr indent="0" lvl="0" marL="0" rtl="0" algn="l">
              <a:lnSpc>
                <a:spcPct val="100000"/>
              </a:lnSpc>
              <a:spcBef>
                <a:spcPts val="1200"/>
              </a:spcBef>
              <a:spcAft>
                <a:spcPts val="0"/>
              </a:spcAft>
              <a:buNone/>
            </a:pPr>
            <a:r>
              <a:rPr lang="en">
                <a:solidFill>
                  <a:srgbClr val="FF0000"/>
                </a:solidFill>
              </a:rPr>
              <a:t>P</a:t>
            </a:r>
            <a:r>
              <a:rPr lang="en">
                <a:solidFill>
                  <a:srgbClr val="FF0000"/>
                </a:solidFill>
              </a:rPr>
              <a:t>resent price;</a:t>
            </a:r>
            <a:endParaRPr>
              <a:solidFill>
                <a:srgbClr val="FF0000"/>
              </a:solidFill>
            </a:endParaRPr>
          </a:p>
          <a:p>
            <a:pPr indent="0" lvl="0" marL="0" rtl="0" algn="l">
              <a:lnSpc>
                <a:spcPct val="100000"/>
              </a:lnSpc>
              <a:spcBef>
                <a:spcPts val="1200"/>
              </a:spcBef>
              <a:spcAft>
                <a:spcPts val="0"/>
              </a:spcAft>
              <a:buNone/>
            </a:pPr>
            <a:r>
              <a:rPr lang="en">
                <a:solidFill>
                  <a:srgbClr val="FF0000"/>
                </a:solidFill>
              </a:rPr>
              <a:t>Kms driven(mileage); </a:t>
            </a:r>
            <a:endParaRPr>
              <a:solidFill>
                <a:srgbClr val="FF0000"/>
              </a:solidFill>
            </a:endParaRPr>
          </a:p>
          <a:p>
            <a:pPr indent="0" lvl="0" marL="0" rtl="0" algn="l">
              <a:lnSpc>
                <a:spcPct val="100000"/>
              </a:lnSpc>
              <a:spcBef>
                <a:spcPts val="1200"/>
              </a:spcBef>
              <a:spcAft>
                <a:spcPts val="0"/>
              </a:spcAft>
              <a:buNone/>
            </a:pPr>
            <a:r>
              <a:rPr lang="en">
                <a:solidFill>
                  <a:srgbClr val="FF0000"/>
                </a:solidFill>
              </a:rPr>
              <a:t>fuel type; </a:t>
            </a:r>
            <a:endParaRPr>
              <a:solidFill>
                <a:srgbClr val="FF0000"/>
              </a:solidFill>
            </a:endParaRPr>
          </a:p>
          <a:p>
            <a:pPr indent="0" lvl="0" marL="0" rtl="0" algn="l">
              <a:lnSpc>
                <a:spcPct val="100000"/>
              </a:lnSpc>
              <a:spcBef>
                <a:spcPts val="1200"/>
              </a:spcBef>
              <a:spcAft>
                <a:spcPts val="0"/>
              </a:spcAft>
              <a:buNone/>
            </a:pPr>
            <a:r>
              <a:rPr lang="en">
                <a:solidFill>
                  <a:srgbClr val="FF0000"/>
                </a:solidFill>
              </a:rPr>
              <a:t>Transmission;</a:t>
            </a:r>
            <a:endParaRPr>
              <a:solidFill>
                <a:srgbClr val="FF0000"/>
              </a:solidFill>
            </a:endParaRPr>
          </a:p>
          <a:p>
            <a:pPr indent="0" lvl="0" marL="0" rtl="0" algn="l">
              <a:lnSpc>
                <a:spcPct val="100000"/>
              </a:lnSpc>
              <a:spcBef>
                <a:spcPts val="1200"/>
              </a:spcBef>
              <a:spcAft>
                <a:spcPts val="0"/>
              </a:spcAft>
              <a:buNone/>
            </a:pPr>
            <a:r>
              <a:rPr lang="en">
                <a:solidFill>
                  <a:srgbClr val="FF0000"/>
                </a:solidFill>
              </a:rPr>
              <a:t>owners.</a:t>
            </a:r>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2748350" y="1652238"/>
            <a:ext cx="6395650" cy="305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301300"/>
            <a:ext cx="8520600" cy="426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age of car is also important to know when we are buying a used car,  thus we computed the cars’ age to replace the year of car and adding these information inside the chart. It helps us easier and clearer to read in later analysis. </a:t>
            </a:r>
            <a:endParaRPr/>
          </a:p>
        </p:txBody>
      </p:sp>
      <p:pic>
        <p:nvPicPr>
          <p:cNvPr id="97" name="Google Shape;97;p19"/>
          <p:cNvPicPr preferRelativeResize="0"/>
          <p:nvPr/>
        </p:nvPicPr>
        <p:blipFill>
          <a:blip r:embed="rId3">
            <a:alphaModFix/>
          </a:blip>
          <a:stretch>
            <a:fillRect/>
          </a:stretch>
        </p:blipFill>
        <p:spPr>
          <a:xfrm>
            <a:off x="377950" y="1654550"/>
            <a:ext cx="8236800" cy="194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34225"/>
            <a:ext cx="8520600" cy="117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FF9900"/>
                </a:solidFill>
              </a:rPr>
              <a:t>Visualization</a:t>
            </a:r>
            <a:endParaRPr sz="3600">
              <a:solidFill>
                <a:srgbClr val="FF9900"/>
              </a:solidFill>
            </a:endParaRPr>
          </a:p>
          <a:p>
            <a:pPr indent="0" lvl="0" marL="0" rtl="0" algn="l">
              <a:lnSpc>
                <a:spcPct val="115000"/>
              </a:lnSpc>
              <a:spcBef>
                <a:spcPts val="1200"/>
              </a:spcBef>
              <a:spcAft>
                <a:spcPts val="0"/>
              </a:spcAft>
              <a:buNone/>
            </a:pPr>
            <a:r>
              <a:rPr lang="en" sz="2000">
                <a:solidFill>
                  <a:srgbClr val="FF9900"/>
                </a:solidFill>
              </a:rPr>
              <a:t>Multi-variable correlation </a:t>
            </a:r>
            <a:endParaRPr sz="2000">
              <a:solidFill>
                <a:srgbClr val="FF9900"/>
              </a:solidFill>
            </a:endParaRPr>
          </a:p>
          <a:p>
            <a:pPr indent="0" lvl="0" marL="0" rtl="0" algn="l">
              <a:lnSpc>
                <a:spcPct val="115000"/>
              </a:lnSpc>
              <a:spcBef>
                <a:spcPts val="1200"/>
              </a:spcBef>
              <a:spcAft>
                <a:spcPts val="1200"/>
              </a:spcAft>
              <a:buNone/>
            </a:pPr>
            <a:r>
              <a:t/>
            </a:r>
            <a:endParaRPr sz="3600">
              <a:solidFill>
                <a:srgbClr val="FF9900"/>
              </a:solidFill>
            </a:endParaRPr>
          </a:p>
        </p:txBody>
      </p:sp>
      <p:sp>
        <p:nvSpPr>
          <p:cNvPr id="103" name="Google Shape;103;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know more </a:t>
            </a:r>
            <a:r>
              <a:rPr lang="en"/>
              <a:t>about</a:t>
            </a:r>
            <a:r>
              <a:rPr lang="en"/>
              <a:t> the relation between variables, we find the pairwise correlation of all columns in the dataframe and presented by heatmap</a:t>
            </a:r>
            <a:endParaRPr/>
          </a:p>
        </p:txBody>
      </p:sp>
      <p:pic>
        <p:nvPicPr>
          <p:cNvPr id="104" name="Google Shape;104;p20"/>
          <p:cNvPicPr preferRelativeResize="0"/>
          <p:nvPr/>
        </p:nvPicPr>
        <p:blipFill>
          <a:blip r:embed="rId3">
            <a:alphaModFix/>
          </a:blip>
          <a:stretch>
            <a:fillRect/>
          </a:stretch>
        </p:blipFill>
        <p:spPr>
          <a:xfrm>
            <a:off x="922650" y="1903925"/>
            <a:ext cx="3903350" cy="2863675"/>
          </a:xfrm>
          <a:prstGeom prst="rect">
            <a:avLst/>
          </a:prstGeom>
          <a:noFill/>
          <a:ln>
            <a:noFill/>
          </a:ln>
        </p:spPr>
      </p:pic>
      <p:sp>
        <p:nvSpPr>
          <p:cNvPr id="105" name="Google Shape;105;p20"/>
          <p:cNvSpPr txBox="1"/>
          <p:nvPr/>
        </p:nvSpPr>
        <p:spPr>
          <a:xfrm>
            <a:off x="5053275" y="35167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highlight>
                  <a:srgbClr val="FFFFFF"/>
                </a:highlight>
                <a:latin typeface="Roboto"/>
                <a:ea typeface="Roboto"/>
                <a:cs typeface="Roboto"/>
                <a:sym typeface="Roboto"/>
              </a:rPr>
              <a:t> strong relationship</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246300" y="194950"/>
            <a:ext cx="8897700" cy="45996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Furthermore, we use </a:t>
            </a:r>
            <a:r>
              <a:rPr b="1" i="1" lang="en">
                <a:solidFill>
                  <a:srgbClr val="FF0000"/>
                </a:solidFill>
              </a:rPr>
              <a:t>sns.pairplot( )</a:t>
            </a:r>
            <a:r>
              <a:rPr lang="en"/>
              <a:t> in order to have a more visualized correlation between variables.</a:t>
            </a:r>
            <a:endParaRPr/>
          </a:p>
        </p:txBody>
      </p:sp>
      <p:pic>
        <p:nvPicPr>
          <p:cNvPr id="111" name="Google Shape;111;p21"/>
          <p:cNvPicPr preferRelativeResize="0"/>
          <p:nvPr/>
        </p:nvPicPr>
        <p:blipFill>
          <a:blip r:embed="rId3">
            <a:alphaModFix/>
          </a:blip>
          <a:stretch>
            <a:fillRect/>
          </a:stretch>
        </p:blipFill>
        <p:spPr>
          <a:xfrm>
            <a:off x="1349300" y="972350"/>
            <a:ext cx="4781624" cy="390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