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58" r:id="rId4"/>
    <p:sldId id="259" r:id="rId5"/>
    <p:sldId id="263" r:id="rId6"/>
    <p:sldId id="265" r:id="rId7"/>
    <p:sldId id="260" r:id="rId8"/>
    <p:sldId id="261"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66" d="100"/>
          <a:sy n="66" d="100"/>
        </p:scale>
        <p:origin x="-1284" y="-852"/>
      </p:cViewPr>
      <p:guideLst>
        <p:guide orient="horz" pos="2160"/>
        <p:guide pos="2880"/>
      </p:guideLst>
    </p:cSldViewPr>
  </p:slideViewPr>
  <p:outlineViewPr>
    <p:cViewPr>
      <p:scale>
        <a:sx n="33" d="100"/>
        <a:sy n="33" d="100"/>
      </p:scale>
      <p:origin x="0" y="9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527FB-A281-4287-A1C1-A2D70AF4772D}" type="datetimeFigureOut">
              <a:rPr lang="en-US" smtClean="0"/>
              <a:t>3/17/2013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036C1-4449-4977-9DBD-3B6DA4102FCC}" type="slidenum">
              <a:rPr lang="en-US" smtClean="0"/>
              <a:t>‹#›</a:t>
            </a:fld>
            <a:endParaRPr lang="en-US"/>
          </a:p>
        </p:txBody>
      </p:sp>
    </p:spTree>
    <p:extLst>
      <p:ext uri="{BB962C8B-B14F-4D97-AF65-F5344CB8AC3E}">
        <p14:creationId xmlns:p14="http://schemas.microsoft.com/office/powerpoint/2010/main" val="156147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Parmalat</a:t>
            </a:r>
            <a:r>
              <a:rPr lang="en-US" sz="1200" kern="1200" dirty="0" smtClean="0">
                <a:solidFill>
                  <a:schemeClr val="tx1"/>
                </a:solidFill>
                <a:effectLst/>
                <a:latin typeface="+mn-lt"/>
                <a:ea typeface="+mn-ea"/>
                <a:cs typeface="+mn-cs"/>
              </a:rPr>
              <a:t> is a multinational Italian dairy and food corporation. Most of its productions are sold under a variety of names in different countries. Well-known names in North America include Archway and Mother’s cookies, </a:t>
            </a:r>
            <a:r>
              <a:rPr lang="en-US" sz="1200" kern="1200" dirty="0" err="1" smtClean="0">
                <a:solidFill>
                  <a:schemeClr val="tx1"/>
                </a:solidFill>
                <a:effectLst/>
                <a:latin typeface="+mn-lt"/>
                <a:ea typeface="+mn-ea"/>
                <a:cs typeface="+mn-cs"/>
              </a:rPr>
              <a:t>Olivina</a:t>
            </a:r>
            <a:r>
              <a:rPr lang="en-US" sz="1200" kern="1200" dirty="0" smtClean="0">
                <a:solidFill>
                  <a:schemeClr val="tx1"/>
                </a:solidFill>
                <a:effectLst/>
                <a:latin typeface="+mn-lt"/>
                <a:ea typeface="+mn-ea"/>
                <a:cs typeface="+mn-cs"/>
              </a:rPr>
              <a:t> margarine, Black Diamond and </a:t>
            </a:r>
            <a:r>
              <a:rPr lang="en-US" sz="1200" kern="1200" dirty="0" err="1" smtClean="0">
                <a:solidFill>
                  <a:schemeClr val="tx1"/>
                </a:solidFill>
                <a:effectLst/>
                <a:latin typeface="+mn-lt"/>
                <a:ea typeface="+mn-ea"/>
                <a:cs typeface="+mn-cs"/>
              </a:rPr>
              <a:t>Balderson’s</a:t>
            </a:r>
            <a:r>
              <a:rPr lang="en-US" sz="1200" kern="1200" dirty="0" smtClean="0">
                <a:solidFill>
                  <a:schemeClr val="tx1"/>
                </a:solidFill>
                <a:effectLst/>
                <a:latin typeface="+mn-lt"/>
                <a:ea typeface="+mn-ea"/>
                <a:cs typeface="+mn-cs"/>
              </a:rPr>
              <a:t> cheeses, and </a:t>
            </a:r>
            <a:r>
              <a:rPr lang="en-US" sz="1200" kern="1200" dirty="0" err="1" smtClean="0">
                <a:solidFill>
                  <a:schemeClr val="tx1"/>
                </a:solidFill>
                <a:effectLst/>
                <a:latin typeface="+mn-lt"/>
                <a:ea typeface="+mn-ea"/>
                <a:cs typeface="+mn-cs"/>
              </a:rPr>
              <a:t>Astro</a:t>
            </a:r>
            <a:r>
              <a:rPr lang="en-US" sz="1200" kern="1200" dirty="0" smtClean="0">
                <a:solidFill>
                  <a:schemeClr val="tx1"/>
                </a:solidFill>
                <a:effectLst/>
                <a:latin typeface="+mn-lt"/>
                <a:ea typeface="+mn-ea"/>
                <a:cs typeface="+mn-cs"/>
              </a:rPr>
              <a:t> yogurt.</a:t>
            </a:r>
          </a:p>
          <a:p>
            <a:r>
              <a:rPr lang="en-US" sz="1200" kern="1200" dirty="0" smtClean="0">
                <a:solidFill>
                  <a:schemeClr val="tx1"/>
                </a:solidFill>
                <a:effectLst/>
                <a:latin typeface="+mn-lt"/>
                <a:ea typeface="+mn-ea"/>
                <a:cs typeface="+mn-cs"/>
              </a:rPr>
              <a:t>Having become the leading global company in the production of ultra-high temperature (UHT) milk, the company collapsed in 2003 with a €14 billion ($20bn; £13bn) hole in its accounts in what remains Europe's biggest bankruptcy.</a:t>
            </a:r>
          </a:p>
          <a:p>
            <a:r>
              <a:rPr lang="en-US" sz="1200" kern="1200" dirty="0" smtClean="0">
                <a:solidFill>
                  <a:schemeClr val="tx1"/>
                </a:solidFill>
                <a:effectLst/>
                <a:latin typeface="+mn-lt"/>
                <a:ea typeface="+mn-ea"/>
                <a:cs typeface="+mn-cs"/>
              </a:rPr>
              <a:t>The question is where did the billions go? Well the CEO Calisto </a:t>
            </a:r>
            <a:r>
              <a:rPr lang="en-US" sz="1200" kern="1200" dirty="0" err="1" smtClean="0">
                <a:solidFill>
                  <a:schemeClr val="tx1"/>
                </a:solidFill>
                <a:effectLst/>
                <a:latin typeface="+mn-lt"/>
                <a:ea typeface="+mn-ea"/>
                <a:cs typeface="+mn-cs"/>
              </a:rPr>
              <a:t>Tanzi</a:t>
            </a:r>
            <a:r>
              <a:rPr lang="en-US" sz="1200" kern="1200" dirty="0" smtClean="0">
                <a:solidFill>
                  <a:schemeClr val="tx1"/>
                </a:solidFill>
                <a:effectLst/>
                <a:latin typeface="+mn-lt"/>
                <a:ea typeface="+mn-ea"/>
                <a:cs typeface="+mn-cs"/>
              </a:rPr>
              <a:t> confessed to misappropriating close to a billion dollars and diverting the funds to cover losses in other family owned businesses. </a:t>
            </a:r>
          </a:p>
        </p:txBody>
      </p:sp>
      <p:sp>
        <p:nvSpPr>
          <p:cNvPr id="4" name="Slide Number Placeholder 3"/>
          <p:cNvSpPr>
            <a:spLocks noGrp="1"/>
          </p:cNvSpPr>
          <p:nvPr>
            <p:ph type="sldNum" sz="quarter" idx="10"/>
          </p:nvPr>
        </p:nvSpPr>
        <p:spPr/>
        <p:txBody>
          <a:bodyPr/>
          <a:lstStyle/>
          <a:p>
            <a:fld id="{889036C1-4449-4977-9DBD-3B6DA4102FCC}" type="slidenum">
              <a:rPr lang="en-US" smtClean="0"/>
              <a:t>6</a:t>
            </a:fld>
            <a:endParaRPr lang="en-US"/>
          </a:p>
        </p:txBody>
      </p:sp>
    </p:spTree>
    <p:extLst>
      <p:ext uri="{BB962C8B-B14F-4D97-AF65-F5344CB8AC3E}">
        <p14:creationId xmlns:p14="http://schemas.microsoft.com/office/powerpoint/2010/main" val="2452695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 did the CEO operate it? The key is lack of segregation of duties. The managers, who were making the accounting decisions, were also posting the journals to the general ledger. Same people were reviewing and signing off on the reconciliations and reporting. There was restricted information available to the CFO as he did not have access to the records. </a:t>
            </a:r>
          </a:p>
          <a:p>
            <a:r>
              <a:rPr lang="en-US" sz="1200" kern="1200" dirty="0" smtClean="0">
                <a:solidFill>
                  <a:schemeClr val="tx1"/>
                </a:solidFill>
                <a:effectLst/>
                <a:latin typeface="+mn-lt"/>
                <a:ea typeface="+mn-ea"/>
                <a:cs typeface="+mn-cs"/>
              </a:rPr>
              <a:t>There was a lack of independent monitoring at </a:t>
            </a:r>
            <a:r>
              <a:rPr lang="en-US" sz="1200" kern="1200" dirty="0" err="1" smtClean="0">
                <a:solidFill>
                  <a:schemeClr val="tx1"/>
                </a:solidFill>
                <a:effectLst/>
                <a:latin typeface="+mn-lt"/>
                <a:ea typeface="+mn-ea"/>
                <a:cs typeface="+mn-cs"/>
              </a:rPr>
              <a:t>Parmalat</a:t>
            </a:r>
            <a:r>
              <a:rPr lang="en-US" sz="1200" kern="1200" dirty="0" smtClean="0">
                <a:solidFill>
                  <a:schemeClr val="tx1"/>
                </a:solidFill>
                <a:effectLst/>
                <a:latin typeface="+mn-lt"/>
                <a:ea typeface="+mn-ea"/>
                <a:cs typeface="+mn-cs"/>
              </a:rPr>
              <a:t>. The boards were not truly independent and not truly vigilant. The Audit and Remuneration Committee was not separate to challenge and review the ongoing operations of executives and management. </a:t>
            </a:r>
          </a:p>
        </p:txBody>
      </p:sp>
      <p:sp>
        <p:nvSpPr>
          <p:cNvPr id="4" name="Slide Number Placeholder 3"/>
          <p:cNvSpPr>
            <a:spLocks noGrp="1"/>
          </p:cNvSpPr>
          <p:nvPr>
            <p:ph type="sldNum" sz="quarter" idx="10"/>
          </p:nvPr>
        </p:nvSpPr>
        <p:spPr/>
        <p:txBody>
          <a:bodyPr/>
          <a:lstStyle/>
          <a:p>
            <a:fld id="{889036C1-4449-4977-9DBD-3B6DA4102FCC}" type="slidenum">
              <a:rPr lang="en-US" smtClean="0"/>
              <a:t>7</a:t>
            </a:fld>
            <a:endParaRPr lang="en-US"/>
          </a:p>
        </p:txBody>
      </p:sp>
    </p:spTree>
    <p:extLst>
      <p:ext uri="{BB962C8B-B14F-4D97-AF65-F5344CB8AC3E}">
        <p14:creationId xmlns:p14="http://schemas.microsoft.com/office/powerpoint/2010/main" val="3911894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A44262C-DC92-40B4-9961-F455282BFCF2}" type="datetimeFigureOut">
              <a:rPr lang="en-US" smtClean="0"/>
              <a:t>3/17/2013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B0B0461-F41B-40E1-94BA-493E643245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44262C-DC92-40B4-9961-F455282BFCF2}" type="datetimeFigureOut">
              <a:rPr lang="en-US" smtClean="0"/>
              <a:t>3/17/2013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B0461-F41B-40E1-94BA-493E643245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44262C-DC92-40B4-9961-F455282BFCF2}" type="datetimeFigureOut">
              <a:rPr lang="en-US" smtClean="0"/>
              <a:t>3/17/2013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B0461-F41B-40E1-94BA-493E643245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44262C-DC92-40B4-9961-F455282BFCF2}" type="datetimeFigureOut">
              <a:rPr lang="en-US" smtClean="0"/>
              <a:t>3/17/2013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B0461-F41B-40E1-94BA-493E643245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44262C-DC92-40B4-9961-F455282BFCF2}" type="datetimeFigureOut">
              <a:rPr lang="en-US" smtClean="0"/>
              <a:t>3/17/2013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B0461-F41B-40E1-94BA-493E643245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44262C-DC92-40B4-9961-F455282BFCF2}" type="datetimeFigureOut">
              <a:rPr lang="en-US" smtClean="0"/>
              <a:t>3/17/2013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B0461-F41B-40E1-94BA-493E643245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A44262C-DC92-40B4-9961-F455282BFCF2}" type="datetimeFigureOut">
              <a:rPr lang="en-US" smtClean="0"/>
              <a:t>3/17/2013</a:t>
            </a:fld>
            <a:endParaRPr lang="en-US"/>
          </a:p>
        </p:txBody>
      </p:sp>
      <p:sp>
        <p:nvSpPr>
          <p:cNvPr id="27" name="Slide Number Placeholder 26"/>
          <p:cNvSpPr>
            <a:spLocks noGrp="1"/>
          </p:cNvSpPr>
          <p:nvPr>
            <p:ph type="sldNum" sz="quarter" idx="11"/>
          </p:nvPr>
        </p:nvSpPr>
        <p:spPr/>
        <p:txBody>
          <a:bodyPr rtlCol="0"/>
          <a:lstStyle/>
          <a:p>
            <a:fld id="{5B0B0461-F41B-40E1-94BA-493E64324543}"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A44262C-DC92-40B4-9961-F455282BFCF2}" type="datetimeFigureOut">
              <a:rPr lang="en-US" smtClean="0"/>
              <a:t>3/17/2013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5B0B0461-F41B-40E1-94BA-493E643245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44262C-DC92-40B4-9961-F455282BFCF2}" type="datetimeFigureOut">
              <a:rPr lang="en-US" smtClean="0"/>
              <a:t>3/17/2013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B0461-F41B-40E1-94BA-493E643245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44262C-DC92-40B4-9961-F455282BFCF2}" type="datetimeFigureOut">
              <a:rPr lang="en-US" smtClean="0"/>
              <a:t>3/17/2013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B0461-F41B-40E1-94BA-493E643245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44262C-DC92-40B4-9961-F455282BFCF2}" type="datetimeFigureOut">
              <a:rPr lang="en-US" smtClean="0"/>
              <a:t>3/17/2013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B0461-F41B-40E1-94BA-493E643245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A44262C-DC92-40B4-9961-F455282BFCF2}" type="datetimeFigureOut">
              <a:rPr lang="en-US" smtClean="0"/>
              <a:t>3/17/2013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B0B0461-F41B-40E1-94BA-493E643245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www.google.com/url?sa=i&amp;rct=j&amp;q=segregation+of+duties&amp;source=images&amp;cd=&amp;cad=rja&amp;docid=RWethDuWwfYTgM&amp;tbnid=JLqx32iYOLDETM:&amp;ved=0CAUQjRw&amp;url=http://www.hotelmule.com/management/html/93/n-2793-23.html&amp;ei=gWYqUdrQGcWwqAHa9IGYBQ&amp;bvm=bv.42768644,d.aWM&amp;psig=AFQjCNERpCGXdbg5sLTEfE2DSwMX4XwbuQ&amp;ust=1361819646370786"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400800"/>
            <a:ext cx="9144000" cy="1905000"/>
          </a:xfrm>
        </p:spPr>
        <p:txBody>
          <a:bodyPr>
            <a:normAutofit/>
          </a:bodyPr>
          <a:lstStyle/>
          <a:p>
            <a:r>
              <a:rPr lang="en-US" dirty="0" smtClean="0"/>
              <a:t>Kelsey Bolstad ~ Todd Madsen ~ </a:t>
            </a:r>
            <a:r>
              <a:rPr lang="en-US" dirty="0" err="1" smtClean="0"/>
              <a:t>Suraiya</a:t>
            </a:r>
            <a:r>
              <a:rPr lang="en-US" dirty="0" smtClean="0"/>
              <a:t> </a:t>
            </a:r>
            <a:r>
              <a:rPr lang="en-US" dirty="0" err="1" smtClean="0"/>
              <a:t>Akther</a:t>
            </a:r>
            <a:r>
              <a:rPr lang="en-US" dirty="0" smtClean="0"/>
              <a:t> ~ Hong Zhang </a:t>
            </a:r>
            <a:endParaRPr lang="en-US" dirty="0"/>
          </a:p>
        </p:txBody>
      </p:sp>
      <p:sp>
        <p:nvSpPr>
          <p:cNvPr id="4" name="Rectangle 3"/>
          <p:cNvSpPr/>
          <p:nvPr/>
        </p:nvSpPr>
        <p:spPr>
          <a:xfrm>
            <a:off x="-152400" y="0"/>
            <a:ext cx="9296400" cy="3631763"/>
          </a:xfrm>
          <a:prstGeom prst="rect">
            <a:avLst/>
          </a:prstGeom>
          <a:noFill/>
        </p:spPr>
        <p:txBody>
          <a:bodyPr wrap="square" lIns="91440" tIns="45720" rIns="91440" bIns="45720">
            <a:spAutoFit/>
          </a:bodyPr>
          <a:lstStyle/>
          <a:p>
            <a:pPr algn="ctr"/>
            <a:r>
              <a:rPr lang="en-US" sz="11500" b="1" cap="none" spc="50" dirty="0" smtClean="0">
                <a:ln w="28575" cmpd="sng">
                  <a:solidFill>
                    <a:schemeClr val="tx1"/>
                  </a:solidFill>
                  <a:prstDash val="solid"/>
                </a:ln>
                <a:solidFill>
                  <a:schemeClr val="bg1"/>
                </a:solidFill>
                <a:effectLst>
                  <a:glow rad="53100">
                    <a:schemeClr val="accent6">
                      <a:satMod val="180000"/>
                      <a:alpha val="30000"/>
                    </a:schemeClr>
                  </a:glow>
                </a:effectLst>
              </a:rPr>
              <a:t>Segregation </a:t>
            </a:r>
          </a:p>
          <a:p>
            <a:pPr algn="ctr"/>
            <a:r>
              <a:rPr lang="en-US" sz="11500" b="1" cap="none" spc="50" dirty="0" smtClean="0">
                <a:ln w="28575" cmpd="sng">
                  <a:solidFill>
                    <a:schemeClr val="tx1"/>
                  </a:solidFill>
                  <a:prstDash val="solid"/>
                </a:ln>
                <a:solidFill>
                  <a:schemeClr val="accent6">
                    <a:tint val="1000"/>
                  </a:schemeClr>
                </a:solidFill>
                <a:effectLst>
                  <a:glow rad="53100">
                    <a:schemeClr val="accent6">
                      <a:satMod val="180000"/>
                      <a:alpha val="30000"/>
                    </a:schemeClr>
                  </a:glow>
                </a:effectLst>
              </a:rPr>
              <a:t>of Duties</a:t>
            </a:r>
            <a:endParaRPr lang="en-US" sz="11500" b="1" cap="none" spc="50" dirty="0">
              <a:ln w="28575" cmpd="sng">
                <a:solidFill>
                  <a:schemeClr val="tx1"/>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28600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9130"/>
            <a:ext cx="9144000" cy="5668963"/>
          </a:xfrm>
        </p:spPr>
        <p:txBody>
          <a:bodyPr/>
          <a:lstStyle/>
          <a:p>
            <a:pPr marL="109728" indent="0" algn="ctr">
              <a:buNone/>
            </a:pPr>
            <a:r>
              <a:rPr lang="en-US" sz="2400" dirty="0" smtClean="0">
                <a:solidFill>
                  <a:schemeClr val="bg2"/>
                </a:solidFill>
              </a:rPr>
              <a:t>(also called separation of functions or divisions of work)</a:t>
            </a:r>
          </a:p>
          <a:p>
            <a:pPr marL="109728" indent="0" algn="ctr">
              <a:buNone/>
            </a:pPr>
            <a:r>
              <a:rPr lang="en-US" sz="2400" dirty="0" smtClean="0">
                <a:solidFill>
                  <a:schemeClr val="bg2"/>
                </a:solidFill>
              </a:rPr>
              <a:t>- system of internal control</a:t>
            </a:r>
          </a:p>
          <a:p>
            <a:pPr marL="109728" indent="0">
              <a:buNone/>
            </a:pPr>
            <a:endParaRPr lang="en-US" sz="1800" dirty="0" smtClean="0">
              <a:solidFill>
                <a:schemeClr val="bg2"/>
              </a:solidFill>
            </a:endParaRPr>
          </a:p>
          <a:p>
            <a:r>
              <a:rPr lang="en-US" dirty="0" smtClean="0">
                <a:solidFill>
                  <a:schemeClr val="bg2"/>
                </a:solidFill>
              </a:rPr>
              <a:t>1. Different Individuals should be responsible for related activities</a:t>
            </a:r>
          </a:p>
          <a:p>
            <a:endParaRPr lang="en-US" dirty="0">
              <a:solidFill>
                <a:schemeClr val="bg2"/>
              </a:solidFill>
            </a:endParaRPr>
          </a:p>
          <a:p>
            <a:endParaRPr lang="en-US" dirty="0" smtClean="0">
              <a:solidFill>
                <a:schemeClr val="bg2"/>
              </a:solidFill>
            </a:endParaRPr>
          </a:p>
          <a:p>
            <a:r>
              <a:rPr lang="en-US" dirty="0" smtClean="0">
                <a:solidFill>
                  <a:schemeClr val="bg2"/>
                </a:solidFill>
              </a:rPr>
              <a:t>2. The responsibility for record keeping for an asset should be separate from the physical custody of that asset.</a:t>
            </a:r>
            <a:endParaRPr lang="en-US" dirty="0">
              <a:solidFill>
                <a:schemeClr val="bg2"/>
              </a:solidFill>
            </a:endParaRPr>
          </a:p>
        </p:txBody>
      </p:sp>
      <p:sp>
        <p:nvSpPr>
          <p:cNvPr id="2" name="Rectangle 1"/>
          <p:cNvSpPr/>
          <p:nvPr/>
        </p:nvSpPr>
        <p:spPr>
          <a:xfrm>
            <a:off x="0" y="685800"/>
            <a:ext cx="9144000" cy="923330"/>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Two Main Applications:</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72059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otelmule.com/management/attachments/2010/07/26_2010070200492829yVio.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 y="381000"/>
            <a:ext cx="9129486"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0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1566"/>
            <a:ext cx="8229600" cy="4876800"/>
          </a:xfrm>
        </p:spPr>
        <p:txBody>
          <a:bodyPr>
            <a:normAutofit lnSpcReduction="10000"/>
          </a:bodyPr>
          <a:lstStyle/>
          <a:p>
            <a:r>
              <a:rPr lang="en-US" dirty="0" smtClean="0">
                <a:solidFill>
                  <a:schemeClr val="tx2"/>
                </a:solidFill>
              </a:rPr>
              <a:t>One employee should not be responsible for multiple tasks</a:t>
            </a:r>
          </a:p>
          <a:p>
            <a:r>
              <a:rPr lang="en-US" dirty="0" smtClean="0">
                <a:solidFill>
                  <a:schemeClr val="tx2"/>
                </a:solidFill>
              </a:rPr>
              <a:t>Reduces fraud and inaccuracies</a:t>
            </a:r>
          </a:p>
          <a:p>
            <a:endParaRPr lang="en-US" dirty="0" smtClean="0">
              <a:solidFill>
                <a:schemeClr val="tx2"/>
              </a:solidFill>
            </a:endParaRPr>
          </a:p>
          <a:p>
            <a:r>
              <a:rPr lang="en-US" b="1" i="1" dirty="0" smtClean="0"/>
              <a:t>Example: </a:t>
            </a:r>
            <a:r>
              <a:rPr lang="en-US" i="1" dirty="0" smtClean="0">
                <a:solidFill>
                  <a:schemeClr val="tx2"/>
                </a:solidFill>
              </a:rPr>
              <a:t>Purchasing activities- includes ordering merchandise, order approval, receiving goods, authorizing payment, and paying for goods and services.</a:t>
            </a:r>
          </a:p>
          <a:p>
            <a:r>
              <a:rPr lang="en-US" b="1" i="1" dirty="0"/>
              <a:t>Example: </a:t>
            </a:r>
            <a:r>
              <a:rPr lang="en-US" i="1" dirty="0" smtClean="0">
                <a:solidFill>
                  <a:schemeClr val="tx2"/>
                </a:solidFill>
              </a:rPr>
              <a:t>Sales activities- making a sale, shipping or delivering, billing the customer, and receiving payment. </a:t>
            </a:r>
          </a:p>
          <a:p>
            <a:pPr marL="0" indent="0">
              <a:buNone/>
            </a:pPr>
            <a:endParaRPr lang="en-US" dirty="0">
              <a:solidFill>
                <a:schemeClr val="tx2"/>
              </a:solidFill>
            </a:endParaRPr>
          </a:p>
        </p:txBody>
      </p:sp>
      <p:sp>
        <p:nvSpPr>
          <p:cNvPr id="4" name="Rectangle 3"/>
          <p:cNvSpPr/>
          <p:nvPr/>
        </p:nvSpPr>
        <p:spPr>
          <a:xfrm>
            <a:off x="0" y="381000"/>
            <a:ext cx="9144000" cy="1754326"/>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Segregation of </a:t>
            </a:r>
          </a:p>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Related Activities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37021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71600"/>
            <a:ext cx="9144000" cy="3631763"/>
          </a:xfrm>
          <a:prstGeom prst="rect">
            <a:avLst/>
          </a:prstGeom>
          <a:noFill/>
        </p:spPr>
        <p:txBody>
          <a:bodyPr wrap="square" lIns="91440" tIns="45720" rIns="91440" bIns="45720">
            <a:spAutoFit/>
          </a:bodyPr>
          <a:lstStyle/>
          <a:p>
            <a:pPr algn="ctr"/>
            <a:r>
              <a:rPr lang="en-US" sz="115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Real </a:t>
            </a:r>
            <a:r>
              <a:rPr lang="en-US" sz="115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Life </a:t>
            </a:r>
            <a:r>
              <a:rPr lang="en-US" sz="11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en-US" sz="11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486652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Jianhua Jiang\Desktop\parmal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645" y="1066800"/>
            <a:ext cx="2687955"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00400" y="1129605"/>
            <a:ext cx="5562600" cy="1384995"/>
          </a:xfrm>
          <a:prstGeom prst="rect">
            <a:avLst/>
          </a:prstGeom>
          <a:noFill/>
        </p:spPr>
        <p:txBody>
          <a:bodyPr wrap="square" rtlCol="0">
            <a:spAutoFit/>
          </a:bodyPr>
          <a:lstStyle/>
          <a:p>
            <a:r>
              <a:rPr lang="en-US" sz="2800" b="1" dirty="0" err="1" smtClean="0">
                <a:solidFill>
                  <a:schemeClr val="bg2"/>
                </a:solidFill>
              </a:rPr>
              <a:t>Parmalat</a:t>
            </a:r>
            <a:r>
              <a:rPr lang="en-US" sz="2800" b="1" dirty="0">
                <a:solidFill>
                  <a:schemeClr val="bg2"/>
                </a:solidFill>
              </a:rPr>
              <a:t> </a:t>
            </a:r>
            <a:r>
              <a:rPr lang="en-US" sz="2800" dirty="0">
                <a:solidFill>
                  <a:schemeClr val="bg2"/>
                </a:solidFill>
              </a:rPr>
              <a:t>is </a:t>
            </a:r>
            <a:r>
              <a:rPr lang="en-US" sz="2800" dirty="0" smtClean="0">
                <a:solidFill>
                  <a:schemeClr val="bg2"/>
                </a:solidFill>
              </a:rPr>
              <a:t>Italy's </a:t>
            </a:r>
            <a:r>
              <a:rPr lang="en-US" sz="2800" dirty="0">
                <a:solidFill>
                  <a:schemeClr val="bg2"/>
                </a:solidFill>
              </a:rPr>
              <a:t>eighth-largest industrial </a:t>
            </a:r>
            <a:r>
              <a:rPr lang="en-US" sz="2800" dirty="0" smtClean="0">
                <a:solidFill>
                  <a:schemeClr val="bg2"/>
                </a:solidFill>
              </a:rPr>
              <a:t>empire, the European food giant.</a:t>
            </a:r>
            <a:endParaRPr lang="en-US" sz="2800" dirty="0">
              <a:solidFill>
                <a:schemeClr val="bg2"/>
              </a:solidFill>
            </a:endParaRPr>
          </a:p>
        </p:txBody>
      </p:sp>
      <p:sp>
        <p:nvSpPr>
          <p:cNvPr id="3" name="TextBox 2"/>
          <p:cNvSpPr txBox="1"/>
          <p:nvPr/>
        </p:nvSpPr>
        <p:spPr>
          <a:xfrm>
            <a:off x="1066800" y="2806005"/>
            <a:ext cx="6781800" cy="1384995"/>
          </a:xfrm>
          <a:prstGeom prst="rect">
            <a:avLst/>
          </a:prstGeom>
          <a:noFill/>
        </p:spPr>
        <p:txBody>
          <a:bodyPr wrap="square" rtlCol="0">
            <a:spAutoFit/>
          </a:bodyPr>
          <a:lstStyle/>
          <a:p>
            <a:pPr algn="ctr"/>
            <a:r>
              <a:rPr lang="en-US" sz="2800" dirty="0" smtClean="0">
                <a:solidFill>
                  <a:schemeClr val="bg2"/>
                </a:solidFill>
              </a:rPr>
              <a:t>In 2003, </a:t>
            </a:r>
            <a:r>
              <a:rPr lang="en-US" sz="2800" dirty="0" err="1" smtClean="0">
                <a:solidFill>
                  <a:schemeClr val="bg2"/>
                </a:solidFill>
              </a:rPr>
              <a:t>Parmalat</a:t>
            </a:r>
            <a:r>
              <a:rPr lang="en-US" sz="2800" dirty="0" smtClean="0">
                <a:solidFill>
                  <a:schemeClr val="bg2"/>
                </a:solidFill>
              </a:rPr>
              <a:t> reported </a:t>
            </a:r>
            <a:r>
              <a:rPr lang="en-US" sz="2800" dirty="0">
                <a:solidFill>
                  <a:schemeClr val="bg2"/>
                </a:solidFill>
              </a:rPr>
              <a:t>a </a:t>
            </a:r>
            <a:r>
              <a:rPr lang="en-US" sz="2800" dirty="0"/>
              <a:t>net loss </a:t>
            </a:r>
            <a:r>
              <a:rPr lang="en-US" sz="2800" dirty="0" smtClean="0">
                <a:solidFill>
                  <a:schemeClr val="bg2"/>
                </a:solidFill>
              </a:rPr>
              <a:t>of </a:t>
            </a:r>
          </a:p>
          <a:p>
            <a:pPr algn="ctr"/>
            <a:endParaRPr lang="en-US" sz="2800" dirty="0">
              <a:solidFill>
                <a:schemeClr val="bg2"/>
              </a:solidFill>
            </a:endParaRPr>
          </a:p>
          <a:p>
            <a:pPr algn="ctr"/>
            <a:r>
              <a:rPr lang="en-US" sz="2800" i="1" dirty="0" smtClean="0">
                <a:solidFill>
                  <a:schemeClr val="bg2"/>
                </a:solidFill>
              </a:rPr>
              <a:t>€</a:t>
            </a:r>
            <a:r>
              <a:rPr lang="en-US" sz="2800" i="1" dirty="0">
                <a:solidFill>
                  <a:schemeClr val="bg2"/>
                </a:solidFill>
              </a:rPr>
              <a:t>14 billion </a:t>
            </a:r>
            <a:r>
              <a:rPr lang="en-US" sz="2800" i="1" dirty="0" smtClean="0">
                <a:solidFill>
                  <a:schemeClr val="bg2"/>
                </a:solidFill>
              </a:rPr>
              <a:t>= $20bn</a:t>
            </a:r>
            <a:r>
              <a:rPr lang="en-US" sz="2800" i="1" dirty="0">
                <a:solidFill>
                  <a:schemeClr val="bg2"/>
                </a:solidFill>
              </a:rPr>
              <a:t> </a:t>
            </a:r>
            <a:r>
              <a:rPr lang="en-US" sz="2800" i="1" dirty="0" smtClean="0">
                <a:solidFill>
                  <a:schemeClr val="bg2"/>
                </a:solidFill>
              </a:rPr>
              <a:t>= £13bn</a:t>
            </a:r>
            <a:r>
              <a:rPr lang="en-US" sz="2800" i="1" dirty="0">
                <a:solidFill>
                  <a:schemeClr val="bg2"/>
                </a:solidFill>
              </a:rPr>
              <a:t> </a:t>
            </a:r>
            <a:r>
              <a:rPr lang="en-US" sz="2800" dirty="0" smtClean="0">
                <a:solidFill>
                  <a:schemeClr val="bg2"/>
                </a:solidFill>
              </a:rPr>
              <a:t>! </a:t>
            </a:r>
            <a:endParaRPr lang="en-US" sz="2800" dirty="0">
              <a:solidFill>
                <a:schemeClr val="bg2"/>
              </a:solidFill>
            </a:endParaRPr>
          </a:p>
        </p:txBody>
      </p:sp>
      <p:sp>
        <p:nvSpPr>
          <p:cNvPr id="4" name="TextBox 3"/>
          <p:cNvSpPr txBox="1"/>
          <p:nvPr/>
        </p:nvSpPr>
        <p:spPr>
          <a:xfrm>
            <a:off x="1788886" y="5725180"/>
            <a:ext cx="5526314" cy="523220"/>
          </a:xfrm>
          <a:prstGeom prst="rect">
            <a:avLst/>
          </a:prstGeom>
          <a:noFill/>
        </p:spPr>
        <p:txBody>
          <a:bodyPr wrap="square" rtlCol="0">
            <a:spAutoFit/>
          </a:bodyPr>
          <a:lstStyle/>
          <a:p>
            <a:r>
              <a:rPr lang="en-US" sz="2800" dirty="0">
                <a:solidFill>
                  <a:schemeClr val="bg2"/>
                </a:solidFill>
              </a:rPr>
              <a:t>It is </a:t>
            </a:r>
            <a:r>
              <a:rPr lang="en-US" sz="2800" dirty="0" smtClean="0">
                <a:solidFill>
                  <a:schemeClr val="bg2"/>
                </a:solidFill>
              </a:rPr>
              <a:t>Europe's </a:t>
            </a:r>
            <a:r>
              <a:rPr lang="en-US" sz="2800" dirty="0"/>
              <a:t>biggest</a:t>
            </a:r>
            <a:r>
              <a:rPr lang="en-US" sz="2800" dirty="0">
                <a:solidFill>
                  <a:schemeClr val="bg2"/>
                </a:solidFill>
              </a:rPr>
              <a:t> </a:t>
            </a:r>
            <a:r>
              <a:rPr lang="en-US" sz="2800" dirty="0" smtClean="0">
                <a:solidFill>
                  <a:schemeClr val="bg2"/>
                </a:solidFill>
              </a:rPr>
              <a:t>bankruptcy!</a:t>
            </a:r>
            <a:endParaRPr lang="en-US" sz="2800" dirty="0">
              <a:solidFill>
                <a:schemeClr val="bg2"/>
              </a:solidFill>
            </a:endParaRPr>
          </a:p>
        </p:txBody>
      </p:sp>
      <p:sp>
        <p:nvSpPr>
          <p:cNvPr id="5" name="TextBox 4"/>
          <p:cNvSpPr txBox="1"/>
          <p:nvPr/>
        </p:nvSpPr>
        <p:spPr>
          <a:xfrm>
            <a:off x="990600" y="4495800"/>
            <a:ext cx="7543800" cy="954107"/>
          </a:xfrm>
          <a:prstGeom prst="rect">
            <a:avLst/>
          </a:prstGeom>
          <a:noFill/>
        </p:spPr>
        <p:txBody>
          <a:bodyPr wrap="square" rtlCol="0">
            <a:spAutoFit/>
          </a:bodyPr>
          <a:lstStyle/>
          <a:p>
            <a:r>
              <a:rPr lang="en-US" sz="2800" dirty="0" err="1" smtClean="0">
                <a:solidFill>
                  <a:schemeClr val="bg2"/>
                </a:solidFill>
              </a:rPr>
              <a:t>Parmalat’s</a:t>
            </a:r>
            <a:r>
              <a:rPr lang="en-US" sz="2800" dirty="0" smtClean="0">
                <a:solidFill>
                  <a:schemeClr val="bg2"/>
                </a:solidFill>
              </a:rPr>
              <a:t> CEO transferred its profit to cover losses in other family owned businesses. </a:t>
            </a:r>
            <a:endParaRPr lang="en-US" sz="2800" dirty="0">
              <a:solidFill>
                <a:schemeClr val="bg2"/>
              </a:solidFill>
            </a:endParaRPr>
          </a:p>
        </p:txBody>
      </p:sp>
    </p:spTree>
    <p:extLst>
      <p:ext uri="{BB962C8B-B14F-4D97-AF65-F5344CB8AC3E}">
        <p14:creationId xmlns:p14="http://schemas.microsoft.com/office/powerpoint/2010/main" val="291084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6019800"/>
          </a:xfrm>
        </p:spPr>
        <p:txBody>
          <a:bodyPr>
            <a:normAutofit/>
          </a:bodyPr>
          <a:lstStyle/>
          <a:p>
            <a:pPr marL="109728" indent="0" algn="ctr">
              <a:buNone/>
            </a:pPr>
            <a:r>
              <a:rPr lang="en-US" dirty="0" smtClean="0">
                <a:solidFill>
                  <a:schemeClr val="bg2"/>
                </a:solidFill>
              </a:rPr>
              <a:t>In the late </a:t>
            </a:r>
            <a:r>
              <a:rPr lang="en-US" dirty="0" smtClean="0"/>
              <a:t>90’s</a:t>
            </a:r>
            <a:r>
              <a:rPr lang="en-US" dirty="0" smtClean="0">
                <a:solidFill>
                  <a:schemeClr val="bg2"/>
                </a:solidFill>
              </a:rPr>
              <a:t>- </a:t>
            </a:r>
            <a:r>
              <a:rPr lang="en-US" b="1" dirty="0" err="1" smtClean="0">
                <a:solidFill>
                  <a:schemeClr val="bg2"/>
                </a:solidFill>
              </a:rPr>
              <a:t>Parmalat</a:t>
            </a:r>
            <a:r>
              <a:rPr lang="en-US" dirty="0" smtClean="0">
                <a:solidFill>
                  <a:schemeClr val="bg2"/>
                </a:solidFill>
              </a:rPr>
              <a:t> made the mistake of not segregating duties by having top management do most of the accounting work</a:t>
            </a:r>
          </a:p>
          <a:p>
            <a:endParaRPr lang="en-US" dirty="0">
              <a:solidFill>
                <a:schemeClr val="bg2"/>
              </a:solidFill>
            </a:endParaRPr>
          </a:p>
          <a:p>
            <a:pPr marL="109728" indent="0">
              <a:buNone/>
            </a:pPr>
            <a:r>
              <a:rPr lang="en-US" dirty="0" smtClean="0">
                <a:solidFill>
                  <a:schemeClr val="bg2"/>
                </a:solidFill>
              </a:rPr>
              <a:t> </a:t>
            </a:r>
          </a:p>
          <a:p>
            <a:endParaRPr lang="en-US" dirty="0">
              <a:solidFill>
                <a:schemeClr val="bg2"/>
              </a:solidFill>
            </a:endParaRPr>
          </a:p>
          <a:p>
            <a:endParaRPr lang="en-US" dirty="0" smtClean="0">
              <a:solidFill>
                <a:schemeClr val="bg2"/>
              </a:solidFill>
            </a:endParaRPr>
          </a:p>
          <a:p>
            <a:endParaRPr lang="en-US" dirty="0">
              <a:solidFill>
                <a:schemeClr val="bg2"/>
              </a:solidFill>
            </a:endParaRPr>
          </a:p>
          <a:p>
            <a:pPr marL="109728" indent="0" algn="ctr">
              <a:buNone/>
            </a:pPr>
            <a:r>
              <a:rPr lang="en-US" dirty="0" smtClean="0">
                <a:solidFill>
                  <a:schemeClr val="bg2"/>
                </a:solidFill>
              </a:rPr>
              <a:t>which led to </a:t>
            </a:r>
            <a:r>
              <a:rPr lang="en-US" dirty="0" smtClean="0">
                <a:solidFill>
                  <a:schemeClr val="bg2"/>
                </a:solidFill>
              </a:rPr>
              <a:t>a </a:t>
            </a:r>
            <a:r>
              <a:rPr lang="en-US" dirty="0" smtClean="0"/>
              <a:t>lack</a:t>
            </a:r>
            <a:r>
              <a:rPr lang="en-US" dirty="0" smtClean="0">
                <a:solidFill>
                  <a:schemeClr val="bg2"/>
                </a:solidFill>
              </a:rPr>
              <a:t> of independent monitoring</a:t>
            </a:r>
            <a:r>
              <a:rPr lang="en-US" dirty="0" smtClean="0">
                <a:solidFill>
                  <a:schemeClr val="bg2"/>
                </a:solidFill>
              </a:rPr>
              <a:t>. </a:t>
            </a:r>
            <a:r>
              <a:rPr lang="en-US" dirty="0">
                <a:solidFill>
                  <a:schemeClr val="bg2"/>
                </a:solidFill>
              </a:rPr>
              <a:t>The Audit and Remuneration Committee was </a:t>
            </a:r>
            <a:r>
              <a:rPr lang="en-US" dirty="0"/>
              <a:t>inadequately</a:t>
            </a:r>
            <a:r>
              <a:rPr lang="en-US" dirty="0">
                <a:solidFill>
                  <a:schemeClr val="bg2"/>
                </a:solidFill>
              </a:rPr>
              <a:t> separate to challenge and review the ongoing operations of executives and management. </a:t>
            </a:r>
            <a:endParaRPr lang="en-US" dirty="0" smtClean="0">
              <a:solidFill>
                <a:schemeClr val="bg2"/>
              </a:solidFill>
            </a:endParaRPr>
          </a:p>
          <a:p>
            <a:endParaRPr lang="en-US" dirty="0"/>
          </a:p>
        </p:txBody>
      </p:sp>
      <p:sp>
        <p:nvSpPr>
          <p:cNvPr id="5" name="Down Arrow 4"/>
          <p:cNvSpPr/>
          <p:nvPr/>
        </p:nvSpPr>
        <p:spPr>
          <a:xfrm>
            <a:off x="3733800" y="2209800"/>
            <a:ext cx="1143000"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75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071" y="3048000"/>
            <a:ext cx="8229600" cy="4325112"/>
          </a:xfrm>
        </p:spPr>
        <p:txBody>
          <a:bodyPr/>
          <a:lstStyle/>
          <a:p>
            <a:r>
              <a:rPr lang="en-US" dirty="0" smtClean="0">
                <a:solidFill>
                  <a:schemeClr val="bg2"/>
                </a:solidFill>
              </a:rPr>
              <a:t>Accountant should not have physical custody nor access to the asset</a:t>
            </a:r>
          </a:p>
          <a:p>
            <a:r>
              <a:rPr lang="en-US" dirty="0" smtClean="0">
                <a:solidFill>
                  <a:schemeClr val="bg2"/>
                </a:solidFill>
              </a:rPr>
              <a:t>The custodian of the asset should not have access to accounting records</a:t>
            </a:r>
          </a:p>
          <a:p>
            <a:r>
              <a:rPr lang="en-US" dirty="0" smtClean="0">
                <a:solidFill>
                  <a:schemeClr val="bg2"/>
                </a:solidFill>
              </a:rPr>
              <a:t>This is especially important so the custodian does not steal the assets because another employee is keeping record of those assets. (These assets are very vulnerable to fraud)</a:t>
            </a:r>
          </a:p>
          <a:p>
            <a:endParaRPr lang="en-US" dirty="0">
              <a:solidFill>
                <a:schemeClr val="bg2"/>
              </a:solidFill>
            </a:endParaRPr>
          </a:p>
        </p:txBody>
      </p:sp>
      <p:sp>
        <p:nvSpPr>
          <p:cNvPr id="4" name="Rectangle 3"/>
          <p:cNvSpPr/>
          <p:nvPr/>
        </p:nvSpPr>
        <p:spPr>
          <a:xfrm>
            <a:off x="762000" y="304800"/>
            <a:ext cx="7531343" cy="2585323"/>
          </a:xfrm>
          <a:prstGeom prst="rect">
            <a:avLst/>
          </a:prstGeom>
          <a:noFill/>
        </p:spPr>
        <p:txBody>
          <a:bodyPr wrap="squar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Segregation of </a:t>
            </a:r>
            <a:endPar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Record-Keeping </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from </a:t>
            </a: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Physical Custody</a:t>
            </a:r>
          </a:p>
        </p:txBody>
      </p:sp>
    </p:spTree>
    <p:extLst>
      <p:ext uri="{BB962C8B-B14F-4D97-AF65-F5344CB8AC3E}">
        <p14:creationId xmlns:p14="http://schemas.microsoft.com/office/powerpoint/2010/main" val="23945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71600"/>
            <a:ext cx="9144000" cy="3631763"/>
          </a:xfrm>
          <a:prstGeom prst="rect">
            <a:avLst/>
          </a:prstGeom>
          <a:noFill/>
        </p:spPr>
        <p:txBody>
          <a:bodyPr wrap="square" lIns="91440" tIns="45720" rIns="91440" bIns="45720">
            <a:spAutoFit/>
          </a:bodyPr>
          <a:lstStyle/>
          <a:p>
            <a:pPr algn="ctr"/>
            <a:r>
              <a:rPr lang="en-US" sz="115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Real </a:t>
            </a:r>
            <a:r>
              <a:rPr lang="en-US" sz="115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Life </a:t>
            </a:r>
            <a:r>
              <a:rPr lang="en-US" sz="11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en-US" sz="11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842373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ustom 16">
      <a:dk1>
        <a:srgbClr val="38ECB4"/>
      </a:dk1>
      <a:lt1>
        <a:srgbClr val="FFFFFF"/>
      </a:lt1>
      <a:dk2>
        <a:srgbClr val="000000"/>
      </a:dk2>
      <a:lt2>
        <a:srgbClr val="000000"/>
      </a:lt2>
      <a:accent1>
        <a:srgbClr val="38ECB4"/>
      </a:accent1>
      <a:accent2>
        <a:srgbClr val="38ECB4"/>
      </a:accent2>
      <a:accent3>
        <a:srgbClr val="99987F"/>
      </a:accent3>
      <a:accent4>
        <a:srgbClr val="D8D8D8"/>
      </a:accent4>
      <a:accent5>
        <a:srgbClr val="000000"/>
      </a:accent5>
      <a:accent6>
        <a:srgbClr val="000000"/>
      </a:accent6>
      <a:hlink>
        <a:srgbClr val="38ECB4"/>
      </a:hlink>
      <a:folHlink>
        <a:srgbClr val="809DB3"/>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313</TotalTime>
  <Words>533</Words>
  <Application>Microsoft Office PowerPoint</Application>
  <PresentationFormat>On-screen Show (4:3)</PresentationFormat>
  <Paragraphs>46</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Urban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Segregation of Duties</dc:title>
  <dc:creator>Owner</dc:creator>
  <cp:lastModifiedBy>Jianhua Jiang</cp:lastModifiedBy>
  <cp:revision>14</cp:revision>
  <dcterms:created xsi:type="dcterms:W3CDTF">2013-02-24T19:10:38Z</dcterms:created>
  <dcterms:modified xsi:type="dcterms:W3CDTF">2013-03-18T03:26:40Z</dcterms:modified>
</cp:coreProperties>
</file>