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16" r:id="rId2"/>
    <p:sldId id="439" r:id="rId3"/>
    <p:sldId id="440" r:id="rId4"/>
    <p:sldId id="441" r:id="rId5"/>
    <p:sldId id="442" r:id="rId6"/>
    <p:sldId id="443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4" r:id="rId15"/>
    <p:sldId id="6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67">
          <p15:clr>
            <a:srgbClr val="A4A3A4"/>
          </p15:clr>
        </p15:guide>
        <p15:guide id="2" pos="3742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BCE"/>
    <a:srgbClr val="2C6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80" autoAdjust="0"/>
    <p:restoredTop sz="99681" autoAdjust="0"/>
  </p:normalViewPr>
  <p:slideViewPr>
    <p:cSldViewPr showGuides="1">
      <p:cViewPr varScale="1">
        <p:scale>
          <a:sx n="117" d="100"/>
          <a:sy n="117" d="100"/>
        </p:scale>
        <p:origin x="-1304" y="-104"/>
      </p:cViewPr>
      <p:guideLst>
        <p:guide orient="horz" pos="3067"/>
        <p:guide pos="3742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F48E-A2D2-4F2F-99D8-A59AFD075FE7}" type="datetimeFigureOut">
              <a:rPr lang="en-IN" smtClean="0"/>
              <a:pPr/>
              <a:t>1/27/15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445D2-CA46-46BE-A2E0-4453014011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29057" indent="-280406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162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027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18927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6757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1622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6487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352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4309459-F398-A14F-A7DF-6B1DA16A0F7E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29057" indent="-280406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162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0276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18927" indent="-224325" defTabSz="915994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6757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16227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6487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3528" indent="-224325" defTabSz="9159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1496B8B-742F-714D-88EA-70E4A9D6F48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F838-85A9-430C-9928-FA7255F04921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C5A8-A2E6-4EAE-9FDC-8B081A7BA947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9222-C2A9-495A-96D1-B55781609E37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CC3B-4461-4E68-B747-EF6220C9D953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9144000" cy="792088"/>
          </a:xfrm>
          <a:prstGeom prst="rect">
            <a:avLst/>
          </a:prstGeom>
          <a:solidFill>
            <a:srgbClr val="367B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29925" t="85359" r="54067" b="7921"/>
          <a:stretch>
            <a:fillRect/>
          </a:stretch>
        </p:blipFill>
        <p:spPr bwMode="auto">
          <a:xfrm>
            <a:off x="453030" y="6165824"/>
            <a:ext cx="21957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BEF3-1725-4BC6-9F5B-63229BE992D6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E984-66D1-4EDF-8C95-B270F2F8011D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4DD4-81DC-4B53-A9AF-3429D268310B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592C-569B-4204-8431-AA9421E7E9A9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FB56-293D-463C-BD6C-4A0539646E7C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4D39-2454-48E3-9551-1DEFF085694A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1E25-693F-4389-A38A-8B3D77F87B8A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6DB4-542F-4975-BA3E-716C40662FBD}" type="datetime1">
              <a:rPr lang="en-IN" smtClean="0"/>
              <a:pPr/>
              <a:t>1/27/15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9517-332C-4C0D-BFD9-673CAB10D5C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Interviewing 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2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journey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3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851104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523"/>
              </a:spcBef>
              <a:buNone/>
              <a:defRPr sz="1800"/>
            </a:pPr>
            <a:r>
              <a:rPr lang="en-US" sz="2000" dirty="0">
                <a:latin typeface="+mn-lt"/>
              </a:rPr>
              <a:t>Depicts the user’s experience during a particular circumstance by showing: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>
                <a:latin typeface="+mn-lt"/>
              </a:rPr>
              <a:t>People, places, and </a:t>
            </a:r>
            <a:r>
              <a:rPr lang="en-US" sz="2000" dirty="0" smtClean="0">
                <a:latin typeface="+mn-lt"/>
              </a:rPr>
              <a:t>things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Activities </a:t>
            </a: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Emotions </a:t>
            </a:r>
            <a:endParaRPr lang="en-US" sz="2000" dirty="0">
              <a:latin typeface="+mn-lt"/>
            </a:endParaRPr>
          </a:p>
          <a:p>
            <a:pPr marL="311473" indent="-311473">
              <a:spcBef>
                <a:spcPts val="1523"/>
              </a:spcBef>
              <a:buSzPct val="100000"/>
              <a:buAutoNum type="arabicPeriod"/>
              <a:defRPr sz="1800"/>
            </a:pPr>
            <a:r>
              <a:rPr lang="en-US" sz="2000" dirty="0" smtClean="0">
                <a:latin typeface="+mn-lt"/>
              </a:rPr>
              <a:t>Connections</a:t>
            </a: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Understanding users: their journey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54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Determine the relevant frame (from discreet activities to entire lifetimes…) 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59119" y="1484784"/>
            <a:ext cx="6641273" cy="4644021"/>
            <a:chOff x="162975" y="377316"/>
            <a:chExt cx="8840215" cy="6181668"/>
          </a:xfrm>
        </p:grpSpPr>
        <p:pic>
          <p:nvPicPr>
            <p:cNvPr id="6" name="pasted-image.tif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456906" y="5866252"/>
              <a:ext cx="546284" cy="65554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7" name="pasted-image.tif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2975" y="5758596"/>
              <a:ext cx="666990" cy="80038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Shape 278"/>
            <p:cNvSpPr/>
            <p:nvPr/>
          </p:nvSpPr>
          <p:spPr>
            <a:xfrm>
              <a:off x="240213" y="377316"/>
              <a:ext cx="8623695" cy="610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7" h="19464" extrusionOk="0">
                  <a:moveTo>
                    <a:pt x="1157" y="16689"/>
                  </a:moveTo>
                  <a:cubicBezTo>
                    <a:pt x="1148" y="11257"/>
                    <a:pt x="-1113" y="8121"/>
                    <a:pt x="710" y="3452"/>
                  </a:cubicBezTo>
                  <a:cubicBezTo>
                    <a:pt x="2359" y="-771"/>
                    <a:pt x="5963" y="-1211"/>
                    <a:pt x="7425" y="2639"/>
                  </a:cubicBezTo>
                  <a:cubicBezTo>
                    <a:pt x="9058" y="6937"/>
                    <a:pt x="5940" y="12256"/>
                    <a:pt x="7380" y="16638"/>
                  </a:cubicBezTo>
                  <a:cubicBezTo>
                    <a:pt x="8609" y="20376"/>
                    <a:pt x="11847" y="20389"/>
                    <a:pt x="12906" y="16772"/>
                  </a:cubicBezTo>
                  <a:cubicBezTo>
                    <a:pt x="14145" y="12537"/>
                    <a:pt x="10505" y="8159"/>
                    <a:pt x="11852" y="3946"/>
                  </a:cubicBezTo>
                  <a:cubicBezTo>
                    <a:pt x="13400" y="-897"/>
                    <a:pt x="18466" y="916"/>
                    <a:pt x="19912" y="8497"/>
                  </a:cubicBezTo>
                  <a:cubicBezTo>
                    <a:pt x="20435" y="11241"/>
                    <a:pt x="20487" y="14164"/>
                    <a:pt x="20062" y="16952"/>
                  </a:cubicBezTo>
                </a:path>
              </a:pathLst>
            </a:custGeom>
            <a:ln w="63500">
              <a:solidFill>
                <a:srgbClr val="51A7F9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algn="ctr" defTabSz="269608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960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Complete the journey noting key people, places, things, activities, emotions, and connections: 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 descr="Screen Shot 2014-07-15 at 2.12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53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2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10-28 at 10.4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0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6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+mj-lt"/>
              </a:rPr>
              <a:t>Our interpretations may entail multiple related dimensions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sp>
        <p:nvSpPr>
          <p:cNvPr id="5" name="Shape 512"/>
          <p:cNvSpPr/>
          <p:nvPr/>
        </p:nvSpPr>
        <p:spPr>
          <a:xfrm>
            <a:off x="539750" y="1532872"/>
            <a:ext cx="7263157" cy="42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1027" tIns="41027" rIns="41027" bIns="41027">
            <a:spAutoFit/>
          </a:bodyPr>
          <a:lstStyle/>
          <a:p>
            <a:pPr lvl="0">
              <a:defRPr sz="1800"/>
            </a:pPr>
            <a:r>
              <a:rPr sz="2100" b="1" dirty="0" smtClean="0"/>
              <a:t>Causality</a:t>
            </a:r>
            <a:r>
              <a:rPr sz="2900" b="1" dirty="0"/>
              <a:t>					</a:t>
            </a:r>
            <a:endParaRPr lang="en-US" sz="2900" b="1" dirty="0" smtClean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Why is it happening?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900" b="1" dirty="0"/>
          </a:p>
          <a:p>
            <a:pPr lvl="0">
              <a:defRPr sz="1800"/>
            </a:pPr>
            <a:r>
              <a:rPr sz="2100" b="1" dirty="0" smtClean="0"/>
              <a:t>Relation</a:t>
            </a:r>
            <a:endParaRPr lang="en-US" sz="2100" b="1" dirty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How does it connect?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100" i="1" dirty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r>
              <a:rPr sz="2100" b="1" dirty="0" smtClean="0"/>
              <a:t>Significance</a:t>
            </a:r>
            <a:endParaRPr lang="en-US" sz="2900" b="1" dirty="0"/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Why does it matter?</a:t>
            </a: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”</a:t>
            </a:r>
            <a:endParaRPr lang="en-US" sz="2100" i="1" dirty="0" smtClean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endParaRPr sz="2100" i="1" dirty="0">
              <a:ea typeface="Times New Roman"/>
              <a:cs typeface="Times New Roman"/>
              <a:sym typeface="Times New Roman"/>
            </a:endParaRPr>
          </a:p>
          <a:p>
            <a:pPr lvl="0">
              <a:defRPr sz="1800"/>
            </a:pPr>
            <a:r>
              <a:rPr sz="2100" b="1" dirty="0"/>
              <a:t>Meaning </a:t>
            </a:r>
            <a:r>
              <a:rPr sz="2100" b="1" dirty="0" smtClean="0"/>
              <a:t>makin</a:t>
            </a:r>
            <a:r>
              <a:rPr lang="en-US" sz="2100" b="1" dirty="0" smtClean="0"/>
              <a:t>g</a:t>
            </a:r>
          </a:p>
          <a:p>
            <a:pPr lvl="0">
              <a:defRPr sz="1800"/>
            </a:pPr>
            <a:r>
              <a:rPr sz="2100" i="1" dirty="0" smtClean="0">
                <a:ea typeface="Times New Roman"/>
                <a:cs typeface="Times New Roman"/>
                <a:sym typeface="Times New Roman"/>
              </a:rPr>
              <a:t>“</a:t>
            </a:r>
            <a:r>
              <a:rPr sz="2100" i="1" dirty="0">
                <a:ea typeface="Times New Roman"/>
                <a:cs typeface="Times New Roman"/>
                <a:sym typeface="Times New Roman"/>
              </a:rPr>
              <a:t>What does this mean?”</a:t>
            </a:r>
          </a:p>
          <a:p>
            <a:pPr lvl="0">
              <a:defRPr sz="1800"/>
            </a:pPr>
            <a:endParaRPr sz="21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94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">
                                            <p:txEl>
                                              <p:charRg st="14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Ethnographic interviews </a:t>
            </a:r>
          </a:p>
        </p:txBody>
      </p:sp>
      <p:sp>
        <p:nvSpPr>
          <p:cNvPr id="2294787" name="Rectangle 3"/>
          <p:cNvSpPr>
            <a:spLocks noChangeArrowheads="1"/>
          </p:cNvSpPr>
          <p:nvPr/>
        </p:nvSpPr>
        <p:spPr bwMode="gray">
          <a:xfrm>
            <a:off x="460375" y="3486150"/>
            <a:ext cx="3829050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88" name="Rectangle 4"/>
          <p:cNvSpPr>
            <a:spLocks noChangeArrowheads="1"/>
          </p:cNvSpPr>
          <p:nvPr/>
        </p:nvSpPr>
        <p:spPr bwMode="gray">
          <a:xfrm>
            <a:off x="4598988" y="3486150"/>
            <a:ext cx="3829050" cy="2665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89" name="Rectangle 5"/>
          <p:cNvSpPr>
            <a:spLocks noChangeArrowheads="1"/>
          </p:cNvSpPr>
          <p:nvPr/>
        </p:nvSpPr>
        <p:spPr bwMode="gray">
          <a:xfrm>
            <a:off x="460375" y="3411538"/>
            <a:ext cx="3829050" cy="4810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0" name="Rectangle 6"/>
          <p:cNvSpPr>
            <a:spLocks noChangeArrowheads="1"/>
          </p:cNvSpPr>
          <p:nvPr/>
        </p:nvSpPr>
        <p:spPr bwMode="gray">
          <a:xfrm>
            <a:off x="4598988" y="3411538"/>
            <a:ext cx="3829050" cy="4810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1" name="Rectangle 7"/>
          <p:cNvSpPr>
            <a:spLocks noChangeArrowheads="1"/>
          </p:cNvSpPr>
          <p:nvPr/>
        </p:nvSpPr>
        <p:spPr bwMode="gray">
          <a:xfrm>
            <a:off x="552450" y="3527425"/>
            <a:ext cx="3581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Relevance to project </a:t>
            </a:r>
            <a:endParaRPr lang="en-US" sz="1400" dirty="0"/>
          </a:p>
        </p:txBody>
      </p:sp>
      <p:sp>
        <p:nvSpPr>
          <p:cNvPr id="2294792" name="Rectangle 8"/>
          <p:cNvSpPr>
            <a:spLocks noChangeArrowheads="1"/>
          </p:cNvSpPr>
          <p:nvPr/>
        </p:nvSpPr>
        <p:spPr bwMode="gray">
          <a:xfrm>
            <a:off x="4699000" y="3527425"/>
            <a:ext cx="3581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Guidance </a:t>
            </a:r>
          </a:p>
        </p:txBody>
      </p:sp>
      <p:sp>
        <p:nvSpPr>
          <p:cNvPr id="2294793" name="Rectangle 9"/>
          <p:cNvSpPr>
            <a:spLocks noChangeArrowheads="1"/>
          </p:cNvSpPr>
          <p:nvPr/>
        </p:nvSpPr>
        <p:spPr bwMode="gray">
          <a:xfrm>
            <a:off x="552450" y="3960813"/>
            <a:ext cx="3581400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High degree of leverage: we will see most needs and activities that exist in the field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Allows collection of useful data in a relatively short amount of time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Can be used to build both understand the user and test prototypes </a:t>
            </a:r>
          </a:p>
        </p:txBody>
      </p:sp>
      <p:sp>
        <p:nvSpPr>
          <p:cNvPr id="2294794" name="Rectangle 10"/>
          <p:cNvSpPr>
            <a:spLocks noChangeArrowheads="1"/>
          </p:cNvSpPr>
          <p:nvPr/>
        </p:nvSpPr>
        <p:spPr bwMode="gray">
          <a:xfrm>
            <a:off x="4699000" y="3960813"/>
            <a:ext cx="358140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Interviewer should only ask open ended questions, continually asking the participant to provide concrete examples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Interview in teams of two - one person leads the discussion, the other takes notes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We made a movie about ethnographic interviewing: https://</a:t>
            </a:r>
            <a:r>
              <a:rPr lang="en-US" sz="1200" dirty="0" err="1"/>
              <a:t>vimeo.com</a:t>
            </a:r>
            <a:r>
              <a:rPr lang="en-US" sz="1200" dirty="0"/>
              <a:t>/1269848</a:t>
            </a:r>
          </a:p>
        </p:txBody>
      </p:sp>
      <p:sp>
        <p:nvSpPr>
          <p:cNvPr id="2294795" name="Rectangle 11"/>
          <p:cNvSpPr>
            <a:spLocks noChangeArrowheads="1"/>
          </p:cNvSpPr>
          <p:nvPr/>
        </p:nvSpPr>
        <p:spPr bwMode="gray">
          <a:xfrm>
            <a:off x="460375" y="1255713"/>
            <a:ext cx="7972425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hlink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6" name="Rectangle 12"/>
          <p:cNvSpPr>
            <a:spLocks noChangeArrowheads="1"/>
          </p:cNvSpPr>
          <p:nvPr/>
        </p:nvSpPr>
        <p:spPr bwMode="gray">
          <a:xfrm>
            <a:off x="460375" y="1181100"/>
            <a:ext cx="7972425" cy="4810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3296" tIns="46648" rIns="93296" bIns="46648" anchor="ctr"/>
          <a:lstStyle/>
          <a:p>
            <a:pPr algn="ctr" defTabSz="933450">
              <a:defRPr/>
            </a:pPr>
            <a:endParaRPr lang="en-US" sz="1400"/>
          </a:p>
        </p:txBody>
      </p:sp>
      <p:sp>
        <p:nvSpPr>
          <p:cNvPr id="2294797" name="Rectangle 13"/>
          <p:cNvSpPr>
            <a:spLocks noChangeArrowheads="1"/>
          </p:cNvSpPr>
          <p:nvPr/>
        </p:nvSpPr>
        <p:spPr bwMode="gray">
          <a:xfrm>
            <a:off x="512763" y="1701800"/>
            <a:ext cx="7740650" cy="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Open ended interviews with a focus on storytelling and free flowing conversation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These interviews are with the customer / user group - often defined during problem framing </a:t>
            </a:r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/>
              <a:t>The interviews should happen in the context of the target activity  </a:t>
            </a:r>
            <a:endParaRPr lang="en-US" sz="1200" dirty="0" smtClean="0"/>
          </a:p>
          <a:p>
            <a:pPr marL="695325" lvl="1" indent="-228600" defTabSz="933450">
              <a:spcBef>
                <a:spcPct val="40000"/>
              </a:spcBef>
              <a:buFontTx/>
              <a:buChar char="–"/>
              <a:defRPr/>
            </a:pPr>
            <a:r>
              <a:rPr lang="en-US" sz="1200" dirty="0" smtClean="0"/>
              <a:t>Should be based on the key themes in your framework for analysis </a:t>
            </a:r>
            <a:endParaRPr lang="en-US" sz="1200" dirty="0"/>
          </a:p>
        </p:txBody>
      </p:sp>
      <p:sp>
        <p:nvSpPr>
          <p:cNvPr id="2294798" name="Rectangle 14"/>
          <p:cNvSpPr>
            <a:spLocks noChangeArrowheads="1"/>
          </p:cNvSpPr>
          <p:nvPr/>
        </p:nvSpPr>
        <p:spPr bwMode="gray">
          <a:xfrm>
            <a:off x="512763" y="1295400"/>
            <a:ext cx="35829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695325" lvl="1" indent="-228600" defTabSz="933450">
              <a:spcBef>
                <a:spcPct val="20000"/>
              </a:spcBef>
              <a:defRPr/>
            </a:pPr>
            <a:r>
              <a:rPr lang="en-US" sz="1400" b="1" dirty="0"/>
              <a:t>Synopsis of approach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52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A process for good ethnographic interviewing </a:t>
            </a:r>
          </a:p>
        </p:txBody>
      </p:sp>
      <p:sp>
        <p:nvSpPr>
          <p:cNvPr id="2296835" name="Freeform 3"/>
          <p:cNvSpPr>
            <a:spLocks/>
          </p:cNvSpPr>
          <p:nvPr/>
        </p:nvSpPr>
        <p:spPr bwMode="gray">
          <a:xfrm>
            <a:off x="906289" y="1412776"/>
            <a:ext cx="2608263" cy="871538"/>
          </a:xfrm>
          <a:custGeom>
            <a:avLst/>
            <a:gdLst>
              <a:gd name="T0" fmla="*/ 0 w 1610"/>
              <a:gd name="T1" fmla="*/ 0 h 538"/>
              <a:gd name="T2" fmla="*/ 1513 w 1610"/>
              <a:gd name="T3" fmla="*/ 0 h 538"/>
              <a:gd name="T4" fmla="*/ 1610 w 1610"/>
              <a:gd name="T5" fmla="*/ 269 h 538"/>
              <a:gd name="T6" fmla="*/ 1513 w 1610"/>
              <a:gd name="T7" fmla="*/ 538 h 538"/>
              <a:gd name="T8" fmla="*/ 0 w 1610"/>
              <a:gd name="T9" fmla="*/ 538 h 538"/>
              <a:gd name="T10" fmla="*/ 0 w 1610"/>
              <a:gd name="T11" fmla="*/ 269 h 538"/>
              <a:gd name="T12" fmla="*/ 0 w 1610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0" h="538">
                <a:moveTo>
                  <a:pt x="0" y="0"/>
                </a:moveTo>
                <a:lnTo>
                  <a:pt x="1513" y="0"/>
                </a:lnTo>
                <a:lnTo>
                  <a:pt x="1610" y="269"/>
                </a:lnTo>
                <a:lnTo>
                  <a:pt x="1513" y="538"/>
                </a:lnTo>
                <a:lnTo>
                  <a:pt x="0" y="538"/>
                </a:lnTo>
                <a:lnTo>
                  <a:pt x="0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36" name="Rectangle 4"/>
          <p:cNvSpPr>
            <a:spLocks noChangeArrowheads="1"/>
          </p:cNvSpPr>
          <p:nvPr/>
        </p:nvSpPr>
        <p:spPr bwMode="gray">
          <a:xfrm>
            <a:off x="930722" y="1728123"/>
            <a:ext cx="239871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Build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rapport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37" name="Freeform 5"/>
          <p:cNvSpPr>
            <a:spLocks/>
          </p:cNvSpPr>
          <p:nvPr/>
        </p:nvSpPr>
        <p:spPr bwMode="gray">
          <a:xfrm>
            <a:off x="3347864" y="1412776"/>
            <a:ext cx="2606675" cy="871538"/>
          </a:xfrm>
          <a:custGeom>
            <a:avLst/>
            <a:gdLst>
              <a:gd name="T0" fmla="*/ 0 w 1610"/>
              <a:gd name="T1" fmla="*/ 0 h 538"/>
              <a:gd name="T2" fmla="*/ 1513 w 1610"/>
              <a:gd name="T3" fmla="*/ 0 h 538"/>
              <a:gd name="T4" fmla="*/ 1610 w 1610"/>
              <a:gd name="T5" fmla="*/ 269 h 538"/>
              <a:gd name="T6" fmla="*/ 1513 w 1610"/>
              <a:gd name="T7" fmla="*/ 538 h 538"/>
              <a:gd name="T8" fmla="*/ 0 w 1610"/>
              <a:gd name="T9" fmla="*/ 538 h 538"/>
              <a:gd name="T10" fmla="*/ 97 w 1610"/>
              <a:gd name="T11" fmla="*/ 269 h 538"/>
              <a:gd name="T12" fmla="*/ 0 w 1610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0" h="538">
                <a:moveTo>
                  <a:pt x="0" y="0"/>
                </a:moveTo>
                <a:lnTo>
                  <a:pt x="1513" y="0"/>
                </a:lnTo>
                <a:lnTo>
                  <a:pt x="1610" y="269"/>
                </a:lnTo>
                <a:lnTo>
                  <a:pt x="1513" y="538"/>
                </a:lnTo>
                <a:lnTo>
                  <a:pt x="0" y="538"/>
                </a:lnTo>
                <a:lnTo>
                  <a:pt x="97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38" name="Rectangle 6"/>
          <p:cNvSpPr>
            <a:spLocks noChangeArrowheads="1"/>
          </p:cNvSpPr>
          <p:nvPr/>
        </p:nvSpPr>
        <p:spPr bwMode="gray">
          <a:xfrm>
            <a:off x="3527872" y="1728123"/>
            <a:ext cx="224313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Narrative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39" name="Freeform 7"/>
          <p:cNvSpPr>
            <a:spLocks/>
          </p:cNvSpPr>
          <p:nvPr/>
        </p:nvSpPr>
        <p:spPr bwMode="gray">
          <a:xfrm>
            <a:off x="5792614" y="1412776"/>
            <a:ext cx="2606675" cy="871538"/>
          </a:xfrm>
          <a:custGeom>
            <a:avLst/>
            <a:gdLst>
              <a:gd name="T0" fmla="*/ 0 w 1609"/>
              <a:gd name="T1" fmla="*/ 0 h 538"/>
              <a:gd name="T2" fmla="*/ 1512 w 1609"/>
              <a:gd name="T3" fmla="*/ 0 h 538"/>
              <a:gd name="T4" fmla="*/ 1609 w 1609"/>
              <a:gd name="T5" fmla="*/ 269 h 538"/>
              <a:gd name="T6" fmla="*/ 1512 w 1609"/>
              <a:gd name="T7" fmla="*/ 538 h 538"/>
              <a:gd name="T8" fmla="*/ 0 w 1609"/>
              <a:gd name="T9" fmla="*/ 538 h 538"/>
              <a:gd name="T10" fmla="*/ 97 w 1609"/>
              <a:gd name="T11" fmla="*/ 269 h 538"/>
              <a:gd name="T12" fmla="*/ 0 w 1609"/>
              <a:gd name="T13" fmla="*/ 0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9" h="538">
                <a:moveTo>
                  <a:pt x="0" y="0"/>
                </a:moveTo>
                <a:lnTo>
                  <a:pt x="1512" y="0"/>
                </a:lnTo>
                <a:lnTo>
                  <a:pt x="1609" y="269"/>
                </a:lnTo>
                <a:lnTo>
                  <a:pt x="1512" y="538"/>
                </a:lnTo>
                <a:lnTo>
                  <a:pt x="0" y="538"/>
                </a:lnTo>
                <a:lnTo>
                  <a:pt x="97" y="26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hlink"/>
                  </a:outerShdw>
                </a:effectLst>
              </a14:hiddenEffects>
            </a:ext>
          </a:extLst>
        </p:spPr>
        <p:txBody>
          <a:bodyPr wrap="none" lIns="45720" tIns="0" rIns="4572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96840" name="Rectangle 8"/>
          <p:cNvSpPr>
            <a:spLocks noChangeArrowheads="1"/>
          </p:cNvSpPr>
          <p:nvPr/>
        </p:nvSpPr>
        <p:spPr bwMode="gray">
          <a:xfrm>
            <a:off x="5971034" y="1726536"/>
            <a:ext cx="22399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6648" tIns="0" rIns="46648" bIns="0" anchor="ctr">
            <a:spAutoFit/>
          </a:bodyPr>
          <a:lstStyle/>
          <a:p>
            <a:pPr algn="ctr"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Checking</a:t>
            </a:r>
            <a:r>
              <a:rPr lang="en-US" sz="14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questions  </a:t>
            </a:r>
            <a:endParaRPr lang="en-US" sz="1200" b="1" dirty="0">
              <a:latin typeface="+mj-lt"/>
              <a:cs typeface="Arial"/>
            </a:endParaRPr>
          </a:p>
        </p:txBody>
      </p:sp>
      <p:sp>
        <p:nvSpPr>
          <p:cNvPr id="2296841" name="Rectangle 9"/>
          <p:cNvSpPr>
            <a:spLocks noChangeArrowheads="1"/>
          </p:cNvSpPr>
          <p:nvPr/>
        </p:nvSpPr>
        <p:spPr bwMode="gray">
          <a:xfrm>
            <a:off x="1003747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1</a:t>
            </a:r>
          </a:p>
        </p:txBody>
      </p:sp>
      <p:sp>
        <p:nvSpPr>
          <p:cNvPr id="2296842" name="Rectangle 10"/>
          <p:cNvSpPr>
            <a:spLocks noChangeArrowheads="1"/>
          </p:cNvSpPr>
          <p:nvPr/>
        </p:nvSpPr>
        <p:spPr bwMode="gray">
          <a:xfrm>
            <a:off x="3565972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2</a:t>
            </a:r>
          </a:p>
        </p:txBody>
      </p:sp>
      <p:sp>
        <p:nvSpPr>
          <p:cNvPr id="2296843" name="Rectangle 11"/>
          <p:cNvSpPr>
            <a:spLocks noChangeArrowheads="1"/>
          </p:cNvSpPr>
          <p:nvPr/>
        </p:nvSpPr>
        <p:spPr bwMode="gray">
          <a:xfrm>
            <a:off x="6031359" y="1117501"/>
            <a:ext cx="4658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latin typeface="+mj-lt"/>
                <a:cs typeface="Arial"/>
              </a:rPr>
              <a:t>Step</a:t>
            </a:r>
            <a:r>
              <a:rPr lang="en-US" sz="1200" b="1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+mj-lt"/>
                <a:cs typeface="Arial"/>
              </a:rPr>
              <a:t>3</a:t>
            </a:r>
          </a:p>
        </p:txBody>
      </p:sp>
      <p:sp>
        <p:nvSpPr>
          <p:cNvPr id="2296867" name="Rectangle 35"/>
          <p:cNvSpPr>
            <a:spLocks noChangeArrowheads="1"/>
          </p:cNvSpPr>
          <p:nvPr/>
        </p:nvSpPr>
        <p:spPr bwMode="auto">
          <a:xfrm>
            <a:off x="3707904" y="5429135"/>
            <a:ext cx="3144838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112">
              <a:spcBef>
                <a:spcPct val="20000"/>
              </a:spcBef>
              <a:defRPr/>
            </a:pPr>
            <a:r>
              <a:rPr lang="en-US" sz="1200" dirty="0">
                <a:latin typeface="+mj-lt"/>
                <a:cs typeface="Arial"/>
              </a:rPr>
              <a:t>Always look for: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Surprises 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Conflicts</a:t>
            </a: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r>
              <a:rPr lang="en-US" sz="1200" dirty="0">
                <a:latin typeface="+mj-lt"/>
                <a:cs typeface="Arial"/>
              </a:rPr>
              <a:t>What is different than you thought?  </a:t>
            </a:r>
          </a:p>
          <a:p>
            <a:pPr marL="228600" indent="-217488">
              <a:spcBef>
                <a:spcPct val="20000"/>
              </a:spcBef>
              <a:defRPr/>
            </a:pPr>
            <a:endParaRPr lang="en-US" sz="1200" dirty="0">
              <a:latin typeface="Arial"/>
              <a:cs typeface="Arial"/>
            </a:endParaRPr>
          </a:p>
          <a:p>
            <a:pPr marL="228600" indent="-217488">
              <a:spcBef>
                <a:spcPct val="20000"/>
              </a:spcBef>
              <a:buFontTx/>
              <a:buChar char="•"/>
              <a:defRPr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892002" y="2365276"/>
            <a:ext cx="1925637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Introduce yourself, share something about yourself, but make sure to move the focus to the participant.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This can take time, do not rush into the questions. Watch for their body language to relax before you move 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Be charming, positive, and reassuring. It is important to care about the topic and the participant.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buFontTx/>
              <a:buChar char="•"/>
              <a:defRPr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3576464" y="2357339"/>
            <a:ext cx="1925638" cy="331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Prepare a set of themes to explore, not a list of questions. 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Do not ask “what is your average day” instead ask “what happened the last time…”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</a:pPr>
            <a:r>
              <a:rPr lang="en-US" sz="1100" dirty="0">
                <a:latin typeface="+mj-lt"/>
                <a:cs typeface="Arial"/>
              </a:rPr>
              <a:t>Follow up by asking: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Can you tell me about?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Say more…</a:t>
            </a:r>
          </a:p>
          <a:p>
            <a:pPr indent="11113">
              <a:spcBef>
                <a:spcPct val="20000"/>
              </a:spcBef>
              <a:buFont typeface="Arial" charset="0"/>
              <a:buChar char="•"/>
            </a:pPr>
            <a:r>
              <a:rPr lang="en-US" sz="1100" dirty="0">
                <a:latin typeface="+mj-lt"/>
                <a:cs typeface="Arial"/>
              </a:rPr>
              <a:t>Why?</a:t>
            </a:r>
          </a:p>
          <a:p>
            <a:pPr indent="11113">
              <a:spcBef>
                <a:spcPct val="20000"/>
              </a:spcBef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buFontTx/>
              <a:buChar char="•"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6002784" y="2373214"/>
            <a:ext cx="1925638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Go back to any points of conflict or inconsistency (based on your notes), probe for resolution or explanation.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+mj-lt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+mj-lt"/>
                <a:cs typeface="Arial"/>
              </a:rPr>
              <a:t>Ask follow up questions on any topic that requires more detail or information.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 indent="11113">
              <a:spcBef>
                <a:spcPct val="20000"/>
              </a:spcBef>
              <a:defRPr/>
            </a:pPr>
            <a:r>
              <a:rPr lang="en-US" sz="1100" dirty="0">
                <a:latin typeface="Arial"/>
                <a:cs typeface="Arial"/>
              </a:rPr>
              <a:t> </a:t>
            </a:r>
          </a:p>
          <a:p>
            <a:pPr indent="11113"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defRPr/>
            </a:pPr>
            <a:endParaRPr lang="en-US" sz="1100" dirty="0">
              <a:latin typeface="Arial"/>
              <a:cs typeface="Arial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1619672" y="5103340"/>
            <a:ext cx="6519863" cy="26987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6707088" cy="4525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1800" dirty="0">
                <a:latin typeface="+mj-lt"/>
                <a:cs typeface="Arial"/>
              </a:rPr>
              <a:t>A good interview is a friendly conversation. </a:t>
            </a:r>
            <a:endParaRPr lang="en-US" sz="1800" dirty="0" smtClean="0">
              <a:latin typeface="+mj-lt"/>
              <a:cs typeface="Arial"/>
            </a:endParaRP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Avoid directive questions that lead respondents to answer in a particular way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Ask open-ended questions to solicit as much information as </a:t>
            </a:r>
            <a:r>
              <a:rPr lang="en-US" sz="1800" dirty="0" smtClean="0">
                <a:latin typeface="+mj-lt"/>
                <a:cs typeface="Arial"/>
              </a:rPr>
              <a:t>possible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Find ways of drawing out quiet group members by asking them questions directly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Take notes of what group members say and what they don’t say. Pay attention to non-verbal cues that might indicate confusion, for example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Try to dig for stories, feelings, and emotion</a:t>
            </a:r>
            <a:r>
              <a:rPr lang="en-US" sz="1800" dirty="0" smtClean="0">
                <a:latin typeface="+mj-lt"/>
                <a:cs typeface="Arial"/>
              </a:rPr>
              <a:t>.</a:t>
            </a:r>
          </a:p>
          <a:p>
            <a:pPr lvl="0"/>
            <a:endParaRPr lang="en-US" sz="1800" dirty="0">
              <a:latin typeface="+mj-lt"/>
              <a:cs typeface="Arial"/>
            </a:endParaRPr>
          </a:p>
          <a:p>
            <a:pPr lvl="0"/>
            <a:r>
              <a:rPr lang="en-US" sz="1800" dirty="0">
                <a:latin typeface="+mj-lt"/>
                <a:cs typeface="Arial"/>
              </a:rPr>
              <a:t>Ask ‘WHY?’ often.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Tips for conducting a successful interview </a:t>
            </a:r>
            <a:endParaRPr lang="en-US" sz="2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2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7887220" cy="3460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  <a:cs typeface="Arial"/>
              </a:rPr>
              <a:t>When you are talking to them, note:</a:t>
            </a:r>
            <a:endParaRPr lang="en-US" dirty="0">
              <a:latin typeface="+mj-lt"/>
              <a:cs typeface="Arial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984250" y="1587500"/>
            <a:ext cx="7168355" cy="3995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+mn-lt"/>
                <a:cs typeface="Arial"/>
              </a:rPr>
              <a:t>What are they:</a:t>
            </a:r>
          </a:p>
          <a:p>
            <a:pPr marL="0" indent="0">
              <a:buNone/>
            </a:pPr>
            <a:endParaRPr lang="en-US" sz="2800" i="1" dirty="0">
              <a:latin typeface="+mn-lt"/>
              <a:cs typeface="Arial"/>
            </a:endParaRPr>
          </a:p>
          <a:p>
            <a:pPr marL="0" indent="0">
              <a:buNone/>
            </a:pPr>
            <a:r>
              <a:rPr lang="en-US" sz="2800" i="1" dirty="0" smtClean="0">
                <a:latin typeface="+mn-lt"/>
                <a:cs typeface="Arial"/>
              </a:rPr>
              <a:t>Thinking </a:t>
            </a:r>
          </a:p>
          <a:p>
            <a:pPr marL="0" indent="0">
              <a:buNone/>
            </a:pPr>
            <a:r>
              <a:rPr lang="en-US" sz="2800" i="1" dirty="0" smtClean="0">
                <a:latin typeface="+mn-lt"/>
                <a:cs typeface="Arial"/>
              </a:rPr>
              <a:t>Feeling</a:t>
            </a:r>
          </a:p>
          <a:p>
            <a:pPr marL="0" indent="0">
              <a:buNone/>
            </a:pPr>
            <a:r>
              <a:rPr lang="en-US" sz="2800" i="1" dirty="0" smtClean="0">
                <a:latin typeface="+mn-lt"/>
                <a:cs typeface="Arial"/>
              </a:rPr>
              <a:t>Doing </a:t>
            </a:r>
          </a:p>
          <a:p>
            <a:pPr marL="0" indent="0">
              <a:buNone/>
            </a:pPr>
            <a:r>
              <a:rPr lang="en-US" sz="2800" i="1" dirty="0" smtClean="0">
                <a:latin typeface="+mn-lt"/>
                <a:cs typeface="Arial"/>
              </a:rPr>
              <a:t>Saying</a:t>
            </a:r>
          </a:p>
          <a:p>
            <a:pPr marL="0" indent="0">
              <a:buNone/>
            </a:pPr>
            <a:endParaRPr lang="en-US" sz="2800" i="1" dirty="0">
              <a:latin typeface="+mn-lt"/>
              <a:cs typeface="Arial"/>
            </a:endParaRPr>
          </a:p>
          <a:p>
            <a:pPr marL="0" indent="0">
              <a:buNone/>
            </a:pPr>
            <a:r>
              <a:rPr lang="en-US" sz="2800" i="1" dirty="0" smtClean="0">
                <a:latin typeface="+mn-lt"/>
                <a:cs typeface="Arial"/>
              </a:rPr>
              <a:t>…and what won’t they tell you?</a:t>
            </a:r>
            <a:endParaRPr lang="en-US" sz="2800" i="1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60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sz="2900" dirty="0">
                <a:latin typeface="+mj-lt"/>
                <a:cs typeface="Arial"/>
              </a:rPr>
              <a:t>Who is on the team? Not just names, but characteristics of each individual.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Describe a time that the team worked well. Why did this happen? What contributed to the success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Describe a time that the team did not work well together. Why did this happen? What contributed to the challenge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How does the team work together (how do you interact, assign and complete tasks)?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When does the team work together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What are the main roles on the team</a:t>
            </a:r>
            <a:r>
              <a:rPr lang="en-US" sz="2900" dirty="0" smtClean="0">
                <a:latin typeface="+mj-lt"/>
                <a:cs typeface="Arial"/>
              </a:rPr>
              <a:t>?</a:t>
            </a: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What technology do you use? </a:t>
            </a:r>
            <a:endParaRPr lang="en-US" sz="2900" dirty="0" smtClean="0">
              <a:latin typeface="+mj-lt"/>
              <a:cs typeface="Arial"/>
            </a:endParaRPr>
          </a:p>
          <a:p>
            <a:pPr lvl="0"/>
            <a:endParaRPr lang="en-US" sz="2900" dirty="0">
              <a:latin typeface="+mj-lt"/>
              <a:cs typeface="Arial"/>
            </a:endParaRPr>
          </a:p>
          <a:p>
            <a:pPr lvl="0"/>
            <a:r>
              <a:rPr lang="en-US" sz="2900" dirty="0">
                <a:latin typeface="+mj-lt"/>
                <a:cs typeface="Arial"/>
              </a:rPr>
              <a:t>How did you </a:t>
            </a:r>
            <a:r>
              <a:rPr lang="en-US" sz="2900" dirty="0" smtClean="0">
                <a:latin typeface="+mj-lt"/>
                <a:cs typeface="Arial"/>
              </a:rPr>
              <a:t>use your current space? </a:t>
            </a:r>
            <a:endParaRPr lang="en-US" sz="2900" dirty="0">
              <a:latin typeface="+mj-lt"/>
              <a:cs typeface="Arial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Example interview protocol </a:t>
            </a:r>
            <a:endParaRPr lang="en-US" sz="2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empathy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7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Empathy map template </a:t>
            </a:r>
            <a:endParaRPr lang="en-US" sz="2400" dirty="0">
              <a:latin typeface="+mj-lt"/>
            </a:endParaRPr>
          </a:p>
        </p:txBody>
      </p:sp>
      <p:pic>
        <p:nvPicPr>
          <p:cNvPr id="21" name="Picture 20" descr="Screen Shot 2014-07-15 at 2.35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"/>
          <a:stretch/>
        </p:blipFill>
        <p:spPr>
          <a:xfrm>
            <a:off x="0" y="1123776"/>
            <a:ext cx="9144000" cy="540156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3528" y="1052736"/>
            <a:ext cx="1656184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9517-332C-4C0D-BFD9-673CAB10D5C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Understanding users: the empathy map</a:t>
            </a:r>
            <a:endParaRPr 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7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655</Words>
  <Application>Microsoft Macintosh PowerPoint</Application>
  <PresentationFormat>On-screen Show (4:3)</PresentationFormat>
  <Paragraphs>121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Interviewing tips</vt:lpstr>
      <vt:lpstr>Ethnographic interviews </vt:lpstr>
      <vt:lpstr>A process for good ethnographic interviewing </vt:lpstr>
      <vt:lpstr>Tips for conducting a successful interview </vt:lpstr>
      <vt:lpstr>When you are talking to them, note:</vt:lpstr>
      <vt:lpstr>Example interview protocol </vt:lpstr>
      <vt:lpstr>The empathy map</vt:lpstr>
      <vt:lpstr>Empathy map template </vt:lpstr>
      <vt:lpstr>Understanding users: the empathy map</vt:lpstr>
      <vt:lpstr>User journey</vt:lpstr>
      <vt:lpstr>Understanding users: their journey </vt:lpstr>
      <vt:lpstr>Determine the relevant frame (from discreet activities to entire lifetimes…) </vt:lpstr>
      <vt:lpstr>Complete the journey noting key people, places, things, activities, emotions, and connections: </vt:lpstr>
      <vt:lpstr>PowerPoint Presentation</vt:lpstr>
      <vt:lpstr>Our interpretations may entail multiple related dimensions: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Synthesis</dc:title>
  <dc:creator>Ishan</dc:creator>
  <cp:lastModifiedBy>jeremy alexis</cp:lastModifiedBy>
  <cp:revision>174</cp:revision>
  <cp:lastPrinted>2014-08-14T15:12:05Z</cp:lastPrinted>
  <dcterms:created xsi:type="dcterms:W3CDTF">2012-01-27T23:20:38Z</dcterms:created>
  <dcterms:modified xsi:type="dcterms:W3CDTF">2015-01-27T20:50:18Z</dcterms:modified>
</cp:coreProperties>
</file>