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5" r:id="rId2"/>
    <p:sldId id="369" r:id="rId3"/>
    <p:sldId id="370" r:id="rId4"/>
    <p:sldId id="371" r:id="rId5"/>
    <p:sldId id="372" r:id="rId6"/>
    <p:sldId id="380" r:id="rId7"/>
    <p:sldId id="373" r:id="rId8"/>
    <p:sldId id="3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67BCE"/>
    <a:srgbClr val="2C6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0" autoAdjust="0"/>
    <p:restoredTop sz="99681" autoAdjust="0"/>
  </p:normalViewPr>
  <p:slideViewPr>
    <p:cSldViewPr showGuides="1">
      <p:cViewPr varScale="1">
        <p:scale>
          <a:sx n="110" d="100"/>
          <a:sy n="110" d="100"/>
        </p:scale>
        <p:origin x="-1248" y="-96"/>
      </p:cViewPr>
      <p:guideLst>
        <p:guide orient="horz" pos="2069"/>
        <p:guide pos="1882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F48E-A2D2-4F2F-99D8-A59AFD075FE7}" type="datetimeFigureOut">
              <a:rPr lang="en-IN" smtClean="0"/>
              <a:pPr/>
              <a:t>10/1/15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445D2-CA46-46BE-A2E0-445301401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75B2C-8D42-6342-9E74-CEA85D037941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75B2C-8D42-6342-9E74-CEA85D037941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75B2C-8D42-6342-9E74-CEA85D037941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75B2C-8D42-6342-9E74-CEA85D037941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75B2C-8D42-6342-9E74-CEA85D037941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583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5835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B75B2C-8D42-6342-9E74-CEA85D037941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F838-85A9-430C-9928-FA7255F04921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A8-A2E6-4EAE-9FDC-8B081A7BA947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222-C2A9-495A-96D1-B55781609E37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CC3B-4461-4E68-B747-EF6220C9D953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9144000" cy="792088"/>
          </a:xfrm>
          <a:prstGeom prst="rect">
            <a:avLst/>
          </a:prstGeom>
          <a:solidFill>
            <a:srgbClr val="367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9925" t="85359" r="54067" b="7921"/>
          <a:stretch>
            <a:fillRect/>
          </a:stretch>
        </p:blipFill>
        <p:spPr bwMode="auto">
          <a:xfrm>
            <a:off x="453030" y="6165824"/>
            <a:ext cx="21957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BEF3-1725-4BC6-9F5B-63229BE992D6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E984-66D1-4EDF-8C95-B270F2F8011D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4DD4-81DC-4B53-A9AF-3429D268310B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92C-569B-4204-8431-AA9421E7E9A9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FB56-293D-463C-BD6C-4A0539646E7C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39-2454-48E3-9551-1DEFF085694A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1E25-693F-4389-A38A-8B3D77F87B8A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6DB4-542F-4975-BA3E-716C40662FBD}" type="datetime1">
              <a:rPr lang="en-IN" smtClean="0"/>
              <a:pPr/>
              <a:t>10/1/15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Competitive analysis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662"/>
            <a:ext cx="7139136" cy="7780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Competitive analysis 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There are three types of competitors we need to consider when conducting our analysis: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84438"/>
              </p:ext>
            </p:extLst>
          </p:nvPr>
        </p:nvGraphicFramePr>
        <p:xfrm>
          <a:off x="476464" y="2060575"/>
          <a:ext cx="8055975" cy="337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04"/>
                <a:gridCol w="3363346"/>
                <a:gridCol w="2685325"/>
              </a:tblGrid>
              <a:tr h="5043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Type: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Description: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Example: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381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Direct competitors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Existing products that you will compete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directly against.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Nail clipper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381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Share of wallet competitors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Adjacent products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and services the people spend money on, often for the same activity or on the same shopping trip.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Nail buffer</a:t>
                      </a:r>
                    </a:p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Nail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polish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381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Substitutes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Product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s and services that can be used in place of your product – they do the same job but in a very different way.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Professional</a:t>
                      </a:r>
                      <a:r>
                        <a:rPr lang="en-US" sz="1600" baseline="0" dirty="0" smtClean="0">
                          <a:latin typeface="Arial"/>
                          <a:cs typeface="Arial"/>
                        </a:rPr>
                        <a:t> manicure 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6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662"/>
            <a:ext cx="7139136" cy="7780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Competitive analysis 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When doing competitive research be as specific as possible when identifying competitive products: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87624" y="3140968"/>
            <a:ext cx="676875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669" y="3356992"/>
            <a:ext cx="2088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Specific product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Example with picture</a:t>
            </a: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 smtClean="0">
                <a:latin typeface="Arial"/>
                <a:cs typeface="Arial"/>
              </a:rPr>
              <a:t>1.8Ghz Mac 13” Mac air 2010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397" y="3284984"/>
            <a:ext cx="208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Product category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Nail clippers</a:t>
            </a: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en-US" dirty="0" smtClean="0">
                <a:latin typeface="Arial"/>
                <a:cs typeface="Arial"/>
              </a:rPr>
              <a:t>Laptops  </a:t>
            </a:r>
          </a:p>
        </p:txBody>
      </p:sp>
      <p:sp>
        <p:nvSpPr>
          <p:cNvPr id="5" name="Oval 4"/>
          <p:cNvSpPr/>
          <p:nvPr/>
        </p:nvSpPr>
        <p:spPr>
          <a:xfrm>
            <a:off x="683568" y="2780928"/>
            <a:ext cx="3528392" cy="720080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662"/>
            <a:ext cx="7139136" cy="7780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Competitive analysis 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12474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You will then analyze each competitor using four lenses: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33331"/>
              </p:ext>
            </p:extLst>
          </p:nvPr>
        </p:nvGraphicFramePr>
        <p:xfrm>
          <a:off x="468312" y="1578999"/>
          <a:ext cx="8136135" cy="4586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432"/>
                <a:gridCol w="3240360"/>
                <a:gridCol w="3096343"/>
              </a:tblGrid>
              <a:tr h="5040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Lens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Description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Example (manicure)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Advantages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Compared to other existing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offerings, what distinctive features, benefits, costs, emotional / social value does this product offer?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Professional look / finish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Relaxing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experience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Requires no skill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Challenges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What are the weaknesses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of this offering? What trade offs does it make (cost / benefits)? What are the barriers to a customer using / purchasing?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Takes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time to get to the salon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Expensive compared to doing it yourself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Does not help with daily maintenance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Cost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What is the cost to buy this product / cost per use?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$35 per week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Based on what we learned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out new product could…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Based on our analysis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, what new features, benefits, and value do we need to include in our new product to be competitive?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Home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salon kit available with product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Sell our product in manicure salons </a:t>
                      </a:r>
                    </a:p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4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662"/>
            <a:ext cx="7139136" cy="7780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Competitive analysis 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2594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Create a spreadsheet that outlines your competitive analysis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22069"/>
              </p:ext>
            </p:extLst>
          </p:nvPr>
        </p:nvGraphicFramePr>
        <p:xfrm>
          <a:off x="468312" y="1844823"/>
          <a:ext cx="8208145" cy="3485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629"/>
                <a:gridCol w="1641629"/>
                <a:gridCol w="1641629"/>
                <a:gridCol w="1641629"/>
                <a:gridCol w="1641629"/>
              </a:tblGrid>
              <a:tr h="792089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Advantages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Challenges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Cost</a:t>
                      </a:r>
                    </a:p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Based on what we learned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out new product could…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97865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Direct competitors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9786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Share of wallet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competitors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9786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Substitutes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7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2EDE9517-332C-4C0D-BFD9-673CAB10D5C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Arial"/>
                <a:cs typeface="Arial"/>
              </a:rPr>
              <a:t>Brainstorm ideas for how you might fill the gaps in the market.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6364" y="3802284"/>
            <a:ext cx="1788458" cy="178695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Gaps between what we discovered what people need and what is provided E.G. adjustable sizes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89621" y="3861048"/>
            <a:ext cx="2702859" cy="1296144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Ways that we might take a greater share of the wallet E.G. full manicure in one device.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7781" y="2183967"/>
            <a:ext cx="2043659" cy="1622191"/>
            <a:chOff x="258654" y="4421788"/>
            <a:chExt cx="2043659" cy="1622191"/>
          </a:xfrm>
        </p:grpSpPr>
        <p:sp>
          <p:nvSpPr>
            <p:cNvPr id="13" name="Rectangle 12"/>
            <p:cNvSpPr/>
            <p:nvPr/>
          </p:nvSpPr>
          <p:spPr>
            <a:xfrm>
              <a:off x="258654" y="5055380"/>
              <a:ext cx="394154" cy="3941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6195" y="4421788"/>
              <a:ext cx="394154" cy="3941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672374" y="4857864"/>
              <a:ext cx="1060188" cy="1312041"/>
              <a:chOff x="1546431" y="4024146"/>
              <a:chExt cx="1060188" cy="131204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573325" y="4024146"/>
                <a:ext cx="446894" cy="175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600220" y="4379304"/>
                <a:ext cx="1006399" cy="3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46431" y="4593516"/>
                <a:ext cx="1006399" cy="5455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6200000" flipH="1">
                <a:off x="1425437" y="4741405"/>
                <a:ext cx="742671" cy="4468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1527159" y="4587635"/>
              <a:ext cx="394154" cy="3941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8159" y="5116553"/>
              <a:ext cx="394154" cy="3941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3276094" y="3833660"/>
            <a:ext cx="1788458" cy="16835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Ways that we might be the high end or low cost option E.G. carbon fiber nail clippers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194972" y="1759658"/>
            <a:ext cx="2335012" cy="2064429"/>
            <a:chOff x="2975845" y="3997479"/>
            <a:chExt cx="2335012" cy="2064429"/>
          </a:xfrm>
        </p:grpSpPr>
        <p:grpSp>
          <p:nvGrpSpPr>
            <p:cNvPr id="24" name="Group 23"/>
            <p:cNvGrpSpPr/>
            <p:nvPr/>
          </p:nvGrpSpPr>
          <p:grpSpPr>
            <a:xfrm>
              <a:off x="2975845" y="3997479"/>
              <a:ext cx="2262409" cy="2064429"/>
              <a:chOff x="2975845" y="3997479"/>
              <a:chExt cx="2262409" cy="206442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415115" y="4003542"/>
                <a:ext cx="394154" cy="3941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27809" y="4230562"/>
                <a:ext cx="394154" cy="3941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3194595" y="4439717"/>
                <a:ext cx="2043659" cy="1622191"/>
                <a:chOff x="258654" y="4421788"/>
                <a:chExt cx="2043659" cy="1622191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58654" y="5055380"/>
                  <a:ext cx="394154" cy="39415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56195" y="4421788"/>
                  <a:ext cx="394154" cy="39415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75"/>
                <p:cNvGrpSpPr/>
                <p:nvPr/>
              </p:nvGrpSpPr>
              <p:grpSpPr>
                <a:xfrm rot="16200000">
                  <a:off x="672376" y="4857866"/>
                  <a:ext cx="1060188" cy="1312041"/>
                  <a:chOff x="1546431" y="4024146"/>
                  <a:chExt cx="1060188" cy="1312041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1573325" y="4024146"/>
                    <a:ext cx="446894" cy="1752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1600220" y="4379304"/>
                    <a:ext cx="1006399" cy="36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1546431" y="4593516"/>
                    <a:ext cx="1006399" cy="54559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6200000" flipH="1">
                    <a:off x="1425437" y="4741405"/>
                    <a:ext cx="742671" cy="44689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1527159" y="4587635"/>
                  <a:ext cx="394154" cy="39415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908159" y="5116553"/>
                  <a:ext cx="394154" cy="39415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2975845" y="4478671"/>
                <a:ext cx="394154" cy="3941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764303" y="4853609"/>
                <a:ext cx="394154" cy="3941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81279" y="3997479"/>
                <a:ext cx="394154" cy="3941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916703" y="5006009"/>
              <a:ext cx="394154" cy="3941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368477" y="1998803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03901" y="1956882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70687" y="2799629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74098" y="2287060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75"/>
          <p:cNvGrpSpPr/>
          <p:nvPr/>
        </p:nvGrpSpPr>
        <p:grpSpPr>
          <a:xfrm rot="16200000">
            <a:off x="6884411" y="2602117"/>
            <a:ext cx="1060188" cy="1312041"/>
            <a:chOff x="1546431" y="4024146"/>
            <a:chExt cx="1060188" cy="1312041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73325" y="4024146"/>
              <a:ext cx="446894" cy="175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600220" y="4379304"/>
              <a:ext cx="1006399" cy="3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546431" y="4593516"/>
              <a:ext cx="1006399" cy="5455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1425437" y="4741405"/>
              <a:ext cx="742671" cy="4468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7739192" y="2331884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120192" y="2860802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51937" y="2204991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40395" y="2579929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91089" y="2113763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92795" y="2732329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33253" y="2037563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565266" y="1795516"/>
            <a:ext cx="394154" cy="394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Competitive </a:t>
            </a:r>
            <a:r>
              <a:rPr lang="en-US" dirty="0">
                <a:latin typeface="Arial"/>
                <a:cs typeface="Arial"/>
              </a:rPr>
              <a:t>analysis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784887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Start with category specific websites (e.g. </a:t>
            </a:r>
            <a:r>
              <a:rPr lang="en-US" dirty="0" err="1" smtClean="0">
                <a:latin typeface="Arial"/>
                <a:cs typeface="Arial"/>
              </a:rPr>
              <a:t>Zappos</a:t>
            </a:r>
            <a:r>
              <a:rPr lang="en-US" dirty="0" smtClean="0">
                <a:latin typeface="Arial"/>
                <a:cs typeface="Arial"/>
              </a:rPr>
              <a:t> for shoes). </a:t>
            </a:r>
          </a:p>
          <a:p>
            <a:pPr marL="342900" indent="-342900">
              <a:buFont typeface="+mj-ea"/>
              <a:buAutoNum type="circleNumDbPlain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Scan social media, look for consumer reviews to help determine benefits and challenges. </a:t>
            </a:r>
          </a:p>
          <a:p>
            <a:pPr marL="342900" indent="-342900">
              <a:buFont typeface="+mj-ea"/>
              <a:buAutoNum type="circleNumDbPlain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Give yourself a time limit – if you can’t find it in an hour it probably does not exist or you are not very good at searching the internet. </a:t>
            </a:r>
          </a:p>
          <a:p>
            <a:pPr marL="342900" indent="-342900">
              <a:buFont typeface="+mj-ea"/>
              <a:buAutoNum type="circleNumDbPlain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When possible, go to a store and observe the category. </a:t>
            </a:r>
          </a:p>
          <a:p>
            <a:pPr marL="342900" indent="-342900">
              <a:buFont typeface="+mj-ea"/>
              <a:buAutoNum type="circleNumDbPlain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Find publications that cover the category (Beauty magazines for nail clippers) – they often have good category overviews. </a:t>
            </a:r>
          </a:p>
          <a:p>
            <a:pPr marL="342900" indent="-342900">
              <a:buFont typeface="+mj-ea"/>
              <a:buAutoNum type="circleNumDbPlain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Break up the work, assign a different type of competitor to individual team members. Be sure to share your progress often. </a:t>
            </a:r>
          </a:p>
          <a:p>
            <a:pPr marL="342900" indent="-342900">
              <a:buFont typeface="+mj-ea"/>
              <a:buAutoNum type="circleNumDbPlain"/>
            </a:pPr>
            <a:endParaRPr lang="en-US" dirty="0" smtClean="0">
              <a:latin typeface="Arial"/>
              <a:cs typeface="Aria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latin typeface="Arial"/>
                <a:cs typeface="Arial"/>
              </a:rPr>
              <a:t>Brainstorm ideas for how you might fill the gaps in the market. </a:t>
            </a:r>
          </a:p>
        </p:txBody>
      </p:sp>
    </p:spTree>
    <p:extLst>
      <p:ext uri="{BB962C8B-B14F-4D97-AF65-F5344CB8AC3E}">
        <p14:creationId xmlns:p14="http://schemas.microsoft.com/office/powerpoint/2010/main" val="279084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Competitive </a:t>
            </a:r>
            <a:r>
              <a:rPr lang="en-US" dirty="0">
                <a:latin typeface="Arial"/>
                <a:cs typeface="Arial"/>
              </a:rPr>
              <a:t>analysis </a:t>
            </a:r>
            <a:r>
              <a:rPr lang="en-US" dirty="0" smtClean="0">
                <a:latin typeface="Arial"/>
                <a:cs typeface="Arial"/>
              </a:rPr>
              <a:t>example…not including ideas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01050"/>
              </p:ext>
            </p:extLst>
          </p:nvPr>
        </p:nvGraphicFramePr>
        <p:xfrm>
          <a:off x="251520" y="2564904"/>
          <a:ext cx="8527670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5" imgW="17614900" imgH="5956300" progId="Excel.Sheet.12">
                  <p:embed/>
                </p:oleObj>
              </mc:Choice>
              <mc:Fallback>
                <p:oleObj name="Worksheet" r:id="rId5" imgW="17614900" imgH="595630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64904"/>
                        <a:ext cx="8527670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16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539</Words>
  <Application>Microsoft Macintosh PowerPoint</Application>
  <PresentationFormat>On-screen Show (4:3)</PresentationFormat>
  <Paragraphs>87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Worksheet</vt:lpstr>
      <vt:lpstr>PowerPoint Presentation</vt:lpstr>
      <vt:lpstr>Competitive analysis  </vt:lpstr>
      <vt:lpstr>Competitive analysis  </vt:lpstr>
      <vt:lpstr>Competitive analysis  </vt:lpstr>
      <vt:lpstr>Competitive analysis  </vt:lpstr>
      <vt:lpstr>Brainstorm ideas for how you might fill the gaps in the market. </vt:lpstr>
      <vt:lpstr>Competitive analysis </vt:lpstr>
      <vt:lpstr>Competitive analysis example…not including ideas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Synthesis</dc:title>
  <dc:creator>Ishan</dc:creator>
  <cp:lastModifiedBy>Jaime Rivera</cp:lastModifiedBy>
  <cp:revision>134</cp:revision>
  <cp:lastPrinted>2015-10-01T16:30:29Z</cp:lastPrinted>
  <dcterms:created xsi:type="dcterms:W3CDTF">2012-01-27T23:20:38Z</dcterms:created>
  <dcterms:modified xsi:type="dcterms:W3CDTF">2015-10-01T20:18:57Z</dcterms:modified>
</cp:coreProperties>
</file>