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555" r:id="rId2"/>
    <p:sldId id="556" r:id="rId3"/>
    <p:sldId id="557" r:id="rId4"/>
    <p:sldId id="558" r:id="rId5"/>
    <p:sldId id="559" r:id="rId6"/>
    <p:sldId id="560" r:id="rId7"/>
    <p:sldId id="561" r:id="rId8"/>
    <p:sldId id="562" r:id="rId9"/>
    <p:sldId id="563" r:id="rId10"/>
    <p:sldId id="564" r:id="rId11"/>
    <p:sldId id="56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067">
          <p15:clr>
            <a:srgbClr val="A4A3A4"/>
          </p15:clr>
        </p15:guide>
        <p15:guide id="2" pos="3742">
          <p15:clr>
            <a:srgbClr val="A4A3A4"/>
          </p15:clr>
        </p15:guide>
        <p15:guide id="3" pos="29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7BCE"/>
    <a:srgbClr val="2C6A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380" autoAdjust="0"/>
    <p:restoredTop sz="99681" autoAdjust="0"/>
  </p:normalViewPr>
  <p:slideViewPr>
    <p:cSldViewPr showGuides="1">
      <p:cViewPr varScale="1">
        <p:scale>
          <a:sx n="117" d="100"/>
          <a:sy n="117" d="100"/>
        </p:scale>
        <p:origin x="-1304" y="-104"/>
      </p:cViewPr>
      <p:guideLst>
        <p:guide orient="horz" pos="3067"/>
        <p:guide pos="3742"/>
        <p:guide pos="295"/>
      </p:guideLst>
    </p:cSldViewPr>
  </p:slideViewPr>
  <p:notesTextViewPr>
    <p:cViewPr>
      <p:scale>
        <a:sx n="100" d="100"/>
        <a:sy n="100" d="100"/>
      </p:scale>
      <p:origin x="0" y="0"/>
    </p:cViewPr>
  </p:notesTextViewPr>
  <p:sorterViewPr>
    <p:cViewPr>
      <p:scale>
        <a:sx n="150" d="100"/>
        <a:sy n="150" d="100"/>
      </p:scale>
      <p:origin x="0" y="360"/>
    </p:cViewPr>
  </p:sorter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935F48E-A2D2-4F2F-99D8-A59AFD075FE7}" type="datetimeFigureOut">
              <a:rPr lang="en-IN" smtClean="0"/>
              <a:pPr/>
              <a:t>9/8/15</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C445D2-CA46-46BE-A2E0-445301401182}" type="slidenum">
              <a:rPr lang="en-IN" smtClean="0"/>
              <a:pPr/>
              <a:t>‹#›</a:t>
            </a:fld>
            <a:endParaRPr lang="en-IN"/>
          </a:p>
        </p:txBody>
      </p:sp>
    </p:spTree>
    <p:extLst>
      <p:ext uri="{BB962C8B-B14F-4D97-AF65-F5344CB8AC3E}">
        <p14:creationId xmlns:p14="http://schemas.microsoft.com/office/powerpoint/2010/main" val="35478612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835" eaLnBrk="0" hangingPunct="0">
              <a:defRPr sz="2400">
                <a:solidFill>
                  <a:schemeClr val="tx1"/>
                </a:solidFill>
                <a:latin typeface="Arial" charset="0"/>
                <a:ea typeface="ＭＳ Ｐゴシック" charset="0"/>
                <a:cs typeface="ＭＳ Ｐゴシック" charset="0"/>
              </a:defRPr>
            </a:lvl1pPr>
            <a:lvl2pPr marL="730171" indent="-280835" defTabSz="915835" eaLnBrk="0" hangingPunct="0">
              <a:defRPr sz="2400">
                <a:solidFill>
                  <a:schemeClr val="tx1"/>
                </a:solidFill>
                <a:latin typeface="Arial" charset="0"/>
                <a:ea typeface="ＭＳ Ｐゴシック" charset="0"/>
              </a:defRPr>
            </a:lvl2pPr>
            <a:lvl3pPr marL="1123340" indent="-224668" defTabSz="915835" eaLnBrk="0" hangingPunct="0">
              <a:defRPr sz="2400">
                <a:solidFill>
                  <a:schemeClr val="tx1"/>
                </a:solidFill>
                <a:latin typeface="Arial" charset="0"/>
                <a:ea typeface="ＭＳ Ｐゴシック" charset="0"/>
              </a:defRPr>
            </a:lvl3pPr>
            <a:lvl4pPr marL="1572677" indent="-224668" defTabSz="915835" eaLnBrk="0" hangingPunct="0">
              <a:defRPr sz="2400">
                <a:solidFill>
                  <a:schemeClr val="tx1"/>
                </a:solidFill>
                <a:latin typeface="Arial" charset="0"/>
                <a:ea typeface="ＭＳ Ｐゴシック" charset="0"/>
              </a:defRPr>
            </a:lvl4pPr>
            <a:lvl5pPr marL="2022013" indent="-224668" defTabSz="915835" eaLnBrk="0" hangingPunct="0">
              <a:defRPr sz="2400">
                <a:solidFill>
                  <a:schemeClr val="tx1"/>
                </a:solidFill>
                <a:latin typeface="Arial" charset="0"/>
                <a:ea typeface="ＭＳ Ｐゴシック" charset="0"/>
              </a:defRPr>
            </a:lvl5pPr>
            <a:lvl6pPr marL="2471349" indent="-224668" defTabSz="915835" eaLnBrk="0" fontAlgn="base" hangingPunct="0">
              <a:spcBef>
                <a:spcPct val="50000"/>
              </a:spcBef>
              <a:spcAft>
                <a:spcPct val="0"/>
              </a:spcAft>
              <a:defRPr sz="2400">
                <a:solidFill>
                  <a:schemeClr val="tx1"/>
                </a:solidFill>
                <a:latin typeface="Arial" charset="0"/>
                <a:ea typeface="ＭＳ Ｐゴシック" charset="0"/>
              </a:defRPr>
            </a:lvl6pPr>
            <a:lvl7pPr marL="2920685" indent="-224668" defTabSz="915835" eaLnBrk="0" fontAlgn="base" hangingPunct="0">
              <a:spcBef>
                <a:spcPct val="50000"/>
              </a:spcBef>
              <a:spcAft>
                <a:spcPct val="0"/>
              </a:spcAft>
              <a:defRPr sz="2400">
                <a:solidFill>
                  <a:schemeClr val="tx1"/>
                </a:solidFill>
                <a:latin typeface="Arial" charset="0"/>
                <a:ea typeface="ＭＳ Ｐゴシック" charset="0"/>
              </a:defRPr>
            </a:lvl7pPr>
            <a:lvl8pPr marL="3370021" indent="-224668" defTabSz="915835" eaLnBrk="0" fontAlgn="base" hangingPunct="0">
              <a:spcBef>
                <a:spcPct val="50000"/>
              </a:spcBef>
              <a:spcAft>
                <a:spcPct val="0"/>
              </a:spcAft>
              <a:defRPr sz="2400">
                <a:solidFill>
                  <a:schemeClr val="tx1"/>
                </a:solidFill>
                <a:latin typeface="Arial" charset="0"/>
                <a:ea typeface="ＭＳ Ｐゴシック" charset="0"/>
              </a:defRPr>
            </a:lvl8pPr>
            <a:lvl9pPr marL="3819357" indent="-224668" defTabSz="915835" eaLnBrk="0" fontAlgn="base" hangingPunct="0">
              <a:spcBef>
                <a:spcPct val="50000"/>
              </a:spcBef>
              <a:spcAft>
                <a:spcPct val="0"/>
              </a:spcAft>
              <a:defRPr sz="2400">
                <a:solidFill>
                  <a:schemeClr val="tx1"/>
                </a:solidFill>
                <a:latin typeface="Arial" charset="0"/>
                <a:ea typeface="ＭＳ Ｐゴシック" charset="0"/>
              </a:defRPr>
            </a:lvl9pPr>
          </a:lstStyle>
          <a:p>
            <a:pPr eaLnBrk="1" hangingPunct="1"/>
            <a:fld id="{23B75B2C-8D42-6342-9E74-CEA85D037941}" type="slidenum">
              <a:rPr lang="en-US" sz="1200">
                <a:latin typeface="Times New Roman" charset="0"/>
              </a:rPr>
              <a:pPr eaLnBrk="1" hangingPunct="1"/>
              <a:t>2</a:t>
            </a:fld>
            <a:endParaRPr lang="en-US" sz="1200">
              <a:latin typeface="Times New Roman" charset="0"/>
            </a:endParaRPr>
          </a:p>
        </p:txBody>
      </p:sp>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835" eaLnBrk="0" hangingPunct="0">
              <a:defRPr sz="2400">
                <a:solidFill>
                  <a:schemeClr val="tx1"/>
                </a:solidFill>
                <a:latin typeface="Arial" charset="0"/>
                <a:ea typeface="ＭＳ Ｐゴシック" charset="0"/>
                <a:cs typeface="ＭＳ Ｐゴシック" charset="0"/>
              </a:defRPr>
            </a:lvl1pPr>
            <a:lvl2pPr marL="730171" indent="-280835" defTabSz="915835" eaLnBrk="0" hangingPunct="0">
              <a:defRPr sz="2400">
                <a:solidFill>
                  <a:schemeClr val="tx1"/>
                </a:solidFill>
                <a:latin typeface="Arial" charset="0"/>
                <a:ea typeface="ＭＳ Ｐゴシック" charset="0"/>
              </a:defRPr>
            </a:lvl2pPr>
            <a:lvl3pPr marL="1123340" indent="-224668" defTabSz="915835" eaLnBrk="0" hangingPunct="0">
              <a:defRPr sz="2400">
                <a:solidFill>
                  <a:schemeClr val="tx1"/>
                </a:solidFill>
                <a:latin typeface="Arial" charset="0"/>
                <a:ea typeface="ＭＳ Ｐゴシック" charset="0"/>
              </a:defRPr>
            </a:lvl3pPr>
            <a:lvl4pPr marL="1572677" indent="-224668" defTabSz="915835" eaLnBrk="0" hangingPunct="0">
              <a:defRPr sz="2400">
                <a:solidFill>
                  <a:schemeClr val="tx1"/>
                </a:solidFill>
                <a:latin typeface="Arial" charset="0"/>
                <a:ea typeface="ＭＳ Ｐゴシック" charset="0"/>
              </a:defRPr>
            </a:lvl4pPr>
            <a:lvl5pPr marL="2022013" indent="-224668" defTabSz="915835" eaLnBrk="0" hangingPunct="0">
              <a:defRPr sz="2400">
                <a:solidFill>
                  <a:schemeClr val="tx1"/>
                </a:solidFill>
                <a:latin typeface="Arial" charset="0"/>
                <a:ea typeface="ＭＳ Ｐゴシック" charset="0"/>
              </a:defRPr>
            </a:lvl5pPr>
            <a:lvl6pPr marL="2471349" indent="-224668" defTabSz="915835" eaLnBrk="0" fontAlgn="base" hangingPunct="0">
              <a:spcBef>
                <a:spcPct val="50000"/>
              </a:spcBef>
              <a:spcAft>
                <a:spcPct val="0"/>
              </a:spcAft>
              <a:defRPr sz="2400">
                <a:solidFill>
                  <a:schemeClr val="tx1"/>
                </a:solidFill>
                <a:latin typeface="Arial" charset="0"/>
                <a:ea typeface="ＭＳ Ｐゴシック" charset="0"/>
              </a:defRPr>
            </a:lvl6pPr>
            <a:lvl7pPr marL="2920685" indent="-224668" defTabSz="915835" eaLnBrk="0" fontAlgn="base" hangingPunct="0">
              <a:spcBef>
                <a:spcPct val="50000"/>
              </a:spcBef>
              <a:spcAft>
                <a:spcPct val="0"/>
              </a:spcAft>
              <a:defRPr sz="2400">
                <a:solidFill>
                  <a:schemeClr val="tx1"/>
                </a:solidFill>
                <a:latin typeface="Arial" charset="0"/>
                <a:ea typeface="ＭＳ Ｐゴシック" charset="0"/>
              </a:defRPr>
            </a:lvl7pPr>
            <a:lvl8pPr marL="3370021" indent="-224668" defTabSz="915835" eaLnBrk="0" fontAlgn="base" hangingPunct="0">
              <a:spcBef>
                <a:spcPct val="50000"/>
              </a:spcBef>
              <a:spcAft>
                <a:spcPct val="0"/>
              </a:spcAft>
              <a:defRPr sz="2400">
                <a:solidFill>
                  <a:schemeClr val="tx1"/>
                </a:solidFill>
                <a:latin typeface="Arial" charset="0"/>
                <a:ea typeface="ＭＳ Ｐゴシック" charset="0"/>
              </a:defRPr>
            </a:lvl8pPr>
            <a:lvl9pPr marL="3819357" indent="-224668" defTabSz="915835" eaLnBrk="0" fontAlgn="base" hangingPunct="0">
              <a:spcBef>
                <a:spcPct val="50000"/>
              </a:spcBef>
              <a:spcAft>
                <a:spcPct val="0"/>
              </a:spcAft>
              <a:defRPr sz="2400">
                <a:solidFill>
                  <a:schemeClr val="tx1"/>
                </a:solidFill>
                <a:latin typeface="Arial" charset="0"/>
                <a:ea typeface="ＭＳ Ｐゴシック" charset="0"/>
              </a:defRPr>
            </a:lvl9pPr>
          </a:lstStyle>
          <a:p>
            <a:pPr eaLnBrk="1" hangingPunct="1"/>
            <a:fld id="{23B75B2C-8D42-6342-9E74-CEA85D037941}" type="slidenum">
              <a:rPr lang="en-US" sz="1200">
                <a:latin typeface="Times New Roman" charset="0"/>
              </a:rPr>
              <a:pPr eaLnBrk="1" hangingPunct="1"/>
              <a:t>3</a:t>
            </a:fld>
            <a:endParaRPr lang="en-US" sz="1200">
              <a:latin typeface="Times New Roman" charset="0"/>
            </a:endParaRPr>
          </a:p>
        </p:txBody>
      </p:sp>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835" eaLnBrk="0" hangingPunct="0">
              <a:defRPr sz="2400">
                <a:solidFill>
                  <a:schemeClr val="tx1"/>
                </a:solidFill>
                <a:latin typeface="Arial" charset="0"/>
                <a:ea typeface="ＭＳ Ｐゴシック" charset="0"/>
                <a:cs typeface="ＭＳ Ｐゴシック" charset="0"/>
              </a:defRPr>
            </a:lvl1pPr>
            <a:lvl2pPr marL="730171" indent="-280835" defTabSz="915835" eaLnBrk="0" hangingPunct="0">
              <a:defRPr sz="2400">
                <a:solidFill>
                  <a:schemeClr val="tx1"/>
                </a:solidFill>
                <a:latin typeface="Arial" charset="0"/>
                <a:ea typeface="ＭＳ Ｐゴシック" charset="0"/>
              </a:defRPr>
            </a:lvl2pPr>
            <a:lvl3pPr marL="1123340" indent="-224668" defTabSz="915835" eaLnBrk="0" hangingPunct="0">
              <a:defRPr sz="2400">
                <a:solidFill>
                  <a:schemeClr val="tx1"/>
                </a:solidFill>
                <a:latin typeface="Arial" charset="0"/>
                <a:ea typeface="ＭＳ Ｐゴシック" charset="0"/>
              </a:defRPr>
            </a:lvl3pPr>
            <a:lvl4pPr marL="1572677" indent="-224668" defTabSz="915835" eaLnBrk="0" hangingPunct="0">
              <a:defRPr sz="2400">
                <a:solidFill>
                  <a:schemeClr val="tx1"/>
                </a:solidFill>
                <a:latin typeface="Arial" charset="0"/>
                <a:ea typeface="ＭＳ Ｐゴシック" charset="0"/>
              </a:defRPr>
            </a:lvl4pPr>
            <a:lvl5pPr marL="2022013" indent="-224668" defTabSz="915835" eaLnBrk="0" hangingPunct="0">
              <a:defRPr sz="2400">
                <a:solidFill>
                  <a:schemeClr val="tx1"/>
                </a:solidFill>
                <a:latin typeface="Arial" charset="0"/>
                <a:ea typeface="ＭＳ Ｐゴシック" charset="0"/>
              </a:defRPr>
            </a:lvl5pPr>
            <a:lvl6pPr marL="2471349" indent="-224668" defTabSz="915835" eaLnBrk="0" fontAlgn="base" hangingPunct="0">
              <a:spcBef>
                <a:spcPct val="50000"/>
              </a:spcBef>
              <a:spcAft>
                <a:spcPct val="0"/>
              </a:spcAft>
              <a:defRPr sz="2400">
                <a:solidFill>
                  <a:schemeClr val="tx1"/>
                </a:solidFill>
                <a:latin typeface="Arial" charset="0"/>
                <a:ea typeface="ＭＳ Ｐゴシック" charset="0"/>
              </a:defRPr>
            </a:lvl6pPr>
            <a:lvl7pPr marL="2920685" indent="-224668" defTabSz="915835" eaLnBrk="0" fontAlgn="base" hangingPunct="0">
              <a:spcBef>
                <a:spcPct val="50000"/>
              </a:spcBef>
              <a:spcAft>
                <a:spcPct val="0"/>
              </a:spcAft>
              <a:defRPr sz="2400">
                <a:solidFill>
                  <a:schemeClr val="tx1"/>
                </a:solidFill>
                <a:latin typeface="Arial" charset="0"/>
                <a:ea typeface="ＭＳ Ｐゴシック" charset="0"/>
              </a:defRPr>
            </a:lvl7pPr>
            <a:lvl8pPr marL="3370021" indent="-224668" defTabSz="915835" eaLnBrk="0" fontAlgn="base" hangingPunct="0">
              <a:spcBef>
                <a:spcPct val="50000"/>
              </a:spcBef>
              <a:spcAft>
                <a:spcPct val="0"/>
              </a:spcAft>
              <a:defRPr sz="2400">
                <a:solidFill>
                  <a:schemeClr val="tx1"/>
                </a:solidFill>
                <a:latin typeface="Arial" charset="0"/>
                <a:ea typeface="ＭＳ Ｐゴシック" charset="0"/>
              </a:defRPr>
            </a:lvl8pPr>
            <a:lvl9pPr marL="3819357" indent="-224668" defTabSz="915835" eaLnBrk="0" fontAlgn="base" hangingPunct="0">
              <a:spcBef>
                <a:spcPct val="50000"/>
              </a:spcBef>
              <a:spcAft>
                <a:spcPct val="0"/>
              </a:spcAft>
              <a:defRPr sz="2400">
                <a:solidFill>
                  <a:schemeClr val="tx1"/>
                </a:solidFill>
                <a:latin typeface="Arial" charset="0"/>
                <a:ea typeface="ＭＳ Ｐゴシック" charset="0"/>
              </a:defRPr>
            </a:lvl9pPr>
          </a:lstStyle>
          <a:p>
            <a:pPr eaLnBrk="1" hangingPunct="1"/>
            <a:fld id="{23B75B2C-8D42-6342-9E74-CEA85D037941}" type="slidenum">
              <a:rPr lang="en-US" sz="1200">
                <a:latin typeface="Times New Roman" charset="0"/>
              </a:rPr>
              <a:pPr eaLnBrk="1" hangingPunct="1"/>
              <a:t>4</a:t>
            </a:fld>
            <a:endParaRPr lang="en-US" sz="1200">
              <a:latin typeface="Times New Roman" charset="0"/>
            </a:endParaRPr>
          </a:p>
        </p:txBody>
      </p:sp>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835" eaLnBrk="0" hangingPunct="0">
              <a:defRPr sz="2400">
                <a:solidFill>
                  <a:schemeClr val="tx1"/>
                </a:solidFill>
                <a:latin typeface="Arial" charset="0"/>
                <a:ea typeface="ＭＳ Ｐゴシック" charset="0"/>
                <a:cs typeface="ＭＳ Ｐゴシック" charset="0"/>
              </a:defRPr>
            </a:lvl1pPr>
            <a:lvl2pPr marL="730171" indent="-280835" defTabSz="915835" eaLnBrk="0" hangingPunct="0">
              <a:defRPr sz="2400">
                <a:solidFill>
                  <a:schemeClr val="tx1"/>
                </a:solidFill>
                <a:latin typeface="Arial" charset="0"/>
                <a:ea typeface="ＭＳ Ｐゴシック" charset="0"/>
              </a:defRPr>
            </a:lvl2pPr>
            <a:lvl3pPr marL="1123340" indent="-224668" defTabSz="915835" eaLnBrk="0" hangingPunct="0">
              <a:defRPr sz="2400">
                <a:solidFill>
                  <a:schemeClr val="tx1"/>
                </a:solidFill>
                <a:latin typeface="Arial" charset="0"/>
                <a:ea typeface="ＭＳ Ｐゴシック" charset="0"/>
              </a:defRPr>
            </a:lvl3pPr>
            <a:lvl4pPr marL="1572677" indent="-224668" defTabSz="915835" eaLnBrk="0" hangingPunct="0">
              <a:defRPr sz="2400">
                <a:solidFill>
                  <a:schemeClr val="tx1"/>
                </a:solidFill>
                <a:latin typeface="Arial" charset="0"/>
                <a:ea typeface="ＭＳ Ｐゴシック" charset="0"/>
              </a:defRPr>
            </a:lvl4pPr>
            <a:lvl5pPr marL="2022013" indent="-224668" defTabSz="915835" eaLnBrk="0" hangingPunct="0">
              <a:defRPr sz="2400">
                <a:solidFill>
                  <a:schemeClr val="tx1"/>
                </a:solidFill>
                <a:latin typeface="Arial" charset="0"/>
                <a:ea typeface="ＭＳ Ｐゴシック" charset="0"/>
              </a:defRPr>
            </a:lvl5pPr>
            <a:lvl6pPr marL="2471349" indent="-224668" defTabSz="915835" eaLnBrk="0" fontAlgn="base" hangingPunct="0">
              <a:spcBef>
                <a:spcPct val="50000"/>
              </a:spcBef>
              <a:spcAft>
                <a:spcPct val="0"/>
              </a:spcAft>
              <a:defRPr sz="2400">
                <a:solidFill>
                  <a:schemeClr val="tx1"/>
                </a:solidFill>
                <a:latin typeface="Arial" charset="0"/>
                <a:ea typeface="ＭＳ Ｐゴシック" charset="0"/>
              </a:defRPr>
            </a:lvl6pPr>
            <a:lvl7pPr marL="2920685" indent="-224668" defTabSz="915835" eaLnBrk="0" fontAlgn="base" hangingPunct="0">
              <a:spcBef>
                <a:spcPct val="50000"/>
              </a:spcBef>
              <a:spcAft>
                <a:spcPct val="0"/>
              </a:spcAft>
              <a:defRPr sz="2400">
                <a:solidFill>
                  <a:schemeClr val="tx1"/>
                </a:solidFill>
                <a:latin typeface="Arial" charset="0"/>
                <a:ea typeface="ＭＳ Ｐゴシック" charset="0"/>
              </a:defRPr>
            </a:lvl7pPr>
            <a:lvl8pPr marL="3370021" indent="-224668" defTabSz="915835" eaLnBrk="0" fontAlgn="base" hangingPunct="0">
              <a:spcBef>
                <a:spcPct val="50000"/>
              </a:spcBef>
              <a:spcAft>
                <a:spcPct val="0"/>
              </a:spcAft>
              <a:defRPr sz="2400">
                <a:solidFill>
                  <a:schemeClr val="tx1"/>
                </a:solidFill>
                <a:latin typeface="Arial" charset="0"/>
                <a:ea typeface="ＭＳ Ｐゴシック" charset="0"/>
              </a:defRPr>
            </a:lvl8pPr>
            <a:lvl9pPr marL="3819357" indent="-224668" defTabSz="915835" eaLnBrk="0" fontAlgn="base" hangingPunct="0">
              <a:spcBef>
                <a:spcPct val="50000"/>
              </a:spcBef>
              <a:spcAft>
                <a:spcPct val="0"/>
              </a:spcAft>
              <a:defRPr sz="2400">
                <a:solidFill>
                  <a:schemeClr val="tx1"/>
                </a:solidFill>
                <a:latin typeface="Arial" charset="0"/>
                <a:ea typeface="ＭＳ Ｐゴシック" charset="0"/>
              </a:defRPr>
            </a:lvl9pPr>
          </a:lstStyle>
          <a:p>
            <a:pPr eaLnBrk="1" hangingPunct="1"/>
            <a:fld id="{23B75B2C-8D42-6342-9E74-CEA85D037941}" type="slidenum">
              <a:rPr lang="en-US" sz="1200">
                <a:latin typeface="Times New Roman" charset="0"/>
              </a:rPr>
              <a:pPr eaLnBrk="1" hangingPunct="1"/>
              <a:t>5</a:t>
            </a:fld>
            <a:endParaRPr lang="en-US" sz="1200">
              <a:latin typeface="Times New Roman" charset="0"/>
            </a:endParaRPr>
          </a:p>
        </p:txBody>
      </p:sp>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835" eaLnBrk="0" hangingPunct="0">
              <a:defRPr sz="2400">
                <a:solidFill>
                  <a:schemeClr val="tx1"/>
                </a:solidFill>
                <a:latin typeface="Arial" charset="0"/>
                <a:ea typeface="ＭＳ Ｐゴシック" charset="0"/>
                <a:cs typeface="ＭＳ Ｐゴシック" charset="0"/>
              </a:defRPr>
            </a:lvl1pPr>
            <a:lvl2pPr marL="730171" indent="-280835" defTabSz="915835" eaLnBrk="0" hangingPunct="0">
              <a:defRPr sz="2400">
                <a:solidFill>
                  <a:schemeClr val="tx1"/>
                </a:solidFill>
                <a:latin typeface="Arial" charset="0"/>
                <a:ea typeface="ＭＳ Ｐゴシック" charset="0"/>
              </a:defRPr>
            </a:lvl2pPr>
            <a:lvl3pPr marL="1123340" indent="-224668" defTabSz="915835" eaLnBrk="0" hangingPunct="0">
              <a:defRPr sz="2400">
                <a:solidFill>
                  <a:schemeClr val="tx1"/>
                </a:solidFill>
                <a:latin typeface="Arial" charset="0"/>
                <a:ea typeface="ＭＳ Ｐゴシック" charset="0"/>
              </a:defRPr>
            </a:lvl3pPr>
            <a:lvl4pPr marL="1572677" indent="-224668" defTabSz="915835" eaLnBrk="0" hangingPunct="0">
              <a:defRPr sz="2400">
                <a:solidFill>
                  <a:schemeClr val="tx1"/>
                </a:solidFill>
                <a:latin typeface="Arial" charset="0"/>
                <a:ea typeface="ＭＳ Ｐゴシック" charset="0"/>
              </a:defRPr>
            </a:lvl4pPr>
            <a:lvl5pPr marL="2022013" indent="-224668" defTabSz="915835" eaLnBrk="0" hangingPunct="0">
              <a:defRPr sz="2400">
                <a:solidFill>
                  <a:schemeClr val="tx1"/>
                </a:solidFill>
                <a:latin typeface="Arial" charset="0"/>
                <a:ea typeface="ＭＳ Ｐゴシック" charset="0"/>
              </a:defRPr>
            </a:lvl5pPr>
            <a:lvl6pPr marL="2471349" indent="-224668" defTabSz="915835" eaLnBrk="0" fontAlgn="base" hangingPunct="0">
              <a:spcBef>
                <a:spcPct val="50000"/>
              </a:spcBef>
              <a:spcAft>
                <a:spcPct val="0"/>
              </a:spcAft>
              <a:defRPr sz="2400">
                <a:solidFill>
                  <a:schemeClr val="tx1"/>
                </a:solidFill>
                <a:latin typeface="Arial" charset="0"/>
                <a:ea typeface="ＭＳ Ｐゴシック" charset="0"/>
              </a:defRPr>
            </a:lvl6pPr>
            <a:lvl7pPr marL="2920685" indent="-224668" defTabSz="915835" eaLnBrk="0" fontAlgn="base" hangingPunct="0">
              <a:spcBef>
                <a:spcPct val="50000"/>
              </a:spcBef>
              <a:spcAft>
                <a:spcPct val="0"/>
              </a:spcAft>
              <a:defRPr sz="2400">
                <a:solidFill>
                  <a:schemeClr val="tx1"/>
                </a:solidFill>
                <a:latin typeface="Arial" charset="0"/>
                <a:ea typeface="ＭＳ Ｐゴシック" charset="0"/>
              </a:defRPr>
            </a:lvl7pPr>
            <a:lvl8pPr marL="3370021" indent="-224668" defTabSz="915835" eaLnBrk="0" fontAlgn="base" hangingPunct="0">
              <a:spcBef>
                <a:spcPct val="50000"/>
              </a:spcBef>
              <a:spcAft>
                <a:spcPct val="0"/>
              </a:spcAft>
              <a:defRPr sz="2400">
                <a:solidFill>
                  <a:schemeClr val="tx1"/>
                </a:solidFill>
                <a:latin typeface="Arial" charset="0"/>
                <a:ea typeface="ＭＳ Ｐゴシック" charset="0"/>
              </a:defRPr>
            </a:lvl8pPr>
            <a:lvl9pPr marL="3819357" indent="-224668" defTabSz="915835" eaLnBrk="0" fontAlgn="base" hangingPunct="0">
              <a:spcBef>
                <a:spcPct val="50000"/>
              </a:spcBef>
              <a:spcAft>
                <a:spcPct val="0"/>
              </a:spcAft>
              <a:defRPr sz="2400">
                <a:solidFill>
                  <a:schemeClr val="tx1"/>
                </a:solidFill>
                <a:latin typeface="Arial" charset="0"/>
                <a:ea typeface="ＭＳ Ｐゴシック" charset="0"/>
              </a:defRPr>
            </a:lvl9pPr>
          </a:lstStyle>
          <a:p>
            <a:pPr eaLnBrk="1" hangingPunct="1"/>
            <a:fld id="{23B75B2C-8D42-6342-9E74-CEA85D037941}" type="slidenum">
              <a:rPr lang="en-US" sz="1200">
                <a:latin typeface="Times New Roman" charset="0"/>
              </a:rPr>
              <a:pPr eaLnBrk="1" hangingPunct="1"/>
              <a:t>6</a:t>
            </a:fld>
            <a:endParaRPr lang="en-US" sz="1200">
              <a:latin typeface="Times New Roman" charset="0"/>
            </a:endParaRPr>
          </a:p>
        </p:txBody>
      </p:sp>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835" eaLnBrk="0" hangingPunct="0">
              <a:defRPr sz="2400">
                <a:solidFill>
                  <a:schemeClr val="tx1"/>
                </a:solidFill>
                <a:latin typeface="Arial" charset="0"/>
                <a:ea typeface="ＭＳ Ｐゴシック" charset="0"/>
                <a:cs typeface="ＭＳ Ｐゴシック" charset="0"/>
              </a:defRPr>
            </a:lvl1pPr>
            <a:lvl2pPr marL="730171" indent="-280835" defTabSz="915835" eaLnBrk="0" hangingPunct="0">
              <a:defRPr sz="2400">
                <a:solidFill>
                  <a:schemeClr val="tx1"/>
                </a:solidFill>
                <a:latin typeface="Arial" charset="0"/>
                <a:ea typeface="ＭＳ Ｐゴシック" charset="0"/>
              </a:defRPr>
            </a:lvl2pPr>
            <a:lvl3pPr marL="1123340" indent="-224668" defTabSz="915835" eaLnBrk="0" hangingPunct="0">
              <a:defRPr sz="2400">
                <a:solidFill>
                  <a:schemeClr val="tx1"/>
                </a:solidFill>
                <a:latin typeface="Arial" charset="0"/>
                <a:ea typeface="ＭＳ Ｐゴシック" charset="0"/>
              </a:defRPr>
            </a:lvl3pPr>
            <a:lvl4pPr marL="1572677" indent="-224668" defTabSz="915835" eaLnBrk="0" hangingPunct="0">
              <a:defRPr sz="2400">
                <a:solidFill>
                  <a:schemeClr val="tx1"/>
                </a:solidFill>
                <a:latin typeface="Arial" charset="0"/>
                <a:ea typeface="ＭＳ Ｐゴシック" charset="0"/>
              </a:defRPr>
            </a:lvl4pPr>
            <a:lvl5pPr marL="2022013" indent="-224668" defTabSz="915835" eaLnBrk="0" hangingPunct="0">
              <a:defRPr sz="2400">
                <a:solidFill>
                  <a:schemeClr val="tx1"/>
                </a:solidFill>
                <a:latin typeface="Arial" charset="0"/>
                <a:ea typeface="ＭＳ Ｐゴシック" charset="0"/>
              </a:defRPr>
            </a:lvl5pPr>
            <a:lvl6pPr marL="2471349" indent="-224668" defTabSz="915835" eaLnBrk="0" fontAlgn="base" hangingPunct="0">
              <a:spcBef>
                <a:spcPct val="50000"/>
              </a:spcBef>
              <a:spcAft>
                <a:spcPct val="0"/>
              </a:spcAft>
              <a:defRPr sz="2400">
                <a:solidFill>
                  <a:schemeClr val="tx1"/>
                </a:solidFill>
                <a:latin typeface="Arial" charset="0"/>
                <a:ea typeface="ＭＳ Ｐゴシック" charset="0"/>
              </a:defRPr>
            </a:lvl6pPr>
            <a:lvl7pPr marL="2920685" indent="-224668" defTabSz="915835" eaLnBrk="0" fontAlgn="base" hangingPunct="0">
              <a:spcBef>
                <a:spcPct val="50000"/>
              </a:spcBef>
              <a:spcAft>
                <a:spcPct val="0"/>
              </a:spcAft>
              <a:defRPr sz="2400">
                <a:solidFill>
                  <a:schemeClr val="tx1"/>
                </a:solidFill>
                <a:latin typeface="Arial" charset="0"/>
                <a:ea typeface="ＭＳ Ｐゴシック" charset="0"/>
              </a:defRPr>
            </a:lvl7pPr>
            <a:lvl8pPr marL="3370021" indent="-224668" defTabSz="915835" eaLnBrk="0" fontAlgn="base" hangingPunct="0">
              <a:spcBef>
                <a:spcPct val="50000"/>
              </a:spcBef>
              <a:spcAft>
                <a:spcPct val="0"/>
              </a:spcAft>
              <a:defRPr sz="2400">
                <a:solidFill>
                  <a:schemeClr val="tx1"/>
                </a:solidFill>
                <a:latin typeface="Arial" charset="0"/>
                <a:ea typeface="ＭＳ Ｐゴシック" charset="0"/>
              </a:defRPr>
            </a:lvl8pPr>
            <a:lvl9pPr marL="3819357" indent="-224668" defTabSz="915835" eaLnBrk="0" fontAlgn="base" hangingPunct="0">
              <a:spcBef>
                <a:spcPct val="50000"/>
              </a:spcBef>
              <a:spcAft>
                <a:spcPct val="0"/>
              </a:spcAft>
              <a:defRPr sz="2400">
                <a:solidFill>
                  <a:schemeClr val="tx1"/>
                </a:solidFill>
                <a:latin typeface="Arial" charset="0"/>
                <a:ea typeface="ＭＳ Ｐゴシック" charset="0"/>
              </a:defRPr>
            </a:lvl9pPr>
          </a:lstStyle>
          <a:p>
            <a:pPr eaLnBrk="1" hangingPunct="1"/>
            <a:fld id="{23B75B2C-8D42-6342-9E74-CEA85D037941}" type="slidenum">
              <a:rPr lang="en-US" sz="1200">
                <a:latin typeface="Times New Roman" charset="0"/>
              </a:rPr>
              <a:pPr eaLnBrk="1" hangingPunct="1"/>
              <a:t>7</a:t>
            </a:fld>
            <a:endParaRPr lang="en-US" sz="1200">
              <a:latin typeface="Times New Roman" charset="0"/>
            </a:endParaRPr>
          </a:p>
        </p:txBody>
      </p:sp>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835" eaLnBrk="0" hangingPunct="0">
              <a:defRPr sz="2400">
                <a:solidFill>
                  <a:schemeClr val="tx1"/>
                </a:solidFill>
                <a:latin typeface="Arial" charset="0"/>
                <a:ea typeface="ＭＳ Ｐゴシック" charset="0"/>
                <a:cs typeface="ＭＳ Ｐゴシック" charset="0"/>
              </a:defRPr>
            </a:lvl1pPr>
            <a:lvl2pPr marL="730171" indent="-280835" defTabSz="915835" eaLnBrk="0" hangingPunct="0">
              <a:defRPr sz="2400">
                <a:solidFill>
                  <a:schemeClr val="tx1"/>
                </a:solidFill>
                <a:latin typeface="Arial" charset="0"/>
                <a:ea typeface="ＭＳ Ｐゴシック" charset="0"/>
              </a:defRPr>
            </a:lvl2pPr>
            <a:lvl3pPr marL="1123340" indent="-224668" defTabSz="915835" eaLnBrk="0" hangingPunct="0">
              <a:defRPr sz="2400">
                <a:solidFill>
                  <a:schemeClr val="tx1"/>
                </a:solidFill>
                <a:latin typeface="Arial" charset="0"/>
                <a:ea typeface="ＭＳ Ｐゴシック" charset="0"/>
              </a:defRPr>
            </a:lvl3pPr>
            <a:lvl4pPr marL="1572677" indent="-224668" defTabSz="915835" eaLnBrk="0" hangingPunct="0">
              <a:defRPr sz="2400">
                <a:solidFill>
                  <a:schemeClr val="tx1"/>
                </a:solidFill>
                <a:latin typeface="Arial" charset="0"/>
                <a:ea typeface="ＭＳ Ｐゴシック" charset="0"/>
              </a:defRPr>
            </a:lvl4pPr>
            <a:lvl5pPr marL="2022013" indent="-224668" defTabSz="915835" eaLnBrk="0" hangingPunct="0">
              <a:defRPr sz="2400">
                <a:solidFill>
                  <a:schemeClr val="tx1"/>
                </a:solidFill>
                <a:latin typeface="Arial" charset="0"/>
                <a:ea typeface="ＭＳ Ｐゴシック" charset="0"/>
              </a:defRPr>
            </a:lvl5pPr>
            <a:lvl6pPr marL="2471349" indent="-224668" defTabSz="915835" eaLnBrk="0" fontAlgn="base" hangingPunct="0">
              <a:spcBef>
                <a:spcPct val="50000"/>
              </a:spcBef>
              <a:spcAft>
                <a:spcPct val="0"/>
              </a:spcAft>
              <a:defRPr sz="2400">
                <a:solidFill>
                  <a:schemeClr val="tx1"/>
                </a:solidFill>
                <a:latin typeface="Arial" charset="0"/>
                <a:ea typeface="ＭＳ Ｐゴシック" charset="0"/>
              </a:defRPr>
            </a:lvl6pPr>
            <a:lvl7pPr marL="2920685" indent="-224668" defTabSz="915835" eaLnBrk="0" fontAlgn="base" hangingPunct="0">
              <a:spcBef>
                <a:spcPct val="50000"/>
              </a:spcBef>
              <a:spcAft>
                <a:spcPct val="0"/>
              </a:spcAft>
              <a:defRPr sz="2400">
                <a:solidFill>
                  <a:schemeClr val="tx1"/>
                </a:solidFill>
                <a:latin typeface="Arial" charset="0"/>
                <a:ea typeface="ＭＳ Ｐゴシック" charset="0"/>
              </a:defRPr>
            </a:lvl7pPr>
            <a:lvl8pPr marL="3370021" indent="-224668" defTabSz="915835" eaLnBrk="0" fontAlgn="base" hangingPunct="0">
              <a:spcBef>
                <a:spcPct val="50000"/>
              </a:spcBef>
              <a:spcAft>
                <a:spcPct val="0"/>
              </a:spcAft>
              <a:defRPr sz="2400">
                <a:solidFill>
                  <a:schemeClr val="tx1"/>
                </a:solidFill>
                <a:latin typeface="Arial" charset="0"/>
                <a:ea typeface="ＭＳ Ｐゴシック" charset="0"/>
              </a:defRPr>
            </a:lvl8pPr>
            <a:lvl9pPr marL="3819357" indent="-224668" defTabSz="915835" eaLnBrk="0" fontAlgn="base" hangingPunct="0">
              <a:spcBef>
                <a:spcPct val="50000"/>
              </a:spcBef>
              <a:spcAft>
                <a:spcPct val="0"/>
              </a:spcAft>
              <a:defRPr sz="2400">
                <a:solidFill>
                  <a:schemeClr val="tx1"/>
                </a:solidFill>
                <a:latin typeface="Arial" charset="0"/>
                <a:ea typeface="ＭＳ Ｐゴシック" charset="0"/>
              </a:defRPr>
            </a:lvl9pPr>
          </a:lstStyle>
          <a:p>
            <a:pPr eaLnBrk="1" hangingPunct="1"/>
            <a:fld id="{23B75B2C-8D42-6342-9E74-CEA85D037941}" type="slidenum">
              <a:rPr lang="en-US" sz="1200">
                <a:latin typeface="Times New Roman" charset="0"/>
              </a:rPr>
              <a:pPr eaLnBrk="1" hangingPunct="1"/>
              <a:t>8</a:t>
            </a:fld>
            <a:endParaRPr lang="en-US" sz="1200">
              <a:latin typeface="Times New Roman" charset="0"/>
            </a:endParaRPr>
          </a:p>
        </p:txBody>
      </p:sp>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835" eaLnBrk="0" hangingPunct="0">
              <a:defRPr sz="2400">
                <a:solidFill>
                  <a:schemeClr val="tx1"/>
                </a:solidFill>
                <a:latin typeface="Arial" charset="0"/>
                <a:ea typeface="ＭＳ Ｐゴシック" charset="0"/>
                <a:cs typeface="ＭＳ Ｐゴシック" charset="0"/>
              </a:defRPr>
            </a:lvl1pPr>
            <a:lvl2pPr marL="730171" indent="-280835" defTabSz="915835" eaLnBrk="0" hangingPunct="0">
              <a:defRPr sz="2400">
                <a:solidFill>
                  <a:schemeClr val="tx1"/>
                </a:solidFill>
                <a:latin typeface="Arial" charset="0"/>
                <a:ea typeface="ＭＳ Ｐゴシック" charset="0"/>
              </a:defRPr>
            </a:lvl2pPr>
            <a:lvl3pPr marL="1123340" indent="-224668" defTabSz="915835" eaLnBrk="0" hangingPunct="0">
              <a:defRPr sz="2400">
                <a:solidFill>
                  <a:schemeClr val="tx1"/>
                </a:solidFill>
                <a:latin typeface="Arial" charset="0"/>
                <a:ea typeface="ＭＳ Ｐゴシック" charset="0"/>
              </a:defRPr>
            </a:lvl3pPr>
            <a:lvl4pPr marL="1572677" indent="-224668" defTabSz="915835" eaLnBrk="0" hangingPunct="0">
              <a:defRPr sz="2400">
                <a:solidFill>
                  <a:schemeClr val="tx1"/>
                </a:solidFill>
                <a:latin typeface="Arial" charset="0"/>
                <a:ea typeface="ＭＳ Ｐゴシック" charset="0"/>
              </a:defRPr>
            </a:lvl4pPr>
            <a:lvl5pPr marL="2022013" indent="-224668" defTabSz="915835" eaLnBrk="0" hangingPunct="0">
              <a:defRPr sz="2400">
                <a:solidFill>
                  <a:schemeClr val="tx1"/>
                </a:solidFill>
                <a:latin typeface="Arial" charset="0"/>
                <a:ea typeface="ＭＳ Ｐゴシック" charset="0"/>
              </a:defRPr>
            </a:lvl5pPr>
            <a:lvl6pPr marL="2471349" indent="-224668" defTabSz="915835" eaLnBrk="0" fontAlgn="base" hangingPunct="0">
              <a:spcBef>
                <a:spcPct val="50000"/>
              </a:spcBef>
              <a:spcAft>
                <a:spcPct val="0"/>
              </a:spcAft>
              <a:defRPr sz="2400">
                <a:solidFill>
                  <a:schemeClr val="tx1"/>
                </a:solidFill>
                <a:latin typeface="Arial" charset="0"/>
                <a:ea typeface="ＭＳ Ｐゴシック" charset="0"/>
              </a:defRPr>
            </a:lvl6pPr>
            <a:lvl7pPr marL="2920685" indent="-224668" defTabSz="915835" eaLnBrk="0" fontAlgn="base" hangingPunct="0">
              <a:spcBef>
                <a:spcPct val="50000"/>
              </a:spcBef>
              <a:spcAft>
                <a:spcPct val="0"/>
              </a:spcAft>
              <a:defRPr sz="2400">
                <a:solidFill>
                  <a:schemeClr val="tx1"/>
                </a:solidFill>
                <a:latin typeface="Arial" charset="0"/>
                <a:ea typeface="ＭＳ Ｐゴシック" charset="0"/>
              </a:defRPr>
            </a:lvl7pPr>
            <a:lvl8pPr marL="3370021" indent="-224668" defTabSz="915835" eaLnBrk="0" fontAlgn="base" hangingPunct="0">
              <a:spcBef>
                <a:spcPct val="50000"/>
              </a:spcBef>
              <a:spcAft>
                <a:spcPct val="0"/>
              </a:spcAft>
              <a:defRPr sz="2400">
                <a:solidFill>
                  <a:schemeClr val="tx1"/>
                </a:solidFill>
                <a:latin typeface="Arial" charset="0"/>
                <a:ea typeface="ＭＳ Ｐゴシック" charset="0"/>
              </a:defRPr>
            </a:lvl8pPr>
            <a:lvl9pPr marL="3819357" indent="-224668" defTabSz="915835" eaLnBrk="0" fontAlgn="base" hangingPunct="0">
              <a:spcBef>
                <a:spcPct val="50000"/>
              </a:spcBef>
              <a:spcAft>
                <a:spcPct val="0"/>
              </a:spcAft>
              <a:defRPr sz="2400">
                <a:solidFill>
                  <a:schemeClr val="tx1"/>
                </a:solidFill>
                <a:latin typeface="Arial" charset="0"/>
                <a:ea typeface="ＭＳ Ｐゴシック" charset="0"/>
              </a:defRPr>
            </a:lvl9pPr>
          </a:lstStyle>
          <a:p>
            <a:pPr eaLnBrk="1" hangingPunct="1"/>
            <a:fld id="{23B75B2C-8D42-6342-9E74-CEA85D037941}" type="slidenum">
              <a:rPr lang="en-US" sz="1200">
                <a:latin typeface="Times New Roman" charset="0"/>
              </a:rPr>
              <a:pPr eaLnBrk="1" hangingPunct="1"/>
              <a:t>9</a:t>
            </a:fld>
            <a:endParaRPr lang="en-US" sz="1200">
              <a:latin typeface="Times New Roman" charset="0"/>
            </a:endParaRPr>
          </a:p>
        </p:txBody>
      </p:sp>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835" eaLnBrk="0" hangingPunct="0">
              <a:defRPr sz="2400">
                <a:solidFill>
                  <a:schemeClr val="tx1"/>
                </a:solidFill>
                <a:latin typeface="Arial" charset="0"/>
                <a:ea typeface="ＭＳ Ｐゴシック" charset="0"/>
                <a:cs typeface="ＭＳ Ｐゴシック" charset="0"/>
              </a:defRPr>
            </a:lvl1pPr>
            <a:lvl2pPr marL="730171" indent="-280835" defTabSz="915835" eaLnBrk="0" hangingPunct="0">
              <a:defRPr sz="2400">
                <a:solidFill>
                  <a:schemeClr val="tx1"/>
                </a:solidFill>
                <a:latin typeface="Arial" charset="0"/>
                <a:ea typeface="ＭＳ Ｐゴシック" charset="0"/>
              </a:defRPr>
            </a:lvl2pPr>
            <a:lvl3pPr marL="1123340" indent="-224668" defTabSz="915835" eaLnBrk="0" hangingPunct="0">
              <a:defRPr sz="2400">
                <a:solidFill>
                  <a:schemeClr val="tx1"/>
                </a:solidFill>
                <a:latin typeface="Arial" charset="0"/>
                <a:ea typeface="ＭＳ Ｐゴシック" charset="0"/>
              </a:defRPr>
            </a:lvl3pPr>
            <a:lvl4pPr marL="1572677" indent="-224668" defTabSz="915835" eaLnBrk="0" hangingPunct="0">
              <a:defRPr sz="2400">
                <a:solidFill>
                  <a:schemeClr val="tx1"/>
                </a:solidFill>
                <a:latin typeface="Arial" charset="0"/>
                <a:ea typeface="ＭＳ Ｐゴシック" charset="0"/>
              </a:defRPr>
            </a:lvl4pPr>
            <a:lvl5pPr marL="2022013" indent="-224668" defTabSz="915835" eaLnBrk="0" hangingPunct="0">
              <a:defRPr sz="2400">
                <a:solidFill>
                  <a:schemeClr val="tx1"/>
                </a:solidFill>
                <a:latin typeface="Arial" charset="0"/>
                <a:ea typeface="ＭＳ Ｐゴシック" charset="0"/>
              </a:defRPr>
            </a:lvl5pPr>
            <a:lvl6pPr marL="2471349" indent="-224668" defTabSz="915835" eaLnBrk="0" fontAlgn="base" hangingPunct="0">
              <a:spcBef>
                <a:spcPct val="50000"/>
              </a:spcBef>
              <a:spcAft>
                <a:spcPct val="0"/>
              </a:spcAft>
              <a:defRPr sz="2400">
                <a:solidFill>
                  <a:schemeClr val="tx1"/>
                </a:solidFill>
                <a:latin typeface="Arial" charset="0"/>
                <a:ea typeface="ＭＳ Ｐゴシック" charset="0"/>
              </a:defRPr>
            </a:lvl6pPr>
            <a:lvl7pPr marL="2920685" indent="-224668" defTabSz="915835" eaLnBrk="0" fontAlgn="base" hangingPunct="0">
              <a:spcBef>
                <a:spcPct val="50000"/>
              </a:spcBef>
              <a:spcAft>
                <a:spcPct val="0"/>
              </a:spcAft>
              <a:defRPr sz="2400">
                <a:solidFill>
                  <a:schemeClr val="tx1"/>
                </a:solidFill>
                <a:latin typeface="Arial" charset="0"/>
                <a:ea typeface="ＭＳ Ｐゴシック" charset="0"/>
              </a:defRPr>
            </a:lvl7pPr>
            <a:lvl8pPr marL="3370021" indent="-224668" defTabSz="915835" eaLnBrk="0" fontAlgn="base" hangingPunct="0">
              <a:spcBef>
                <a:spcPct val="50000"/>
              </a:spcBef>
              <a:spcAft>
                <a:spcPct val="0"/>
              </a:spcAft>
              <a:defRPr sz="2400">
                <a:solidFill>
                  <a:schemeClr val="tx1"/>
                </a:solidFill>
                <a:latin typeface="Arial" charset="0"/>
                <a:ea typeface="ＭＳ Ｐゴシック" charset="0"/>
              </a:defRPr>
            </a:lvl8pPr>
            <a:lvl9pPr marL="3819357" indent="-224668" defTabSz="915835" eaLnBrk="0" fontAlgn="base" hangingPunct="0">
              <a:spcBef>
                <a:spcPct val="50000"/>
              </a:spcBef>
              <a:spcAft>
                <a:spcPct val="0"/>
              </a:spcAft>
              <a:defRPr sz="2400">
                <a:solidFill>
                  <a:schemeClr val="tx1"/>
                </a:solidFill>
                <a:latin typeface="Arial" charset="0"/>
                <a:ea typeface="ＭＳ Ｐゴシック" charset="0"/>
              </a:defRPr>
            </a:lvl9pPr>
          </a:lstStyle>
          <a:p>
            <a:pPr eaLnBrk="1" hangingPunct="1"/>
            <a:fld id="{23B75B2C-8D42-6342-9E74-CEA85D037941}" type="slidenum">
              <a:rPr lang="en-US" sz="1200">
                <a:latin typeface="Times New Roman" charset="0"/>
              </a:rPr>
              <a:pPr eaLnBrk="1" hangingPunct="1"/>
              <a:t>10</a:t>
            </a:fld>
            <a:endParaRPr lang="en-US" sz="1200">
              <a:latin typeface="Times New Roman" charset="0"/>
            </a:endParaRPr>
          </a:p>
        </p:txBody>
      </p:sp>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9F8F838-85A9-430C-9928-FA7255F04921}" type="datetime1">
              <a:rPr lang="en-IN" smtClean="0"/>
              <a:pPr/>
              <a:t>9/8/15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DE9517-332C-4C0D-BFD9-673CAB10D5C8}"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8C6C5A8-A2E6-4EAE-9FDC-8B081A7BA947}" type="datetime1">
              <a:rPr lang="en-IN" smtClean="0"/>
              <a:pPr/>
              <a:t>9/8/15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DE9517-332C-4C0D-BFD9-673CAB10D5C8}"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E4B9222-C2A9-495A-96D1-B55781609E37}" type="datetime1">
              <a:rPr lang="en-IN" smtClean="0"/>
              <a:pPr/>
              <a:t>9/8/15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DE9517-332C-4C0D-BFD9-673CAB10D5C8}"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solidFill>
                  <a:schemeClr val="tx1">
                    <a:lumMod val="85000"/>
                    <a:lumOff val="15000"/>
                  </a:schemeClr>
                </a:solidFill>
                <a:latin typeface="Verdana" pitchFamily="34" charset="0"/>
                <a:ea typeface="Verdana" pitchFamily="34" charset="0"/>
                <a:cs typeface="Verdana" pitchFamily="34" charset="0"/>
              </a:defRPr>
            </a:lvl1pPr>
            <a:lvl2pPr>
              <a:defRPr>
                <a:solidFill>
                  <a:schemeClr val="tx1">
                    <a:lumMod val="85000"/>
                    <a:lumOff val="15000"/>
                  </a:schemeClr>
                </a:solidFill>
                <a:latin typeface="Verdana" pitchFamily="34" charset="0"/>
                <a:ea typeface="Verdana" pitchFamily="34" charset="0"/>
                <a:cs typeface="Verdana" pitchFamily="34" charset="0"/>
              </a:defRPr>
            </a:lvl2pPr>
            <a:lvl3pPr>
              <a:defRPr>
                <a:solidFill>
                  <a:schemeClr val="tx1">
                    <a:lumMod val="85000"/>
                    <a:lumOff val="15000"/>
                  </a:schemeClr>
                </a:solidFill>
                <a:latin typeface="Verdana" pitchFamily="34" charset="0"/>
                <a:ea typeface="Verdana" pitchFamily="34" charset="0"/>
                <a:cs typeface="Verdana" pitchFamily="34" charset="0"/>
              </a:defRPr>
            </a:lvl3pPr>
            <a:lvl4pPr>
              <a:defRPr>
                <a:solidFill>
                  <a:schemeClr val="tx1">
                    <a:lumMod val="85000"/>
                    <a:lumOff val="15000"/>
                  </a:schemeClr>
                </a:solidFill>
                <a:latin typeface="Verdana" pitchFamily="34" charset="0"/>
                <a:ea typeface="Verdana" pitchFamily="34" charset="0"/>
                <a:cs typeface="Verdana" pitchFamily="34" charset="0"/>
              </a:defRPr>
            </a:lvl4pPr>
            <a:lvl5pPr>
              <a:defRPr>
                <a:solidFill>
                  <a:schemeClr val="tx1">
                    <a:lumMod val="85000"/>
                    <a:lumOff val="15000"/>
                  </a:schemeClr>
                </a:solidFill>
                <a:latin typeface="Verdana" pitchFamily="34" charset="0"/>
                <a:ea typeface="Verdana" pitchFamily="34" charset="0"/>
                <a:cs typeface="Verdan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Date Placeholder 3"/>
          <p:cNvSpPr>
            <a:spLocks noGrp="1"/>
          </p:cNvSpPr>
          <p:nvPr>
            <p:ph type="dt" sz="half" idx="10"/>
          </p:nvPr>
        </p:nvSpPr>
        <p:spPr/>
        <p:txBody>
          <a:bodyPr/>
          <a:lstStyle/>
          <a:p>
            <a:fld id="{DF90CC3B-4461-4E68-B747-EF6220C9D953}" type="datetime1">
              <a:rPr lang="en-IN" smtClean="0"/>
              <a:pPr/>
              <a:t>9/8/15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DE9517-332C-4C0D-BFD9-673CAB10D5C8}" type="slidenum">
              <a:rPr lang="en-IN" smtClean="0"/>
              <a:pPr/>
              <a:t>‹#›</a:t>
            </a:fld>
            <a:endParaRPr lang="en-IN"/>
          </a:p>
        </p:txBody>
      </p:sp>
      <p:sp>
        <p:nvSpPr>
          <p:cNvPr id="7" name="Rectangle 6"/>
          <p:cNvSpPr/>
          <p:nvPr userDrawn="1"/>
        </p:nvSpPr>
        <p:spPr>
          <a:xfrm>
            <a:off x="0" y="260648"/>
            <a:ext cx="9144000" cy="792088"/>
          </a:xfrm>
          <a:prstGeom prst="rect">
            <a:avLst/>
          </a:prstGeom>
          <a:solidFill>
            <a:srgbClr val="367B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457200" y="274638"/>
            <a:ext cx="8229600" cy="778098"/>
          </a:xfrm>
        </p:spPr>
        <p:txBody>
          <a:bodyPr>
            <a:normAutofit/>
          </a:bodyPr>
          <a:lstStyle>
            <a:lvl1pPr algn="l">
              <a:defRPr sz="2000">
                <a:solidFill>
                  <a:schemeClr val="bg1"/>
                </a:solidFill>
                <a:latin typeface="Verdana" pitchFamily="34" charset="0"/>
                <a:ea typeface="Verdana" pitchFamily="34" charset="0"/>
                <a:cs typeface="Verdana" pitchFamily="34" charset="0"/>
              </a:defRPr>
            </a:lvl1pPr>
          </a:lstStyle>
          <a:p>
            <a:r>
              <a:rPr lang="en-US" smtClean="0"/>
              <a:t>Click to edit Master title style</a:t>
            </a:r>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49BEF3-1725-4BC6-9F5B-63229BE992D6}" type="datetime1">
              <a:rPr lang="en-IN" smtClean="0"/>
              <a:pPr/>
              <a:t>9/8/15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DE9517-332C-4C0D-BFD9-673CAB10D5C8}"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BABE984-66D1-4EDF-8C95-B270F2F8011D}" type="datetime1">
              <a:rPr lang="en-IN" smtClean="0"/>
              <a:pPr/>
              <a:t>9/8/15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DE9517-332C-4C0D-BFD9-673CAB10D5C8}"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9664DD4-81DC-4B53-A9AF-3429D268310B}" type="datetime1">
              <a:rPr lang="en-IN" smtClean="0"/>
              <a:pPr/>
              <a:t>9/8/15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EDE9517-332C-4C0D-BFD9-673CAB10D5C8}"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557592C-569B-4204-8431-AA9421E7E9A9}" type="datetime1">
              <a:rPr lang="en-IN" smtClean="0"/>
              <a:pPr/>
              <a:t>9/8/15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EDE9517-332C-4C0D-BFD9-673CAB10D5C8}"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87FB56-293D-463C-BD6C-4A0539646E7C}" type="datetime1">
              <a:rPr lang="en-IN" smtClean="0"/>
              <a:pPr/>
              <a:t>9/8/15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EDE9517-332C-4C0D-BFD9-673CAB10D5C8}"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A64D39-2454-48E3-9551-1DEFF085694A}" type="datetime1">
              <a:rPr lang="en-IN" smtClean="0"/>
              <a:pPr/>
              <a:t>9/8/15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DE9517-332C-4C0D-BFD9-673CAB10D5C8}"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4B1E25-693F-4389-A38A-8B3D77F87B8A}" type="datetime1">
              <a:rPr lang="en-IN" smtClean="0"/>
              <a:pPr/>
              <a:t>9/8/15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DE9517-332C-4C0D-BFD9-673CAB10D5C8}"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9D6DB4-542F-4975-BA3E-716C40662FBD}" type="datetime1">
              <a:rPr lang="en-IN" smtClean="0"/>
              <a:pPr/>
              <a:t>9/8/15</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DE9517-332C-4C0D-BFD9-673CAB10D5C8}"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1916832"/>
            <a:ext cx="8278688" cy="3170783"/>
          </a:xfrm>
        </p:spPr>
        <p:txBody>
          <a:bodyPr>
            <a:normAutofit/>
          </a:bodyPr>
          <a:lstStyle/>
          <a:p>
            <a:pPr algn="l"/>
            <a:r>
              <a:rPr lang="en-US" dirty="0" smtClean="0"/>
              <a:t>User needs to specifications </a:t>
            </a:r>
            <a:endParaRPr lang="en-US" dirty="0"/>
          </a:p>
        </p:txBody>
      </p:sp>
      <p:sp>
        <p:nvSpPr>
          <p:cNvPr id="4" name="Slide Number Placeholder 3"/>
          <p:cNvSpPr>
            <a:spLocks noGrp="1"/>
          </p:cNvSpPr>
          <p:nvPr>
            <p:ph type="sldNum" sz="quarter" idx="12"/>
          </p:nvPr>
        </p:nvSpPr>
        <p:spPr/>
        <p:txBody>
          <a:bodyPr/>
          <a:lstStyle/>
          <a:p>
            <a:fld id="{2EDE9517-332C-4C0D-BFD9-673CAB10D5C8}" type="slidenum">
              <a:rPr lang="en-IN" smtClean="0"/>
              <a:pPr/>
              <a:t>1</a:t>
            </a:fld>
            <a:endParaRPr lang="en-IN"/>
          </a:p>
        </p:txBody>
      </p:sp>
    </p:spTree>
    <p:extLst>
      <p:ext uri="{BB962C8B-B14F-4D97-AF65-F5344CB8AC3E}">
        <p14:creationId xmlns:p14="http://schemas.microsoft.com/office/powerpoint/2010/main" val="231595294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p:cNvSpPr>
            <a:spLocks noGrp="1" noChangeArrowheads="1"/>
          </p:cNvSpPr>
          <p:nvPr>
            <p:ph type="title"/>
          </p:nvPr>
        </p:nvSpPr>
        <p:spPr>
          <a:xfrm>
            <a:off x="457200" y="634678"/>
            <a:ext cx="7139136" cy="778098"/>
          </a:xfrm>
        </p:spPr>
        <p:txBody>
          <a:bodyPr>
            <a:normAutofit fontScale="90000"/>
          </a:bodyPr>
          <a:lstStyle/>
          <a:p>
            <a:r>
              <a:rPr lang="en-US" b="1" dirty="0" smtClean="0">
                <a:latin typeface="Arial" charset="0"/>
                <a:ea typeface="ＭＳ Ｐゴシック" charset="0"/>
                <a:cs typeface="ＭＳ Ｐゴシック" charset="0"/>
              </a:rPr>
              <a:t>Step 5: </a:t>
            </a:r>
            <a:r>
              <a:rPr lang="en-US" dirty="0">
                <a:latin typeface="Arial"/>
                <a:cs typeface="Arial"/>
              </a:rPr>
              <a:t>Identify your target specification (what value is ideal for each measurement?) </a:t>
            </a:r>
            <a:br>
              <a:rPr lang="en-US" dirty="0">
                <a:latin typeface="Arial"/>
                <a:cs typeface="Arial"/>
              </a:rPr>
            </a:br>
            <a:r>
              <a:rPr lang="en-US" dirty="0">
                <a:latin typeface="Arial"/>
                <a:cs typeface="Arial"/>
              </a:rPr>
              <a:t/>
            </a:r>
            <a:br>
              <a:rPr lang="en-US" dirty="0">
                <a:latin typeface="Arial"/>
                <a:cs typeface="Arial"/>
              </a:rPr>
            </a:br>
            <a:r>
              <a:rPr lang="en-US" dirty="0">
                <a:latin typeface="Arial"/>
                <a:cs typeface="Arial"/>
              </a:rPr>
              <a:t/>
            </a:r>
            <a:br>
              <a:rPr lang="en-US" dirty="0">
                <a:latin typeface="Arial"/>
                <a:cs typeface="Arial"/>
              </a:rPr>
            </a:br>
            <a:endParaRPr lang="en-US" dirty="0">
              <a:latin typeface="Arial" charset="0"/>
              <a:ea typeface="ＭＳ Ｐゴシック" charset="0"/>
              <a:cs typeface="ＭＳ Ｐゴシック" charset="0"/>
            </a:endParaRPr>
          </a:p>
        </p:txBody>
      </p:sp>
      <p:sp>
        <p:nvSpPr>
          <p:cNvPr id="2" name="TextBox 1"/>
          <p:cNvSpPr txBox="1"/>
          <p:nvPr/>
        </p:nvSpPr>
        <p:spPr>
          <a:xfrm>
            <a:off x="539552" y="1196752"/>
            <a:ext cx="7776864" cy="1754327"/>
          </a:xfrm>
          <a:prstGeom prst="rect">
            <a:avLst/>
          </a:prstGeom>
          <a:noFill/>
        </p:spPr>
        <p:txBody>
          <a:bodyPr wrap="square" rtlCol="0">
            <a:spAutoFit/>
          </a:bodyPr>
          <a:lstStyle/>
          <a:p>
            <a:r>
              <a:rPr lang="en-US" dirty="0" smtClean="0">
                <a:latin typeface="Arial"/>
                <a:cs typeface="Arial"/>
              </a:rPr>
              <a:t>To adequately determine a target specification you need to do a combination of benchmarking (determining how existing offerings measure up) and user interviews (what do users expect, tolerate, what will delight them). For our class you will use the method most often employed in product development, a reasonable guess. It is important to have some rationale for each of your target specifications, even if it is initially a guess. </a:t>
            </a:r>
          </a:p>
        </p:txBody>
      </p:sp>
      <p:sp>
        <p:nvSpPr>
          <p:cNvPr id="4" name="TextBox 3"/>
          <p:cNvSpPr txBox="1"/>
          <p:nvPr/>
        </p:nvSpPr>
        <p:spPr>
          <a:xfrm>
            <a:off x="468313" y="3284984"/>
            <a:ext cx="2520082" cy="2246769"/>
          </a:xfrm>
          <a:prstGeom prst="rect">
            <a:avLst/>
          </a:prstGeom>
          <a:noFill/>
        </p:spPr>
        <p:txBody>
          <a:bodyPr wrap="square" rtlCol="0">
            <a:spAutoFit/>
          </a:bodyPr>
          <a:lstStyle/>
          <a:p>
            <a:r>
              <a:rPr lang="en-US" sz="1400" i="1" dirty="0" smtClean="0">
                <a:latin typeface="Arial"/>
                <a:cs typeface="Arial"/>
              </a:rPr>
              <a:t>Needs:</a:t>
            </a:r>
          </a:p>
          <a:p>
            <a:endParaRPr lang="en-US" sz="1400" i="1" dirty="0" smtClean="0">
              <a:latin typeface="Arial"/>
              <a:cs typeface="Arial"/>
            </a:endParaRPr>
          </a:p>
          <a:p>
            <a:pPr marL="285750" indent="-285750">
              <a:buFont typeface="Arial"/>
              <a:buChar char="•"/>
            </a:pPr>
            <a:r>
              <a:rPr lang="en-US" sz="1400" dirty="0">
                <a:latin typeface="Arial"/>
                <a:cs typeface="Arial"/>
              </a:rPr>
              <a:t>I need a more affordable car service</a:t>
            </a:r>
          </a:p>
          <a:p>
            <a:endParaRPr lang="en-US" sz="1400" dirty="0">
              <a:latin typeface="Arial"/>
              <a:cs typeface="Arial"/>
            </a:endParaRPr>
          </a:p>
          <a:p>
            <a:pPr marL="285750" indent="-285750">
              <a:buFont typeface="Arial"/>
              <a:buChar char="•"/>
            </a:pPr>
            <a:endParaRPr lang="en-US" sz="1400" dirty="0">
              <a:latin typeface="Arial"/>
              <a:cs typeface="Arial"/>
            </a:endParaRPr>
          </a:p>
          <a:p>
            <a:pPr marL="285750" indent="-285750">
              <a:buFont typeface="Arial"/>
              <a:buChar char="•"/>
            </a:pPr>
            <a:r>
              <a:rPr lang="en-US" sz="1400" dirty="0">
                <a:latin typeface="Arial"/>
                <a:cs typeface="Arial"/>
              </a:rPr>
              <a:t>I need a car service that makes it easy to pay with a credit card </a:t>
            </a:r>
          </a:p>
          <a:p>
            <a:endParaRPr lang="en-US" sz="1400" dirty="0" smtClean="0">
              <a:latin typeface="Arial"/>
              <a:cs typeface="Arial"/>
            </a:endParaRPr>
          </a:p>
        </p:txBody>
      </p:sp>
      <p:sp>
        <p:nvSpPr>
          <p:cNvPr id="5" name="TextBox 4"/>
          <p:cNvSpPr txBox="1"/>
          <p:nvPr/>
        </p:nvSpPr>
        <p:spPr>
          <a:xfrm>
            <a:off x="2954784" y="3284538"/>
            <a:ext cx="2504058" cy="2031325"/>
          </a:xfrm>
          <a:prstGeom prst="rect">
            <a:avLst/>
          </a:prstGeom>
          <a:noFill/>
        </p:spPr>
        <p:txBody>
          <a:bodyPr wrap="square" rtlCol="0">
            <a:spAutoFit/>
          </a:bodyPr>
          <a:lstStyle/>
          <a:p>
            <a:r>
              <a:rPr lang="en-US" sz="1400" i="1" dirty="0" smtClean="0">
                <a:latin typeface="Arial"/>
                <a:cs typeface="Arial"/>
              </a:rPr>
              <a:t>Metrics:</a:t>
            </a:r>
          </a:p>
          <a:p>
            <a:endParaRPr lang="en-US" sz="1400" i="1" dirty="0" smtClean="0">
              <a:latin typeface="Arial"/>
              <a:cs typeface="Arial"/>
            </a:endParaRPr>
          </a:p>
          <a:p>
            <a:pPr marL="285750" indent="-285750">
              <a:buFont typeface="Arial"/>
              <a:buChar char="•"/>
            </a:pPr>
            <a:r>
              <a:rPr lang="en-US" sz="1400" dirty="0" smtClean="0">
                <a:latin typeface="Arial"/>
                <a:cs typeface="Arial"/>
              </a:rPr>
              <a:t>Price compared to equivalent taxi ride</a:t>
            </a:r>
            <a:br>
              <a:rPr lang="en-US" sz="1400" dirty="0" smtClean="0">
                <a:latin typeface="Arial"/>
                <a:cs typeface="Arial"/>
              </a:rPr>
            </a:br>
            <a:endParaRPr lang="en-US" sz="1400" dirty="0">
              <a:latin typeface="Arial"/>
              <a:cs typeface="Arial"/>
            </a:endParaRPr>
          </a:p>
          <a:p>
            <a:pPr marL="285750" indent="-285750">
              <a:buFont typeface="Arial"/>
              <a:buChar char="•"/>
            </a:pPr>
            <a:endParaRPr lang="en-US" sz="1400" dirty="0">
              <a:latin typeface="Arial"/>
              <a:cs typeface="Arial"/>
            </a:endParaRPr>
          </a:p>
          <a:p>
            <a:pPr marL="285750" indent="-285750">
              <a:buFont typeface="Arial"/>
              <a:buChar char="•"/>
            </a:pPr>
            <a:r>
              <a:rPr lang="en-US" sz="1400" dirty="0" smtClean="0">
                <a:latin typeface="Arial"/>
                <a:cs typeface="Arial"/>
              </a:rPr>
              <a:t>Time required to pay and exit the car </a:t>
            </a:r>
            <a:endParaRPr lang="en-US" sz="1400" dirty="0">
              <a:latin typeface="Arial"/>
              <a:cs typeface="Arial"/>
            </a:endParaRPr>
          </a:p>
          <a:p>
            <a:endParaRPr lang="en-US" sz="1400" dirty="0" smtClean="0">
              <a:latin typeface="Arial"/>
              <a:cs typeface="Arial"/>
            </a:endParaRPr>
          </a:p>
        </p:txBody>
      </p:sp>
      <p:cxnSp>
        <p:nvCxnSpPr>
          <p:cNvPr id="6" name="Straight Connector 5"/>
          <p:cNvCxnSpPr/>
          <p:nvPr/>
        </p:nvCxnSpPr>
        <p:spPr>
          <a:xfrm>
            <a:off x="467544" y="4509690"/>
            <a:ext cx="770485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468313" y="3717032"/>
            <a:ext cx="770485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5724128" y="3295898"/>
            <a:ext cx="2504058" cy="2031325"/>
          </a:xfrm>
          <a:prstGeom prst="rect">
            <a:avLst/>
          </a:prstGeom>
          <a:noFill/>
        </p:spPr>
        <p:txBody>
          <a:bodyPr wrap="square" rtlCol="0">
            <a:spAutoFit/>
          </a:bodyPr>
          <a:lstStyle/>
          <a:p>
            <a:r>
              <a:rPr lang="en-US" sz="1400" i="1" dirty="0" smtClean="0">
                <a:latin typeface="Arial"/>
                <a:cs typeface="Arial"/>
              </a:rPr>
              <a:t>Target specification:</a:t>
            </a:r>
          </a:p>
          <a:p>
            <a:endParaRPr lang="en-US" sz="1400" i="1" dirty="0" smtClean="0">
              <a:latin typeface="Arial"/>
              <a:cs typeface="Arial"/>
            </a:endParaRPr>
          </a:p>
          <a:p>
            <a:pPr marL="285750" indent="-285750">
              <a:buFont typeface="Arial"/>
              <a:buChar char="•"/>
            </a:pPr>
            <a:r>
              <a:rPr lang="en-US" sz="1400" dirty="0" smtClean="0">
                <a:latin typeface="Arial"/>
                <a:cs typeface="Arial"/>
              </a:rPr>
              <a:t>30% cheaper than an equivalent taxi ride</a:t>
            </a:r>
            <a:br>
              <a:rPr lang="en-US" sz="1400" dirty="0" smtClean="0">
                <a:latin typeface="Arial"/>
                <a:cs typeface="Arial"/>
              </a:rPr>
            </a:br>
            <a:endParaRPr lang="en-US" sz="1400" dirty="0" smtClean="0">
              <a:latin typeface="Arial"/>
              <a:cs typeface="Arial"/>
            </a:endParaRPr>
          </a:p>
          <a:p>
            <a:endParaRPr lang="en-US" sz="1400" dirty="0">
              <a:latin typeface="Arial"/>
              <a:cs typeface="Arial"/>
            </a:endParaRPr>
          </a:p>
          <a:p>
            <a:pPr marL="285750" indent="-285750">
              <a:buFont typeface="Arial"/>
              <a:buChar char="•"/>
            </a:pPr>
            <a:r>
              <a:rPr lang="en-US" sz="1400" dirty="0" smtClean="0">
                <a:latin typeface="Arial"/>
                <a:cs typeface="Arial"/>
              </a:rPr>
              <a:t>&lt; 5 seconds to swipe / pay / confirm </a:t>
            </a:r>
            <a:endParaRPr lang="en-US" sz="1400" dirty="0">
              <a:latin typeface="Arial"/>
              <a:cs typeface="Arial"/>
            </a:endParaRPr>
          </a:p>
          <a:p>
            <a:endParaRPr lang="en-US" sz="1400" dirty="0" smtClean="0">
              <a:latin typeface="Arial"/>
              <a:cs typeface="Arial"/>
            </a:endParaRPr>
          </a:p>
        </p:txBody>
      </p:sp>
    </p:spTree>
    <p:extLst>
      <p:ext uri="{BB962C8B-B14F-4D97-AF65-F5344CB8AC3E}">
        <p14:creationId xmlns:p14="http://schemas.microsoft.com/office/powerpoint/2010/main" val="278639673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2EDE9517-332C-4C0D-BFD9-673CAB10D5C8}" type="slidenum">
              <a:rPr lang="en-IN" smtClean="0"/>
              <a:pPr/>
              <a:t>11</a:t>
            </a:fld>
            <a:endParaRPr lang="en-IN" dirty="0"/>
          </a:p>
        </p:txBody>
      </p:sp>
      <p:sp>
        <p:nvSpPr>
          <p:cNvPr id="4" name="Title 3"/>
          <p:cNvSpPr>
            <a:spLocks noGrp="1"/>
          </p:cNvSpPr>
          <p:nvPr>
            <p:ph type="title"/>
          </p:nvPr>
        </p:nvSpPr>
        <p:spPr/>
        <p:txBody>
          <a:bodyPr/>
          <a:lstStyle/>
          <a:p>
            <a:r>
              <a:rPr lang="en-US" dirty="0" smtClean="0"/>
              <a:t>Student example: </a:t>
            </a:r>
            <a:endParaRPr lang="en-US" dirty="0"/>
          </a:p>
        </p:txBody>
      </p:sp>
      <p:pic>
        <p:nvPicPr>
          <p:cNvPr id="5" name="Picture 4"/>
          <p:cNvPicPr>
            <a:picLocks noChangeAspect="1"/>
          </p:cNvPicPr>
          <p:nvPr/>
        </p:nvPicPr>
        <p:blipFill>
          <a:blip r:embed="rId2"/>
          <a:stretch>
            <a:fillRect/>
          </a:stretch>
        </p:blipFill>
        <p:spPr>
          <a:xfrm>
            <a:off x="1115616" y="1772816"/>
            <a:ext cx="6228184" cy="2399453"/>
          </a:xfrm>
          <a:prstGeom prst="rect">
            <a:avLst/>
          </a:prstGeom>
        </p:spPr>
      </p:pic>
    </p:spTree>
    <p:extLst>
      <p:ext uri="{BB962C8B-B14F-4D97-AF65-F5344CB8AC3E}">
        <p14:creationId xmlns:p14="http://schemas.microsoft.com/office/powerpoint/2010/main" val="2431423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p:cNvSpPr>
            <a:spLocks noGrp="1" noChangeArrowheads="1"/>
          </p:cNvSpPr>
          <p:nvPr>
            <p:ph type="title"/>
          </p:nvPr>
        </p:nvSpPr>
        <p:spPr/>
        <p:txBody>
          <a:bodyPr>
            <a:normAutofit/>
          </a:bodyPr>
          <a:lstStyle/>
          <a:p>
            <a:r>
              <a:rPr lang="en-US" dirty="0" smtClean="0">
                <a:latin typeface="Arial" charset="0"/>
                <a:ea typeface="ＭＳ Ｐゴシック" charset="0"/>
                <a:cs typeface="ＭＳ Ｐゴシック" charset="0"/>
              </a:rPr>
              <a:t>Why do we care about user needs and specifications?  </a:t>
            </a:r>
            <a:endParaRPr lang="en-US" dirty="0">
              <a:latin typeface="Arial" charset="0"/>
              <a:ea typeface="ＭＳ Ｐゴシック" charset="0"/>
              <a:cs typeface="ＭＳ Ｐゴシック" charset="0"/>
            </a:endParaRPr>
          </a:p>
        </p:txBody>
      </p:sp>
      <p:sp>
        <p:nvSpPr>
          <p:cNvPr id="2" name="TextBox 1"/>
          <p:cNvSpPr txBox="1"/>
          <p:nvPr/>
        </p:nvSpPr>
        <p:spPr>
          <a:xfrm>
            <a:off x="539552" y="1772816"/>
            <a:ext cx="3672408" cy="3970318"/>
          </a:xfrm>
          <a:prstGeom prst="rect">
            <a:avLst/>
          </a:prstGeom>
          <a:noFill/>
        </p:spPr>
        <p:txBody>
          <a:bodyPr wrap="square" rtlCol="0">
            <a:spAutoFit/>
          </a:bodyPr>
          <a:lstStyle/>
          <a:p>
            <a:r>
              <a:rPr lang="en-US" b="1" dirty="0" smtClean="0">
                <a:latin typeface="Arial"/>
                <a:cs typeface="Arial"/>
              </a:rPr>
              <a:t>Customer needs</a:t>
            </a:r>
            <a:r>
              <a:rPr lang="en-US" dirty="0" smtClean="0">
                <a:latin typeface="Arial"/>
                <a:cs typeface="Arial"/>
              </a:rPr>
              <a:t>:</a:t>
            </a:r>
          </a:p>
          <a:p>
            <a:endParaRPr lang="en-US" dirty="0">
              <a:latin typeface="Arial"/>
              <a:cs typeface="Arial"/>
            </a:endParaRPr>
          </a:p>
          <a:p>
            <a:r>
              <a:rPr lang="en-US" dirty="0" smtClean="0">
                <a:latin typeface="Arial"/>
                <a:cs typeface="Arial"/>
              </a:rPr>
              <a:t>90% of all successful new products and services are grounded in real customer needs. </a:t>
            </a:r>
            <a:endParaRPr lang="en-US" dirty="0">
              <a:latin typeface="Arial"/>
              <a:cs typeface="Arial"/>
            </a:endParaRPr>
          </a:p>
          <a:p>
            <a:endParaRPr lang="en-US" dirty="0" smtClean="0">
              <a:latin typeface="Arial"/>
              <a:cs typeface="Arial"/>
            </a:endParaRPr>
          </a:p>
          <a:p>
            <a:r>
              <a:rPr lang="en-US" dirty="0" smtClean="0">
                <a:latin typeface="Arial"/>
                <a:cs typeface="Arial"/>
              </a:rPr>
              <a:t>Independent of the product, customer needs point to opportunity spaces: gaps between ideal and actual. </a:t>
            </a:r>
          </a:p>
          <a:p>
            <a:endParaRPr lang="en-US" dirty="0" smtClean="0">
              <a:latin typeface="Arial"/>
              <a:cs typeface="Arial"/>
            </a:endParaRPr>
          </a:p>
          <a:p>
            <a:r>
              <a:rPr lang="en-US" i="1" dirty="0" smtClean="0">
                <a:latin typeface="Arial"/>
                <a:cs typeface="Arial"/>
              </a:rPr>
              <a:t>Key question: </a:t>
            </a:r>
            <a:endParaRPr lang="en-US" i="1" dirty="0">
              <a:latin typeface="Arial"/>
              <a:cs typeface="Arial"/>
            </a:endParaRPr>
          </a:p>
          <a:p>
            <a:r>
              <a:rPr lang="en-US" dirty="0" smtClean="0">
                <a:latin typeface="Arial"/>
                <a:cs typeface="Arial"/>
              </a:rPr>
              <a:t>“what are the user’s unmet needs?” </a:t>
            </a:r>
          </a:p>
        </p:txBody>
      </p:sp>
      <p:sp>
        <p:nvSpPr>
          <p:cNvPr id="10" name="TextBox 9"/>
          <p:cNvSpPr txBox="1"/>
          <p:nvPr/>
        </p:nvSpPr>
        <p:spPr>
          <a:xfrm>
            <a:off x="4716016" y="1771650"/>
            <a:ext cx="3816424" cy="3970318"/>
          </a:xfrm>
          <a:prstGeom prst="rect">
            <a:avLst/>
          </a:prstGeom>
          <a:noFill/>
        </p:spPr>
        <p:txBody>
          <a:bodyPr wrap="square" rtlCol="0">
            <a:spAutoFit/>
          </a:bodyPr>
          <a:lstStyle/>
          <a:p>
            <a:r>
              <a:rPr lang="en-US" b="1" dirty="0" smtClean="0">
                <a:latin typeface="Arial"/>
                <a:cs typeface="Arial"/>
              </a:rPr>
              <a:t>Specifications</a:t>
            </a:r>
            <a:r>
              <a:rPr lang="en-US" dirty="0" smtClean="0">
                <a:latin typeface="Arial"/>
                <a:cs typeface="Arial"/>
              </a:rPr>
              <a:t>:</a:t>
            </a:r>
          </a:p>
          <a:p>
            <a:endParaRPr lang="en-US" dirty="0">
              <a:latin typeface="Arial"/>
              <a:cs typeface="Arial"/>
            </a:endParaRPr>
          </a:p>
          <a:p>
            <a:r>
              <a:rPr lang="en-US" dirty="0" smtClean="0">
                <a:latin typeface="Arial"/>
                <a:cs typeface="Arial"/>
              </a:rPr>
              <a:t>Needs leave too much interpretation – it can be hard to know if your new service is satisfying the needs adequately if you do not identify the appropriate metrics.</a:t>
            </a:r>
            <a:br>
              <a:rPr lang="en-US" dirty="0" smtClean="0">
                <a:latin typeface="Arial"/>
                <a:cs typeface="Arial"/>
              </a:rPr>
            </a:br>
            <a:r>
              <a:rPr lang="en-US" dirty="0" smtClean="0">
                <a:latin typeface="Arial"/>
                <a:cs typeface="Arial"/>
              </a:rPr>
              <a:t/>
            </a:r>
            <a:br>
              <a:rPr lang="en-US" dirty="0" smtClean="0">
                <a:latin typeface="Arial"/>
                <a:cs typeface="Arial"/>
              </a:rPr>
            </a:br>
            <a:r>
              <a:rPr lang="en-US" dirty="0" smtClean="0">
                <a:latin typeface="Arial"/>
                <a:cs typeface="Arial"/>
              </a:rPr>
              <a:t> </a:t>
            </a:r>
          </a:p>
          <a:p>
            <a:endParaRPr lang="en-US" dirty="0" smtClean="0">
              <a:latin typeface="Arial"/>
              <a:cs typeface="Arial"/>
            </a:endParaRPr>
          </a:p>
          <a:p>
            <a:r>
              <a:rPr lang="en-US" i="1" dirty="0" smtClean="0">
                <a:latin typeface="Arial"/>
                <a:cs typeface="Arial"/>
              </a:rPr>
              <a:t>Key question: </a:t>
            </a:r>
            <a:endParaRPr lang="en-US" i="1" dirty="0">
              <a:latin typeface="Arial"/>
              <a:cs typeface="Arial"/>
            </a:endParaRPr>
          </a:p>
          <a:p>
            <a:r>
              <a:rPr lang="en-US" dirty="0" smtClean="0">
                <a:latin typeface="Arial"/>
                <a:cs typeface="Arial"/>
              </a:rPr>
              <a:t>“what does the product need </a:t>
            </a:r>
            <a:br>
              <a:rPr lang="en-US" dirty="0" smtClean="0">
                <a:latin typeface="Arial"/>
                <a:cs typeface="Arial"/>
              </a:rPr>
            </a:br>
            <a:r>
              <a:rPr lang="en-US" dirty="0" smtClean="0">
                <a:latin typeface="Arial"/>
                <a:cs typeface="Arial"/>
              </a:rPr>
              <a:t>to do?” </a:t>
            </a:r>
          </a:p>
        </p:txBody>
      </p:sp>
      <p:cxnSp>
        <p:nvCxnSpPr>
          <p:cNvPr id="4" name="Straight Connector 3"/>
          <p:cNvCxnSpPr/>
          <p:nvPr/>
        </p:nvCxnSpPr>
        <p:spPr>
          <a:xfrm>
            <a:off x="611560" y="2204864"/>
            <a:ext cx="36004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4644008" y="2204864"/>
            <a:ext cx="36004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4" name="Text Box 14"/>
          <p:cNvSpPr txBox="1">
            <a:spLocks noChangeArrowheads="1"/>
          </p:cNvSpPr>
          <p:nvPr/>
        </p:nvSpPr>
        <p:spPr bwMode="auto">
          <a:xfrm>
            <a:off x="563612" y="5733256"/>
            <a:ext cx="3543300"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pPr>
            <a:r>
              <a:rPr lang="en-US" sz="800" b="0" dirty="0">
                <a:latin typeface="Arial" charset="0"/>
              </a:rPr>
              <a:t>Source: The Primacy of the Idea Itself as a Predictor of New Product Success. Jacob Goldenberg, Donald R. Lehmann, and David </a:t>
            </a:r>
            <a:r>
              <a:rPr lang="en-US" sz="800" b="0" dirty="0" err="1">
                <a:latin typeface="Arial" charset="0"/>
              </a:rPr>
              <a:t>Mazursky</a:t>
            </a:r>
            <a:r>
              <a:rPr lang="en-US" sz="800" b="0" dirty="0">
                <a:latin typeface="Arial" charset="0"/>
              </a:rPr>
              <a:t>; Management Science; 1998 </a:t>
            </a:r>
          </a:p>
        </p:txBody>
      </p:sp>
    </p:spTree>
    <p:extLst>
      <p:ext uri="{BB962C8B-B14F-4D97-AF65-F5344CB8AC3E}">
        <p14:creationId xmlns:p14="http://schemas.microsoft.com/office/powerpoint/2010/main" val="196906477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p:cNvSpPr>
            <a:spLocks noGrp="1" noChangeArrowheads="1"/>
          </p:cNvSpPr>
          <p:nvPr>
            <p:ph type="title"/>
          </p:nvPr>
        </p:nvSpPr>
        <p:spPr/>
        <p:txBody>
          <a:bodyPr>
            <a:normAutofit/>
          </a:bodyPr>
          <a:lstStyle/>
          <a:p>
            <a:r>
              <a:rPr lang="en-US" dirty="0" smtClean="0">
                <a:latin typeface="Arial" charset="0"/>
                <a:ea typeface="ＭＳ Ｐゴシック" charset="0"/>
                <a:cs typeface="ＭＳ Ｐゴシック" charset="0"/>
              </a:rPr>
              <a:t>There are four steps in the process of transforming customer needs into service specifications: </a:t>
            </a:r>
            <a:endParaRPr lang="en-US" dirty="0">
              <a:latin typeface="Arial" charset="0"/>
              <a:ea typeface="ＭＳ Ｐゴシック" charset="0"/>
              <a:cs typeface="ＭＳ Ｐゴシック" charset="0"/>
            </a:endParaRPr>
          </a:p>
        </p:txBody>
      </p:sp>
      <p:sp>
        <p:nvSpPr>
          <p:cNvPr id="2" name="TextBox 1"/>
          <p:cNvSpPr txBox="1"/>
          <p:nvPr/>
        </p:nvSpPr>
        <p:spPr>
          <a:xfrm>
            <a:off x="539552" y="1771650"/>
            <a:ext cx="5832648" cy="3693319"/>
          </a:xfrm>
          <a:prstGeom prst="rect">
            <a:avLst/>
          </a:prstGeom>
          <a:noFill/>
        </p:spPr>
        <p:txBody>
          <a:bodyPr wrap="square" rtlCol="0">
            <a:spAutoFit/>
          </a:bodyPr>
          <a:lstStyle/>
          <a:p>
            <a:pPr marL="342900" indent="-342900">
              <a:buFont typeface="+mj-ea"/>
              <a:buAutoNum type="circleNumDbPlain"/>
            </a:pPr>
            <a:r>
              <a:rPr lang="en-US" dirty="0">
                <a:latin typeface="Arial"/>
                <a:cs typeface="Arial"/>
              </a:rPr>
              <a:t>Make a thorough list of what the users said </a:t>
            </a:r>
            <a:r>
              <a:rPr lang="en-US" dirty="0" smtClean="0">
                <a:latin typeface="Arial"/>
                <a:cs typeface="Arial"/>
              </a:rPr>
              <a:t>and did (from your empathy maps and user journeys) </a:t>
            </a:r>
            <a:endParaRPr lang="en-US" dirty="0">
              <a:latin typeface="Arial"/>
              <a:cs typeface="Arial"/>
            </a:endParaRPr>
          </a:p>
          <a:p>
            <a:pPr marL="342900" indent="-342900">
              <a:buFont typeface="+mj-ea"/>
              <a:buAutoNum type="circleNumDbPlain"/>
            </a:pPr>
            <a:endParaRPr lang="en-US" dirty="0">
              <a:latin typeface="Arial"/>
              <a:cs typeface="Arial"/>
            </a:endParaRPr>
          </a:p>
          <a:p>
            <a:pPr marL="342900" indent="-342900">
              <a:buFont typeface="+mj-ea"/>
              <a:buAutoNum type="circleNumDbPlain"/>
            </a:pPr>
            <a:r>
              <a:rPr lang="en-US" dirty="0">
                <a:latin typeface="Arial"/>
                <a:cs typeface="Arial"/>
              </a:rPr>
              <a:t>Author need statements  </a:t>
            </a:r>
            <a:r>
              <a:rPr lang="en-US" dirty="0" smtClean="0">
                <a:latin typeface="Arial"/>
                <a:cs typeface="Arial"/>
              </a:rPr>
              <a:t>(based on your discussion of the empathy maps and user journeys)</a:t>
            </a:r>
            <a:endParaRPr lang="en-US" dirty="0">
              <a:latin typeface="Arial"/>
              <a:cs typeface="Arial"/>
            </a:endParaRPr>
          </a:p>
          <a:p>
            <a:pPr marL="342900" indent="-342900">
              <a:buFont typeface="+mj-ea"/>
              <a:buAutoNum type="circleNumDbPlain"/>
            </a:pPr>
            <a:endParaRPr lang="en-US" dirty="0">
              <a:latin typeface="Arial"/>
              <a:cs typeface="Arial"/>
            </a:endParaRPr>
          </a:p>
          <a:p>
            <a:pPr marL="342900" indent="-342900">
              <a:buFont typeface="+mj-ea"/>
              <a:buAutoNum type="circleNumDbPlain"/>
            </a:pPr>
            <a:r>
              <a:rPr lang="en-US" dirty="0">
                <a:latin typeface="Arial"/>
                <a:cs typeface="Arial"/>
              </a:rPr>
              <a:t>Organize and prioritize the needs</a:t>
            </a:r>
          </a:p>
          <a:p>
            <a:pPr marL="342900" indent="-342900">
              <a:buFont typeface="+mj-ea"/>
              <a:buAutoNum type="circleNumDbPlain"/>
            </a:pPr>
            <a:endParaRPr lang="en-US" dirty="0">
              <a:latin typeface="Arial"/>
              <a:cs typeface="Arial"/>
            </a:endParaRPr>
          </a:p>
          <a:p>
            <a:pPr marL="342900" indent="-342900">
              <a:buFont typeface="+mj-ea"/>
              <a:buAutoNum type="circleNumDbPlain"/>
            </a:pPr>
            <a:r>
              <a:rPr lang="en-US" dirty="0">
                <a:latin typeface="Arial"/>
                <a:cs typeface="Arial"/>
              </a:rPr>
              <a:t>Identify metrics for each need (how can you measure if the </a:t>
            </a:r>
            <a:r>
              <a:rPr lang="en-US" dirty="0" smtClean="0">
                <a:latin typeface="Arial"/>
                <a:cs typeface="Arial"/>
              </a:rPr>
              <a:t>service is </a:t>
            </a:r>
            <a:r>
              <a:rPr lang="en-US" dirty="0">
                <a:latin typeface="Arial"/>
                <a:cs typeface="Arial"/>
              </a:rPr>
              <a:t>solving for the need?)</a:t>
            </a:r>
          </a:p>
          <a:p>
            <a:pPr marL="342900" indent="-342900">
              <a:buFont typeface="+mj-ea"/>
              <a:buAutoNum type="circleNumDbPlain"/>
            </a:pPr>
            <a:endParaRPr lang="en-US" dirty="0">
              <a:latin typeface="Arial"/>
              <a:cs typeface="Arial"/>
            </a:endParaRPr>
          </a:p>
          <a:p>
            <a:pPr marL="342900" indent="-342900">
              <a:buFont typeface="+mj-ea"/>
              <a:buAutoNum type="circleNumDbPlain"/>
            </a:pPr>
            <a:r>
              <a:rPr lang="en-US" dirty="0">
                <a:latin typeface="Arial"/>
                <a:cs typeface="Arial"/>
              </a:rPr>
              <a:t>Identify your target specification (what value is ideal for each measurement?) </a:t>
            </a:r>
          </a:p>
        </p:txBody>
      </p:sp>
    </p:spTree>
    <p:extLst>
      <p:ext uri="{BB962C8B-B14F-4D97-AF65-F5344CB8AC3E}">
        <p14:creationId xmlns:p14="http://schemas.microsoft.com/office/powerpoint/2010/main" val="313211336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p:cNvSpPr>
            <a:spLocks noGrp="1" noChangeArrowheads="1"/>
          </p:cNvSpPr>
          <p:nvPr>
            <p:ph type="title"/>
          </p:nvPr>
        </p:nvSpPr>
        <p:spPr/>
        <p:txBody>
          <a:bodyPr>
            <a:normAutofit/>
          </a:bodyPr>
          <a:lstStyle/>
          <a:p>
            <a:r>
              <a:rPr lang="en-US" dirty="0" smtClean="0">
                <a:latin typeface="Arial" charset="0"/>
                <a:ea typeface="ＭＳ Ｐゴシック" charset="0"/>
                <a:cs typeface="ＭＳ Ｐゴシック" charset="0"/>
              </a:rPr>
              <a:t>Our example will be focused on the service </a:t>
            </a:r>
            <a:r>
              <a:rPr lang="en-US" dirty="0" err="1" smtClean="0">
                <a:latin typeface="Arial" charset="0"/>
                <a:ea typeface="ＭＳ Ｐゴシック" charset="0"/>
                <a:cs typeface="ＭＳ Ｐゴシック" charset="0"/>
              </a:rPr>
              <a:t>Uber</a:t>
            </a:r>
            <a:r>
              <a:rPr lang="en-US" dirty="0" smtClean="0">
                <a:latin typeface="Arial" charset="0"/>
                <a:ea typeface="ＭＳ Ｐゴシック" charset="0"/>
                <a:cs typeface="ＭＳ Ｐゴシック" charset="0"/>
              </a:rPr>
              <a:t> X</a:t>
            </a:r>
            <a:endParaRPr lang="en-US" dirty="0">
              <a:latin typeface="Arial" charset="0"/>
              <a:ea typeface="ＭＳ Ｐゴシック" charset="0"/>
              <a:cs typeface="ＭＳ Ｐゴシック" charset="0"/>
            </a:endParaRPr>
          </a:p>
        </p:txBody>
      </p:sp>
      <p:pic>
        <p:nvPicPr>
          <p:cNvPr id="3" name="Picture 2"/>
          <p:cNvPicPr>
            <a:picLocks noChangeAspect="1"/>
          </p:cNvPicPr>
          <p:nvPr/>
        </p:nvPicPr>
        <p:blipFill>
          <a:blip r:embed="rId3"/>
          <a:stretch>
            <a:fillRect/>
          </a:stretch>
        </p:blipFill>
        <p:spPr>
          <a:xfrm>
            <a:off x="127000" y="1524000"/>
            <a:ext cx="8890000" cy="3810000"/>
          </a:xfrm>
          <a:prstGeom prst="rect">
            <a:avLst/>
          </a:prstGeom>
        </p:spPr>
      </p:pic>
    </p:spTree>
    <p:extLst>
      <p:ext uri="{BB962C8B-B14F-4D97-AF65-F5344CB8AC3E}">
        <p14:creationId xmlns:p14="http://schemas.microsoft.com/office/powerpoint/2010/main" val="305720151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p:cNvSpPr>
            <a:spLocks noGrp="1" noChangeArrowheads="1"/>
          </p:cNvSpPr>
          <p:nvPr>
            <p:ph type="title"/>
          </p:nvPr>
        </p:nvSpPr>
        <p:spPr>
          <a:xfrm>
            <a:off x="457200" y="404664"/>
            <a:ext cx="7139136" cy="778098"/>
          </a:xfrm>
        </p:spPr>
        <p:txBody>
          <a:bodyPr>
            <a:normAutofit fontScale="90000"/>
          </a:bodyPr>
          <a:lstStyle/>
          <a:p>
            <a:r>
              <a:rPr lang="en-US" b="1" dirty="0" smtClean="0">
                <a:latin typeface="Arial" charset="0"/>
                <a:ea typeface="ＭＳ Ｐゴシック" charset="0"/>
                <a:cs typeface="ＭＳ Ｐゴシック" charset="0"/>
              </a:rPr>
              <a:t>Step 1: </a:t>
            </a:r>
            <a:r>
              <a:rPr lang="en-US" dirty="0">
                <a:latin typeface="Arial"/>
                <a:cs typeface="Arial"/>
              </a:rPr>
              <a:t>Make a thorough list of what the users said (interviews) and did (observations) </a:t>
            </a:r>
            <a:br>
              <a:rPr lang="en-US" dirty="0">
                <a:latin typeface="Arial"/>
                <a:cs typeface="Arial"/>
              </a:rPr>
            </a:br>
            <a:endParaRPr lang="en-US" dirty="0">
              <a:latin typeface="Arial" charset="0"/>
              <a:ea typeface="ＭＳ Ｐゴシック" charset="0"/>
              <a:cs typeface="ＭＳ Ｐゴシック" charset="0"/>
            </a:endParaRPr>
          </a:p>
        </p:txBody>
      </p:sp>
      <p:sp>
        <p:nvSpPr>
          <p:cNvPr id="2" name="TextBox 1"/>
          <p:cNvSpPr txBox="1"/>
          <p:nvPr/>
        </p:nvSpPr>
        <p:spPr>
          <a:xfrm>
            <a:off x="539552" y="1771650"/>
            <a:ext cx="5832648" cy="2585323"/>
          </a:xfrm>
          <a:prstGeom prst="rect">
            <a:avLst/>
          </a:prstGeom>
          <a:noFill/>
        </p:spPr>
        <p:txBody>
          <a:bodyPr wrap="square" rtlCol="0">
            <a:spAutoFit/>
          </a:bodyPr>
          <a:lstStyle/>
          <a:p>
            <a:r>
              <a:rPr lang="en-US" dirty="0" smtClean="0">
                <a:latin typeface="Arial"/>
                <a:cs typeface="Arial"/>
              </a:rPr>
              <a:t>In your small group take turns sharing your empathy maps and user journeys. On the white board write down specific quotes and observations, highlighting areas where people were:</a:t>
            </a:r>
          </a:p>
          <a:p>
            <a:pPr marL="285750" indent="-285750">
              <a:buFont typeface="Arial"/>
              <a:buChar char="•"/>
            </a:pPr>
            <a:r>
              <a:rPr lang="en-US" dirty="0" smtClean="0">
                <a:latin typeface="Arial"/>
                <a:cs typeface="Arial"/>
              </a:rPr>
              <a:t>Frustrated</a:t>
            </a:r>
          </a:p>
          <a:p>
            <a:pPr marL="285750" indent="-285750">
              <a:buFont typeface="Arial"/>
              <a:buChar char="•"/>
            </a:pPr>
            <a:r>
              <a:rPr lang="en-US" dirty="0" smtClean="0">
                <a:latin typeface="Arial"/>
                <a:cs typeface="Arial"/>
              </a:rPr>
              <a:t>Wasting time</a:t>
            </a:r>
          </a:p>
          <a:p>
            <a:pPr marL="285750" indent="-285750">
              <a:buFont typeface="Arial"/>
              <a:buChar char="•"/>
            </a:pPr>
            <a:r>
              <a:rPr lang="en-US" dirty="0" smtClean="0">
                <a:latin typeface="Arial"/>
                <a:cs typeface="Arial"/>
              </a:rPr>
              <a:t>Wasting money</a:t>
            </a:r>
          </a:p>
          <a:p>
            <a:pPr marL="285750" indent="-285750">
              <a:buFont typeface="Arial"/>
              <a:buChar char="•"/>
            </a:pPr>
            <a:r>
              <a:rPr lang="en-US" dirty="0" smtClean="0">
                <a:latin typeface="Arial"/>
                <a:cs typeface="Arial"/>
              </a:rPr>
              <a:t>Unsafe</a:t>
            </a:r>
          </a:p>
          <a:p>
            <a:pPr marL="285750" indent="-285750">
              <a:buFont typeface="Arial"/>
              <a:buChar char="•"/>
            </a:pPr>
            <a:r>
              <a:rPr lang="en-US" dirty="0" smtClean="0">
                <a:latin typeface="Arial"/>
                <a:cs typeface="Arial"/>
              </a:rPr>
              <a:t>Identifying Polarizing issues  </a:t>
            </a:r>
          </a:p>
        </p:txBody>
      </p:sp>
      <p:sp>
        <p:nvSpPr>
          <p:cNvPr id="4" name="TextBox 3"/>
          <p:cNvSpPr txBox="1"/>
          <p:nvPr/>
        </p:nvSpPr>
        <p:spPr>
          <a:xfrm>
            <a:off x="539750" y="4581128"/>
            <a:ext cx="3384178" cy="923330"/>
          </a:xfrm>
          <a:prstGeom prst="rect">
            <a:avLst/>
          </a:prstGeom>
          <a:noFill/>
        </p:spPr>
        <p:txBody>
          <a:bodyPr wrap="square" rtlCol="0">
            <a:spAutoFit/>
          </a:bodyPr>
          <a:lstStyle/>
          <a:p>
            <a:r>
              <a:rPr lang="en-US" i="1" dirty="0" smtClean="0">
                <a:latin typeface="Arial"/>
                <a:cs typeface="Arial"/>
              </a:rPr>
              <a:t>Example quote:</a:t>
            </a:r>
          </a:p>
          <a:p>
            <a:r>
              <a:rPr lang="en-US" dirty="0" smtClean="0">
                <a:latin typeface="Arial"/>
                <a:cs typeface="Arial"/>
              </a:rPr>
              <a:t>“I don’t like that all taxis won’t take my credit card”. </a:t>
            </a:r>
          </a:p>
        </p:txBody>
      </p:sp>
      <p:sp>
        <p:nvSpPr>
          <p:cNvPr id="5" name="TextBox 4"/>
          <p:cNvSpPr txBox="1"/>
          <p:nvPr/>
        </p:nvSpPr>
        <p:spPr>
          <a:xfrm>
            <a:off x="4427984" y="4581128"/>
            <a:ext cx="3384178" cy="923330"/>
          </a:xfrm>
          <a:prstGeom prst="rect">
            <a:avLst/>
          </a:prstGeom>
          <a:noFill/>
        </p:spPr>
        <p:txBody>
          <a:bodyPr wrap="square" rtlCol="0">
            <a:spAutoFit/>
          </a:bodyPr>
          <a:lstStyle/>
          <a:p>
            <a:r>
              <a:rPr lang="en-US" i="1" dirty="0" smtClean="0">
                <a:latin typeface="Arial"/>
                <a:cs typeface="Arial"/>
              </a:rPr>
              <a:t>Example observation:</a:t>
            </a:r>
          </a:p>
          <a:p>
            <a:r>
              <a:rPr lang="en-US" dirty="0" smtClean="0">
                <a:latin typeface="Arial"/>
                <a:cs typeface="Arial"/>
              </a:rPr>
              <a:t>People trying to split fairs when paying for a taxi ride. </a:t>
            </a:r>
          </a:p>
        </p:txBody>
      </p:sp>
    </p:spTree>
    <p:extLst>
      <p:ext uri="{BB962C8B-B14F-4D97-AF65-F5344CB8AC3E}">
        <p14:creationId xmlns:p14="http://schemas.microsoft.com/office/powerpoint/2010/main" val="216479552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p:cNvSpPr>
            <a:spLocks noGrp="1" noChangeArrowheads="1"/>
          </p:cNvSpPr>
          <p:nvPr>
            <p:ph type="title"/>
          </p:nvPr>
        </p:nvSpPr>
        <p:spPr>
          <a:xfrm>
            <a:off x="457200" y="490662"/>
            <a:ext cx="6419056" cy="778098"/>
          </a:xfrm>
        </p:spPr>
        <p:txBody>
          <a:bodyPr>
            <a:normAutofit fontScale="90000"/>
          </a:bodyPr>
          <a:lstStyle/>
          <a:p>
            <a:r>
              <a:rPr lang="en-US" b="1" dirty="0" smtClean="0">
                <a:latin typeface="Arial" charset="0"/>
                <a:ea typeface="ＭＳ Ｐゴシック" charset="0"/>
                <a:cs typeface="ＭＳ Ｐゴシック" charset="0"/>
              </a:rPr>
              <a:t>Step 2: </a:t>
            </a:r>
            <a:r>
              <a:rPr lang="en-US" dirty="0">
                <a:latin typeface="Arial"/>
                <a:cs typeface="Arial"/>
              </a:rPr>
              <a:t>Author need statements  (based on list from interviews and observations)</a:t>
            </a:r>
            <a:br>
              <a:rPr lang="en-US" dirty="0">
                <a:latin typeface="Arial"/>
                <a:cs typeface="Arial"/>
              </a:rPr>
            </a:br>
            <a:r>
              <a:rPr lang="en-US" dirty="0">
                <a:latin typeface="Arial"/>
                <a:cs typeface="Arial"/>
              </a:rPr>
              <a:t/>
            </a:r>
            <a:br>
              <a:rPr lang="en-US" dirty="0">
                <a:latin typeface="Arial"/>
                <a:cs typeface="Arial"/>
              </a:rPr>
            </a:br>
            <a:endParaRPr lang="en-US" dirty="0">
              <a:latin typeface="Arial" charset="0"/>
              <a:ea typeface="ＭＳ Ｐゴシック" charset="0"/>
              <a:cs typeface="ＭＳ Ｐゴシック" charset="0"/>
            </a:endParaRPr>
          </a:p>
        </p:txBody>
      </p:sp>
      <p:sp>
        <p:nvSpPr>
          <p:cNvPr id="2" name="TextBox 1"/>
          <p:cNvSpPr txBox="1"/>
          <p:nvPr/>
        </p:nvSpPr>
        <p:spPr>
          <a:xfrm>
            <a:off x="539552" y="1196752"/>
            <a:ext cx="7776864" cy="1754327"/>
          </a:xfrm>
          <a:prstGeom prst="rect">
            <a:avLst/>
          </a:prstGeom>
          <a:noFill/>
        </p:spPr>
        <p:txBody>
          <a:bodyPr wrap="square" rtlCol="0">
            <a:spAutoFit/>
          </a:bodyPr>
          <a:lstStyle/>
          <a:p>
            <a:r>
              <a:rPr lang="en-US" dirty="0" smtClean="0">
                <a:latin typeface="Arial"/>
                <a:cs typeface="Arial"/>
              </a:rPr>
              <a:t>Re-write each insight (the important quotes and observations you wrote on the board) in the voice of the user. We recommend writing each need statement on a separate sticky note. Be sure to make all the statements parallel: all the statements should share a similar sentence structure and equivalent detail. For example all statements should read “I need a &lt;your service&gt; that &lt;what the service needs to do&gt;” </a:t>
            </a:r>
          </a:p>
        </p:txBody>
      </p:sp>
      <p:sp>
        <p:nvSpPr>
          <p:cNvPr id="4" name="TextBox 3"/>
          <p:cNvSpPr txBox="1"/>
          <p:nvPr/>
        </p:nvSpPr>
        <p:spPr>
          <a:xfrm>
            <a:off x="539750" y="3068638"/>
            <a:ext cx="3384178" cy="2893100"/>
          </a:xfrm>
          <a:prstGeom prst="rect">
            <a:avLst/>
          </a:prstGeom>
          <a:noFill/>
        </p:spPr>
        <p:txBody>
          <a:bodyPr wrap="square" rtlCol="0">
            <a:spAutoFit/>
          </a:bodyPr>
          <a:lstStyle/>
          <a:p>
            <a:r>
              <a:rPr lang="en-US" sz="1400" i="1" dirty="0" smtClean="0">
                <a:latin typeface="Arial"/>
                <a:cs typeface="Arial"/>
              </a:rPr>
              <a:t>Good examples (do this):</a:t>
            </a:r>
          </a:p>
          <a:p>
            <a:pPr marL="285750" indent="-285750">
              <a:buFont typeface="Arial"/>
              <a:buChar char="•"/>
            </a:pPr>
            <a:r>
              <a:rPr lang="en-US" sz="1400" dirty="0" smtClean="0">
                <a:latin typeface="Arial"/>
                <a:cs typeface="Arial"/>
              </a:rPr>
              <a:t>I need a car service that makes it easy to pay with a credit card. </a:t>
            </a:r>
          </a:p>
          <a:p>
            <a:pPr marL="285750" indent="-285750">
              <a:buFont typeface="Arial"/>
              <a:buChar char="•"/>
            </a:pPr>
            <a:endParaRPr lang="en-US" sz="1400" dirty="0">
              <a:latin typeface="Arial"/>
              <a:cs typeface="Arial"/>
            </a:endParaRPr>
          </a:p>
          <a:p>
            <a:pPr marL="285750" indent="-285750">
              <a:buFont typeface="Arial"/>
              <a:buChar char="•"/>
            </a:pPr>
            <a:r>
              <a:rPr lang="en-US" sz="1400" dirty="0" smtClean="0">
                <a:latin typeface="Arial"/>
                <a:cs typeface="Arial"/>
              </a:rPr>
              <a:t>I need a car service that speeds up my departure from the vehicle. </a:t>
            </a:r>
          </a:p>
          <a:p>
            <a:endParaRPr lang="en-US" sz="1400" dirty="0" smtClean="0">
              <a:latin typeface="Arial"/>
              <a:cs typeface="Arial"/>
            </a:endParaRPr>
          </a:p>
          <a:p>
            <a:r>
              <a:rPr lang="en-US" sz="1400" dirty="0" smtClean="0">
                <a:latin typeface="Arial"/>
                <a:cs typeface="Arial"/>
              </a:rPr>
              <a:t>These examples state </a:t>
            </a:r>
            <a:r>
              <a:rPr lang="en-US" sz="1400" u="sng" dirty="0" smtClean="0">
                <a:latin typeface="Arial"/>
                <a:cs typeface="Arial"/>
              </a:rPr>
              <a:t>WHAT</a:t>
            </a:r>
            <a:r>
              <a:rPr lang="en-US" sz="1400" dirty="0" smtClean="0">
                <a:latin typeface="Arial"/>
                <a:cs typeface="Arial"/>
              </a:rPr>
              <a:t> the service should do, not how. This will ensure there are multiple ways you can solve the problem, leading to more creative services. The statements are also written in a positive, not negative voice. </a:t>
            </a:r>
          </a:p>
        </p:txBody>
      </p:sp>
      <p:sp>
        <p:nvSpPr>
          <p:cNvPr id="5" name="TextBox 4"/>
          <p:cNvSpPr txBox="1"/>
          <p:nvPr/>
        </p:nvSpPr>
        <p:spPr>
          <a:xfrm>
            <a:off x="4427984" y="3068068"/>
            <a:ext cx="3672408" cy="2893100"/>
          </a:xfrm>
          <a:prstGeom prst="rect">
            <a:avLst/>
          </a:prstGeom>
          <a:noFill/>
        </p:spPr>
        <p:txBody>
          <a:bodyPr wrap="square" rtlCol="0">
            <a:spAutoFit/>
          </a:bodyPr>
          <a:lstStyle/>
          <a:p>
            <a:r>
              <a:rPr lang="en-US" sz="1400" i="1" dirty="0" smtClean="0">
                <a:latin typeface="Arial"/>
                <a:cs typeface="Arial"/>
              </a:rPr>
              <a:t>Bad examples (don</a:t>
            </a:r>
            <a:r>
              <a:rPr lang="fr-FR" sz="1400" i="1" dirty="0" smtClean="0">
                <a:latin typeface="Arial"/>
                <a:cs typeface="Arial"/>
              </a:rPr>
              <a:t>’</a:t>
            </a:r>
            <a:r>
              <a:rPr lang="en-US" sz="1400" i="1" dirty="0" smtClean="0">
                <a:latin typeface="Arial"/>
                <a:cs typeface="Arial"/>
              </a:rPr>
              <a:t>t do this):</a:t>
            </a:r>
          </a:p>
          <a:p>
            <a:pPr marL="285750" indent="-285750">
              <a:buFont typeface="Arial"/>
              <a:buChar char="•"/>
            </a:pPr>
            <a:r>
              <a:rPr lang="en-US" sz="1400" dirty="0" smtClean="0">
                <a:latin typeface="Arial"/>
                <a:cs typeface="Arial"/>
              </a:rPr>
              <a:t>I need a car service that uses an app to request a ride.</a:t>
            </a:r>
          </a:p>
          <a:p>
            <a:pPr marL="285750" indent="-285750">
              <a:buFont typeface="Arial"/>
              <a:buChar char="•"/>
            </a:pPr>
            <a:endParaRPr lang="en-US" sz="1400" dirty="0">
              <a:latin typeface="Arial"/>
              <a:cs typeface="Arial"/>
            </a:endParaRPr>
          </a:p>
          <a:p>
            <a:pPr marL="285750" indent="-285750">
              <a:buFont typeface="Arial"/>
              <a:buChar char="•"/>
            </a:pPr>
            <a:r>
              <a:rPr lang="en-US" sz="1400" dirty="0" smtClean="0">
                <a:latin typeface="Arial"/>
                <a:cs typeface="Arial"/>
              </a:rPr>
              <a:t>I need a car service that is not as disgusting and dirty as taxis.</a:t>
            </a:r>
          </a:p>
          <a:p>
            <a:endParaRPr lang="en-US" sz="1400" dirty="0">
              <a:latin typeface="Arial"/>
              <a:cs typeface="Arial"/>
            </a:endParaRPr>
          </a:p>
          <a:p>
            <a:r>
              <a:rPr lang="en-US" sz="1400" dirty="0" smtClean="0">
                <a:latin typeface="Arial"/>
                <a:cs typeface="Arial"/>
              </a:rPr>
              <a:t>These statements suggest how a product should solve for the need, this will limit the options you can consider and will likely lead to derivative, uncreative products. </a:t>
            </a:r>
          </a:p>
          <a:p>
            <a:endParaRPr lang="en-US" sz="1400" dirty="0">
              <a:latin typeface="Arial"/>
              <a:cs typeface="Arial"/>
            </a:endParaRPr>
          </a:p>
          <a:p>
            <a:endParaRPr lang="en-US" sz="1400" dirty="0" smtClean="0">
              <a:latin typeface="Arial"/>
              <a:cs typeface="Arial"/>
            </a:endParaRPr>
          </a:p>
        </p:txBody>
      </p:sp>
    </p:spTree>
    <p:extLst>
      <p:ext uri="{BB962C8B-B14F-4D97-AF65-F5344CB8AC3E}">
        <p14:creationId xmlns:p14="http://schemas.microsoft.com/office/powerpoint/2010/main" val="342000820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p:cNvSpPr>
            <a:spLocks noGrp="1" noChangeArrowheads="1"/>
          </p:cNvSpPr>
          <p:nvPr>
            <p:ph type="title"/>
          </p:nvPr>
        </p:nvSpPr>
        <p:spPr>
          <a:xfrm>
            <a:off x="457200" y="274638"/>
            <a:ext cx="7139136" cy="778098"/>
          </a:xfrm>
        </p:spPr>
        <p:txBody>
          <a:bodyPr>
            <a:normAutofit/>
          </a:bodyPr>
          <a:lstStyle/>
          <a:p>
            <a:r>
              <a:rPr lang="en-US" b="1" dirty="0" smtClean="0">
                <a:latin typeface="Arial" charset="0"/>
                <a:ea typeface="ＭＳ Ｐゴシック" charset="0"/>
                <a:cs typeface="ＭＳ Ｐゴシック" charset="0"/>
              </a:rPr>
              <a:t>Step 2: </a:t>
            </a:r>
            <a:r>
              <a:rPr lang="en-US" dirty="0">
                <a:latin typeface="Arial"/>
                <a:cs typeface="Arial"/>
              </a:rPr>
              <a:t>Author need </a:t>
            </a:r>
            <a:r>
              <a:rPr lang="en-US" dirty="0" smtClean="0">
                <a:latin typeface="Arial"/>
                <a:cs typeface="Arial"/>
              </a:rPr>
              <a:t>statements should look and feel like this:</a:t>
            </a:r>
            <a:endParaRPr lang="en-US" dirty="0">
              <a:latin typeface="Arial" charset="0"/>
              <a:ea typeface="ＭＳ Ｐゴシック" charset="0"/>
              <a:cs typeface="ＭＳ Ｐゴシック" charset="0"/>
            </a:endParaRPr>
          </a:p>
        </p:txBody>
      </p:sp>
      <p:pic>
        <p:nvPicPr>
          <p:cNvPr id="6" name="Picture 4" descr="112-1213_IMG"/>
          <p:cNvPicPr>
            <a:picLocks noChangeAspect="1" noChangeArrowheads="1"/>
          </p:cNvPicPr>
          <p:nvPr/>
        </p:nvPicPr>
        <p:blipFill>
          <a:blip r:embed="rId3">
            <a:lum bright="18000" contrast="24000"/>
            <a:extLst>
              <a:ext uri="{28A0092B-C50C-407E-A947-70E740481C1C}">
                <a14:useLocalDpi xmlns:a14="http://schemas.microsoft.com/office/drawing/2010/main" val="0"/>
              </a:ext>
            </a:extLst>
          </a:blip>
          <a:srcRect/>
          <a:stretch>
            <a:fillRect/>
          </a:stretch>
        </p:blipFill>
        <p:spPr bwMode="auto">
          <a:xfrm>
            <a:off x="1115616" y="1124744"/>
            <a:ext cx="6768752" cy="5076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5046069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p:cNvSpPr>
            <a:spLocks noGrp="1" noChangeArrowheads="1"/>
          </p:cNvSpPr>
          <p:nvPr>
            <p:ph type="title"/>
          </p:nvPr>
        </p:nvSpPr>
        <p:spPr>
          <a:xfrm>
            <a:off x="457200" y="274638"/>
            <a:ext cx="7139136" cy="778098"/>
          </a:xfrm>
        </p:spPr>
        <p:txBody>
          <a:bodyPr>
            <a:normAutofit/>
          </a:bodyPr>
          <a:lstStyle/>
          <a:p>
            <a:pPr marL="342900" indent="-342900"/>
            <a:r>
              <a:rPr lang="en-US" b="1" dirty="0" smtClean="0">
                <a:latin typeface="Arial" charset="0"/>
                <a:ea typeface="ＭＳ Ｐゴシック" charset="0"/>
                <a:cs typeface="ＭＳ Ｐゴシック" charset="0"/>
              </a:rPr>
              <a:t>Step 3: </a:t>
            </a:r>
            <a:r>
              <a:rPr lang="en-US" dirty="0">
                <a:latin typeface="Arial"/>
                <a:cs typeface="Arial"/>
              </a:rPr>
              <a:t>Organize and prioritize the needs</a:t>
            </a:r>
          </a:p>
        </p:txBody>
      </p:sp>
      <p:sp>
        <p:nvSpPr>
          <p:cNvPr id="2" name="TextBox 1"/>
          <p:cNvSpPr txBox="1"/>
          <p:nvPr/>
        </p:nvSpPr>
        <p:spPr>
          <a:xfrm>
            <a:off x="539552" y="1412776"/>
            <a:ext cx="6912768" cy="4339650"/>
          </a:xfrm>
          <a:prstGeom prst="rect">
            <a:avLst/>
          </a:prstGeom>
          <a:noFill/>
        </p:spPr>
        <p:txBody>
          <a:bodyPr wrap="square" rtlCol="0">
            <a:spAutoFit/>
          </a:bodyPr>
          <a:lstStyle/>
          <a:p>
            <a:r>
              <a:rPr lang="en-US" dirty="0" smtClean="0">
                <a:latin typeface="Arial"/>
                <a:cs typeface="Arial"/>
              </a:rPr>
              <a:t>Review the list and eliminate any redundant needs. </a:t>
            </a:r>
          </a:p>
          <a:p>
            <a:endParaRPr lang="en-US" dirty="0">
              <a:latin typeface="Arial"/>
              <a:cs typeface="Arial"/>
            </a:endParaRPr>
          </a:p>
          <a:p>
            <a:r>
              <a:rPr lang="en-US" dirty="0" smtClean="0">
                <a:latin typeface="Arial"/>
                <a:cs typeface="Arial"/>
              </a:rPr>
              <a:t>Group similar needs, give the group of needs a descriptive name. (you should have between 5 – 7 needs per group)</a:t>
            </a:r>
          </a:p>
          <a:p>
            <a:endParaRPr lang="en-US" dirty="0" smtClean="0">
              <a:latin typeface="Arial"/>
              <a:cs typeface="Arial"/>
            </a:endParaRPr>
          </a:p>
          <a:p>
            <a:r>
              <a:rPr lang="en-US" dirty="0" smtClean="0">
                <a:latin typeface="Arial"/>
                <a:cs typeface="Arial"/>
              </a:rPr>
              <a:t>Sort each group of needs into one of three categories: </a:t>
            </a:r>
          </a:p>
          <a:p>
            <a:pPr marL="285750" indent="-285750">
              <a:buFont typeface="Arial"/>
              <a:buChar char="•"/>
            </a:pPr>
            <a:r>
              <a:rPr lang="en-US" sz="1400" b="1" dirty="0" smtClean="0">
                <a:latin typeface="Arial"/>
                <a:cs typeface="Arial"/>
              </a:rPr>
              <a:t>The service MUST satisfy these needs: </a:t>
            </a:r>
            <a:r>
              <a:rPr lang="en-US" sz="1400" dirty="0" smtClean="0">
                <a:latin typeface="Arial"/>
                <a:cs typeface="Arial"/>
              </a:rPr>
              <a:t>these are needs that have to be addressed or the service will not be viable (a car service needs to be safe and reliable) </a:t>
            </a:r>
          </a:p>
          <a:p>
            <a:pPr marL="285750" indent="-285750">
              <a:buFont typeface="Arial"/>
              <a:buChar char="•"/>
            </a:pPr>
            <a:r>
              <a:rPr lang="en-US" sz="1400" b="1" dirty="0" smtClean="0">
                <a:latin typeface="Arial"/>
                <a:cs typeface="Arial"/>
              </a:rPr>
              <a:t>Linear satisfaction needs: </a:t>
            </a:r>
            <a:r>
              <a:rPr lang="en-US" sz="1400" dirty="0" smtClean="0">
                <a:latin typeface="Arial"/>
                <a:cs typeface="Arial"/>
              </a:rPr>
              <a:t>the more of these you can address the more the user will be satisfied with the service – distinguishing your service from existing alternatives. These are often needs that are well known to all but addressed in different ways / extents (a car service that is less expensive than taxis, a car service with shorter wait times for a ride). </a:t>
            </a:r>
          </a:p>
          <a:p>
            <a:pPr marL="285750" indent="-285750">
              <a:buFont typeface="Arial"/>
              <a:buChar char="•"/>
            </a:pPr>
            <a:r>
              <a:rPr lang="en-US" sz="1400" b="1" dirty="0" smtClean="0">
                <a:latin typeface="Arial"/>
                <a:cs typeface="Arial"/>
              </a:rPr>
              <a:t>Unknown needs</a:t>
            </a:r>
            <a:r>
              <a:rPr lang="en-US" sz="1400" dirty="0" smtClean="0">
                <a:latin typeface="Arial"/>
                <a:cs typeface="Arial"/>
              </a:rPr>
              <a:t>: these are needs that are unarticulated by the user and potentially unknown to competitors. People are not expecting you to solve these needs, so when you do the service has a distinct advantage. Think of these as “bonus” needs (splitting a fair, paying for someone else’s ride). </a:t>
            </a:r>
            <a:endParaRPr lang="en-US" sz="1400" dirty="0">
              <a:latin typeface="Arial"/>
              <a:cs typeface="Arial"/>
            </a:endParaRPr>
          </a:p>
        </p:txBody>
      </p:sp>
    </p:spTree>
    <p:extLst>
      <p:ext uri="{BB962C8B-B14F-4D97-AF65-F5344CB8AC3E}">
        <p14:creationId xmlns:p14="http://schemas.microsoft.com/office/powerpoint/2010/main" val="402220848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p:cNvSpPr>
            <a:spLocks noGrp="1" noChangeArrowheads="1"/>
          </p:cNvSpPr>
          <p:nvPr>
            <p:ph type="title"/>
          </p:nvPr>
        </p:nvSpPr>
        <p:spPr>
          <a:xfrm>
            <a:off x="457200" y="634678"/>
            <a:ext cx="7139136" cy="778098"/>
          </a:xfrm>
        </p:spPr>
        <p:txBody>
          <a:bodyPr>
            <a:normAutofit fontScale="90000"/>
          </a:bodyPr>
          <a:lstStyle/>
          <a:p>
            <a:r>
              <a:rPr lang="en-US" b="1" dirty="0" smtClean="0">
                <a:latin typeface="Arial" charset="0"/>
                <a:ea typeface="ＭＳ Ｐゴシック" charset="0"/>
                <a:cs typeface="ＭＳ Ｐゴシック" charset="0"/>
              </a:rPr>
              <a:t>Step 4: </a:t>
            </a:r>
            <a:r>
              <a:rPr lang="en-US" dirty="0">
                <a:latin typeface="Arial"/>
                <a:cs typeface="Arial"/>
              </a:rPr>
              <a:t>Identify metrics for each need (how can you measure if the </a:t>
            </a:r>
            <a:r>
              <a:rPr lang="en-US" dirty="0" smtClean="0">
                <a:latin typeface="Arial"/>
                <a:cs typeface="Arial"/>
              </a:rPr>
              <a:t>service is </a:t>
            </a:r>
            <a:r>
              <a:rPr lang="en-US" dirty="0">
                <a:latin typeface="Arial"/>
                <a:cs typeface="Arial"/>
              </a:rPr>
              <a:t>solving for the need?)</a:t>
            </a:r>
            <a:br>
              <a:rPr lang="en-US" dirty="0">
                <a:latin typeface="Arial"/>
                <a:cs typeface="Arial"/>
              </a:rPr>
            </a:br>
            <a:r>
              <a:rPr lang="en-US" dirty="0">
                <a:latin typeface="Arial"/>
                <a:cs typeface="Arial"/>
              </a:rPr>
              <a:t/>
            </a:r>
            <a:br>
              <a:rPr lang="en-US" dirty="0">
                <a:latin typeface="Arial"/>
                <a:cs typeface="Arial"/>
              </a:rPr>
            </a:br>
            <a:r>
              <a:rPr lang="en-US" dirty="0">
                <a:latin typeface="Arial"/>
                <a:cs typeface="Arial"/>
              </a:rPr>
              <a:t/>
            </a:r>
            <a:br>
              <a:rPr lang="en-US" dirty="0">
                <a:latin typeface="Arial"/>
                <a:cs typeface="Arial"/>
              </a:rPr>
            </a:br>
            <a:endParaRPr lang="en-US" dirty="0">
              <a:latin typeface="Arial" charset="0"/>
              <a:ea typeface="ＭＳ Ｐゴシック" charset="0"/>
              <a:cs typeface="ＭＳ Ｐゴシック" charset="0"/>
            </a:endParaRPr>
          </a:p>
        </p:txBody>
      </p:sp>
      <p:sp>
        <p:nvSpPr>
          <p:cNvPr id="2" name="TextBox 1"/>
          <p:cNvSpPr txBox="1"/>
          <p:nvPr/>
        </p:nvSpPr>
        <p:spPr>
          <a:xfrm>
            <a:off x="539552" y="1196752"/>
            <a:ext cx="7776864" cy="2862323"/>
          </a:xfrm>
          <a:prstGeom prst="rect">
            <a:avLst/>
          </a:prstGeom>
          <a:noFill/>
        </p:spPr>
        <p:txBody>
          <a:bodyPr wrap="square" rtlCol="0">
            <a:spAutoFit/>
          </a:bodyPr>
          <a:lstStyle/>
          <a:p>
            <a:r>
              <a:rPr lang="en-US" dirty="0" smtClean="0">
                <a:latin typeface="Arial"/>
                <a:cs typeface="Arial"/>
              </a:rPr>
              <a:t>For this step ask (for each need, not category), how can we measure if we satisfied the need? Remember, you are not defining the value of the metric at this point, just the metric. When doing this, keep in mind:</a:t>
            </a:r>
          </a:p>
          <a:p>
            <a:endParaRPr lang="en-US" sz="1400" dirty="0" smtClean="0">
              <a:latin typeface="Arial"/>
              <a:cs typeface="Arial"/>
            </a:endParaRPr>
          </a:p>
          <a:p>
            <a:pPr marL="285750" indent="-285750">
              <a:buFont typeface="Arial"/>
              <a:buChar char="•"/>
            </a:pPr>
            <a:r>
              <a:rPr lang="en-US" sz="1400" dirty="0" smtClean="0">
                <a:latin typeface="Arial"/>
                <a:cs typeface="Arial"/>
              </a:rPr>
              <a:t>Look for common industry metrics (horsepower for cars, decibels for sound equipment). </a:t>
            </a:r>
          </a:p>
          <a:p>
            <a:pPr marL="285750" indent="-285750">
              <a:buFont typeface="Arial"/>
              <a:buChar char="•"/>
            </a:pPr>
            <a:r>
              <a:rPr lang="en-US" sz="1400" dirty="0" smtClean="0">
                <a:latin typeface="Arial"/>
                <a:cs typeface="Arial"/>
              </a:rPr>
              <a:t>Be practical, make sure that it is feasible and cost effective to take measurements. </a:t>
            </a:r>
          </a:p>
          <a:p>
            <a:pPr marL="285750" indent="-285750">
              <a:buFont typeface="Arial"/>
              <a:buChar char="•"/>
            </a:pPr>
            <a:r>
              <a:rPr lang="en-US" sz="1400" dirty="0" smtClean="0">
                <a:latin typeface="Arial"/>
                <a:cs typeface="Arial"/>
              </a:rPr>
              <a:t>Make sure the service has direct influence on the metric</a:t>
            </a:r>
          </a:p>
          <a:p>
            <a:pPr marL="285750" indent="-285750">
              <a:buFont typeface="Arial"/>
              <a:buChar char="•"/>
            </a:pPr>
            <a:r>
              <a:rPr lang="en-US" sz="1400" dirty="0" smtClean="0">
                <a:latin typeface="Arial"/>
                <a:cs typeface="Arial"/>
              </a:rPr>
              <a:t>Some things are not easily quantified, often the emotional / cultural aspects of the product. You still want to define a metric, but it may not be measurable in a truly scientific way. </a:t>
            </a:r>
            <a:r>
              <a:rPr lang="en-US" sz="1400" dirty="0">
                <a:latin typeface="Arial"/>
                <a:cs typeface="Arial"/>
              </a:rPr>
              <a:t>F</a:t>
            </a:r>
            <a:r>
              <a:rPr lang="en-US" sz="1400" dirty="0" smtClean="0">
                <a:latin typeface="Arial"/>
                <a:cs typeface="Arial"/>
              </a:rPr>
              <a:t>or example, you can determine that a new service should make someone feel accomplished because they use the service. It is hard to gain a scientific measurement of “accomplished”, but surveys and user interviews can help you establish a reasonable proxy. </a:t>
            </a:r>
          </a:p>
        </p:txBody>
      </p:sp>
      <p:sp>
        <p:nvSpPr>
          <p:cNvPr id="4" name="TextBox 3"/>
          <p:cNvSpPr txBox="1"/>
          <p:nvPr/>
        </p:nvSpPr>
        <p:spPr>
          <a:xfrm>
            <a:off x="539750" y="4149650"/>
            <a:ext cx="3384178" cy="1815882"/>
          </a:xfrm>
          <a:prstGeom prst="rect">
            <a:avLst/>
          </a:prstGeom>
          <a:noFill/>
        </p:spPr>
        <p:txBody>
          <a:bodyPr wrap="square" rtlCol="0">
            <a:spAutoFit/>
          </a:bodyPr>
          <a:lstStyle/>
          <a:p>
            <a:r>
              <a:rPr lang="en-US" sz="1400" i="1" dirty="0" smtClean="0">
                <a:latin typeface="Arial"/>
                <a:cs typeface="Arial"/>
              </a:rPr>
              <a:t>Needs:</a:t>
            </a:r>
          </a:p>
          <a:p>
            <a:endParaRPr lang="en-US" sz="1400" i="1" dirty="0" smtClean="0">
              <a:latin typeface="Arial"/>
              <a:cs typeface="Arial"/>
            </a:endParaRPr>
          </a:p>
          <a:p>
            <a:pPr marL="285750" indent="-285750">
              <a:buFont typeface="Arial"/>
              <a:buChar char="•"/>
            </a:pPr>
            <a:r>
              <a:rPr lang="en-US" sz="1400" dirty="0" smtClean="0">
                <a:latin typeface="Arial"/>
                <a:cs typeface="Arial"/>
              </a:rPr>
              <a:t>I need a more affordable car service</a:t>
            </a:r>
          </a:p>
          <a:p>
            <a:endParaRPr lang="en-US" sz="1400" dirty="0" smtClean="0">
              <a:latin typeface="Arial"/>
              <a:cs typeface="Arial"/>
            </a:endParaRPr>
          </a:p>
          <a:p>
            <a:pPr marL="285750" indent="-285750">
              <a:buFont typeface="Arial"/>
              <a:buChar char="•"/>
            </a:pPr>
            <a:endParaRPr lang="en-US" sz="1400" dirty="0">
              <a:latin typeface="Arial"/>
              <a:cs typeface="Arial"/>
            </a:endParaRPr>
          </a:p>
          <a:p>
            <a:pPr marL="285750" indent="-285750">
              <a:buFont typeface="Arial"/>
              <a:buChar char="•"/>
            </a:pPr>
            <a:r>
              <a:rPr lang="en-US" sz="1400" dirty="0" smtClean="0">
                <a:latin typeface="Arial"/>
                <a:cs typeface="Arial"/>
              </a:rPr>
              <a:t>I need a car service that makes it easy to pay with a credit card </a:t>
            </a:r>
          </a:p>
          <a:p>
            <a:endParaRPr lang="en-US" sz="1400" dirty="0" smtClean="0">
              <a:latin typeface="Arial"/>
              <a:cs typeface="Arial"/>
            </a:endParaRPr>
          </a:p>
        </p:txBody>
      </p:sp>
      <p:sp>
        <p:nvSpPr>
          <p:cNvPr id="5" name="TextBox 4"/>
          <p:cNvSpPr txBox="1"/>
          <p:nvPr/>
        </p:nvSpPr>
        <p:spPr>
          <a:xfrm>
            <a:off x="4427984" y="4149080"/>
            <a:ext cx="3672408" cy="1815882"/>
          </a:xfrm>
          <a:prstGeom prst="rect">
            <a:avLst/>
          </a:prstGeom>
          <a:noFill/>
        </p:spPr>
        <p:txBody>
          <a:bodyPr wrap="square" rtlCol="0">
            <a:spAutoFit/>
          </a:bodyPr>
          <a:lstStyle/>
          <a:p>
            <a:r>
              <a:rPr lang="en-US" sz="1400" i="1" dirty="0" smtClean="0">
                <a:latin typeface="Arial"/>
                <a:cs typeface="Arial"/>
              </a:rPr>
              <a:t>Metrics:</a:t>
            </a:r>
          </a:p>
          <a:p>
            <a:endParaRPr lang="en-US" sz="1400" i="1" dirty="0" smtClean="0">
              <a:latin typeface="Arial"/>
              <a:cs typeface="Arial"/>
            </a:endParaRPr>
          </a:p>
          <a:p>
            <a:pPr marL="285750" indent="-285750">
              <a:buFont typeface="Arial"/>
              <a:buChar char="•"/>
            </a:pPr>
            <a:r>
              <a:rPr lang="en-US" sz="1400" dirty="0" smtClean="0">
                <a:latin typeface="Arial"/>
                <a:cs typeface="Arial"/>
              </a:rPr>
              <a:t>Total price of ride compared to equivalent taxi ride</a:t>
            </a:r>
          </a:p>
          <a:p>
            <a:pPr marL="285750" indent="-285750">
              <a:buFont typeface="Arial"/>
              <a:buChar char="•"/>
            </a:pPr>
            <a:endParaRPr lang="en-US" sz="1400" dirty="0">
              <a:latin typeface="Arial"/>
              <a:cs typeface="Arial"/>
            </a:endParaRPr>
          </a:p>
          <a:p>
            <a:pPr marL="285750" indent="-285750">
              <a:buFont typeface="Arial"/>
              <a:buChar char="•"/>
            </a:pPr>
            <a:r>
              <a:rPr lang="en-US" sz="1400" dirty="0" smtClean="0">
                <a:latin typeface="Arial"/>
                <a:cs typeface="Arial"/>
              </a:rPr>
              <a:t>Steps and time required to use a credit card when paying for a ride</a:t>
            </a:r>
            <a:endParaRPr lang="en-US" sz="1400" dirty="0">
              <a:latin typeface="Arial"/>
              <a:cs typeface="Arial"/>
            </a:endParaRPr>
          </a:p>
          <a:p>
            <a:endParaRPr lang="en-US" sz="1400" dirty="0" smtClean="0">
              <a:latin typeface="Arial"/>
              <a:cs typeface="Arial"/>
            </a:endParaRPr>
          </a:p>
        </p:txBody>
      </p:sp>
      <p:cxnSp>
        <p:nvCxnSpPr>
          <p:cNvPr id="6" name="Straight Connector 5"/>
          <p:cNvCxnSpPr/>
          <p:nvPr/>
        </p:nvCxnSpPr>
        <p:spPr>
          <a:xfrm>
            <a:off x="467544" y="4509690"/>
            <a:ext cx="770485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468313" y="5157762"/>
            <a:ext cx="770485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6195429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4029</TotalTime>
  <Words>1193</Words>
  <Application>Microsoft Macintosh PowerPoint</Application>
  <PresentationFormat>On-screen Show (4:3)</PresentationFormat>
  <Paragraphs>111</Paragraphs>
  <Slides>11</Slides>
  <Notes>9</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User needs to specifications </vt:lpstr>
      <vt:lpstr>Why do we care about user needs and specifications?  </vt:lpstr>
      <vt:lpstr>There are four steps in the process of transforming customer needs into service specifications: </vt:lpstr>
      <vt:lpstr>Our example will be focused on the service Uber X</vt:lpstr>
      <vt:lpstr>Step 1: Make a thorough list of what the users said (interviews) and did (observations)  </vt:lpstr>
      <vt:lpstr>Step 2: Author need statements  (based on list from interviews and observations)  </vt:lpstr>
      <vt:lpstr>Step 2: Author need statements should look and feel like this:</vt:lpstr>
      <vt:lpstr>Step 3: Organize and prioritize the needs</vt:lpstr>
      <vt:lpstr>Step 4: Identify metrics for each need (how can you measure if the service is solving for the need?)   </vt:lpstr>
      <vt:lpstr>Step 5: Identify your target specification (what value is ideal for each measurement?)    </vt:lpstr>
      <vt:lpstr>Student example: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and Synthesis</dc:title>
  <dc:creator>Ishan</dc:creator>
  <cp:lastModifiedBy>jeremy alexis</cp:lastModifiedBy>
  <cp:revision>193</cp:revision>
  <cp:lastPrinted>2014-08-14T15:12:05Z</cp:lastPrinted>
  <dcterms:created xsi:type="dcterms:W3CDTF">2012-01-27T23:20:38Z</dcterms:created>
  <dcterms:modified xsi:type="dcterms:W3CDTF">2015-09-08T19:06:54Z</dcterms:modified>
</cp:coreProperties>
</file>