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1" r:id="rId2"/>
    <p:sldId id="363" r:id="rId3"/>
    <p:sldId id="359" r:id="rId4"/>
    <p:sldId id="362" r:id="rId5"/>
    <p:sldId id="364" r:id="rId6"/>
    <p:sldId id="358" r:id="rId7"/>
    <p:sldId id="373" r:id="rId8"/>
    <p:sldId id="361" r:id="rId9"/>
    <p:sldId id="365" r:id="rId10"/>
    <p:sldId id="366" r:id="rId11"/>
    <p:sldId id="367" r:id="rId12"/>
    <p:sldId id="368" r:id="rId13"/>
    <p:sldId id="369" r:id="rId14"/>
    <p:sldId id="370" r:id="rId15"/>
    <p:sldId id="371" r:id="rId16"/>
    <p:sldId id="3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4" autoAdjust="0"/>
  </p:normalViewPr>
  <p:slideViewPr>
    <p:cSldViewPr>
      <p:cViewPr varScale="1">
        <p:scale>
          <a:sx n="109" d="100"/>
          <a:sy n="109" d="100"/>
        </p:scale>
        <p:origin x="-16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5A01E-72A8-4889-A8A1-80E1D4D62D74}" type="datetimeFigureOut">
              <a:rPr lang="en-US" smtClean="0"/>
              <a:t>3/11/2016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E9722-9C0A-432C-A944-79216FDDF5F0}" type="slidenum">
              <a:rPr lang="en-US" smtClean="0"/>
              <a:t>‹#›</a:t>
            </a:fld>
            <a:endParaRPr lang="en-US"/>
          </a:p>
        </p:txBody>
      </p:sp>
    </p:spTree>
    <p:extLst>
      <p:ext uri="{BB962C8B-B14F-4D97-AF65-F5344CB8AC3E}">
        <p14:creationId xmlns:p14="http://schemas.microsoft.com/office/powerpoint/2010/main" val="404621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http://www.ecogrow.com/learning-center-grow-room-ventilation-c-283_299.html</a:t>
            </a:r>
          </a:p>
          <a:p>
            <a:r>
              <a:rPr lang="en-US" dirty="0" smtClean="0"/>
              <a:t>http://plantozoid.com/how-to-set-up-grow-room-ventilation-system/</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2</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http://sdhydroponics.com/resources/articles/gardening/ventilation-basics-explained</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11</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http://www.flairform.com/hints/ventilation_2.htm</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12</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http://www.flairform.com/hints/ventilation_2.htm</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13</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http://www.flairform.com/hints/ventilation_2.htm</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14</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http://www.flairform.com/hints/ventilation_3.htm</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15</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http://www.flairform.com/hints/ventilation_3.htm</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16</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http://howtogrowmarijuana.com/hydroponic-ventilation-fans-cooling-co2/</a:t>
            </a:r>
          </a:p>
          <a:p>
            <a:r>
              <a:rPr lang="en-US" dirty="0" smtClean="0"/>
              <a:t>http://flairform.com/hints/temperature_air.htm</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3</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http://www.growersguidetocannabis.com/ventilation-getting-good-air-flow-for-your-cannabis-grow/</a:t>
            </a:r>
          </a:p>
          <a:p>
            <a:r>
              <a:rPr lang="en-US" dirty="0" smtClean="0"/>
              <a:t>http://www.ecogrow.com/learning-center-grow-room-ventilation-c-283_299.html</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4</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http://www.growersguidetocannabis.com/ventilation-getting-good-air-flow-for-your-cannabis-grow/</a:t>
            </a:r>
          </a:p>
          <a:p>
            <a:r>
              <a:rPr lang="en-US" dirty="0" smtClean="0"/>
              <a:t>http://www.ecogrow.com/learning-center-grow-room-ventilation-c-283_299.html</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5</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http://howtogrowmarijuana.com/hydroponic-ventilation-fans-cooling-co2/</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6</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http://howtogrowmarijuana.com/hydroponic-ventilation-fans-cooling-co2/</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7</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http://howtogrowmarijuana.com/hydroponic-ventilation-fans-cooling-co2/</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8</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9</a:t>
            </a:fld>
            <a:endParaRPr lang="en-US"/>
          </a:p>
        </p:txBody>
      </p:sp>
    </p:spTree>
    <p:extLst>
      <p:ext uri="{BB962C8B-B14F-4D97-AF65-F5344CB8AC3E}">
        <p14:creationId xmlns:p14="http://schemas.microsoft.com/office/powerpoint/2010/main" val="296225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http://sdhydroponics.com/resources/articles/gardening/ventilation-basics-explained</a:t>
            </a:r>
            <a:endParaRPr lang="en-US" dirty="0"/>
          </a:p>
        </p:txBody>
      </p:sp>
      <p:sp>
        <p:nvSpPr>
          <p:cNvPr id="4" name="Slide Number Placeholder 3"/>
          <p:cNvSpPr>
            <a:spLocks noGrp="1"/>
          </p:cNvSpPr>
          <p:nvPr>
            <p:ph type="sldNum" sz="quarter" idx="10"/>
          </p:nvPr>
        </p:nvSpPr>
        <p:spPr/>
        <p:txBody>
          <a:bodyPr/>
          <a:lstStyle/>
          <a:p>
            <a:fld id="{2FCE9722-9C0A-432C-A944-79216FDDF5F0}" type="slidenum">
              <a:rPr lang="en-US" smtClean="0"/>
              <a:t>10</a:t>
            </a:fld>
            <a:endParaRPr lang="en-US"/>
          </a:p>
        </p:txBody>
      </p:sp>
    </p:spTree>
    <p:extLst>
      <p:ext uri="{BB962C8B-B14F-4D97-AF65-F5344CB8AC3E}">
        <p14:creationId xmlns:p14="http://schemas.microsoft.com/office/powerpoint/2010/main" val="296225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1DA1C7-5504-472C-A725-F576E31BD840}"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106292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DA1C7-5504-472C-A725-F576E31BD840}"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194527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DA1C7-5504-472C-A725-F576E31BD840}"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195910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1DA1C7-5504-472C-A725-F576E31BD840}"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178399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1DA1C7-5504-472C-A725-F576E31BD840}"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116323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1DA1C7-5504-472C-A725-F576E31BD840}"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197856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1DA1C7-5504-472C-A725-F576E31BD840}" type="datetimeFigureOut">
              <a:rPr lang="en-US" smtClean="0"/>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114233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1DA1C7-5504-472C-A725-F576E31BD840}" type="datetimeFigureOut">
              <a:rPr lang="en-US" smtClean="0"/>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274109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DA1C7-5504-472C-A725-F576E31BD840}" type="datetimeFigureOut">
              <a:rPr lang="en-US" smtClean="0"/>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399397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DA1C7-5504-472C-A725-F576E31BD840}"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37939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1DA1C7-5504-472C-A725-F576E31BD840}"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2AD1A-D137-4FE7-B753-E672B076799E}" type="slidenum">
              <a:rPr lang="en-US" smtClean="0"/>
              <a:t>‹#›</a:t>
            </a:fld>
            <a:endParaRPr lang="en-US"/>
          </a:p>
        </p:txBody>
      </p:sp>
    </p:spTree>
    <p:extLst>
      <p:ext uri="{BB962C8B-B14F-4D97-AF65-F5344CB8AC3E}">
        <p14:creationId xmlns:p14="http://schemas.microsoft.com/office/powerpoint/2010/main" val="421344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DA1C7-5504-472C-A725-F576E31BD840}" type="datetimeFigureOut">
              <a:rPr lang="en-US" smtClean="0"/>
              <a:t>3/11/2016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2AD1A-D137-4FE7-B753-E672B076799E}" type="slidenum">
              <a:rPr lang="en-US" smtClean="0"/>
              <a:t>‹#›</a:t>
            </a:fld>
            <a:endParaRPr lang="en-US"/>
          </a:p>
        </p:txBody>
      </p:sp>
    </p:spTree>
    <p:extLst>
      <p:ext uri="{BB962C8B-B14F-4D97-AF65-F5344CB8AC3E}">
        <p14:creationId xmlns:p14="http://schemas.microsoft.com/office/powerpoint/2010/main" val="298029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ormAutofit fontScale="90000"/>
          </a:bodyPr>
          <a:lstStyle/>
          <a:p>
            <a:r>
              <a:rPr lang="en-US" sz="5400" dirty="0"/>
              <a:t/>
            </a:r>
            <a:br>
              <a:rPr lang="en-US" sz="5400" dirty="0"/>
            </a:br>
            <a:r>
              <a:rPr lang="en-US" sz="5400" dirty="0"/>
              <a:t> HVAC (Heating, Ventilation and Air Conditioning) </a:t>
            </a:r>
            <a:br>
              <a:rPr lang="en-US" sz="5400" dirty="0"/>
            </a:br>
            <a:endParaRPr lang="en-US" sz="5400" dirty="0"/>
          </a:p>
        </p:txBody>
      </p:sp>
      <p:sp>
        <p:nvSpPr>
          <p:cNvPr id="3" name="Subtitle 2"/>
          <p:cNvSpPr>
            <a:spLocks noGrp="1"/>
          </p:cNvSpPr>
          <p:nvPr>
            <p:ph type="subTitle" idx="1"/>
          </p:nvPr>
        </p:nvSpPr>
        <p:spPr/>
        <p:txBody>
          <a:bodyPr/>
          <a:lstStyle/>
          <a:p>
            <a:r>
              <a:rPr lang="en-US" dirty="0" smtClean="0">
                <a:solidFill>
                  <a:schemeClr val="tx1"/>
                </a:solidFill>
              </a:rPr>
              <a:t>IPRO 497-221</a:t>
            </a:r>
          </a:p>
          <a:p>
            <a:r>
              <a:rPr lang="en-US" dirty="0" smtClean="0">
                <a:solidFill>
                  <a:schemeClr val="tx1"/>
                </a:solidFill>
              </a:rPr>
              <a:t>Hong Zhang</a:t>
            </a:r>
            <a:endParaRPr lang="en-US" dirty="0">
              <a:solidFill>
                <a:schemeClr val="tx1"/>
              </a:solidFill>
            </a:endParaRPr>
          </a:p>
        </p:txBody>
      </p:sp>
    </p:spTree>
    <p:extLst>
      <p:ext uri="{BB962C8B-B14F-4D97-AF65-F5344CB8AC3E}">
        <p14:creationId xmlns:p14="http://schemas.microsoft.com/office/powerpoint/2010/main" val="2906935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r>
              <a:rPr lang="en-US" sz="3200" b="1" dirty="0">
                <a:latin typeface="Century Schoolbook" panose="02040604050505020304" pitchFamily="18" charset="0"/>
              </a:rPr>
              <a:t>How to size your exhaust fan</a:t>
            </a:r>
            <a:endParaRPr lang="en-US" sz="3200" b="1" dirty="0"/>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04800" y="914399"/>
            <a:ext cx="7772400" cy="5632311"/>
          </a:xfrm>
          <a:prstGeom prst="rect">
            <a:avLst/>
          </a:prstGeom>
        </p:spPr>
        <p:txBody>
          <a:bodyPr wrap="square">
            <a:spAutoFit/>
          </a:bodyPr>
          <a:lstStyle/>
          <a:p>
            <a:r>
              <a:rPr lang="en-US" sz="2000" b="1" dirty="0" smtClean="0">
                <a:latin typeface="Century Schoolbook" panose="02040604050505020304" pitchFamily="18" charset="0"/>
              </a:rPr>
              <a:t>Step </a:t>
            </a:r>
            <a:r>
              <a:rPr lang="en-US" sz="2000" b="1" dirty="0">
                <a:latin typeface="Century Schoolbook" panose="02040604050505020304" pitchFamily="18" charset="0"/>
              </a:rPr>
              <a:t>1 – Room Volume</a:t>
            </a:r>
          </a:p>
          <a:p>
            <a:r>
              <a:rPr lang="en-US" sz="2000" dirty="0">
                <a:latin typeface="Century Schoolbook" panose="02040604050505020304" pitchFamily="18" charset="0"/>
              </a:rPr>
              <a:t>growing </a:t>
            </a:r>
            <a:r>
              <a:rPr lang="en-US" sz="2000" dirty="0" smtClean="0">
                <a:latin typeface="Century Schoolbook" panose="02040604050505020304" pitchFamily="18" charset="0"/>
              </a:rPr>
              <a:t>area =  </a:t>
            </a:r>
            <a:r>
              <a:rPr lang="en-US" sz="2000" dirty="0">
                <a:latin typeface="Century Schoolbook" panose="02040604050505020304" pitchFamily="18" charset="0"/>
              </a:rPr>
              <a:t>length x width x height </a:t>
            </a:r>
            <a:endParaRPr lang="en-US" sz="2000" dirty="0" smtClean="0">
              <a:latin typeface="Century Schoolbook" panose="02040604050505020304" pitchFamily="18" charset="0"/>
            </a:endParaRPr>
          </a:p>
          <a:p>
            <a:r>
              <a:rPr lang="en-US" sz="2000" b="1" dirty="0" smtClean="0">
                <a:latin typeface="Century Schoolbook" panose="02040604050505020304" pitchFamily="18" charset="0"/>
              </a:rPr>
              <a:t>Step </a:t>
            </a:r>
            <a:r>
              <a:rPr lang="en-US" sz="2000" b="1" dirty="0">
                <a:latin typeface="Century Schoolbook" panose="02040604050505020304" pitchFamily="18" charset="0"/>
              </a:rPr>
              <a:t>2 – CFM Required</a:t>
            </a:r>
          </a:p>
          <a:p>
            <a:r>
              <a:rPr lang="en-US" sz="2000" dirty="0" smtClean="0">
                <a:latin typeface="Century Schoolbook" panose="02040604050505020304" pitchFamily="18" charset="0"/>
              </a:rPr>
              <a:t>CFM required = growing area / exchange minutes</a:t>
            </a:r>
          </a:p>
          <a:p>
            <a:r>
              <a:rPr lang="en-US" sz="2000" dirty="0" smtClean="0">
                <a:latin typeface="Century Schoolbook" panose="02040604050505020304" pitchFamily="18" charset="0"/>
              </a:rPr>
              <a:t>For example, the </a:t>
            </a:r>
            <a:r>
              <a:rPr lang="en-US" sz="2000" dirty="0">
                <a:latin typeface="Century Schoolbook" panose="02040604050505020304" pitchFamily="18" charset="0"/>
              </a:rPr>
              <a:t>fan </a:t>
            </a:r>
            <a:r>
              <a:rPr lang="en-US" sz="2000" dirty="0" smtClean="0">
                <a:latin typeface="Century Schoolbook" panose="02040604050505020304" pitchFamily="18" charset="0"/>
              </a:rPr>
              <a:t>exchange </a:t>
            </a:r>
            <a:r>
              <a:rPr lang="en-US" sz="2000" dirty="0">
                <a:latin typeface="Century Schoolbook" panose="02040604050505020304" pitchFamily="18" charset="0"/>
              </a:rPr>
              <a:t>the air in a grow room once every three minutes. Therefore, 512 cubic feet/3 minutes = 171 cfm. </a:t>
            </a:r>
            <a:endParaRPr lang="en-US" sz="2000" dirty="0" smtClean="0">
              <a:latin typeface="Century Schoolbook" panose="02040604050505020304" pitchFamily="18" charset="0"/>
            </a:endParaRPr>
          </a:p>
          <a:p>
            <a:r>
              <a:rPr lang="en-US" sz="2000" b="1" dirty="0" smtClean="0">
                <a:latin typeface="Century Schoolbook" panose="02040604050505020304" pitchFamily="18" charset="0"/>
              </a:rPr>
              <a:t>Tip</a:t>
            </a:r>
            <a:r>
              <a:rPr lang="en-US" sz="2000" dirty="0" smtClean="0">
                <a:latin typeface="Century Schoolbook" panose="02040604050505020304" pitchFamily="18" charset="0"/>
              </a:rPr>
              <a:t>: As </a:t>
            </a:r>
            <a:r>
              <a:rPr lang="en-US" sz="2000" dirty="0">
                <a:latin typeface="Century Schoolbook" panose="02040604050505020304" pitchFamily="18" charset="0"/>
              </a:rPr>
              <a:t>a general rule, maximum winter ventilation rates rarely exceed 12-20 air changes per hour; however, maximum summer air exchange rates can go up to 60 air changes per hour.</a:t>
            </a:r>
          </a:p>
          <a:p>
            <a:r>
              <a:rPr lang="en-US" sz="2000" b="1" dirty="0" smtClean="0">
                <a:latin typeface="Century Schoolbook" panose="02040604050505020304" pitchFamily="18" charset="0"/>
              </a:rPr>
              <a:t>Step </a:t>
            </a:r>
            <a:r>
              <a:rPr lang="en-US" sz="2000" b="1" dirty="0">
                <a:latin typeface="Century Schoolbook" panose="02040604050505020304" pitchFamily="18" charset="0"/>
              </a:rPr>
              <a:t>3 – Additional factors</a:t>
            </a:r>
          </a:p>
          <a:p>
            <a:r>
              <a:rPr lang="en-US" sz="2000" dirty="0" smtClean="0">
                <a:latin typeface="Century Schoolbook" panose="02040604050505020304" pitchFamily="18" charset="0"/>
              </a:rPr>
              <a:t>1</a:t>
            </a:r>
            <a:r>
              <a:rPr lang="en-US" sz="2000" dirty="0">
                <a:latin typeface="Century Schoolbook" panose="02040604050505020304" pitchFamily="18" charset="0"/>
              </a:rPr>
              <a:t>. </a:t>
            </a:r>
            <a:r>
              <a:rPr lang="en-US" sz="2000" b="1" dirty="0">
                <a:latin typeface="Century Schoolbook" panose="02040604050505020304" pitchFamily="18" charset="0"/>
              </a:rPr>
              <a:t>Number of HID lights </a:t>
            </a:r>
            <a:r>
              <a:rPr lang="en-US" sz="2000" dirty="0">
                <a:latin typeface="Century Schoolbook" panose="02040604050505020304" pitchFamily="18" charset="0"/>
              </a:rPr>
              <a:t>– add 5% per air cooled light or 10-15% per non-air cooled light.</a:t>
            </a:r>
          </a:p>
          <a:p>
            <a:r>
              <a:rPr lang="en-US" sz="2000" dirty="0">
                <a:latin typeface="Century Schoolbook" panose="02040604050505020304" pitchFamily="18" charset="0"/>
              </a:rPr>
              <a:t>2. </a:t>
            </a:r>
            <a:r>
              <a:rPr lang="en-US" sz="2000" b="1" dirty="0">
                <a:latin typeface="Century Schoolbook" panose="02040604050505020304" pitchFamily="18" charset="0"/>
              </a:rPr>
              <a:t>CO2</a:t>
            </a:r>
            <a:r>
              <a:rPr lang="en-US" sz="2000" dirty="0">
                <a:latin typeface="Century Schoolbook" panose="02040604050505020304" pitchFamily="18" charset="0"/>
              </a:rPr>
              <a:t> – add 5% for rooms with CO2 enrichment</a:t>
            </a:r>
          </a:p>
          <a:p>
            <a:r>
              <a:rPr lang="en-US" sz="2000" dirty="0">
                <a:latin typeface="Century Schoolbook" panose="02040604050505020304" pitchFamily="18" charset="0"/>
              </a:rPr>
              <a:t>3. </a:t>
            </a:r>
            <a:r>
              <a:rPr lang="en-US" sz="2000" b="1" dirty="0">
                <a:latin typeface="Century Schoolbook" panose="02040604050505020304" pitchFamily="18" charset="0"/>
              </a:rPr>
              <a:t>Filters</a:t>
            </a:r>
            <a:r>
              <a:rPr lang="en-US" sz="2000" dirty="0">
                <a:latin typeface="Century Schoolbook" panose="02040604050505020304" pitchFamily="18" charset="0"/>
              </a:rPr>
              <a:t> – if a carbon filter is to be used with the exhaust system then add 20%</a:t>
            </a:r>
          </a:p>
          <a:p>
            <a:r>
              <a:rPr lang="en-US" sz="2000" dirty="0">
                <a:latin typeface="Century Schoolbook" panose="02040604050505020304" pitchFamily="18" charset="0"/>
              </a:rPr>
              <a:t>4. </a:t>
            </a:r>
            <a:r>
              <a:rPr lang="en-US" sz="2000" b="1" dirty="0">
                <a:latin typeface="Century Schoolbook" panose="02040604050505020304" pitchFamily="18" charset="0"/>
              </a:rPr>
              <a:t>Ambient temperature </a:t>
            </a:r>
            <a:r>
              <a:rPr lang="en-US" sz="2000" dirty="0">
                <a:latin typeface="Century Schoolbook" panose="02040604050505020304" pitchFamily="18" charset="0"/>
              </a:rPr>
              <a:t>– for hot climates (such as Southern California) add 25%, for hot and humid climates (such as Florida) add up to 40%.</a:t>
            </a:r>
          </a:p>
        </p:txBody>
      </p:sp>
    </p:spTree>
    <p:extLst>
      <p:ext uri="{BB962C8B-B14F-4D97-AF65-F5344CB8AC3E}">
        <p14:creationId xmlns:p14="http://schemas.microsoft.com/office/powerpoint/2010/main" val="297304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r>
              <a:rPr lang="en-US" sz="3200" b="1" dirty="0">
                <a:latin typeface="Century Schoolbook" panose="02040604050505020304" pitchFamily="18" charset="0"/>
              </a:rPr>
              <a:t>How to size your exhaust fan</a:t>
            </a:r>
            <a:endParaRPr lang="en-US" sz="3200" b="1" dirty="0"/>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81000" y="1088172"/>
            <a:ext cx="7772400" cy="5016758"/>
          </a:xfrm>
          <a:prstGeom prst="rect">
            <a:avLst/>
          </a:prstGeom>
        </p:spPr>
        <p:txBody>
          <a:bodyPr wrap="square">
            <a:spAutoFit/>
          </a:bodyPr>
          <a:lstStyle/>
          <a:p>
            <a:r>
              <a:rPr lang="en-US" sz="2000" b="1" dirty="0">
                <a:latin typeface="Century Schoolbook" panose="02040604050505020304" pitchFamily="18" charset="0"/>
              </a:rPr>
              <a:t>Example</a:t>
            </a:r>
            <a:r>
              <a:rPr lang="en-US" sz="2000" dirty="0">
                <a:latin typeface="Century Schoolbook" panose="02040604050505020304" pitchFamily="18" charset="0"/>
              </a:rPr>
              <a:t>:</a:t>
            </a:r>
          </a:p>
          <a:p>
            <a:r>
              <a:rPr lang="en-US" sz="2000" dirty="0" smtClean="0">
                <a:latin typeface="Century Schoolbook" panose="02040604050505020304" pitchFamily="18" charset="0"/>
              </a:rPr>
              <a:t>	In </a:t>
            </a:r>
            <a:r>
              <a:rPr lang="en-US" sz="2000" dirty="0">
                <a:latin typeface="Century Schoolbook" panose="02040604050505020304" pitchFamily="18" charset="0"/>
              </a:rPr>
              <a:t>our 8’ x 8’ room we have 2 x 1000w air cooled lights, and we plan to use a carbon filter. We also plan to use CO2 in this room. The ambient temperature is 90°F, however, we will be using air from another room that is air-conditioned.</a:t>
            </a:r>
          </a:p>
          <a:p>
            <a:endParaRPr lang="en-US" sz="2000" dirty="0" smtClean="0">
              <a:latin typeface="Century Schoolbook" panose="02040604050505020304" pitchFamily="18" charset="0"/>
            </a:endParaRPr>
          </a:p>
          <a:p>
            <a:r>
              <a:rPr lang="en-US" sz="2000" b="1" dirty="0" smtClean="0">
                <a:latin typeface="Century Schoolbook" panose="02040604050505020304" pitchFamily="18" charset="0"/>
              </a:rPr>
              <a:t>Minimum </a:t>
            </a:r>
            <a:r>
              <a:rPr lang="en-US" sz="2000" b="1" dirty="0">
                <a:latin typeface="Century Schoolbook" panose="02040604050505020304" pitchFamily="18" charset="0"/>
              </a:rPr>
              <a:t>Required CFM to ventilate room:</a:t>
            </a:r>
          </a:p>
          <a:p>
            <a:r>
              <a:rPr lang="en-US" sz="2000" dirty="0">
                <a:latin typeface="Century Schoolbook" panose="02040604050505020304" pitchFamily="18" charset="0"/>
              </a:rPr>
              <a:t>(CFM required for room – step 2) + (CFM required for room – step 2 x 10% (2 air cooled lights)) + (CFM required for room – step 2 x 5% (CO2)) + (CFM required for room – step 2 x 20% (Carbon Filter)) + (Ambient Temperature 0 (Air coming from air-conditioned room)).</a:t>
            </a:r>
          </a:p>
          <a:p>
            <a:r>
              <a:rPr lang="en-US" sz="2000" dirty="0">
                <a:latin typeface="Century Schoolbook" panose="02040604050505020304" pitchFamily="18" charset="0"/>
              </a:rPr>
              <a:t>= (171cfm) + (171cfm x 10%) +</a:t>
            </a:r>
          </a:p>
          <a:p>
            <a:r>
              <a:rPr lang="en-US" sz="2000" dirty="0">
                <a:latin typeface="Century Schoolbook" panose="02040604050505020304" pitchFamily="18" charset="0"/>
              </a:rPr>
              <a:t>(171cfm x 5%) + (171cfm x 20%) + ( 0 )</a:t>
            </a:r>
          </a:p>
          <a:p>
            <a:r>
              <a:rPr lang="en-US" sz="2000" dirty="0">
                <a:latin typeface="Century Schoolbook" panose="02040604050505020304" pitchFamily="18" charset="0"/>
              </a:rPr>
              <a:t>= 231cfm – this is the absolute minimum cfm required to ventilate your room.</a:t>
            </a:r>
          </a:p>
        </p:txBody>
      </p:sp>
    </p:spTree>
    <p:extLst>
      <p:ext uri="{BB962C8B-B14F-4D97-AF65-F5344CB8AC3E}">
        <p14:creationId xmlns:p14="http://schemas.microsoft.com/office/powerpoint/2010/main" val="3617975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r>
              <a:rPr lang="en-US" sz="3200" b="1" dirty="0"/>
              <a:t>L</a:t>
            </a:r>
            <a:r>
              <a:rPr lang="en-US" sz="3200" b="1" dirty="0" smtClean="0"/>
              <a:t>ayout</a:t>
            </a:r>
            <a:endParaRPr lang="en-US" sz="3200" b="1" dirty="0"/>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2" y="1066800"/>
            <a:ext cx="8115923" cy="463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295400" y="5772090"/>
            <a:ext cx="7315200" cy="400110"/>
          </a:xfrm>
          <a:prstGeom prst="rect">
            <a:avLst/>
          </a:prstGeom>
          <a:noFill/>
        </p:spPr>
        <p:txBody>
          <a:bodyPr wrap="square" rtlCol="0">
            <a:spAutoFit/>
          </a:bodyPr>
          <a:lstStyle/>
          <a:p>
            <a:r>
              <a:rPr lang="en-US" sz="2000" b="1" dirty="0" smtClean="0">
                <a:latin typeface="Century Schoolbook" panose="02040604050505020304" pitchFamily="18" charset="0"/>
              </a:rPr>
              <a:t>Basic equipment for ventilation &amp; lighting (side view)</a:t>
            </a:r>
            <a:endParaRPr lang="en-US" sz="2000" b="1" dirty="0">
              <a:latin typeface="Century Schoolbook" panose="02040604050505020304" pitchFamily="18" charset="0"/>
            </a:endParaRPr>
          </a:p>
        </p:txBody>
      </p:sp>
    </p:spTree>
    <p:extLst>
      <p:ext uri="{BB962C8B-B14F-4D97-AF65-F5344CB8AC3E}">
        <p14:creationId xmlns:p14="http://schemas.microsoft.com/office/powerpoint/2010/main" val="3801014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r>
              <a:rPr lang="en-US" sz="3200" b="1" dirty="0"/>
              <a:t>L</a:t>
            </a:r>
            <a:r>
              <a:rPr lang="en-US" sz="3200" b="1" dirty="0" smtClean="0"/>
              <a:t>ayout</a:t>
            </a:r>
            <a:endParaRPr lang="en-US" sz="3200" b="1" dirty="0"/>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78" y="1371600"/>
            <a:ext cx="8566621" cy="3690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9600" y="5410200"/>
            <a:ext cx="8001000" cy="400110"/>
          </a:xfrm>
          <a:prstGeom prst="rect">
            <a:avLst/>
          </a:prstGeom>
          <a:noFill/>
        </p:spPr>
        <p:txBody>
          <a:bodyPr wrap="square" rtlCol="0">
            <a:spAutoFit/>
          </a:bodyPr>
          <a:lstStyle/>
          <a:p>
            <a:r>
              <a:rPr lang="en-US" sz="2000" b="1" dirty="0" smtClean="0">
                <a:latin typeface="Century Schoolbook" panose="02040604050505020304" pitchFamily="18" charset="0"/>
              </a:rPr>
              <a:t>Basic equipment for ventilation &amp; lighting (aerial view)</a:t>
            </a:r>
            <a:endParaRPr lang="en-US" sz="2000" b="1" dirty="0">
              <a:latin typeface="Century Schoolbook" panose="02040604050505020304" pitchFamily="18" charset="0"/>
            </a:endParaRPr>
          </a:p>
        </p:txBody>
      </p:sp>
    </p:spTree>
    <p:extLst>
      <p:ext uri="{BB962C8B-B14F-4D97-AF65-F5344CB8AC3E}">
        <p14:creationId xmlns:p14="http://schemas.microsoft.com/office/powerpoint/2010/main" val="900732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r>
              <a:rPr lang="en-US" sz="3200" b="1" dirty="0" smtClean="0">
                <a:latin typeface="Century Schoolbook" panose="02040604050505020304" pitchFamily="18" charset="0"/>
              </a:rPr>
              <a:t>Layout Rule</a:t>
            </a:r>
            <a:endParaRPr lang="en-US" sz="3200" b="1" dirty="0"/>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81000" y="1088172"/>
            <a:ext cx="7772400" cy="5632311"/>
          </a:xfrm>
          <a:prstGeom prst="rect">
            <a:avLst/>
          </a:prstGeom>
        </p:spPr>
        <p:txBody>
          <a:bodyPr wrap="square">
            <a:spAutoFit/>
          </a:bodyPr>
          <a:lstStyle/>
          <a:p>
            <a:r>
              <a:rPr lang="en-US" sz="2000" b="1" dirty="0">
                <a:latin typeface="Century Schoolbook" panose="02040604050505020304" pitchFamily="18" charset="0"/>
              </a:rPr>
              <a:t>D</a:t>
            </a:r>
            <a:r>
              <a:rPr lang="en-US" sz="2000" b="1" dirty="0" smtClean="0">
                <a:latin typeface="Century Schoolbook" panose="02040604050505020304" pitchFamily="18" charset="0"/>
              </a:rPr>
              <a:t>imensions</a:t>
            </a:r>
            <a:r>
              <a:rPr lang="en-US" sz="2000" b="1" dirty="0">
                <a:latin typeface="Century Schoolbook" panose="02040604050505020304" pitchFamily="18" charset="0"/>
              </a:rPr>
              <a:t> </a:t>
            </a:r>
          </a:p>
          <a:p>
            <a:r>
              <a:rPr lang="en-US" sz="2000" dirty="0" smtClean="0">
                <a:latin typeface="Century Schoolbook" panose="02040604050505020304" pitchFamily="18" charset="0"/>
              </a:rPr>
              <a:t>-</a:t>
            </a:r>
            <a:r>
              <a:rPr lang="en-US" sz="2000" dirty="0">
                <a:latin typeface="Century Schoolbook" panose="02040604050505020304" pitchFamily="18" charset="0"/>
              </a:rPr>
              <a:t>  Allocate sufficient clearance around the plants for maintenance.</a:t>
            </a:r>
          </a:p>
          <a:p>
            <a:r>
              <a:rPr lang="en-US" sz="2000" dirty="0">
                <a:latin typeface="Century Schoolbook" panose="02040604050505020304" pitchFamily="18" charset="0"/>
              </a:rPr>
              <a:t>-  Position plants at a convenient working height.</a:t>
            </a:r>
          </a:p>
          <a:p>
            <a:r>
              <a:rPr lang="en-US" sz="2000" dirty="0">
                <a:latin typeface="Century Schoolbook" panose="02040604050505020304" pitchFamily="18" charset="0"/>
              </a:rPr>
              <a:t>-  It is beneficial to have a minimum gap of 1 meter (3 </a:t>
            </a:r>
            <a:r>
              <a:rPr lang="en-US" sz="2000" dirty="0" err="1">
                <a:latin typeface="Century Schoolbook" panose="02040604050505020304" pitchFamily="18" charset="0"/>
              </a:rPr>
              <a:t>ft</a:t>
            </a:r>
            <a:r>
              <a:rPr lang="en-US" sz="2000" dirty="0">
                <a:latin typeface="Century Schoolbook" panose="02040604050505020304" pitchFamily="18" charset="0"/>
              </a:rPr>
              <a:t>) between the lamp shade and the ceiling. </a:t>
            </a:r>
            <a:r>
              <a:rPr lang="en-US" sz="2000" b="1" dirty="0">
                <a:latin typeface="Century Schoolbook" panose="02040604050505020304" pitchFamily="18" charset="0"/>
              </a:rPr>
              <a:t/>
            </a:r>
            <a:br>
              <a:rPr lang="en-US" sz="2000" b="1" dirty="0">
                <a:latin typeface="Century Schoolbook" panose="02040604050505020304" pitchFamily="18" charset="0"/>
              </a:rPr>
            </a:br>
            <a:r>
              <a:rPr lang="en-US" sz="2000" b="1" dirty="0">
                <a:latin typeface="Century Schoolbook" panose="02040604050505020304" pitchFamily="18" charset="0"/>
              </a:rPr>
              <a:t/>
            </a:r>
            <a:br>
              <a:rPr lang="en-US" sz="2000" b="1" dirty="0">
                <a:latin typeface="Century Schoolbook" panose="02040604050505020304" pitchFamily="18" charset="0"/>
              </a:rPr>
            </a:br>
            <a:r>
              <a:rPr lang="en-US" sz="2000" b="1" dirty="0">
                <a:latin typeface="Century Schoolbook" panose="02040604050505020304" pitchFamily="18" charset="0"/>
              </a:rPr>
              <a:t>Location of inlet, exhaust and oscillating fans</a:t>
            </a:r>
          </a:p>
          <a:p>
            <a:r>
              <a:rPr lang="en-US" sz="2000" dirty="0">
                <a:latin typeface="Century Schoolbook" panose="02040604050505020304" pitchFamily="18" charset="0"/>
              </a:rPr>
              <a:t>K</a:t>
            </a:r>
            <a:r>
              <a:rPr lang="en-US" sz="2000" dirty="0" smtClean="0">
                <a:latin typeface="Century Schoolbook" panose="02040604050505020304" pitchFamily="18" charset="0"/>
              </a:rPr>
              <a:t>eep </a:t>
            </a:r>
            <a:r>
              <a:rPr lang="en-US" sz="2000" dirty="0">
                <a:latin typeface="Century Schoolbook" panose="02040604050505020304" pitchFamily="18" charset="0"/>
              </a:rPr>
              <a:t>the air moving in one direction as this creates and maintains air momentum. </a:t>
            </a:r>
            <a:endParaRPr lang="en-US" sz="2000" dirty="0" smtClean="0">
              <a:latin typeface="Century Schoolbook" panose="02040604050505020304" pitchFamily="18" charset="0"/>
            </a:endParaRPr>
          </a:p>
          <a:p>
            <a:r>
              <a:rPr lang="en-US" sz="2000" dirty="0">
                <a:latin typeface="Century Schoolbook" panose="02040604050505020304" pitchFamily="18" charset="0"/>
              </a:rPr>
              <a:t>L</a:t>
            </a:r>
            <a:r>
              <a:rPr lang="en-US" sz="2000" dirty="0" smtClean="0">
                <a:latin typeface="Century Schoolbook" panose="02040604050505020304" pitchFamily="18" charset="0"/>
              </a:rPr>
              <a:t>ocate </a:t>
            </a:r>
            <a:r>
              <a:rPr lang="en-US" sz="2000" dirty="0">
                <a:latin typeface="Century Schoolbook" panose="02040604050505020304" pitchFamily="18" charset="0"/>
              </a:rPr>
              <a:t>the ‘inlet’ and ‘exhaust’ at opposite ends of the room, with an oscillating fan maintaining the general airflow direction provided by the </a:t>
            </a:r>
            <a:r>
              <a:rPr lang="en-US" sz="2000" dirty="0" smtClean="0">
                <a:latin typeface="Century Schoolbook" panose="02040604050505020304" pitchFamily="18" charset="0"/>
              </a:rPr>
              <a:t>inlet. For </a:t>
            </a:r>
            <a:r>
              <a:rPr lang="en-US" sz="2000" dirty="0">
                <a:latin typeface="Century Schoolbook" panose="02040604050505020304" pitchFamily="18" charset="0"/>
              </a:rPr>
              <a:t>wider rooms especially, employ multiple inlets and exhausts, and space them evenly across the width of the room. </a:t>
            </a:r>
            <a:endParaRPr lang="en-US" sz="2000" dirty="0" smtClean="0">
              <a:latin typeface="Century Schoolbook" panose="02040604050505020304" pitchFamily="18" charset="0"/>
            </a:endParaRPr>
          </a:p>
          <a:p>
            <a:r>
              <a:rPr lang="en-US" sz="2000" dirty="0" smtClean="0">
                <a:latin typeface="Century Schoolbook" panose="02040604050505020304" pitchFamily="18" charset="0"/>
              </a:rPr>
              <a:t>For </a:t>
            </a:r>
            <a:r>
              <a:rPr lang="en-US" sz="2000" dirty="0">
                <a:latin typeface="Century Schoolbook" panose="02040604050505020304" pitchFamily="18" charset="0"/>
              </a:rPr>
              <a:t>best airflow, keep objects at least 1 meter (3 </a:t>
            </a:r>
            <a:r>
              <a:rPr lang="en-US" sz="2000" dirty="0" err="1">
                <a:latin typeface="Century Schoolbook" panose="02040604050505020304" pitchFamily="18" charset="0"/>
              </a:rPr>
              <a:t>ft</a:t>
            </a:r>
            <a:r>
              <a:rPr lang="en-US" sz="2000" dirty="0">
                <a:latin typeface="Century Schoolbook" panose="02040604050505020304" pitchFamily="18" charset="0"/>
              </a:rPr>
              <a:t>) away from the fan inlet.</a:t>
            </a:r>
          </a:p>
          <a:p>
            <a:endParaRPr lang="en-US" sz="2000" dirty="0">
              <a:latin typeface="Century Schoolbook" panose="02040604050505020304" pitchFamily="18" charset="0"/>
            </a:endParaRPr>
          </a:p>
        </p:txBody>
      </p:sp>
    </p:spTree>
    <p:extLst>
      <p:ext uri="{BB962C8B-B14F-4D97-AF65-F5344CB8AC3E}">
        <p14:creationId xmlns:p14="http://schemas.microsoft.com/office/powerpoint/2010/main" val="1777030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r>
              <a:rPr lang="en-US" sz="3200" b="1" dirty="0"/>
              <a:t>Controlling and optimizing ventilation systems</a:t>
            </a:r>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52400" y="990600"/>
            <a:ext cx="8763000" cy="4462760"/>
          </a:xfrm>
          <a:prstGeom prst="rect">
            <a:avLst/>
          </a:prstGeom>
        </p:spPr>
        <p:txBody>
          <a:bodyPr wrap="square">
            <a:spAutoFit/>
          </a:bodyPr>
          <a:lstStyle/>
          <a:p>
            <a:r>
              <a:rPr lang="en-US" sz="2400" b="1" dirty="0">
                <a:latin typeface="Century Schoolbook" panose="02040604050505020304" pitchFamily="18" charset="0"/>
              </a:rPr>
              <a:t>Switching fans on &amp; </a:t>
            </a:r>
            <a:r>
              <a:rPr lang="en-US" sz="2400" b="1" dirty="0" smtClean="0">
                <a:latin typeface="Century Schoolbook" panose="02040604050505020304" pitchFamily="18" charset="0"/>
              </a:rPr>
              <a:t>off</a:t>
            </a:r>
          </a:p>
          <a:p>
            <a:endParaRPr lang="en-US" sz="2000" b="1" dirty="0">
              <a:latin typeface="Century Schoolbook" panose="02040604050505020304" pitchFamily="18" charset="0"/>
            </a:endParaRPr>
          </a:p>
          <a:p>
            <a:r>
              <a:rPr lang="en-US" sz="2000" b="1" dirty="0">
                <a:latin typeface="Century Schoolbook" panose="02040604050505020304" pitchFamily="18" charset="0"/>
              </a:rPr>
              <a:t>“Automated” fan switch:</a:t>
            </a:r>
            <a:r>
              <a:rPr lang="en-US" sz="2000" dirty="0">
                <a:latin typeface="Century Schoolbook" panose="02040604050505020304" pitchFamily="18" charset="0"/>
              </a:rPr>
              <a:t>  Thermostats and humidistats are useful for activating both the inlet and the exhaust fan. Position the thermostat’s sensor at the hottest point in the foliage, and the humidistat’s sensor at the most humid point. Determine these points using a thermometer and hygrometer. </a:t>
            </a:r>
          </a:p>
          <a:p>
            <a:r>
              <a:rPr lang="en-US" sz="2000" dirty="0">
                <a:latin typeface="Century Schoolbook" panose="02040604050505020304" pitchFamily="18" charset="0"/>
              </a:rPr>
              <a:t>“Day time” (lights-on): </a:t>
            </a:r>
            <a:r>
              <a:rPr lang="en-US" sz="2000" dirty="0" smtClean="0">
                <a:latin typeface="Century Schoolbook" panose="02040604050505020304" pitchFamily="18" charset="0"/>
              </a:rPr>
              <a:t>&gt;27</a:t>
            </a:r>
            <a:r>
              <a:rPr lang="en-US" sz="2000" baseline="30000" dirty="0" smtClean="0">
                <a:latin typeface="Century Schoolbook" panose="02040604050505020304" pitchFamily="18" charset="0"/>
              </a:rPr>
              <a:t>o</a:t>
            </a:r>
            <a:r>
              <a:rPr lang="en-US" sz="2000" dirty="0" smtClean="0">
                <a:latin typeface="Century Schoolbook" panose="02040604050505020304" pitchFamily="18" charset="0"/>
              </a:rPr>
              <a:t>C </a:t>
            </a:r>
            <a:r>
              <a:rPr lang="en-US" sz="2000" dirty="0">
                <a:latin typeface="Century Schoolbook" panose="02040604050505020304" pitchFamily="18" charset="0"/>
              </a:rPr>
              <a:t>(80</a:t>
            </a:r>
            <a:r>
              <a:rPr lang="en-US" sz="2000" baseline="30000" dirty="0">
                <a:latin typeface="Century Schoolbook" panose="02040604050505020304" pitchFamily="18" charset="0"/>
              </a:rPr>
              <a:t>o</a:t>
            </a:r>
            <a:r>
              <a:rPr lang="en-US" sz="2000" dirty="0">
                <a:latin typeface="Century Schoolbook" panose="02040604050505020304" pitchFamily="18" charset="0"/>
              </a:rPr>
              <a:t>F)  &gt;70% RH.</a:t>
            </a:r>
          </a:p>
          <a:p>
            <a:r>
              <a:rPr lang="en-US" sz="2000" dirty="0">
                <a:latin typeface="Century Schoolbook" panose="02040604050505020304" pitchFamily="18" charset="0"/>
              </a:rPr>
              <a:t>“Night time”: 15</a:t>
            </a:r>
            <a:r>
              <a:rPr lang="en-US" sz="2000" baseline="30000" dirty="0">
                <a:latin typeface="Century Schoolbook" panose="02040604050505020304" pitchFamily="18" charset="0"/>
              </a:rPr>
              <a:t>o</a:t>
            </a:r>
            <a:r>
              <a:rPr lang="en-US" sz="2000" dirty="0">
                <a:latin typeface="Century Schoolbook" panose="02040604050505020304" pitchFamily="18" charset="0"/>
              </a:rPr>
              <a:t>C ~ 20</a:t>
            </a:r>
            <a:r>
              <a:rPr lang="en-US" sz="2000" baseline="30000" dirty="0">
                <a:latin typeface="Century Schoolbook" panose="02040604050505020304" pitchFamily="18" charset="0"/>
              </a:rPr>
              <a:t>o</a:t>
            </a:r>
            <a:r>
              <a:rPr lang="en-US" sz="2000" dirty="0">
                <a:latin typeface="Century Schoolbook" panose="02040604050505020304" pitchFamily="18" charset="0"/>
              </a:rPr>
              <a:t>C (59</a:t>
            </a:r>
            <a:r>
              <a:rPr lang="en-US" sz="2000" baseline="30000" dirty="0">
                <a:latin typeface="Century Schoolbook" panose="02040604050505020304" pitchFamily="18" charset="0"/>
              </a:rPr>
              <a:t>o</a:t>
            </a:r>
            <a:r>
              <a:rPr lang="en-US" sz="2000" dirty="0">
                <a:latin typeface="Century Schoolbook" panose="02040604050505020304" pitchFamily="18" charset="0"/>
              </a:rPr>
              <a:t>F ~ 68</a:t>
            </a:r>
            <a:r>
              <a:rPr lang="en-US" sz="2000" baseline="30000" dirty="0">
                <a:latin typeface="Century Schoolbook" panose="02040604050505020304" pitchFamily="18" charset="0"/>
              </a:rPr>
              <a:t>o</a:t>
            </a:r>
            <a:r>
              <a:rPr lang="en-US" sz="2000" dirty="0">
                <a:latin typeface="Century Schoolbook" panose="02040604050505020304" pitchFamily="18" charset="0"/>
              </a:rPr>
              <a:t>F) </a:t>
            </a:r>
            <a:endParaRPr lang="en-US" sz="2000" dirty="0" smtClean="0">
              <a:latin typeface="Century Schoolbook" panose="02040604050505020304" pitchFamily="18" charset="0"/>
            </a:endParaRPr>
          </a:p>
          <a:p>
            <a:endParaRPr lang="en-US" sz="2000" dirty="0">
              <a:latin typeface="Century Schoolbook" panose="02040604050505020304" pitchFamily="18" charset="0"/>
            </a:endParaRPr>
          </a:p>
          <a:p>
            <a:r>
              <a:rPr lang="en-US" sz="2000" dirty="0">
                <a:latin typeface="Century Schoolbook" panose="02040604050505020304" pitchFamily="18" charset="0"/>
              </a:rPr>
              <a:t>An ‘axial’ fan in the ceiling </a:t>
            </a:r>
            <a:endParaRPr lang="en-US" sz="2000" dirty="0" smtClean="0">
              <a:latin typeface="Century Schoolbook" panose="02040604050505020304" pitchFamily="18" charset="0"/>
            </a:endParaRPr>
          </a:p>
          <a:p>
            <a:r>
              <a:rPr lang="en-US" sz="2000" dirty="0" smtClean="0">
                <a:latin typeface="Century Schoolbook" panose="02040604050505020304" pitchFamily="18" charset="0"/>
              </a:rPr>
              <a:t>(</a:t>
            </a:r>
            <a:r>
              <a:rPr lang="en-US" sz="2000" dirty="0">
                <a:latin typeface="Century Schoolbook" panose="02040604050505020304" pitchFamily="18" charset="0"/>
              </a:rPr>
              <a:t>controlled with or without a timer) </a:t>
            </a:r>
            <a:endParaRPr lang="en-US" sz="2000" dirty="0" smtClean="0">
              <a:latin typeface="Century Schoolbook" panose="02040604050505020304" pitchFamily="18" charset="0"/>
            </a:endParaRPr>
          </a:p>
          <a:p>
            <a:r>
              <a:rPr lang="en-US" sz="2000" dirty="0" smtClean="0">
                <a:latin typeface="Century Schoolbook" panose="02040604050505020304" pitchFamily="18" charset="0"/>
              </a:rPr>
              <a:t>may </a:t>
            </a:r>
            <a:r>
              <a:rPr lang="en-US" sz="2000" dirty="0">
                <a:latin typeface="Century Schoolbook" panose="02040604050505020304" pitchFamily="18" charset="0"/>
              </a:rPr>
              <a:t>be sufficient to produce the </a:t>
            </a:r>
            <a:endParaRPr lang="en-US" sz="2000" dirty="0" smtClean="0">
              <a:latin typeface="Century Schoolbook" panose="02040604050505020304" pitchFamily="18" charset="0"/>
            </a:endParaRPr>
          </a:p>
          <a:p>
            <a:r>
              <a:rPr lang="en-US" sz="2000" dirty="0" smtClean="0">
                <a:latin typeface="Century Schoolbook" panose="02040604050505020304" pitchFamily="18" charset="0"/>
              </a:rPr>
              <a:t>correct </a:t>
            </a:r>
            <a:r>
              <a:rPr lang="en-US" sz="2000" dirty="0">
                <a:latin typeface="Century Schoolbook" panose="02040604050505020304" pitchFamily="18" charset="0"/>
              </a:rPr>
              <a:t>night time conditions</a:t>
            </a:r>
            <a:r>
              <a:rPr lang="en-US" sz="2000" dirty="0" smtClean="0">
                <a:latin typeface="Century Schoolbook" panose="02040604050505020304" pitchFamily="18" charset="0"/>
              </a:rPr>
              <a:t>.</a:t>
            </a:r>
            <a:endParaRPr lang="en-US" sz="2000" dirty="0">
              <a:latin typeface="Century Schoolbook" panose="02040604050505020304"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530030"/>
            <a:ext cx="2777583" cy="2190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9976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r>
              <a:rPr lang="en-US" sz="3200" b="1" dirty="0"/>
              <a:t>Controlling and optimizing ventilation systems</a:t>
            </a:r>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52400" y="990600"/>
            <a:ext cx="8763000" cy="3847207"/>
          </a:xfrm>
          <a:prstGeom prst="rect">
            <a:avLst/>
          </a:prstGeom>
        </p:spPr>
        <p:txBody>
          <a:bodyPr wrap="square">
            <a:spAutoFit/>
          </a:bodyPr>
          <a:lstStyle/>
          <a:p>
            <a:r>
              <a:rPr lang="en-US" sz="2400" b="1" dirty="0">
                <a:latin typeface="Century Schoolbook" panose="02040604050505020304" pitchFamily="18" charset="0"/>
              </a:rPr>
              <a:t>Ventilation for extreme </a:t>
            </a:r>
            <a:r>
              <a:rPr lang="en-US" sz="2400" b="1" dirty="0" smtClean="0">
                <a:latin typeface="Century Schoolbook" panose="02040604050505020304" pitchFamily="18" charset="0"/>
              </a:rPr>
              <a:t>climates</a:t>
            </a:r>
          </a:p>
          <a:p>
            <a:endParaRPr lang="en-US" sz="2000" b="1" dirty="0">
              <a:latin typeface="Century Schoolbook" panose="02040604050505020304" pitchFamily="18" charset="0"/>
            </a:endParaRPr>
          </a:p>
          <a:p>
            <a:r>
              <a:rPr lang="en-US" sz="2000" b="1" dirty="0">
                <a:latin typeface="Century Schoolbook" panose="02040604050505020304" pitchFamily="18" charset="0"/>
              </a:rPr>
              <a:t>Hot climates</a:t>
            </a:r>
          </a:p>
          <a:p>
            <a:r>
              <a:rPr lang="en-US" sz="2000" dirty="0" smtClean="0">
                <a:latin typeface="Century Schoolbook" panose="02040604050505020304" pitchFamily="18" charset="0"/>
              </a:rPr>
              <a:t>1</a:t>
            </a:r>
            <a:r>
              <a:rPr lang="en-US" sz="2000" dirty="0">
                <a:latin typeface="Century Schoolbook" panose="02040604050505020304" pitchFamily="18" charset="0"/>
              </a:rPr>
              <a:t>. </a:t>
            </a:r>
            <a:r>
              <a:rPr lang="en-US" sz="2000" dirty="0" smtClean="0">
                <a:latin typeface="Century Schoolbook" panose="02040604050505020304" pitchFamily="18" charset="0"/>
              </a:rPr>
              <a:t>Air-condition </a:t>
            </a:r>
            <a:r>
              <a:rPr lang="en-US" sz="2000" dirty="0">
                <a:latin typeface="Century Schoolbook" panose="02040604050505020304" pitchFamily="18" charset="0"/>
              </a:rPr>
              <a:t>the incoming air.</a:t>
            </a:r>
          </a:p>
          <a:p>
            <a:r>
              <a:rPr lang="en-US" sz="2000" dirty="0" smtClean="0">
                <a:latin typeface="Century Schoolbook" panose="02040604050505020304" pitchFamily="18" charset="0"/>
              </a:rPr>
              <a:t>2. </a:t>
            </a:r>
            <a:r>
              <a:rPr lang="en-US" sz="2000" dirty="0">
                <a:latin typeface="Century Schoolbook" panose="02040604050505020304" pitchFamily="18" charset="0"/>
              </a:rPr>
              <a:t>Reduce the amount of </a:t>
            </a:r>
            <a:r>
              <a:rPr lang="en-US" sz="2000" dirty="0" smtClean="0">
                <a:latin typeface="Century Schoolbook" panose="02040604050505020304" pitchFamily="18" charset="0"/>
              </a:rPr>
              <a:t>lighting.</a:t>
            </a:r>
            <a:endParaRPr lang="en-US" sz="2000" dirty="0">
              <a:latin typeface="Century Schoolbook" panose="02040604050505020304" pitchFamily="18" charset="0"/>
            </a:endParaRPr>
          </a:p>
          <a:p>
            <a:r>
              <a:rPr lang="en-US" sz="2000" dirty="0" smtClean="0">
                <a:latin typeface="Century Schoolbook" panose="02040604050505020304" pitchFamily="18" charset="0"/>
              </a:rPr>
              <a:t>3. Use </a:t>
            </a:r>
            <a:r>
              <a:rPr lang="en-US" sz="2000" dirty="0">
                <a:latin typeface="Century Schoolbook" panose="02040604050505020304" pitchFamily="18" charset="0"/>
              </a:rPr>
              <a:t>insulation in the surrounding rooms so they do not amplify the temperature of the grow room. </a:t>
            </a:r>
            <a:endParaRPr lang="en-US" sz="2000" dirty="0" smtClean="0">
              <a:latin typeface="Century Schoolbook" panose="02040604050505020304" pitchFamily="18" charset="0"/>
            </a:endParaRPr>
          </a:p>
          <a:p>
            <a:endParaRPr lang="en-US" sz="2000" dirty="0">
              <a:latin typeface="Century Schoolbook" panose="02040604050505020304" pitchFamily="18" charset="0"/>
            </a:endParaRPr>
          </a:p>
          <a:p>
            <a:r>
              <a:rPr lang="en-US" sz="2000" b="1" dirty="0">
                <a:latin typeface="Century Schoolbook" panose="02040604050505020304" pitchFamily="18" charset="0"/>
              </a:rPr>
              <a:t>Cold climates</a:t>
            </a:r>
          </a:p>
          <a:p>
            <a:r>
              <a:rPr lang="en-US" sz="2000" dirty="0">
                <a:latin typeface="Century Schoolbook" panose="02040604050505020304" pitchFamily="18" charset="0"/>
              </a:rPr>
              <a:t>If the temperature is too low, consider pre-heating the incoming air. </a:t>
            </a:r>
            <a:endParaRPr lang="en-US" sz="2000" dirty="0" smtClean="0">
              <a:latin typeface="Century Schoolbook" panose="02040604050505020304" pitchFamily="18" charset="0"/>
            </a:endParaRPr>
          </a:p>
          <a:p>
            <a:r>
              <a:rPr lang="en-US" sz="2000" dirty="0" smtClean="0">
                <a:latin typeface="Century Schoolbook" panose="02040604050505020304" pitchFamily="18" charset="0"/>
              </a:rPr>
              <a:t>A </a:t>
            </a:r>
            <a:r>
              <a:rPr lang="en-US" sz="2000" dirty="0">
                <a:latin typeface="Century Schoolbook" panose="02040604050505020304" pitchFamily="18" charset="0"/>
              </a:rPr>
              <a:t>fan speed controller is a useful addition where the fan's flow rate is too high during the colder or less humid months</a:t>
            </a:r>
            <a:r>
              <a:rPr lang="en-US" sz="2000" dirty="0" smtClean="0">
                <a:latin typeface="Century Schoolbook" panose="02040604050505020304" pitchFamily="18" charset="0"/>
              </a:rPr>
              <a:t>.</a:t>
            </a:r>
            <a:endParaRPr lang="en-US" sz="2000" dirty="0">
              <a:latin typeface="Century Schoolbook" panose="02040604050505020304" pitchFamily="18" charset="0"/>
            </a:endParaRPr>
          </a:p>
        </p:txBody>
      </p:sp>
    </p:spTree>
    <p:extLst>
      <p:ext uri="{BB962C8B-B14F-4D97-AF65-F5344CB8AC3E}">
        <p14:creationId xmlns:p14="http://schemas.microsoft.com/office/powerpoint/2010/main" val="2856737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pPr fontAlgn="base"/>
            <a:r>
              <a:rPr lang="en-US" sz="3200" dirty="0"/>
              <a:t>Hydroponic Ventilation</a:t>
            </a:r>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04800" y="865525"/>
            <a:ext cx="7772400" cy="3477875"/>
          </a:xfrm>
          <a:prstGeom prst="rect">
            <a:avLst/>
          </a:prstGeom>
        </p:spPr>
        <p:txBody>
          <a:bodyPr wrap="square">
            <a:spAutoFit/>
          </a:bodyPr>
          <a:lstStyle/>
          <a:p>
            <a:r>
              <a:rPr lang="en-US" sz="2000" dirty="0">
                <a:latin typeface="Century Schoolbook" panose="02040604050505020304" pitchFamily="18" charset="0"/>
              </a:rPr>
              <a:t>Ventilation is about controlling the </a:t>
            </a:r>
            <a:r>
              <a:rPr lang="en-US" sz="2000" b="1" dirty="0">
                <a:latin typeface="Century Schoolbook" panose="02040604050505020304" pitchFamily="18" charset="0"/>
              </a:rPr>
              <a:t>quality of air</a:t>
            </a:r>
            <a:r>
              <a:rPr lang="en-US" sz="2000" dirty="0">
                <a:latin typeface="Century Schoolbook" panose="02040604050505020304" pitchFamily="18" charset="0"/>
              </a:rPr>
              <a:t>, </a:t>
            </a:r>
            <a:r>
              <a:rPr lang="en-US" sz="2000" b="1" dirty="0">
                <a:latin typeface="Century Schoolbook" panose="02040604050505020304" pitchFamily="18" charset="0"/>
              </a:rPr>
              <a:t>CO²</a:t>
            </a:r>
            <a:r>
              <a:rPr lang="en-US" sz="2000" dirty="0">
                <a:latin typeface="Century Schoolbook" panose="02040604050505020304" pitchFamily="18" charset="0"/>
              </a:rPr>
              <a:t>, </a:t>
            </a:r>
            <a:r>
              <a:rPr lang="en-US" sz="2000" b="1" dirty="0">
                <a:latin typeface="Century Schoolbook" panose="02040604050505020304" pitchFamily="18" charset="0"/>
              </a:rPr>
              <a:t>heat </a:t>
            </a:r>
            <a:r>
              <a:rPr lang="en-US" sz="2000" dirty="0">
                <a:latin typeface="Century Schoolbook" panose="02040604050505020304" pitchFamily="18" charset="0"/>
              </a:rPr>
              <a:t>and </a:t>
            </a:r>
            <a:r>
              <a:rPr lang="en-US" sz="2000" b="1" dirty="0" smtClean="0">
                <a:latin typeface="Century Schoolbook" panose="02040604050505020304" pitchFamily="18" charset="0"/>
              </a:rPr>
              <a:t>humidity</a:t>
            </a:r>
            <a:r>
              <a:rPr lang="en-US" sz="2000" dirty="0" smtClean="0">
                <a:latin typeface="Century Schoolbook" panose="02040604050505020304" pitchFamily="18" charset="0"/>
              </a:rPr>
              <a:t>.</a:t>
            </a:r>
          </a:p>
          <a:p>
            <a:endParaRPr lang="en-US" sz="2000" dirty="0" smtClean="0">
              <a:latin typeface="Century Schoolbook" panose="02040604050505020304" pitchFamily="18" charset="0"/>
            </a:endParaRPr>
          </a:p>
          <a:p>
            <a:r>
              <a:rPr lang="en-US" sz="2000" b="1" dirty="0">
                <a:latin typeface="Century Schoolbook" panose="02040604050505020304" pitchFamily="18" charset="0"/>
              </a:rPr>
              <a:t>Benefits</a:t>
            </a:r>
            <a:r>
              <a:rPr lang="en-US" sz="2000" dirty="0">
                <a:latin typeface="Century Schoolbook" panose="02040604050505020304" pitchFamily="18" charset="0"/>
              </a:rPr>
              <a:t> of good air circulation and an exhaust </a:t>
            </a:r>
            <a:r>
              <a:rPr lang="en-US" sz="2000" dirty="0" smtClean="0">
                <a:latin typeface="Century Schoolbook" panose="02040604050505020304" pitchFamily="18" charset="0"/>
              </a:rPr>
              <a:t>system:</a:t>
            </a:r>
            <a:endParaRPr lang="en-US" sz="2000" dirty="0">
              <a:latin typeface="Century Schoolbook" panose="02040604050505020304" pitchFamily="18" charset="0"/>
            </a:endParaRPr>
          </a:p>
          <a:p>
            <a:pPr marL="342900" indent="-342900">
              <a:buFont typeface="Arial" panose="020B0604020202020204" pitchFamily="34" charset="0"/>
              <a:buChar char="•"/>
            </a:pPr>
            <a:r>
              <a:rPr lang="en-US" sz="2000" dirty="0">
                <a:latin typeface="Century Schoolbook" panose="02040604050505020304" pitchFamily="18" charset="0"/>
              </a:rPr>
              <a:t>Protects plants against mold, bud rot and white powdery mildew</a:t>
            </a:r>
          </a:p>
          <a:p>
            <a:pPr marL="342900" indent="-342900">
              <a:buFont typeface="Arial" panose="020B0604020202020204" pitchFamily="34" charset="0"/>
              <a:buChar char="•"/>
            </a:pPr>
            <a:r>
              <a:rPr lang="en-US" sz="2000" dirty="0" smtClean="0">
                <a:latin typeface="Century Schoolbook" panose="02040604050505020304" pitchFamily="18" charset="0"/>
              </a:rPr>
              <a:t>Less </a:t>
            </a:r>
            <a:r>
              <a:rPr lang="en-US" sz="2000" dirty="0">
                <a:latin typeface="Century Schoolbook" panose="02040604050505020304" pitchFamily="18" charset="0"/>
              </a:rPr>
              <a:t>likely to get pests like fungus gnats and spider mites</a:t>
            </a:r>
          </a:p>
          <a:p>
            <a:pPr marL="342900" indent="-342900">
              <a:buFont typeface="Arial" panose="020B0604020202020204" pitchFamily="34" charset="0"/>
              <a:buChar char="•"/>
            </a:pPr>
            <a:r>
              <a:rPr lang="en-US" sz="2000" dirty="0" smtClean="0">
                <a:latin typeface="Century Schoolbook" panose="02040604050505020304" pitchFamily="18" charset="0"/>
              </a:rPr>
              <a:t>Helps </a:t>
            </a:r>
            <a:r>
              <a:rPr lang="en-US" sz="2000" dirty="0">
                <a:latin typeface="Century Schoolbook" panose="02040604050505020304" pitchFamily="18" charset="0"/>
              </a:rPr>
              <a:t>control heat &amp; humidity to create a perfect growing environment</a:t>
            </a:r>
          </a:p>
          <a:p>
            <a:pPr marL="342900" indent="-342900">
              <a:buFont typeface="Arial" panose="020B0604020202020204" pitchFamily="34" charset="0"/>
              <a:buChar char="•"/>
            </a:pPr>
            <a:r>
              <a:rPr lang="en-US" sz="2000" dirty="0" smtClean="0">
                <a:latin typeface="Century Schoolbook" panose="02040604050505020304" pitchFamily="18" charset="0"/>
              </a:rPr>
              <a:t>Strengthens </a:t>
            </a:r>
            <a:r>
              <a:rPr lang="en-US" sz="2000" dirty="0">
                <a:latin typeface="Century Schoolbook" panose="02040604050505020304" pitchFamily="18" charset="0"/>
              </a:rPr>
              <a:t>stems by allowing them to bend &amp; sway like in nature</a:t>
            </a:r>
            <a:endParaRPr lang="en-US" sz="2000" dirty="0" smtClean="0">
              <a:latin typeface="Century Schoolbook" panose="020406040505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041" y="4010998"/>
            <a:ext cx="3667125" cy="266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723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29624"/>
            <a:ext cx="9372600" cy="584775"/>
          </a:xfrm>
          <a:prstGeom prst="rect">
            <a:avLst/>
          </a:prstGeom>
        </p:spPr>
        <p:txBody>
          <a:bodyPr wrap="square">
            <a:spAutoFit/>
          </a:bodyPr>
          <a:lstStyle/>
          <a:p>
            <a:r>
              <a:rPr lang="en-US" sz="3200" b="1" dirty="0"/>
              <a:t>Heat</a:t>
            </a:r>
          </a:p>
        </p:txBody>
      </p:sp>
      <p:sp>
        <p:nvSpPr>
          <p:cNvPr id="3" name="Rectangle 2"/>
          <p:cNvSpPr/>
          <p:nvPr/>
        </p:nvSpPr>
        <p:spPr>
          <a:xfrm>
            <a:off x="152400" y="914400"/>
            <a:ext cx="8382000"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smtClean="0">
                <a:latin typeface="Century Schoolbook" panose="02040604050505020304" pitchFamily="18" charset="0"/>
              </a:rPr>
              <a:t>Plant tolerate </a:t>
            </a:r>
            <a:r>
              <a:rPr lang="en-US" sz="2000" dirty="0">
                <a:latin typeface="Century Schoolbook" panose="02040604050505020304" pitchFamily="18" charset="0"/>
              </a:rPr>
              <a:t>temperatures </a:t>
            </a:r>
            <a:r>
              <a:rPr lang="en-US" sz="2000" dirty="0" smtClean="0">
                <a:latin typeface="Century Schoolbook" panose="02040604050505020304" pitchFamily="18" charset="0"/>
              </a:rPr>
              <a:t>range: </a:t>
            </a:r>
            <a:r>
              <a:rPr lang="en-US" sz="2000" dirty="0">
                <a:latin typeface="Century Schoolbook" panose="02040604050505020304" pitchFamily="18" charset="0"/>
              </a:rPr>
              <a:t>60°F – </a:t>
            </a:r>
            <a:r>
              <a:rPr lang="en-US" sz="2000" dirty="0" smtClean="0">
                <a:latin typeface="Century Schoolbook" panose="02040604050505020304" pitchFamily="18" charset="0"/>
              </a:rPr>
              <a:t> 92°F </a:t>
            </a:r>
            <a:r>
              <a:rPr lang="en-US" sz="2000" dirty="0">
                <a:latin typeface="Century Schoolbook" panose="02040604050505020304" pitchFamily="18" charset="0"/>
              </a:rPr>
              <a:t>(17°C – 33°C</a:t>
            </a:r>
            <a:r>
              <a:rPr lang="en-US" sz="2000" dirty="0" smtClean="0">
                <a:latin typeface="Century Schoolbook" panose="02040604050505020304" pitchFamily="18" charset="0"/>
              </a:rPr>
              <a:t>)</a:t>
            </a:r>
          </a:p>
          <a:p>
            <a:pPr marL="342900" indent="-342900">
              <a:lnSpc>
                <a:spcPct val="150000"/>
              </a:lnSpc>
              <a:buFont typeface="Arial" panose="020B0604020202020204" pitchFamily="34" charset="0"/>
              <a:buChar char="•"/>
            </a:pPr>
            <a:r>
              <a:rPr lang="en-US" sz="2000" dirty="0" smtClean="0">
                <a:latin typeface="Century Schoolbook" panose="02040604050505020304" pitchFamily="18" charset="0"/>
              </a:rPr>
              <a:t>Plant ideal </a:t>
            </a:r>
            <a:r>
              <a:rPr lang="en-US" sz="2000" dirty="0">
                <a:latin typeface="Century Schoolbook" panose="02040604050505020304" pitchFamily="18" charset="0"/>
              </a:rPr>
              <a:t>temperature </a:t>
            </a:r>
            <a:r>
              <a:rPr lang="en-US" sz="2000" dirty="0" smtClean="0">
                <a:latin typeface="Century Schoolbook" panose="02040604050505020304" pitchFamily="18" charset="0"/>
              </a:rPr>
              <a:t>range: </a:t>
            </a:r>
            <a:r>
              <a:rPr lang="en-US" sz="2000" dirty="0">
                <a:latin typeface="Century Schoolbook" panose="02040604050505020304" pitchFamily="18" charset="0"/>
              </a:rPr>
              <a:t>70°F – 83°F (21.1°C – 28.3°C</a:t>
            </a:r>
            <a:r>
              <a:rPr lang="en-US" sz="2000" dirty="0" smtClean="0">
                <a:latin typeface="Century Schoolbook" panose="02040604050505020304" pitchFamily="18" charset="0"/>
              </a:rPr>
              <a:t>)</a:t>
            </a:r>
          </a:p>
          <a:p>
            <a:pPr marL="342900" indent="-342900">
              <a:lnSpc>
                <a:spcPct val="150000"/>
              </a:lnSpc>
              <a:buFont typeface="Arial" panose="020B0604020202020204" pitchFamily="34" charset="0"/>
              <a:buChar char="•"/>
            </a:pPr>
            <a:r>
              <a:rPr lang="en-US" sz="2000" dirty="0" smtClean="0">
                <a:latin typeface="Century Schoolbook" panose="02040604050505020304" pitchFamily="18" charset="0"/>
              </a:rPr>
              <a:t>Human </a:t>
            </a:r>
            <a:r>
              <a:rPr lang="en-US" sz="2000" dirty="0">
                <a:latin typeface="Century Schoolbook" panose="02040604050505020304" pitchFamily="18" charset="0"/>
              </a:rPr>
              <a:t>ideal temperature range: </a:t>
            </a:r>
            <a:r>
              <a:rPr lang="en-US" sz="2000" dirty="0" smtClean="0">
                <a:latin typeface="Century Schoolbook" panose="02040604050505020304" pitchFamily="18" charset="0"/>
              </a:rPr>
              <a:t>70.7°F </a:t>
            </a:r>
            <a:r>
              <a:rPr lang="en-US" sz="2000" dirty="0">
                <a:latin typeface="Century Schoolbook" panose="02040604050505020304" pitchFamily="18" charset="0"/>
              </a:rPr>
              <a:t>– </a:t>
            </a:r>
            <a:r>
              <a:rPr lang="en-US" sz="2000" dirty="0" smtClean="0">
                <a:latin typeface="Century Schoolbook" panose="02040604050505020304" pitchFamily="18" charset="0"/>
              </a:rPr>
              <a:t>75.2°F </a:t>
            </a:r>
            <a:r>
              <a:rPr lang="en-US" sz="2000" dirty="0">
                <a:latin typeface="Century Schoolbook" panose="02040604050505020304" pitchFamily="18" charset="0"/>
              </a:rPr>
              <a:t>(</a:t>
            </a:r>
            <a:r>
              <a:rPr lang="en-US" altLang="zh-TW" sz="2000" dirty="0" smtClean="0">
                <a:latin typeface="Century Schoolbook" panose="02040604050505020304" pitchFamily="18" charset="0"/>
              </a:rPr>
              <a:t>21.5℃</a:t>
            </a:r>
            <a:r>
              <a:rPr lang="zh-TW" altLang="en-US" sz="2000" dirty="0" smtClean="0">
                <a:latin typeface="Century Schoolbook" panose="02040604050505020304" pitchFamily="18" charset="0"/>
              </a:rPr>
              <a:t> </a:t>
            </a:r>
            <a:r>
              <a:rPr lang="en-US" sz="2000" dirty="0">
                <a:latin typeface="Century Schoolbook" panose="02040604050505020304" pitchFamily="18" charset="0"/>
              </a:rPr>
              <a:t>– </a:t>
            </a:r>
            <a:r>
              <a:rPr lang="en-US" sz="2000" dirty="0" smtClean="0">
                <a:latin typeface="Century Schoolbook" panose="02040604050505020304" pitchFamily="18" charset="0"/>
              </a:rPr>
              <a:t> </a:t>
            </a:r>
            <a:r>
              <a:rPr lang="en-US" altLang="zh-TW" sz="2000" dirty="0" smtClean="0">
                <a:latin typeface="Century Schoolbook" panose="02040604050505020304" pitchFamily="18" charset="0"/>
              </a:rPr>
              <a:t>24℃)</a:t>
            </a:r>
            <a:endParaRPr lang="en-US" sz="2000" dirty="0">
              <a:latin typeface="Century Schoolbook" panose="02040604050505020304" pitchFamily="18" charset="0"/>
            </a:endParaRPr>
          </a:p>
          <a:p>
            <a:pPr>
              <a:lnSpc>
                <a:spcPct val="150000"/>
              </a:lnSpc>
            </a:pPr>
            <a:r>
              <a:rPr lang="en-US" sz="2000" dirty="0" smtClean="0">
                <a:latin typeface="Century Schoolbook" panose="02040604050505020304" pitchFamily="18" charset="0"/>
              </a:rPr>
              <a:t>Ideally</a:t>
            </a:r>
            <a:r>
              <a:rPr lang="en-US" sz="2000" dirty="0">
                <a:latin typeface="Century Schoolbook" panose="02040604050505020304" pitchFamily="18" charset="0"/>
              </a:rPr>
              <a:t>,</a:t>
            </a:r>
            <a:endParaRPr lang="en-US" sz="2000" dirty="0" smtClean="0">
              <a:latin typeface="Century Schoolbook" panose="02040604050505020304" pitchFamily="18" charset="0"/>
            </a:endParaRPr>
          </a:p>
          <a:p>
            <a:pPr marL="342900" indent="-342900">
              <a:lnSpc>
                <a:spcPct val="150000"/>
              </a:lnSpc>
              <a:buFont typeface="Arial" panose="020B0604020202020204" pitchFamily="34" charset="0"/>
              <a:buChar char="•"/>
            </a:pPr>
            <a:r>
              <a:rPr lang="en-US" sz="2000" dirty="0" smtClean="0">
                <a:latin typeface="Century Schoolbook" panose="02040604050505020304" pitchFamily="18" charset="0"/>
              </a:rPr>
              <a:t>When the </a:t>
            </a:r>
            <a:r>
              <a:rPr lang="en-US" sz="2000" dirty="0">
                <a:latin typeface="Century Schoolbook" panose="02040604050505020304" pitchFamily="18" charset="0"/>
              </a:rPr>
              <a:t>lights are </a:t>
            </a:r>
            <a:r>
              <a:rPr lang="en-US" sz="2000" dirty="0" smtClean="0">
                <a:latin typeface="Century Schoolbook" panose="02040604050505020304" pitchFamily="18" charset="0"/>
              </a:rPr>
              <a:t>on: Try </a:t>
            </a:r>
            <a:r>
              <a:rPr lang="en-US" sz="2000" dirty="0">
                <a:latin typeface="Century Schoolbook" panose="02040604050505020304" pitchFamily="18" charset="0"/>
              </a:rPr>
              <a:t>to stick around the 72°F to 77°F (22.2°C to 25°C) range for all growth</a:t>
            </a:r>
            <a:r>
              <a:rPr lang="en-US" sz="2000" dirty="0" smtClean="0">
                <a:latin typeface="Century Schoolbook" panose="02040604050505020304" pitchFamily="18" charset="0"/>
              </a:rPr>
              <a:t>.</a:t>
            </a:r>
          </a:p>
          <a:p>
            <a:pPr marL="342900" indent="-342900">
              <a:lnSpc>
                <a:spcPct val="150000"/>
              </a:lnSpc>
              <a:buFont typeface="Arial" panose="020B0604020202020204" pitchFamily="34" charset="0"/>
              <a:buChar char="•"/>
            </a:pPr>
            <a:r>
              <a:rPr lang="en-US" sz="2000" dirty="0" smtClean="0">
                <a:latin typeface="Century Schoolbook" panose="02040604050505020304" pitchFamily="18" charset="0"/>
              </a:rPr>
              <a:t>Night: Reduce to 68°F.</a:t>
            </a:r>
            <a:r>
              <a:rPr lang="en-US" sz="2000" dirty="0">
                <a:latin typeface="Century Schoolbook" panose="02040604050505020304" pitchFamily="18" charset="0"/>
              </a:rPr>
              <a:t> </a:t>
            </a:r>
            <a:endParaRPr lang="en-US" sz="2000" dirty="0" smtClean="0">
              <a:latin typeface="Century Schoolbook" panose="02040604050505020304" pitchFamily="18" charset="0"/>
            </a:endParaRPr>
          </a:p>
          <a:p>
            <a:pPr>
              <a:lnSpc>
                <a:spcPct val="150000"/>
              </a:lnSpc>
            </a:pPr>
            <a:r>
              <a:rPr lang="en-US" sz="2000" dirty="0" smtClean="0">
                <a:latin typeface="Century Schoolbook" panose="02040604050505020304" pitchFamily="18" charset="0"/>
              </a:rPr>
              <a:t>Tips:</a:t>
            </a:r>
          </a:p>
          <a:p>
            <a:pPr>
              <a:lnSpc>
                <a:spcPct val="150000"/>
              </a:lnSpc>
            </a:pPr>
            <a:r>
              <a:rPr lang="en-US" sz="2000" dirty="0">
                <a:latin typeface="Century Schoolbook" panose="02040604050505020304" pitchFamily="18" charset="0"/>
              </a:rPr>
              <a:t>When other conditions are correct, the rate of photosynthesis doubles for each 10</a:t>
            </a:r>
            <a:r>
              <a:rPr lang="en-US" sz="2000" baseline="30000" dirty="0">
                <a:latin typeface="Century Schoolbook" panose="02040604050505020304" pitchFamily="18" charset="0"/>
              </a:rPr>
              <a:t>O</a:t>
            </a:r>
            <a:r>
              <a:rPr lang="en-US" sz="2000" dirty="0">
                <a:latin typeface="Century Schoolbook" panose="02040604050505020304" pitchFamily="18" charset="0"/>
              </a:rPr>
              <a:t>C (18</a:t>
            </a:r>
            <a:r>
              <a:rPr lang="en-US" sz="2000" baseline="30000" dirty="0">
                <a:latin typeface="Century Schoolbook" panose="02040604050505020304" pitchFamily="18" charset="0"/>
              </a:rPr>
              <a:t>O</a:t>
            </a:r>
            <a:r>
              <a:rPr lang="en-US" sz="2000" dirty="0">
                <a:latin typeface="Century Schoolbook" panose="02040604050505020304" pitchFamily="18" charset="0"/>
              </a:rPr>
              <a:t>F) rise in temperature. This principle applies within the 10-30</a:t>
            </a:r>
            <a:r>
              <a:rPr lang="en-US" sz="2000" baseline="30000" dirty="0">
                <a:latin typeface="Century Schoolbook" panose="02040604050505020304" pitchFamily="18" charset="0"/>
              </a:rPr>
              <a:t>O</a:t>
            </a:r>
            <a:r>
              <a:rPr lang="en-US" sz="2000" dirty="0">
                <a:latin typeface="Century Schoolbook" panose="02040604050505020304" pitchFamily="18" charset="0"/>
              </a:rPr>
              <a:t>C (50-86</a:t>
            </a:r>
            <a:r>
              <a:rPr lang="en-US" sz="2000" baseline="30000" dirty="0">
                <a:latin typeface="Century Schoolbook" panose="02040604050505020304" pitchFamily="18" charset="0"/>
              </a:rPr>
              <a:t>O</a:t>
            </a:r>
            <a:r>
              <a:rPr lang="en-US" sz="2000" dirty="0">
                <a:latin typeface="Century Schoolbook" panose="02040604050505020304" pitchFamily="18" charset="0"/>
              </a:rPr>
              <a:t>F) range for temperate plants and 15-35</a:t>
            </a:r>
            <a:r>
              <a:rPr lang="en-US" sz="2000" baseline="30000" dirty="0">
                <a:latin typeface="Century Schoolbook" panose="02040604050505020304" pitchFamily="18" charset="0"/>
              </a:rPr>
              <a:t>O</a:t>
            </a:r>
            <a:r>
              <a:rPr lang="en-US" sz="2000" dirty="0">
                <a:latin typeface="Century Schoolbook" panose="02040604050505020304" pitchFamily="18" charset="0"/>
              </a:rPr>
              <a:t>C (59-95</a:t>
            </a:r>
            <a:r>
              <a:rPr lang="en-US" sz="2000" baseline="30000" dirty="0">
                <a:latin typeface="Century Schoolbook" panose="02040604050505020304" pitchFamily="18" charset="0"/>
              </a:rPr>
              <a:t>O</a:t>
            </a:r>
            <a:r>
              <a:rPr lang="en-US" sz="2000" dirty="0">
                <a:latin typeface="Century Schoolbook" panose="02040604050505020304" pitchFamily="18" charset="0"/>
              </a:rPr>
              <a:t>F) for tropical plants.</a:t>
            </a:r>
            <a:endParaRPr lang="en-US" sz="2000" dirty="0" smtClean="0">
              <a:latin typeface="Century Schoolbook" panose="02040604050505020304" pitchFamily="18" charset="0"/>
            </a:endParaRPr>
          </a:p>
        </p:txBody>
      </p:sp>
    </p:spTree>
    <p:extLst>
      <p:ext uri="{BB962C8B-B14F-4D97-AF65-F5344CB8AC3E}">
        <p14:creationId xmlns:p14="http://schemas.microsoft.com/office/powerpoint/2010/main" val="1311042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r>
              <a:rPr lang="en-US" sz="3200" b="1" dirty="0"/>
              <a:t>Humidity</a:t>
            </a:r>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81000" y="1088172"/>
            <a:ext cx="7772400" cy="4708981"/>
          </a:xfrm>
          <a:prstGeom prst="rect">
            <a:avLst/>
          </a:prstGeom>
        </p:spPr>
        <p:txBody>
          <a:bodyPr wrap="square">
            <a:spAutoFit/>
          </a:bodyPr>
          <a:lstStyle/>
          <a:p>
            <a:r>
              <a:rPr lang="en-US" sz="2000" dirty="0" smtClean="0">
                <a:latin typeface="Century Schoolbook" panose="02040604050505020304" pitchFamily="18" charset="0"/>
              </a:rPr>
              <a:t>Plant Ideal </a:t>
            </a:r>
            <a:r>
              <a:rPr lang="en-US" sz="2000" dirty="0">
                <a:latin typeface="Century Schoolbook" panose="02040604050505020304" pitchFamily="18" charset="0"/>
              </a:rPr>
              <a:t>relative humidity levels are:</a:t>
            </a:r>
          </a:p>
          <a:p>
            <a:r>
              <a:rPr lang="en-US" sz="2000" dirty="0">
                <a:latin typeface="Century Schoolbook" panose="02040604050505020304" pitchFamily="18" charset="0"/>
              </a:rPr>
              <a:t>80 – 90% during cloning stage</a:t>
            </a:r>
          </a:p>
          <a:p>
            <a:r>
              <a:rPr lang="en-US" sz="2000" dirty="0">
                <a:latin typeface="Century Schoolbook" panose="02040604050505020304" pitchFamily="18" charset="0"/>
              </a:rPr>
              <a:t>60 – 70% during vegetative growth</a:t>
            </a:r>
          </a:p>
          <a:p>
            <a:r>
              <a:rPr lang="en-US" sz="2000" dirty="0">
                <a:latin typeface="Century Schoolbook" panose="02040604050505020304" pitchFamily="18" charset="0"/>
              </a:rPr>
              <a:t>40 – 60% during flowering</a:t>
            </a:r>
            <a:r>
              <a:rPr lang="en-US" sz="2000" dirty="0" smtClean="0">
                <a:latin typeface="Century Schoolbook" panose="02040604050505020304" pitchFamily="18" charset="0"/>
              </a:rPr>
              <a:t>.</a:t>
            </a:r>
          </a:p>
          <a:p>
            <a:endParaRPr lang="en-US" sz="2000" dirty="0">
              <a:latin typeface="Century Schoolbook" panose="02040604050505020304" pitchFamily="18" charset="0"/>
            </a:endParaRPr>
          </a:p>
          <a:p>
            <a:r>
              <a:rPr lang="en-US" sz="2000" dirty="0">
                <a:latin typeface="Century Schoolbook" panose="02040604050505020304" pitchFamily="18" charset="0"/>
              </a:rPr>
              <a:t>Human </a:t>
            </a:r>
            <a:r>
              <a:rPr lang="en-US" sz="2000" dirty="0" smtClean="0">
                <a:latin typeface="Century Schoolbook" panose="02040604050505020304" pitchFamily="18" charset="0"/>
              </a:rPr>
              <a:t>Ideal </a:t>
            </a:r>
            <a:r>
              <a:rPr lang="en-US" sz="2000" dirty="0">
                <a:latin typeface="Century Schoolbook" panose="02040604050505020304" pitchFamily="18" charset="0"/>
              </a:rPr>
              <a:t>Plant relative humidity </a:t>
            </a:r>
            <a:r>
              <a:rPr lang="en-US" sz="2000" dirty="0" smtClean="0">
                <a:latin typeface="Century Schoolbook" panose="02040604050505020304" pitchFamily="18" charset="0"/>
              </a:rPr>
              <a:t>levels: 35 </a:t>
            </a:r>
            <a:r>
              <a:rPr lang="en-US" sz="2000" dirty="0">
                <a:latin typeface="Century Schoolbook" panose="02040604050505020304" pitchFamily="18" charset="0"/>
              </a:rPr>
              <a:t>– </a:t>
            </a:r>
            <a:r>
              <a:rPr lang="en-US" sz="2000" dirty="0" smtClean="0">
                <a:latin typeface="Century Schoolbook" panose="02040604050505020304" pitchFamily="18" charset="0"/>
              </a:rPr>
              <a:t>65% </a:t>
            </a:r>
            <a:endParaRPr lang="en-US" sz="2000" dirty="0">
              <a:latin typeface="Century Schoolbook" panose="02040604050505020304" pitchFamily="18" charset="0"/>
            </a:endParaRPr>
          </a:p>
          <a:p>
            <a:endParaRPr lang="en-US" sz="2000" dirty="0">
              <a:latin typeface="Century Schoolbook" panose="02040604050505020304" pitchFamily="18" charset="0"/>
            </a:endParaRPr>
          </a:p>
          <a:p>
            <a:r>
              <a:rPr lang="en-US" sz="2000" dirty="0">
                <a:latin typeface="Century Schoolbook" panose="02040604050505020304" pitchFamily="18" charset="0"/>
              </a:rPr>
              <a:t>You should aim for 50-75% humidity in </a:t>
            </a:r>
            <a:r>
              <a:rPr lang="en-US" sz="2000" dirty="0" smtClean="0">
                <a:latin typeface="Century Schoolbook" panose="02040604050505020304" pitchFamily="18" charset="0"/>
              </a:rPr>
              <a:t>the workplace </a:t>
            </a:r>
            <a:r>
              <a:rPr lang="en-US" sz="2000" dirty="0">
                <a:latin typeface="Century Schoolbook" panose="02040604050505020304" pitchFamily="18" charset="0"/>
              </a:rPr>
              <a:t>when your lights are on. </a:t>
            </a:r>
            <a:endParaRPr lang="en-US" sz="2000" dirty="0" smtClean="0">
              <a:latin typeface="Century Schoolbook" panose="02040604050505020304" pitchFamily="18" charset="0"/>
            </a:endParaRPr>
          </a:p>
          <a:p>
            <a:endParaRPr lang="en-US" sz="2000" dirty="0">
              <a:latin typeface="Century Schoolbook" panose="02040604050505020304" pitchFamily="18" charset="0"/>
            </a:endParaRPr>
          </a:p>
          <a:p>
            <a:r>
              <a:rPr lang="en-US" sz="2000" dirty="0">
                <a:latin typeface="Century Schoolbook" panose="02040604050505020304" pitchFamily="18" charset="0"/>
              </a:rPr>
              <a:t>I</a:t>
            </a:r>
            <a:r>
              <a:rPr lang="en-US" sz="2000" dirty="0" smtClean="0">
                <a:latin typeface="Century Schoolbook" panose="02040604050505020304" pitchFamily="18" charset="0"/>
              </a:rPr>
              <a:t>n </a:t>
            </a:r>
            <a:r>
              <a:rPr lang="en-US" sz="2000" dirty="0">
                <a:latin typeface="Century Schoolbook" panose="02040604050505020304" pitchFamily="18" charset="0"/>
              </a:rPr>
              <a:t>summer, </a:t>
            </a:r>
            <a:r>
              <a:rPr lang="en-US" sz="2000" dirty="0" smtClean="0">
                <a:latin typeface="Century Schoolbook" panose="02040604050505020304" pitchFamily="18" charset="0"/>
              </a:rPr>
              <a:t>use </a:t>
            </a:r>
            <a:r>
              <a:rPr lang="en-US" sz="2000" i="1" dirty="0">
                <a:latin typeface="Century Schoolbook" panose="02040604050505020304" pitchFamily="18" charset="0"/>
              </a:rPr>
              <a:t>a humidifier </a:t>
            </a:r>
            <a:r>
              <a:rPr lang="en-US" sz="2000" i="1" dirty="0" smtClean="0">
                <a:latin typeface="Century Schoolbook" panose="02040604050505020304" pitchFamily="18" charset="0"/>
              </a:rPr>
              <a:t>to add </a:t>
            </a:r>
            <a:r>
              <a:rPr lang="en-US" sz="2000" dirty="0" smtClean="0">
                <a:latin typeface="Century Schoolbook" panose="02040604050505020304" pitchFamily="18" charset="0"/>
              </a:rPr>
              <a:t>additional moisture.</a:t>
            </a:r>
          </a:p>
          <a:p>
            <a:endParaRPr lang="en-US" sz="2000" dirty="0">
              <a:latin typeface="Century Schoolbook" panose="02040604050505020304" pitchFamily="18" charset="0"/>
            </a:endParaRPr>
          </a:p>
          <a:p>
            <a:r>
              <a:rPr lang="en-US" sz="2000" dirty="0">
                <a:latin typeface="Century Schoolbook" panose="02040604050505020304" pitchFamily="18" charset="0"/>
              </a:rPr>
              <a:t>During the winter months, </a:t>
            </a:r>
            <a:r>
              <a:rPr lang="en-US" sz="2000" dirty="0" smtClean="0">
                <a:latin typeface="Century Schoolbook" panose="02040604050505020304" pitchFamily="18" charset="0"/>
              </a:rPr>
              <a:t>use </a:t>
            </a:r>
            <a:r>
              <a:rPr lang="en-US" sz="2000" i="1" dirty="0" smtClean="0">
                <a:latin typeface="Century Schoolbook" panose="02040604050505020304" pitchFamily="18" charset="0"/>
              </a:rPr>
              <a:t>an </a:t>
            </a:r>
            <a:r>
              <a:rPr lang="en-US" sz="2000" i="1" dirty="0">
                <a:latin typeface="Century Schoolbook" panose="02040604050505020304" pitchFamily="18" charset="0"/>
              </a:rPr>
              <a:t>extractor fan</a:t>
            </a:r>
            <a:r>
              <a:rPr lang="en-US" sz="2000" dirty="0">
                <a:latin typeface="Century Schoolbook" panose="02040604050505020304" pitchFamily="18" charset="0"/>
              </a:rPr>
              <a:t> to replace fresh CO² rich air and for dehumidification (removing moisture), rather than reducing temperature. </a:t>
            </a:r>
          </a:p>
        </p:txBody>
      </p:sp>
    </p:spTree>
    <p:extLst>
      <p:ext uri="{BB962C8B-B14F-4D97-AF65-F5344CB8AC3E}">
        <p14:creationId xmlns:p14="http://schemas.microsoft.com/office/powerpoint/2010/main" val="1207808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r>
              <a:rPr lang="en-US" sz="3200" b="1" dirty="0">
                <a:latin typeface="Century Schoolbook" panose="02040604050505020304" pitchFamily="18" charset="0"/>
              </a:rPr>
              <a:t>CO²</a:t>
            </a:r>
            <a:endParaRPr lang="en-US" sz="3200" b="1" dirty="0"/>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81000" y="1088172"/>
            <a:ext cx="7772400" cy="2862322"/>
          </a:xfrm>
          <a:prstGeom prst="rect">
            <a:avLst/>
          </a:prstGeom>
        </p:spPr>
        <p:txBody>
          <a:bodyPr wrap="square">
            <a:spAutoFit/>
          </a:bodyPr>
          <a:lstStyle/>
          <a:p>
            <a:r>
              <a:rPr lang="en-US" sz="2000" dirty="0">
                <a:latin typeface="Century Schoolbook" panose="02040604050505020304" pitchFamily="18" charset="0"/>
              </a:rPr>
              <a:t>Good ventilation greatly aids CO², which is vital for photosynthesis</a:t>
            </a:r>
            <a:r>
              <a:rPr lang="en-US" sz="2000" dirty="0" smtClean="0">
                <a:latin typeface="Century Schoolbook" panose="02040604050505020304" pitchFamily="18" charset="0"/>
              </a:rPr>
              <a:t>.</a:t>
            </a:r>
          </a:p>
          <a:p>
            <a:endParaRPr lang="en-US" sz="2000" dirty="0">
              <a:latin typeface="Century Schoolbook" panose="02040604050505020304" pitchFamily="18" charset="0"/>
            </a:endParaRPr>
          </a:p>
          <a:p>
            <a:r>
              <a:rPr lang="en-US" sz="2000" dirty="0">
                <a:latin typeface="Century Schoolbook" panose="02040604050505020304" pitchFamily="18" charset="0"/>
              </a:rPr>
              <a:t>Fresh air has on average 390 PPM (parts per million) of CO²</a:t>
            </a:r>
            <a:r>
              <a:rPr lang="en-US" sz="2000" dirty="0" smtClean="0">
                <a:latin typeface="Century Schoolbook" panose="02040604050505020304" pitchFamily="18" charset="0"/>
              </a:rPr>
              <a:t>.</a:t>
            </a:r>
          </a:p>
          <a:p>
            <a:endParaRPr lang="en-US" sz="2000" dirty="0">
              <a:latin typeface="Century Schoolbook" panose="02040604050505020304" pitchFamily="18" charset="0"/>
            </a:endParaRPr>
          </a:p>
          <a:p>
            <a:r>
              <a:rPr lang="en-US" sz="2000" i="1" dirty="0">
                <a:latin typeface="Century Schoolbook" panose="02040604050505020304" pitchFamily="18" charset="0"/>
              </a:rPr>
              <a:t>An intake fan </a:t>
            </a:r>
            <a:r>
              <a:rPr lang="en-US" sz="2000" dirty="0">
                <a:latin typeface="Century Schoolbook" panose="02040604050505020304" pitchFamily="18" charset="0"/>
              </a:rPr>
              <a:t>will bring fresh CO² rich air into your grow room</a:t>
            </a:r>
            <a:r>
              <a:rPr lang="en-US" sz="2000" i="1" dirty="0" smtClean="0">
                <a:latin typeface="Century Schoolbook" panose="02040604050505020304" pitchFamily="18" charset="0"/>
              </a:rPr>
              <a:t>.</a:t>
            </a:r>
          </a:p>
          <a:p>
            <a:endParaRPr lang="en-US" sz="2000" i="1" dirty="0">
              <a:latin typeface="Century Schoolbook" panose="02040604050505020304" pitchFamily="18" charset="0"/>
            </a:endParaRPr>
          </a:p>
          <a:p>
            <a:r>
              <a:rPr lang="en-US" sz="2000" i="1" dirty="0" smtClean="0">
                <a:latin typeface="Century Schoolbook" panose="02040604050505020304" pitchFamily="18" charset="0"/>
              </a:rPr>
              <a:t>A tank of </a:t>
            </a:r>
            <a:r>
              <a:rPr lang="en-US" sz="2000" dirty="0">
                <a:latin typeface="Century Schoolbook" panose="02040604050505020304" pitchFamily="18" charset="0"/>
              </a:rPr>
              <a:t>CO²</a:t>
            </a:r>
            <a:r>
              <a:rPr lang="en-US" sz="2000" i="1" dirty="0" smtClean="0">
                <a:latin typeface="Century Schoolbook" panose="02040604050505020304" pitchFamily="18" charset="0"/>
              </a:rPr>
              <a:t> can supply indoor </a:t>
            </a:r>
            <a:r>
              <a:rPr lang="en-US" sz="2000" dirty="0" smtClean="0">
                <a:latin typeface="Century Schoolbook" panose="02040604050505020304" pitchFamily="18" charset="0"/>
              </a:rPr>
              <a:t>insufficient </a:t>
            </a:r>
            <a:r>
              <a:rPr lang="en-US" sz="2000" dirty="0">
                <a:latin typeface="Century Schoolbook" panose="02040604050505020304" pitchFamily="18" charset="0"/>
              </a:rPr>
              <a:t>CO²</a:t>
            </a:r>
            <a:r>
              <a:rPr lang="en-US" sz="2000" dirty="0" smtClean="0">
                <a:latin typeface="Century Schoolbook" panose="02040604050505020304" pitchFamily="18" charset="0"/>
              </a:rPr>
              <a:t>.</a:t>
            </a:r>
            <a:endParaRPr lang="en-US" sz="2000" dirty="0">
              <a:latin typeface="Century Schoolbook" panose="02040604050505020304" pitchFamily="18" charset="0"/>
            </a:endParaRPr>
          </a:p>
          <a:p>
            <a:endParaRPr lang="en-US" sz="2000" dirty="0">
              <a:latin typeface="Century Schoolbook" panose="020406040505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6219837"/>
              </p:ext>
            </p:extLst>
          </p:nvPr>
        </p:nvGraphicFramePr>
        <p:xfrm>
          <a:off x="1365250" y="4038600"/>
          <a:ext cx="5803900" cy="1878330"/>
        </p:xfrm>
        <a:graphic>
          <a:graphicData uri="http://schemas.openxmlformats.org/drawingml/2006/table">
            <a:tbl>
              <a:tblPr>
                <a:tableStyleId>{5C22544A-7EE6-4342-B048-85BDC9FD1C3A}</a:tableStyleId>
              </a:tblPr>
              <a:tblGrid>
                <a:gridCol w="1780201"/>
                <a:gridCol w="1561246"/>
                <a:gridCol w="2462453"/>
              </a:tblGrid>
              <a:tr h="200025">
                <a:tc rowSpan="2">
                  <a:txBody>
                    <a:bodyPr/>
                    <a:lstStyle/>
                    <a:p>
                      <a:pPr algn="ctr" fontAlgn="ctr"/>
                      <a:r>
                        <a:rPr lang="en-US" sz="1400" b="1" u="none" strike="noStrike">
                          <a:effectLst/>
                        </a:rPr>
                        <a:t>Activity</a:t>
                      </a:r>
                      <a:endParaRPr lang="en-US" sz="1400" b="1" i="0" u="none" strike="noStrike">
                        <a:solidFill>
                          <a:srgbClr val="000000"/>
                        </a:solidFill>
                        <a:effectLst/>
                        <a:latin typeface="Arial"/>
                      </a:endParaRPr>
                    </a:p>
                  </a:txBody>
                  <a:tcPr marL="9525" marR="9525" marT="19050" marB="19050" anchor="ctr"/>
                </a:tc>
                <a:tc>
                  <a:txBody>
                    <a:bodyPr/>
                    <a:lstStyle/>
                    <a:p>
                      <a:pPr algn="ctr" fontAlgn="ctr"/>
                      <a:r>
                        <a:rPr lang="en-US" sz="1400" b="1" u="none" strike="noStrike">
                          <a:effectLst/>
                        </a:rPr>
                        <a:t>Respiration per Person </a:t>
                      </a:r>
                      <a:endParaRPr lang="en-US" sz="1400" b="1" i="0" u="none" strike="noStrike">
                        <a:solidFill>
                          <a:srgbClr val="000000"/>
                        </a:solidFill>
                        <a:effectLst/>
                        <a:latin typeface="Arial"/>
                      </a:endParaRPr>
                    </a:p>
                  </a:txBody>
                  <a:tcPr marL="9525" marR="9525" marT="19050" marB="19050" anchor="ctr"/>
                </a:tc>
                <a:tc>
                  <a:txBody>
                    <a:bodyPr/>
                    <a:lstStyle/>
                    <a:p>
                      <a:pPr algn="ctr" fontAlgn="ctr"/>
                      <a:r>
                        <a:rPr lang="en-US" sz="1400" b="1" u="none" strike="noStrike">
                          <a:effectLst/>
                        </a:rPr>
                        <a:t>Carbon Dioxide Emission per Person </a:t>
                      </a:r>
                      <a:endParaRPr lang="en-US" sz="1400" b="1" i="0" u="none" strike="noStrike">
                        <a:solidFill>
                          <a:srgbClr val="000000"/>
                        </a:solidFill>
                        <a:effectLst/>
                        <a:latin typeface="Arial"/>
                      </a:endParaRPr>
                    </a:p>
                  </a:txBody>
                  <a:tcPr marL="9525" marR="9525" marT="19050" marB="19050" anchor="ctr"/>
                </a:tc>
              </a:tr>
              <a:tr h="219075">
                <a:tc vMerge="1">
                  <a:txBody>
                    <a:bodyPr/>
                    <a:lstStyle/>
                    <a:p>
                      <a:endParaRPr lang="en-US"/>
                    </a:p>
                  </a:txBody>
                  <a:tcPr/>
                </a:tc>
                <a:tc>
                  <a:txBody>
                    <a:bodyPr/>
                    <a:lstStyle/>
                    <a:p>
                      <a:pPr algn="ctr" fontAlgn="ctr"/>
                      <a:r>
                        <a:rPr lang="en-US" sz="1400" b="1" u="none" strike="noStrike">
                          <a:effectLst/>
                        </a:rPr>
                        <a:t>(m</a:t>
                      </a:r>
                      <a:r>
                        <a:rPr lang="en-US" sz="1400" b="1" u="none" strike="noStrike" baseline="30000">
                          <a:effectLst/>
                        </a:rPr>
                        <a:t>3</a:t>
                      </a:r>
                      <a:r>
                        <a:rPr lang="en-US" sz="1400" b="1" u="none" strike="noStrike">
                          <a:effectLst/>
                        </a:rPr>
                        <a:t>/h)</a:t>
                      </a:r>
                      <a:endParaRPr lang="en-US" sz="1400" b="1" i="1" u="none" strike="noStrike">
                        <a:solidFill>
                          <a:srgbClr val="000000"/>
                        </a:solidFill>
                        <a:effectLst/>
                        <a:latin typeface="Arial"/>
                      </a:endParaRPr>
                    </a:p>
                  </a:txBody>
                  <a:tcPr marL="9525" marR="9525" marT="9525" marB="0" anchor="ctr"/>
                </a:tc>
                <a:tc>
                  <a:txBody>
                    <a:bodyPr/>
                    <a:lstStyle/>
                    <a:p>
                      <a:pPr algn="ctr" fontAlgn="ctr"/>
                      <a:r>
                        <a:rPr lang="en-US" sz="1400" b="1" u="none" strike="noStrike">
                          <a:effectLst/>
                        </a:rPr>
                        <a:t>(m</a:t>
                      </a:r>
                      <a:r>
                        <a:rPr lang="en-US" sz="1400" b="1" u="none" strike="noStrike" baseline="30000">
                          <a:effectLst/>
                        </a:rPr>
                        <a:t>3</a:t>
                      </a:r>
                      <a:r>
                        <a:rPr lang="en-US" sz="1400" b="1" u="none" strike="noStrike">
                          <a:effectLst/>
                        </a:rPr>
                        <a:t>/h)</a:t>
                      </a:r>
                      <a:endParaRPr lang="en-US" sz="1400" b="1" i="1" u="none" strike="noStrike">
                        <a:solidFill>
                          <a:srgbClr val="000000"/>
                        </a:solidFill>
                        <a:effectLst/>
                        <a:latin typeface="Arial"/>
                      </a:endParaRPr>
                    </a:p>
                  </a:txBody>
                  <a:tcPr marL="9525" marR="9525" marT="9525" marB="0" anchor="ctr"/>
                </a:tc>
              </a:tr>
              <a:tr h="209550">
                <a:tc>
                  <a:txBody>
                    <a:bodyPr/>
                    <a:lstStyle/>
                    <a:p>
                      <a:pPr algn="ctr" fontAlgn="ctr"/>
                      <a:r>
                        <a:rPr lang="en-US" sz="1400" b="1" u="none" strike="noStrike" dirty="0">
                          <a:effectLst/>
                        </a:rPr>
                        <a:t>Sleep</a:t>
                      </a:r>
                      <a:endParaRPr lang="en-US" sz="1400" b="1" i="0" u="none" strike="noStrike" dirty="0">
                        <a:solidFill>
                          <a:srgbClr val="000000"/>
                        </a:solidFill>
                        <a:effectLst/>
                        <a:latin typeface="Arial"/>
                      </a:endParaRPr>
                    </a:p>
                  </a:txBody>
                  <a:tcPr marL="9525" marR="9525" marT="9525" marB="0" anchor="ctr"/>
                </a:tc>
                <a:tc>
                  <a:txBody>
                    <a:bodyPr/>
                    <a:lstStyle/>
                    <a:p>
                      <a:pPr algn="ctr" fontAlgn="ctr"/>
                      <a:r>
                        <a:rPr lang="en-US" sz="1400" b="1" u="none" strike="noStrike">
                          <a:effectLst/>
                        </a:rPr>
                        <a:t>0.3</a:t>
                      </a:r>
                      <a:endParaRPr lang="en-US" sz="1400" b="1" i="0" u="none" strike="noStrike">
                        <a:solidFill>
                          <a:srgbClr val="000000"/>
                        </a:solidFill>
                        <a:effectLst/>
                        <a:latin typeface="Arial"/>
                      </a:endParaRPr>
                    </a:p>
                  </a:txBody>
                  <a:tcPr marL="9525" marR="9525" marT="19050" marB="19050" anchor="ctr"/>
                </a:tc>
                <a:tc>
                  <a:txBody>
                    <a:bodyPr/>
                    <a:lstStyle/>
                    <a:p>
                      <a:pPr algn="ctr" fontAlgn="ctr"/>
                      <a:r>
                        <a:rPr lang="en-US" sz="1400" b="1" u="none" strike="noStrike">
                          <a:effectLst/>
                        </a:rPr>
                        <a:t>0.013</a:t>
                      </a:r>
                      <a:endParaRPr lang="en-US" sz="1400" b="1" i="0" u="none" strike="noStrike">
                        <a:solidFill>
                          <a:srgbClr val="000000"/>
                        </a:solidFill>
                        <a:effectLst/>
                        <a:latin typeface="Arial"/>
                      </a:endParaRPr>
                    </a:p>
                  </a:txBody>
                  <a:tcPr marL="9525" marR="9525" marT="19050" marB="19050" anchor="ctr"/>
                </a:tc>
              </a:tr>
              <a:tr h="209550">
                <a:tc>
                  <a:txBody>
                    <a:bodyPr/>
                    <a:lstStyle/>
                    <a:p>
                      <a:pPr algn="ctr" fontAlgn="ctr"/>
                      <a:r>
                        <a:rPr lang="en-US" sz="1400" b="1" u="none" strike="noStrike">
                          <a:effectLst/>
                        </a:rPr>
                        <a:t>Resting or low activity work</a:t>
                      </a:r>
                      <a:endParaRPr lang="en-US" sz="1400" b="1" i="0" u="none" strike="noStrike">
                        <a:solidFill>
                          <a:srgbClr val="000000"/>
                        </a:solidFill>
                        <a:effectLst/>
                        <a:latin typeface="Arial"/>
                      </a:endParaRPr>
                    </a:p>
                  </a:txBody>
                  <a:tcPr marL="9525" marR="9525" marT="9525" marB="0" anchor="ctr"/>
                </a:tc>
                <a:tc>
                  <a:txBody>
                    <a:bodyPr/>
                    <a:lstStyle/>
                    <a:p>
                      <a:pPr algn="ctr" fontAlgn="ctr"/>
                      <a:r>
                        <a:rPr lang="en-US" sz="1400" b="1" u="none" strike="noStrike">
                          <a:effectLst/>
                        </a:rPr>
                        <a:t>0.5</a:t>
                      </a:r>
                      <a:endParaRPr lang="en-US" sz="1400" b="1" i="0" u="none" strike="noStrike">
                        <a:solidFill>
                          <a:srgbClr val="000000"/>
                        </a:solidFill>
                        <a:effectLst/>
                        <a:latin typeface="Arial"/>
                      </a:endParaRPr>
                    </a:p>
                  </a:txBody>
                  <a:tcPr marL="9525" marR="9525" marT="19050" marB="19050" anchor="ctr"/>
                </a:tc>
                <a:tc>
                  <a:txBody>
                    <a:bodyPr/>
                    <a:lstStyle/>
                    <a:p>
                      <a:pPr algn="ctr" fontAlgn="ctr"/>
                      <a:r>
                        <a:rPr lang="en-US" sz="1400" b="1" u="none" strike="noStrike">
                          <a:effectLst/>
                        </a:rPr>
                        <a:t>0.02</a:t>
                      </a:r>
                      <a:endParaRPr lang="en-US" sz="1400" b="1" i="0" u="none" strike="noStrike">
                        <a:solidFill>
                          <a:srgbClr val="000000"/>
                        </a:solidFill>
                        <a:effectLst/>
                        <a:latin typeface="Arial"/>
                      </a:endParaRPr>
                    </a:p>
                  </a:txBody>
                  <a:tcPr marL="9525" marR="9525" marT="19050" marB="19050" anchor="ctr"/>
                </a:tc>
              </a:tr>
              <a:tr h="209550">
                <a:tc>
                  <a:txBody>
                    <a:bodyPr/>
                    <a:lstStyle/>
                    <a:p>
                      <a:pPr algn="ctr" fontAlgn="ctr"/>
                      <a:r>
                        <a:rPr lang="en-US" sz="1400" b="1" u="none" strike="noStrike">
                          <a:effectLst/>
                        </a:rPr>
                        <a:t>Normal work</a:t>
                      </a:r>
                      <a:endParaRPr lang="en-US" sz="1400" b="1" i="0" u="none" strike="noStrike">
                        <a:solidFill>
                          <a:srgbClr val="000000"/>
                        </a:solidFill>
                        <a:effectLst/>
                        <a:latin typeface="Arial"/>
                      </a:endParaRPr>
                    </a:p>
                  </a:txBody>
                  <a:tcPr marL="9525" marR="9525" marT="9525" marB="0" anchor="ctr"/>
                </a:tc>
                <a:tc>
                  <a:txBody>
                    <a:bodyPr/>
                    <a:lstStyle/>
                    <a:p>
                      <a:pPr algn="ctr" fontAlgn="ctr"/>
                      <a:r>
                        <a:rPr lang="en-US" sz="1400" b="1" u="none" strike="noStrike">
                          <a:effectLst/>
                        </a:rPr>
                        <a:t>2~3</a:t>
                      </a:r>
                      <a:endParaRPr lang="en-US" sz="1400" b="1" i="0" u="none" strike="noStrike">
                        <a:solidFill>
                          <a:srgbClr val="000000"/>
                        </a:solidFill>
                        <a:effectLst/>
                        <a:latin typeface="Arial"/>
                      </a:endParaRPr>
                    </a:p>
                  </a:txBody>
                  <a:tcPr marL="9525" marR="9525" marT="19050" marB="19050" anchor="ctr"/>
                </a:tc>
                <a:tc>
                  <a:txBody>
                    <a:bodyPr/>
                    <a:lstStyle/>
                    <a:p>
                      <a:pPr algn="ctr" fontAlgn="ctr"/>
                      <a:r>
                        <a:rPr lang="en-US" sz="1400" b="1" u="none" strike="noStrike">
                          <a:effectLst/>
                        </a:rPr>
                        <a:t>0.08 - 0.13</a:t>
                      </a:r>
                      <a:endParaRPr lang="en-US" sz="1400" b="1" i="0" u="none" strike="noStrike">
                        <a:solidFill>
                          <a:srgbClr val="000000"/>
                        </a:solidFill>
                        <a:effectLst/>
                        <a:latin typeface="Arial"/>
                      </a:endParaRPr>
                    </a:p>
                  </a:txBody>
                  <a:tcPr marL="9525" marR="9525" marT="19050" marB="19050" anchor="ctr"/>
                </a:tc>
              </a:tr>
              <a:tr h="209550">
                <a:tc>
                  <a:txBody>
                    <a:bodyPr/>
                    <a:lstStyle/>
                    <a:p>
                      <a:pPr algn="ctr" fontAlgn="ctr"/>
                      <a:r>
                        <a:rPr lang="en-US" sz="1400" b="1" u="none" strike="noStrike">
                          <a:effectLst/>
                        </a:rPr>
                        <a:t>Hard work</a:t>
                      </a:r>
                      <a:endParaRPr lang="en-US" sz="1400" b="1" i="0" u="none" strike="noStrike">
                        <a:solidFill>
                          <a:srgbClr val="000000"/>
                        </a:solidFill>
                        <a:effectLst/>
                        <a:latin typeface="Arial"/>
                      </a:endParaRPr>
                    </a:p>
                  </a:txBody>
                  <a:tcPr marL="9525" marR="9525" marT="9525" marB="0" anchor="ctr"/>
                </a:tc>
                <a:tc>
                  <a:txBody>
                    <a:bodyPr/>
                    <a:lstStyle/>
                    <a:p>
                      <a:pPr algn="ctr" fontAlgn="ctr"/>
                      <a:r>
                        <a:rPr lang="en-US" sz="1400" b="1" u="none" strike="noStrike">
                          <a:effectLst/>
                        </a:rPr>
                        <a:t>7~8</a:t>
                      </a:r>
                      <a:endParaRPr lang="en-US" sz="1400" b="1" i="0" u="none" strike="noStrike">
                        <a:solidFill>
                          <a:srgbClr val="000000"/>
                        </a:solidFill>
                        <a:effectLst/>
                        <a:latin typeface="Arial"/>
                      </a:endParaRPr>
                    </a:p>
                  </a:txBody>
                  <a:tcPr marL="9525" marR="9525" marT="19050" marB="19050" anchor="ctr"/>
                </a:tc>
                <a:tc>
                  <a:txBody>
                    <a:bodyPr/>
                    <a:lstStyle/>
                    <a:p>
                      <a:pPr algn="ctr" fontAlgn="ctr"/>
                      <a:r>
                        <a:rPr lang="en-US" sz="1400" b="1" u="none" strike="noStrike" dirty="0">
                          <a:effectLst/>
                        </a:rPr>
                        <a:t>0.33 - 0.38</a:t>
                      </a:r>
                      <a:endParaRPr lang="en-US" sz="1400" b="1" i="0" u="none" strike="noStrike" dirty="0">
                        <a:solidFill>
                          <a:srgbClr val="000000"/>
                        </a:solidFill>
                        <a:effectLst/>
                        <a:latin typeface="Arial"/>
                      </a:endParaRPr>
                    </a:p>
                  </a:txBody>
                  <a:tcPr marL="9525" marR="9525" marT="19050" marB="19050" anchor="ctr"/>
                </a:tc>
              </a:tr>
            </a:tbl>
          </a:graphicData>
        </a:graphic>
      </p:graphicFrame>
    </p:spTree>
    <p:extLst>
      <p:ext uri="{BB962C8B-B14F-4D97-AF65-F5344CB8AC3E}">
        <p14:creationId xmlns:p14="http://schemas.microsoft.com/office/powerpoint/2010/main" val="4119905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pPr fontAlgn="base"/>
            <a:r>
              <a:rPr lang="en-US" sz="3200" dirty="0"/>
              <a:t>Hydroponic Ventilation</a:t>
            </a:r>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5" y="1066800"/>
            <a:ext cx="2054225" cy="2267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678382" y="1371600"/>
            <a:ext cx="4551218" cy="1323439"/>
          </a:xfrm>
          <a:prstGeom prst="rect">
            <a:avLst/>
          </a:prstGeom>
        </p:spPr>
        <p:txBody>
          <a:bodyPr wrap="square">
            <a:spAutoFit/>
          </a:bodyPr>
          <a:lstStyle/>
          <a:p>
            <a:r>
              <a:rPr lang="en-US" sz="2000" dirty="0" smtClean="0">
                <a:latin typeface="Century Schoolbook" panose="02040604050505020304" pitchFamily="18" charset="0"/>
              </a:rPr>
              <a:t>Using </a:t>
            </a:r>
            <a:r>
              <a:rPr lang="en-US" sz="2000" dirty="0">
                <a:latin typeface="Century Schoolbook" panose="02040604050505020304" pitchFamily="18" charset="0"/>
              </a:rPr>
              <a:t>an extraction fan high up in the room to facilitate air flow and prevent </a:t>
            </a:r>
            <a:r>
              <a:rPr lang="en-US" sz="2000" dirty="0" smtClean="0">
                <a:latin typeface="Century Schoolbook" panose="02040604050505020304" pitchFamily="18" charset="0"/>
              </a:rPr>
              <a:t>stratification</a:t>
            </a:r>
          </a:p>
          <a:p>
            <a:endParaRPr lang="en-US" sz="2000" dirty="0">
              <a:latin typeface="Century Schoolbook" panose="02040604050505020304" pitchFamily="18" charset="0"/>
            </a:endParaRPr>
          </a:p>
        </p:txBody>
      </p:sp>
      <p:sp>
        <p:nvSpPr>
          <p:cNvPr id="8" name="Rectangle 7"/>
          <p:cNvSpPr/>
          <p:nvPr/>
        </p:nvSpPr>
        <p:spPr>
          <a:xfrm>
            <a:off x="3414423" y="2964481"/>
            <a:ext cx="4100803" cy="369332"/>
          </a:xfrm>
          <a:prstGeom prst="rect">
            <a:avLst/>
          </a:prstGeom>
        </p:spPr>
        <p:txBody>
          <a:bodyPr wrap="none">
            <a:spAutoFit/>
          </a:bodyPr>
          <a:lstStyle/>
          <a:p>
            <a:r>
              <a:rPr lang="en-US" b="1" dirty="0" smtClean="0">
                <a:latin typeface="Century Schoolbook" panose="02040604050505020304" pitchFamily="18" charset="0"/>
              </a:rPr>
              <a:t>Extraction Fan: more than $ 200 </a:t>
            </a:r>
            <a:endParaRPr lang="en-US" b="1" dirty="0"/>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523" y="3810000"/>
            <a:ext cx="2540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678382" y="3937337"/>
            <a:ext cx="4572000" cy="1015663"/>
          </a:xfrm>
          <a:prstGeom prst="rect">
            <a:avLst/>
          </a:prstGeom>
        </p:spPr>
        <p:txBody>
          <a:bodyPr>
            <a:spAutoFit/>
          </a:bodyPr>
          <a:lstStyle/>
          <a:p>
            <a:r>
              <a:rPr lang="en-US" sz="2000" dirty="0">
                <a:latin typeface="Century Schoolbook" panose="02040604050505020304" pitchFamily="18" charset="0"/>
              </a:rPr>
              <a:t>Using an oscillating fan </a:t>
            </a:r>
            <a:r>
              <a:rPr lang="en-US" sz="2000" dirty="0" smtClean="0">
                <a:latin typeface="Century Schoolbook" panose="02040604050505020304" pitchFamily="18" charset="0"/>
              </a:rPr>
              <a:t>within </a:t>
            </a:r>
            <a:r>
              <a:rPr lang="en-US" sz="2000" dirty="0">
                <a:latin typeface="Century Schoolbook" panose="02040604050505020304" pitchFamily="18" charset="0"/>
              </a:rPr>
              <a:t>the grow room will help with air circulation. </a:t>
            </a:r>
          </a:p>
        </p:txBody>
      </p:sp>
      <p:sp>
        <p:nvSpPr>
          <p:cNvPr id="13" name="Rectangle 12"/>
          <p:cNvSpPr/>
          <p:nvPr/>
        </p:nvSpPr>
        <p:spPr>
          <a:xfrm>
            <a:off x="3505200" y="5421868"/>
            <a:ext cx="3555782" cy="369332"/>
          </a:xfrm>
          <a:prstGeom prst="rect">
            <a:avLst/>
          </a:prstGeom>
        </p:spPr>
        <p:txBody>
          <a:bodyPr wrap="none">
            <a:spAutoFit/>
          </a:bodyPr>
          <a:lstStyle/>
          <a:p>
            <a:r>
              <a:rPr lang="en-US" b="1" dirty="0" smtClean="0">
                <a:latin typeface="Century Schoolbook" panose="02040604050505020304" pitchFamily="18" charset="0"/>
              </a:rPr>
              <a:t>Oscillating Fan: $100 ~ $800</a:t>
            </a:r>
            <a:endParaRPr lang="en-US" b="1" dirty="0"/>
          </a:p>
        </p:txBody>
      </p:sp>
    </p:spTree>
    <p:extLst>
      <p:ext uri="{BB962C8B-B14F-4D97-AF65-F5344CB8AC3E}">
        <p14:creationId xmlns:p14="http://schemas.microsoft.com/office/powerpoint/2010/main" val="1256688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pPr fontAlgn="base"/>
            <a:r>
              <a:rPr lang="en-US" sz="3200" dirty="0"/>
              <a:t>Hydroponic Ventilation</a:t>
            </a:r>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3678382" y="1371600"/>
            <a:ext cx="4551218" cy="1323439"/>
          </a:xfrm>
          <a:prstGeom prst="rect">
            <a:avLst/>
          </a:prstGeom>
        </p:spPr>
        <p:txBody>
          <a:bodyPr wrap="square">
            <a:spAutoFit/>
          </a:bodyPr>
          <a:lstStyle/>
          <a:p>
            <a:r>
              <a:rPr lang="en-US" sz="2000" dirty="0">
                <a:latin typeface="Century Schoolbook" panose="02040604050505020304" pitchFamily="18" charset="0"/>
              </a:rPr>
              <a:t>U</a:t>
            </a:r>
            <a:r>
              <a:rPr lang="en-US" sz="2000" dirty="0" smtClean="0">
                <a:latin typeface="Century Schoolbook" panose="02040604050505020304" pitchFamily="18" charset="0"/>
              </a:rPr>
              <a:t>sed </a:t>
            </a:r>
            <a:r>
              <a:rPr lang="en-US" sz="2000" dirty="0">
                <a:latin typeface="Century Schoolbook" panose="02040604050505020304" pitchFamily="18" charset="0"/>
              </a:rPr>
              <a:t>for pushing air into the room and helps to maximize the effectiveness and lifespan of the exhaust fan. </a:t>
            </a:r>
          </a:p>
        </p:txBody>
      </p:sp>
      <p:sp>
        <p:nvSpPr>
          <p:cNvPr id="8" name="Rectangle 7"/>
          <p:cNvSpPr/>
          <p:nvPr/>
        </p:nvSpPr>
        <p:spPr>
          <a:xfrm>
            <a:off x="3414423" y="2964481"/>
            <a:ext cx="2678938" cy="369332"/>
          </a:xfrm>
          <a:prstGeom prst="rect">
            <a:avLst/>
          </a:prstGeom>
        </p:spPr>
        <p:txBody>
          <a:bodyPr wrap="none">
            <a:spAutoFit/>
          </a:bodyPr>
          <a:lstStyle/>
          <a:p>
            <a:r>
              <a:rPr lang="en-US" b="1" dirty="0">
                <a:latin typeface="Century Schoolbook" panose="02040604050505020304" pitchFamily="18" charset="0"/>
              </a:rPr>
              <a:t>Inlet fan: $100 ~ $800</a:t>
            </a:r>
            <a:endParaRPr lang="en-US" b="1" dirty="0"/>
          </a:p>
        </p:txBody>
      </p:sp>
      <p:sp>
        <p:nvSpPr>
          <p:cNvPr id="12" name="Rectangle 11"/>
          <p:cNvSpPr/>
          <p:nvPr/>
        </p:nvSpPr>
        <p:spPr>
          <a:xfrm>
            <a:off x="3678382" y="3937337"/>
            <a:ext cx="4572000" cy="1323439"/>
          </a:xfrm>
          <a:prstGeom prst="rect">
            <a:avLst/>
          </a:prstGeom>
        </p:spPr>
        <p:txBody>
          <a:bodyPr>
            <a:spAutoFit/>
          </a:bodyPr>
          <a:lstStyle/>
          <a:p>
            <a:r>
              <a:rPr lang="en-US" sz="2000" dirty="0">
                <a:latin typeface="Century Schoolbook" panose="02040604050505020304" pitchFamily="18" charset="0"/>
              </a:rPr>
              <a:t>Position the probe in the place of highest temperature or humidity. This is typically directly beneath the lights and amongst the foliage.</a:t>
            </a:r>
          </a:p>
        </p:txBody>
      </p:sp>
      <p:sp>
        <p:nvSpPr>
          <p:cNvPr id="13" name="Rectangle 12"/>
          <p:cNvSpPr/>
          <p:nvPr/>
        </p:nvSpPr>
        <p:spPr>
          <a:xfrm>
            <a:off x="3505200" y="5421868"/>
            <a:ext cx="4188967" cy="646331"/>
          </a:xfrm>
          <a:prstGeom prst="rect">
            <a:avLst/>
          </a:prstGeom>
        </p:spPr>
        <p:txBody>
          <a:bodyPr wrap="none">
            <a:spAutoFit/>
          </a:bodyPr>
          <a:lstStyle/>
          <a:p>
            <a:r>
              <a:rPr lang="en-US" b="1" dirty="0">
                <a:latin typeface="Century Schoolbook" panose="02040604050505020304" pitchFamily="18" charset="0"/>
              </a:rPr>
              <a:t>Thermometers and </a:t>
            </a:r>
            <a:r>
              <a:rPr lang="en-US" b="1" dirty="0" smtClean="0">
                <a:latin typeface="Century Schoolbook" panose="02040604050505020304" pitchFamily="18" charset="0"/>
              </a:rPr>
              <a:t>hygrometers: </a:t>
            </a:r>
          </a:p>
          <a:p>
            <a:r>
              <a:rPr lang="en-US" b="1" dirty="0" smtClean="0">
                <a:latin typeface="Century Schoolbook" panose="02040604050505020304" pitchFamily="18" charset="0"/>
              </a:rPr>
              <a:t>$100</a:t>
            </a:r>
            <a:endParaRPr lang="en-US" b="1" dirty="0"/>
          </a:p>
        </p:txBody>
      </p:sp>
      <p:pic>
        <p:nvPicPr>
          <p:cNvPr id="3074" name="Picture 2" descr="http://i21.geccdn.net/site/images/large/1113_ESshutter12_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834" y="4827325"/>
            <a:ext cx="1273531" cy="1273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3730228"/>
            <a:ext cx="1676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8258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pPr fontAlgn="base"/>
            <a:r>
              <a:rPr lang="en-US" sz="3200" dirty="0"/>
              <a:t>Hydroponic Ventilation</a:t>
            </a:r>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3678382" y="1371600"/>
            <a:ext cx="4551218" cy="707886"/>
          </a:xfrm>
          <a:prstGeom prst="rect">
            <a:avLst/>
          </a:prstGeom>
        </p:spPr>
        <p:txBody>
          <a:bodyPr wrap="square">
            <a:spAutoFit/>
          </a:bodyPr>
          <a:lstStyle/>
          <a:p>
            <a:r>
              <a:rPr lang="en-US" sz="2000" dirty="0" smtClean="0">
                <a:latin typeface="Century Schoolbook" panose="02040604050505020304" pitchFamily="18" charset="0"/>
              </a:rPr>
              <a:t>Ducting can move </a:t>
            </a:r>
            <a:r>
              <a:rPr lang="en-US" sz="2000" dirty="0">
                <a:latin typeface="Century Schoolbook" panose="02040604050505020304" pitchFamily="18" charset="0"/>
              </a:rPr>
              <a:t>air a distance to an exterior </a:t>
            </a:r>
            <a:r>
              <a:rPr lang="en-US" sz="2000" dirty="0" smtClean="0">
                <a:latin typeface="Century Schoolbook" panose="02040604050505020304" pitchFamily="18" charset="0"/>
              </a:rPr>
              <a:t>vent. </a:t>
            </a:r>
            <a:endParaRPr lang="en-US" sz="2000" dirty="0">
              <a:latin typeface="Century Schoolbook" panose="02040604050505020304"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02" y="1251240"/>
            <a:ext cx="2733098" cy="2049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501732" y="2971800"/>
            <a:ext cx="2874505" cy="369332"/>
          </a:xfrm>
          <a:prstGeom prst="rect">
            <a:avLst/>
          </a:prstGeom>
        </p:spPr>
        <p:txBody>
          <a:bodyPr wrap="none">
            <a:spAutoFit/>
          </a:bodyPr>
          <a:lstStyle/>
          <a:p>
            <a:r>
              <a:rPr lang="en-US" b="1" dirty="0" smtClean="0">
                <a:latin typeface="Century Schoolbook" panose="02040604050505020304" pitchFamily="18" charset="0"/>
              </a:rPr>
              <a:t>Ducting: $ 200 ~ $1,000</a:t>
            </a:r>
            <a:endParaRPr lang="en-US" b="1" dirty="0"/>
          </a:p>
        </p:txBody>
      </p:sp>
      <p:sp>
        <p:nvSpPr>
          <p:cNvPr id="15" name="Rectangle 14"/>
          <p:cNvSpPr/>
          <p:nvPr/>
        </p:nvSpPr>
        <p:spPr>
          <a:xfrm>
            <a:off x="2466102" y="5410200"/>
            <a:ext cx="1572497" cy="646331"/>
          </a:xfrm>
          <a:prstGeom prst="rect">
            <a:avLst/>
          </a:prstGeom>
        </p:spPr>
        <p:txBody>
          <a:bodyPr wrap="square">
            <a:spAutoFit/>
          </a:bodyPr>
          <a:lstStyle/>
          <a:p>
            <a:pPr fontAlgn="base"/>
            <a:r>
              <a:rPr lang="en-US" b="1" dirty="0" smtClean="0">
                <a:latin typeface="Century Schoolbook" panose="02040604050505020304" pitchFamily="18" charset="0"/>
              </a:rPr>
              <a:t>CO² Tank: $20 ~ $ 200</a:t>
            </a:r>
            <a:endParaRPr lang="en-US" b="1" dirty="0">
              <a:latin typeface="Century Schoolbook" panose="02040604050505020304"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68" y="3429000"/>
            <a:ext cx="17145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429000"/>
            <a:ext cx="1570567" cy="25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5992402" y="5334000"/>
            <a:ext cx="1627598" cy="646331"/>
          </a:xfrm>
          <a:prstGeom prst="rect">
            <a:avLst/>
          </a:prstGeom>
        </p:spPr>
        <p:txBody>
          <a:bodyPr wrap="square">
            <a:spAutoFit/>
          </a:bodyPr>
          <a:lstStyle/>
          <a:p>
            <a:pPr fontAlgn="base"/>
            <a:r>
              <a:rPr lang="en-US" b="1" dirty="0" smtClean="0">
                <a:latin typeface="Century Schoolbook" panose="02040604050505020304" pitchFamily="18" charset="0"/>
              </a:rPr>
              <a:t>CO² Bucket: $60 ~ $140</a:t>
            </a:r>
            <a:endParaRPr lang="en-US" b="1" dirty="0">
              <a:latin typeface="Century Schoolbook" panose="02040604050505020304" pitchFamily="18" charset="0"/>
            </a:endParaRPr>
          </a:p>
        </p:txBody>
      </p:sp>
    </p:spTree>
    <p:extLst>
      <p:ext uri="{BB962C8B-B14F-4D97-AF65-F5344CB8AC3E}">
        <p14:creationId xmlns:p14="http://schemas.microsoft.com/office/powerpoint/2010/main" val="191807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29624"/>
            <a:ext cx="9372600" cy="584775"/>
          </a:xfrm>
          <a:prstGeom prst="rect">
            <a:avLst/>
          </a:prstGeom>
        </p:spPr>
        <p:txBody>
          <a:bodyPr wrap="square">
            <a:spAutoFit/>
          </a:bodyPr>
          <a:lstStyle/>
          <a:p>
            <a:pPr fontAlgn="base"/>
            <a:r>
              <a:rPr lang="en-US" sz="3200" dirty="0"/>
              <a:t>Hydroponic Ventilation</a:t>
            </a:r>
          </a:p>
        </p:txBody>
      </p:sp>
      <p:sp>
        <p:nvSpPr>
          <p:cNvPr id="5" name="AutoShape 2" descr="http://howtogrowmarijuana.com/wp-content/uploads/2011/01/marijuana-ventilatio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38200" y="4267200"/>
            <a:ext cx="1981200" cy="646331"/>
          </a:xfrm>
          <a:prstGeom prst="rect">
            <a:avLst/>
          </a:prstGeom>
        </p:spPr>
        <p:txBody>
          <a:bodyPr wrap="square">
            <a:spAutoFit/>
          </a:bodyPr>
          <a:lstStyle/>
          <a:p>
            <a:r>
              <a:rPr lang="en-US" b="1" dirty="0" smtClean="0">
                <a:latin typeface="Century Schoolbook" panose="02040604050505020304" pitchFamily="18" charset="0"/>
              </a:rPr>
              <a:t>Dehumidifier: $240 ~ $4,000</a:t>
            </a:r>
            <a:endParaRPr 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066800"/>
            <a:ext cx="2857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086394"/>
            <a:ext cx="4099362" cy="2818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5187237" y="4202668"/>
            <a:ext cx="1823164" cy="646331"/>
          </a:xfrm>
          <a:prstGeom prst="rect">
            <a:avLst/>
          </a:prstGeom>
        </p:spPr>
        <p:txBody>
          <a:bodyPr wrap="square">
            <a:spAutoFit/>
          </a:bodyPr>
          <a:lstStyle/>
          <a:p>
            <a:r>
              <a:rPr lang="en-US" b="1" dirty="0" smtClean="0">
                <a:latin typeface="Century Schoolbook" panose="02040604050505020304" pitchFamily="18" charset="0"/>
              </a:rPr>
              <a:t>Humidifier: $100 ~ $500</a:t>
            </a:r>
            <a:endParaRPr lang="en-US" b="1" dirty="0"/>
          </a:p>
        </p:txBody>
      </p:sp>
    </p:spTree>
    <p:extLst>
      <p:ext uri="{BB962C8B-B14F-4D97-AF65-F5344CB8AC3E}">
        <p14:creationId xmlns:p14="http://schemas.microsoft.com/office/powerpoint/2010/main" val="87959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2636</TotalTime>
  <Words>850</Words>
  <Application>Microsoft Office PowerPoint</Application>
  <PresentationFormat>On-screen Show (4:3)</PresentationFormat>
  <Paragraphs>165</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HVAC (Heating, Ventilation and Air Conditioning)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JJ</dc:creator>
  <cp:lastModifiedBy>Student Worker</cp:lastModifiedBy>
  <cp:revision>404</cp:revision>
  <dcterms:created xsi:type="dcterms:W3CDTF">2015-09-08T01:34:21Z</dcterms:created>
  <dcterms:modified xsi:type="dcterms:W3CDTF">2016-03-11T17:54:28Z</dcterms:modified>
</cp:coreProperties>
</file>