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0"/>
  </p:notesMasterIdLst>
  <p:sldIdLst>
    <p:sldId id="319" r:id="rId3"/>
    <p:sldId id="320" r:id="rId4"/>
    <p:sldId id="321" r:id="rId5"/>
    <p:sldId id="323" r:id="rId6"/>
    <p:sldId id="387" r:id="rId7"/>
    <p:sldId id="388" r:id="rId8"/>
    <p:sldId id="357" r:id="rId9"/>
    <p:sldId id="359" r:id="rId10"/>
    <p:sldId id="358" r:id="rId11"/>
    <p:sldId id="360" r:id="rId12"/>
    <p:sldId id="389" r:id="rId13"/>
    <p:sldId id="361" r:id="rId14"/>
    <p:sldId id="363" r:id="rId15"/>
    <p:sldId id="362" r:id="rId16"/>
    <p:sldId id="366" r:id="rId17"/>
    <p:sldId id="367" r:id="rId18"/>
    <p:sldId id="370" r:id="rId19"/>
    <p:sldId id="371" r:id="rId20"/>
    <p:sldId id="383" r:id="rId21"/>
    <p:sldId id="390" r:id="rId22"/>
    <p:sldId id="384" r:id="rId23"/>
    <p:sldId id="372" r:id="rId24"/>
    <p:sldId id="391" r:id="rId25"/>
    <p:sldId id="392" r:id="rId26"/>
    <p:sldId id="393" r:id="rId27"/>
    <p:sldId id="394" r:id="rId28"/>
    <p:sldId id="395" r:id="rId29"/>
    <p:sldId id="373" r:id="rId30"/>
    <p:sldId id="374" r:id="rId31"/>
    <p:sldId id="396" r:id="rId32"/>
    <p:sldId id="375" r:id="rId33"/>
    <p:sldId id="397" r:id="rId34"/>
    <p:sldId id="376" r:id="rId35"/>
    <p:sldId id="398" r:id="rId36"/>
    <p:sldId id="399" r:id="rId37"/>
    <p:sldId id="377" r:id="rId38"/>
    <p:sldId id="400" r:id="rId39"/>
    <p:sldId id="401" r:id="rId40"/>
    <p:sldId id="402" r:id="rId41"/>
    <p:sldId id="379" r:id="rId42"/>
    <p:sldId id="403" r:id="rId43"/>
    <p:sldId id="378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380" r:id="rId52"/>
    <p:sldId id="411" r:id="rId53"/>
    <p:sldId id="412" r:id="rId54"/>
    <p:sldId id="385" r:id="rId55"/>
    <p:sldId id="413" r:id="rId56"/>
    <p:sldId id="381" r:id="rId57"/>
    <p:sldId id="414" r:id="rId58"/>
    <p:sldId id="415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EB72382-C98C-4235-85BC-A37EABAD898D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39BA7F3-8242-4825-8334-178C7F71F6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0A4174-DF8C-4B33-9295-009178135CB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800CF-F30B-41DF-B251-F750BDFAA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53B9-60AD-4A72-8595-612B946C07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A2C4-92C7-438D-A9CF-3FDBE8EF90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913A-7C3B-41AD-8F12-69DC27C64C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4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29924-F676-4CFE-B7B3-8A339F556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8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8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05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5A81-8EA9-4135-9EF9-79775CD2C1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0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6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9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538A-3EE3-4729-852E-345980A0A8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46518-A927-4E23-BE52-87703AA0B4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B28D-FAD0-4F82-BAAE-9722611AD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5EBD-7B19-4020-A77D-F5004D958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8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81F4-98D4-4CA6-9FC6-8A553AA9A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DA87B-867F-4025-B2CA-C50AC6F24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2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D320F-FA40-44F2-8506-68BB9F2FE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20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7C80AD-EDCA-4FB4-AC79-51C8A3D2A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62400" y="640332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3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smtClean="0"/>
              <a:t>Introducing Windows </a:t>
            </a:r>
            <a:r>
              <a:rPr lang="en-US" sz="3400" i="1" dirty="0" smtClean="0"/>
              <a:t>Operating Systems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081284" y="5550187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3-4 </a:t>
            </a:r>
            <a:r>
              <a:rPr lang="en-US" sz="1600" dirty="0" smtClean="0"/>
              <a:t>Use the Windows 7 Search box to launch a  	  program </a:t>
            </a:r>
            <a:endParaRPr lang="en-US" sz="1600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CD31F3-85FF-4F3E-A7CC-156E65F63724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pic>
        <p:nvPicPr>
          <p:cNvPr id="4098" name="Picture 2" descr="C:\Users\Julie\Documents\DropBox\InstructorManuals\A+Software\Figures\ch01\35135_f0104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046" y="609600"/>
            <a:ext cx="3779876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Aero Snap and Aero Shake can help:</a:t>
            </a:r>
          </a:p>
          <a:p>
            <a:pPr lvl="1"/>
            <a:r>
              <a:rPr lang="en-US" dirty="0" smtClean="0"/>
              <a:t>Aero Snap automatically maximizes a window when you drag it to the top of the desktop</a:t>
            </a:r>
          </a:p>
          <a:p>
            <a:pPr lvl="2"/>
            <a:r>
              <a:rPr lang="en-US" dirty="0" smtClean="0"/>
              <a:t>To restore to its original size, drag the window downward</a:t>
            </a:r>
          </a:p>
          <a:p>
            <a:pPr lvl="2"/>
            <a:r>
              <a:rPr lang="en-US" dirty="0" smtClean="0"/>
              <a:t>Drag a window to right or left so that it snaps to fill half the screen</a:t>
            </a:r>
          </a:p>
          <a:p>
            <a:pPr lvl="1"/>
            <a:r>
              <a:rPr lang="en-US" dirty="0" smtClean="0"/>
              <a:t>Aero Shake minimizes all other windows except the one you shake</a:t>
            </a:r>
          </a:p>
          <a:p>
            <a:pPr lvl="2"/>
            <a:r>
              <a:rPr lang="en-US" dirty="0" smtClean="0"/>
              <a:t>To shake, grab the title bar and shake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4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Desktop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Taskbar and Notification Area (System Tray)</a:t>
            </a:r>
          </a:p>
          <a:p>
            <a:pPr lvl="1" eaLnBrk="1" hangingPunct="1"/>
            <a:r>
              <a:rPr lang="en-US" dirty="0" smtClean="0"/>
              <a:t>Bottom of Windows desktop</a:t>
            </a:r>
          </a:p>
          <a:p>
            <a:pPr lvl="2" eaLnBrk="1" hangingPunct="1"/>
            <a:r>
              <a:rPr lang="en-US" dirty="0" smtClean="0"/>
              <a:t>Information about open programs, quick access to others</a:t>
            </a:r>
          </a:p>
          <a:p>
            <a:pPr lvl="2" eaLnBrk="1" hangingPunct="1"/>
            <a:r>
              <a:rPr lang="en-US" dirty="0" smtClean="0"/>
              <a:t>Quick launch icons</a:t>
            </a:r>
          </a:p>
          <a:p>
            <a:pPr lvl="1" eaLnBrk="1" hangingPunct="1"/>
            <a:r>
              <a:rPr lang="en-US" dirty="0" smtClean="0"/>
              <a:t>Notification area (system tray or systray)</a:t>
            </a:r>
          </a:p>
          <a:p>
            <a:pPr lvl="2" eaLnBrk="1" hangingPunct="1"/>
            <a:r>
              <a:rPr lang="en-US" dirty="0" smtClean="0"/>
              <a:t>Right side of taskbar and displays open services</a:t>
            </a:r>
          </a:p>
          <a:p>
            <a:pPr lvl="1" eaLnBrk="1" hangingPunct="1"/>
            <a:r>
              <a:rPr lang="en-US" dirty="0" smtClean="0"/>
              <a:t>Service: program that runs in the background</a:t>
            </a:r>
          </a:p>
          <a:p>
            <a:pPr lvl="3" eaLnBrk="1" hangingPunct="1"/>
            <a:r>
              <a:rPr lang="en-US" dirty="0" smtClean="0"/>
              <a:t>Supports or serves Windows or an application</a:t>
            </a:r>
          </a:p>
          <a:p>
            <a:pPr lvl="1" eaLnBrk="1" hangingPunct="1"/>
            <a:r>
              <a:rPr lang="en-US" dirty="0" smtClean="0"/>
              <a:t>Right-click the taskbar, use the shortcut menu</a:t>
            </a:r>
          </a:p>
          <a:p>
            <a:pPr lvl="2" eaLnBrk="1" hangingPunct="1"/>
            <a:r>
              <a:rPr lang="en-US" dirty="0" smtClean="0"/>
              <a:t>Click Properties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540D0F-CC76-481A-99C3-6806E1CFA06F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676400" y="524425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3-6 </a:t>
            </a:r>
            <a:r>
              <a:rPr lang="en-US" sz="1600" dirty="0" smtClean="0"/>
              <a:t>Mouse over the Internet Explorer icon in the  	 	  taskbar to see each open tab in IE</a:t>
            </a:r>
            <a:endParaRPr lang="en-US" sz="1600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580998-D53F-466E-B8CC-5972B6C9BE3C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pic>
        <p:nvPicPr>
          <p:cNvPr id="5122" name="Picture 2" descr="C:\Users\Julie\Documents\DropBox\InstructorManuals\A+Software\Figures\ch01\35135_f0106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33600"/>
            <a:ext cx="7620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19451" y="5638800"/>
            <a:ext cx="6172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3-8 </a:t>
            </a:r>
            <a:r>
              <a:rPr lang="en-US" sz="1600" dirty="0" smtClean="0"/>
              <a:t>Use the Taskbar and Start Menu Properties box to    	  control what appears in the Start menu and taskbar</a:t>
            </a:r>
            <a:endParaRPr lang="en-US" sz="1600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BC8947-37D6-4EBF-81CC-FAA5B6E388F2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6146" name="Picture 2" descr="C:\Users\Julie\Documents\DropBox\InstructorManuals\A+Software\Figures\ch01\35135_f0108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457200"/>
            <a:ext cx="442569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Desktop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Personalize the Windows desktop</a:t>
            </a:r>
          </a:p>
          <a:p>
            <a:pPr lvl="1" eaLnBrk="1" hangingPunct="1"/>
            <a:r>
              <a:rPr lang="en-US" dirty="0" smtClean="0"/>
              <a:t>Right-click anywhere on the desktop</a:t>
            </a:r>
          </a:p>
          <a:p>
            <a:pPr lvl="2" eaLnBrk="1" hangingPunct="1"/>
            <a:r>
              <a:rPr lang="en-US" dirty="0" smtClean="0"/>
              <a:t>Choose </a:t>
            </a:r>
            <a:r>
              <a:rPr lang="en-US" b="1" dirty="0" smtClean="0"/>
              <a:t>Personalize </a:t>
            </a:r>
            <a:r>
              <a:rPr lang="en-US" dirty="0" smtClean="0"/>
              <a:t>from the shortcut menu</a:t>
            </a:r>
          </a:p>
          <a:p>
            <a:pPr lvl="1" eaLnBrk="1" hangingPunct="1"/>
            <a:r>
              <a:rPr lang="en-US" dirty="0" smtClean="0"/>
              <a:t>Most common problem with display is a problem with screen resolution</a:t>
            </a:r>
          </a:p>
          <a:p>
            <a:pPr lvl="2" eaLnBrk="1" hangingPunct="1"/>
            <a:r>
              <a:rPr lang="en-US" dirty="0" smtClean="0"/>
              <a:t>Screen resolution is number of dots or pixels on the monitor screen expressed as two numbers</a:t>
            </a:r>
          </a:p>
          <a:p>
            <a:pPr lvl="2" eaLnBrk="1" hangingPunct="1"/>
            <a:r>
              <a:rPr lang="en-US" dirty="0" smtClean="0"/>
              <a:t>Example: 1680x1050</a:t>
            </a:r>
          </a:p>
          <a:p>
            <a:pPr lvl="2" eaLnBrk="1" hangingPunct="1"/>
            <a:r>
              <a:rPr lang="en-US" dirty="0" smtClean="0"/>
              <a:t>Right-click anywhere on desktop and choose </a:t>
            </a:r>
            <a:r>
              <a:rPr lang="en-US" b="1" dirty="0" smtClean="0"/>
              <a:t>Screen Resolution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Can also be accessed from the Personalization window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DE92D1-7CF6-4CFB-BB47-C6836F9A33A9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447800" y="5562600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3-9 </a:t>
            </a:r>
            <a:r>
              <a:rPr lang="en-US" sz="1600" dirty="0" smtClean="0"/>
              <a:t>Use the Personalization window to change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the appearance of Windows</a:t>
            </a:r>
            <a:endParaRPr lang="en-US" sz="1600" dirty="0"/>
          </a:p>
        </p:txBody>
      </p:sp>
      <p:sp>
        <p:nvSpPr>
          <p:cNvPr id="450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77DE0D-9BEE-4895-B0CD-6C68D4141562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7170" name="Picture 2" descr="C:\Users\Julie\Documents\DropBox\InstructorManuals\A+Software\Figures\ch01\35135_f0109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609600"/>
            <a:ext cx="633646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Explorer And The Computer Window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most useful tools to explore files and folders are Windows Explorer and the Computer window</a:t>
            </a:r>
          </a:p>
          <a:p>
            <a:pPr eaLnBrk="1" hangingPunct="1"/>
            <a:r>
              <a:rPr lang="en-US" dirty="0" smtClean="0"/>
              <a:t>To Open the Computer Window</a:t>
            </a:r>
          </a:p>
          <a:p>
            <a:pPr lvl="1" eaLnBrk="1" hangingPunct="1"/>
            <a:r>
              <a:rPr lang="en-US" dirty="0" smtClean="0"/>
              <a:t>In </a:t>
            </a:r>
            <a:r>
              <a:rPr lang="en-US" dirty="0"/>
              <a:t>Windows 7 or Vista, click </a:t>
            </a:r>
            <a:r>
              <a:rPr lang="en-US" b="1" dirty="0"/>
              <a:t>Start, </a:t>
            </a:r>
            <a:r>
              <a:rPr lang="en-US" dirty="0" smtClean="0"/>
              <a:t>and select </a:t>
            </a:r>
            <a:r>
              <a:rPr lang="en-US" b="1" dirty="0" smtClean="0"/>
              <a:t>Computer</a:t>
            </a:r>
            <a:endParaRPr lang="en-US" dirty="0" smtClean="0"/>
          </a:p>
          <a:p>
            <a:pPr eaLnBrk="1" hangingPunct="1"/>
            <a:r>
              <a:rPr lang="en-US" dirty="0" smtClean="0"/>
              <a:t>To Open Windows Explorer</a:t>
            </a:r>
          </a:p>
          <a:p>
            <a:pPr lvl="1" eaLnBrk="1" hangingPunct="1"/>
            <a:r>
              <a:rPr lang="en-US" dirty="0" smtClean="0"/>
              <a:t>Click the yellow Windows Explorer icon in the taskbar</a:t>
            </a:r>
          </a:p>
          <a:p>
            <a:pPr lvl="1" eaLnBrk="1" hangingPunct="1"/>
            <a:r>
              <a:rPr lang="en-US" dirty="0" smtClean="0"/>
              <a:t>Right-click </a:t>
            </a:r>
            <a:r>
              <a:rPr lang="en-US" b="1" dirty="0" smtClean="0"/>
              <a:t>Start</a:t>
            </a:r>
            <a:r>
              <a:rPr lang="en-US" dirty="0" smtClean="0"/>
              <a:t> and select </a:t>
            </a:r>
            <a:r>
              <a:rPr lang="en-US" b="1" dirty="0" smtClean="0"/>
              <a:t>Open Windows Explorer </a:t>
            </a:r>
            <a:r>
              <a:rPr lang="en-US" dirty="0" smtClean="0"/>
              <a:t>from the menu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EC4730-F90C-45E9-9B03-8144A1F515D9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Files and Directories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OS manages a hard drive, optical drive, USB drive, or other type of drive by using directories (also called folders), subdirectories, and files</a:t>
            </a:r>
          </a:p>
          <a:p>
            <a:pPr eaLnBrk="1" hangingPunct="1"/>
            <a:r>
              <a:rPr lang="en-US" dirty="0" smtClean="0"/>
              <a:t>Drive is organized with a single root directory</a:t>
            </a:r>
          </a:p>
          <a:p>
            <a:pPr lvl="1" eaLnBrk="1" hangingPunct="1"/>
            <a:r>
              <a:rPr lang="en-US" dirty="0" smtClean="0"/>
              <a:t>At top of the top-down hierarchical structure of subdirectories</a:t>
            </a:r>
          </a:p>
          <a:p>
            <a:pPr lvl="1" eaLnBrk="1" hangingPunct="1"/>
            <a:r>
              <a:rPr lang="en-US" dirty="0" smtClean="0"/>
              <a:t>Exception: hard drive</a:t>
            </a:r>
          </a:p>
          <a:p>
            <a:pPr lvl="2" eaLnBrk="1" hangingPunct="1"/>
            <a:r>
              <a:rPr lang="en-US" dirty="0" smtClean="0"/>
              <a:t>Divided into partitions</a:t>
            </a:r>
          </a:p>
          <a:p>
            <a:pPr lvl="2" eaLnBrk="1" hangingPunct="1"/>
            <a:r>
              <a:rPr lang="en-US" dirty="0" smtClean="0"/>
              <a:t>Each volume has its own root directory and hierarchical structure of subdirectories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C7C90-CB09-4338-8417-F5D27B0C1FC8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585415" y="5334000"/>
            <a:ext cx="609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3-10 </a:t>
            </a:r>
            <a:r>
              <a:rPr lang="en-US" sz="1600" dirty="0"/>
              <a:t>Storage devices such as a USB drive, CD, or hard drive, are organized into directories and subdirectories that contain </a:t>
            </a:r>
            <a:r>
              <a:rPr lang="en-US" sz="1600" dirty="0" smtClean="0"/>
              <a:t>files</a:t>
            </a:r>
            <a:endParaRPr lang="en-US" sz="1600" dirty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B0F1AA-E696-40D9-8ED3-E8CA1D08C11B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pic>
        <p:nvPicPr>
          <p:cNvPr id="8194" name="Picture 2" descr="C:\Users\Julie\Documents\DropBox\InstructorManuals\A+Software\Figures\ch01\35135_f0110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55700"/>
            <a:ext cx="76200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use Windows to interface with users, files and folders, applications, and hardware</a:t>
            </a:r>
          </a:p>
          <a:p>
            <a:pPr eaLnBrk="1" hangingPunct="1"/>
            <a:r>
              <a:rPr lang="en-US" dirty="0" smtClean="0"/>
              <a:t>Learn about some Windows tools that you can use to examine and support the system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DA72FE-DE3C-489D-9768-6E93F6101C8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8" y="1066800"/>
            <a:ext cx="8229600" cy="2286000"/>
          </a:xfrm>
        </p:spPr>
        <p:txBody>
          <a:bodyPr/>
          <a:lstStyle/>
          <a:p>
            <a:r>
              <a:rPr lang="en-US" dirty="0" smtClean="0"/>
              <a:t>Root directory can hold files or other directories</a:t>
            </a:r>
          </a:p>
          <a:p>
            <a:pPr lvl="1"/>
            <a:r>
              <a:rPr lang="en-US" dirty="0" smtClean="0"/>
              <a:t>These directories are called subdirectories, child directories, or folders</a:t>
            </a:r>
          </a:p>
          <a:p>
            <a:pPr lvl="1"/>
            <a:r>
              <a:rPr lang="en-US" dirty="0" smtClean="0"/>
              <a:t>Any directory can have files and other subdirectories in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15000"/>
            <a:ext cx="7528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3-11  </a:t>
            </a:r>
            <a:r>
              <a:rPr lang="en-US" sz="1600" dirty="0" smtClean="0"/>
              <a:t>A hard drive can be divided into one or more partitions that can each</a:t>
            </a:r>
          </a:p>
          <a:p>
            <a:r>
              <a:rPr lang="en-US" sz="1600" dirty="0" smtClean="0"/>
              <a:t>Contain a volume such as drive C: or drive D:</a:t>
            </a:r>
            <a:endParaRPr lang="en-US" sz="1600" dirty="0"/>
          </a:p>
        </p:txBody>
      </p:sp>
      <p:pic>
        <p:nvPicPr>
          <p:cNvPr id="9218" name="Picture 2" descr="C:\Users\Julie\Documents\DropBox\InstructorManuals\A+Software\Figures\ch01\35135_f0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87115"/>
            <a:ext cx="4267200" cy="29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3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Files and Directories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Path:</a:t>
            </a:r>
            <a:r>
              <a:rPr lang="en-US" b="1" dirty="0" smtClean="0"/>
              <a:t> </a:t>
            </a:r>
            <a:r>
              <a:rPr lang="en-US" dirty="0" smtClean="0"/>
              <a:t>location of a file referenced by a drive and directories</a:t>
            </a:r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838200" y="5262265"/>
            <a:ext cx="769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/>
              <a:t>Figure 3-12 </a:t>
            </a:r>
            <a:r>
              <a:rPr lang="en-US" dirty="0" smtClean="0"/>
              <a:t>The </a:t>
            </a:r>
            <a:r>
              <a:rPr lang="en-US" dirty="0"/>
              <a:t>complete path to a file includes the volume letter, directories, filename, and file extension; the colon, backslashes, and period are required to separate items in the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2310EC-CA0D-423B-A4C8-2B2A825E63B0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pic>
        <p:nvPicPr>
          <p:cNvPr id="10242" name="Picture 2" descr="C:\Users\Julie\Documents\DropBox\InstructorManuals\A+Software\Figures\ch01\35135_f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47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Navigate the Folder Structure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8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Tips to navigate when working with Windows Explorer or Computer window</a:t>
            </a:r>
          </a:p>
          <a:p>
            <a:pPr lvl="1" eaLnBrk="1" hangingPunct="1"/>
            <a:r>
              <a:rPr lang="en-US" dirty="0" smtClean="0"/>
              <a:t>Double-click items in the left pane (called navigation pane) to drill down to subfolders inside folders</a:t>
            </a:r>
          </a:p>
          <a:p>
            <a:pPr lvl="1" eaLnBrk="1" hangingPunct="1"/>
            <a:r>
              <a:rPr lang="en-US" dirty="0" smtClean="0"/>
              <a:t>To control how files appear in the right pane, click the View icon and select your view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F738F2-D81E-4F1B-BD8A-D0B2CE250E3F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6019800"/>
            <a:ext cx="738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3-13 </a:t>
            </a:r>
            <a:r>
              <a:rPr lang="en-US" dirty="0" smtClean="0"/>
              <a:t>Click the View icon to change how files and folders display</a:t>
            </a:r>
            <a:endParaRPr lang="en-US" dirty="0"/>
          </a:p>
        </p:txBody>
      </p:sp>
      <p:pic>
        <p:nvPicPr>
          <p:cNvPr id="11266" name="Picture 2" descr="C:\Users\Julie\Documents\DropBox\InstructorManuals\A+Software\Figures\ch01\35135_f01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4038600" cy="26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Navigate the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2514600"/>
          </a:xfrm>
        </p:spPr>
        <p:txBody>
          <a:bodyPr/>
          <a:lstStyle/>
          <a:p>
            <a:pPr eaLnBrk="1" hangingPunct="1"/>
            <a:r>
              <a:rPr lang="en-US" dirty="0"/>
              <a:t>Tips to navigate when working with Windows Explorer or Computer </a:t>
            </a:r>
            <a:r>
              <a:rPr lang="en-US" dirty="0" smtClean="0"/>
              <a:t>window (cont.)</a:t>
            </a:r>
          </a:p>
          <a:p>
            <a:pPr lvl="1" eaLnBrk="1" hangingPunct="1"/>
            <a:r>
              <a:rPr lang="en-US" dirty="0" smtClean="0"/>
              <a:t>To control column headings that appear in the Details view, right-click a column heading and select the headings that you want to appear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675" y="5715000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3-14 </a:t>
            </a:r>
            <a:r>
              <a:rPr lang="en-US" dirty="0" smtClean="0"/>
              <a:t>Right-click a column heading to select columns </a:t>
            </a:r>
          </a:p>
          <a:p>
            <a:r>
              <a:rPr lang="en-US" dirty="0"/>
              <a:t>	</a:t>
            </a:r>
            <a:r>
              <a:rPr lang="en-US" dirty="0" smtClean="0"/>
              <a:t>      to display in the Details view</a:t>
            </a:r>
            <a:endParaRPr lang="en-US" dirty="0"/>
          </a:p>
        </p:txBody>
      </p:sp>
      <p:pic>
        <p:nvPicPr>
          <p:cNvPr id="12290" name="Picture 2" descr="C:\Users\Julie\Documents\DropBox\InstructorManuals\A+Software\Figures\ch01\35135_f01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0413"/>
            <a:ext cx="5029200" cy="259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the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to navigate when working with Windows Explorer or Computer window (cont.)</a:t>
            </a:r>
          </a:p>
          <a:p>
            <a:pPr lvl="1"/>
            <a:r>
              <a:rPr lang="en-US" dirty="0" smtClean="0"/>
              <a:t>Use the Search box in the upper-right corner of the window</a:t>
            </a:r>
          </a:p>
          <a:p>
            <a:pPr lvl="1"/>
            <a:r>
              <a:rPr lang="en-US" dirty="0" smtClean="0"/>
              <a:t>Use the forward and back arrows in upper-left corner to move forward and backward to previous views</a:t>
            </a:r>
          </a:p>
          <a:p>
            <a:pPr lvl="1"/>
            <a:r>
              <a:rPr lang="en-US" dirty="0" smtClean="0"/>
              <a:t>Click a right arrow in the path displayed in the address bar at the top of the Explorer widows to see a drop-down list of subfolder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5486400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3-15  </a:t>
            </a:r>
            <a:r>
              <a:rPr lang="en-US" dirty="0" smtClean="0"/>
              <a:t>Click a right arrow in the address bar to move up the folder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tree and down to a new folder</a:t>
            </a:r>
            <a:endParaRPr lang="en-US" dirty="0"/>
          </a:p>
        </p:txBody>
      </p:sp>
      <p:pic>
        <p:nvPicPr>
          <p:cNvPr id="13314" name="Picture 2" descr="C:\Users\Julie\Documents\DropBox\InstructorManuals\A+Software\Figures\ch01\35135_f0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4" y="622300"/>
            <a:ext cx="76200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library: a collection of one or more folders</a:t>
            </a:r>
          </a:p>
          <a:p>
            <a:pPr lvl="1"/>
            <a:r>
              <a:rPr lang="en-US" dirty="0" smtClean="0"/>
              <a:t>These folders can be stored on different local drives or on the network</a:t>
            </a:r>
          </a:p>
          <a:p>
            <a:r>
              <a:rPr lang="en-US" dirty="0" smtClean="0"/>
              <a:t>Four default libraries are created when Windows is installed: Documents, Music, Pictures, and Videos</a:t>
            </a:r>
          </a:p>
          <a:p>
            <a:pPr lvl="1"/>
            <a:r>
              <a:rPr lang="en-US" dirty="0" smtClean="0"/>
              <a:t>First three libraries can be access from the Start Menu by default</a:t>
            </a:r>
          </a:p>
          <a:p>
            <a:pPr lvl="1"/>
            <a:r>
              <a:rPr lang="en-US" dirty="0" smtClean="0"/>
              <a:t>You can use the Computer window or Windows Explorer to access all 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248" y="5855732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3-16 </a:t>
            </a:r>
            <a:r>
              <a:rPr lang="en-US" dirty="0" smtClean="0"/>
              <a:t>Windows 7 includes four default libraries</a:t>
            </a:r>
            <a:endParaRPr lang="en-US" dirty="0"/>
          </a:p>
        </p:txBody>
      </p:sp>
      <p:pic>
        <p:nvPicPr>
          <p:cNvPr id="14338" name="Picture 2" descr="C:\Users\Julie\Documents\DropBox\InstructorManuals\A+Software\Figures\ch01\35135_f01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4" y="914400"/>
            <a:ext cx="6656695" cy="488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5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Change Windows Explorer Settings and Folder Options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view and change options assigned to folders</a:t>
            </a:r>
          </a:p>
          <a:p>
            <a:pPr lvl="1" eaLnBrk="1" hangingPunct="1"/>
            <a:r>
              <a:rPr lang="en-US" dirty="0" smtClean="0"/>
              <a:t>Controls how users view files in a folder, what users can do with the files</a:t>
            </a:r>
          </a:p>
          <a:p>
            <a:pPr lvl="1" eaLnBrk="1" hangingPunct="1"/>
            <a:r>
              <a:rPr lang="en-US" dirty="0" smtClean="0"/>
              <a:t>File extension</a:t>
            </a:r>
          </a:p>
          <a:p>
            <a:pPr lvl="2" eaLnBrk="1" hangingPunct="1"/>
            <a:r>
              <a:rPr lang="en-US" dirty="0" smtClean="0"/>
              <a:t>Used to identify file types</a:t>
            </a:r>
          </a:p>
          <a:p>
            <a:pPr lvl="2" eaLnBrk="1" hangingPunct="1"/>
            <a:r>
              <a:rPr lang="en-US" dirty="0" smtClean="0"/>
              <a:t>Windows does not show file extensions if it knows which application is associated with a file extension</a:t>
            </a:r>
          </a:p>
          <a:p>
            <a:pPr lvl="2" eaLnBrk="1" hangingPunct="1"/>
            <a:r>
              <a:rPr lang="en-US" dirty="0" smtClean="0"/>
              <a:t>Windows hides system files until you force it to show them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145CE-876D-44C7-B5FA-BDF26C79CF36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a File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to create a file</a:t>
            </a:r>
          </a:p>
          <a:p>
            <a:pPr lvl="1" eaLnBrk="1" hangingPunct="1"/>
            <a:r>
              <a:rPr lang="en-US" dirty="0" smtClean="0"/>
              <a:t>Use a particular application</a:t>
            </a:r>
          </a:p>
          <a:p>
            <a:pPr lvl="1" eaLnBrk="1" hangingPunct="1"/>
            <a:r>
              <a:rPr lang="en-US" dirty="0" smtClean="0"/>
              <a:t>Use Windows Explorer or the Computer window</a:t>
            </a:r>
          </a:p>
          <a:p>
            <a:pPr lvl="2" eaLnBrk="1" hangingPunct="1"/>
            <a:r>
              <a:rPr lang="en-US" dirty="0" smtClean="0"/>
              <a:t>Right-click in the unused white area in the right pane of the window and point to New</a:t>
            </a:r>
          </a:p>
          <a:p>
            <a:pPr lvl="2" eaLnBrk="1" hangingPunct="1"/>
            <a:r>
              <a:rPr lang="en-US" dirty="0" smtClean="0"/>
              <a:t>Click the application you want to use in order to create a file</a:t>
            </a:r>
          </a:p>
          <a:p>
            <a:pPr lvl="2" eaLnBrk="1" hangingPunct="1"/>
            <a:r>
              <a:rPr lang="en-US" dirty="0" smtClean="0"/>
              <a:t>You can rename the filename (keep file extension the same)</a:t>
            </a:r>
          </a:p>
        </p:txBody>
      </p:sp>
      <p:sp>
        <p:nvSpPr>
          <p:cNvPr id="563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A4BED4-1521-42CD-8B99-1903A008607D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Windows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Operating system (OS) software</a:t>
            </a:r>
          </a:p>
          <a:p>
            <a:pPr lvl="1" eaLnBrk="1" hangingPunct="1"/>
            <a:r>
              <a:rPr lang="en-US" dirty="0" smtClean="0"/>
              <a:t>Controls a computer</a:t>
            </a:r>
          </a:p>
          <a:p>
            <a:pPr eaLnBrk="1" hangingPunct="1"/>
            <a:r>
              <a:rPr lang="en-US" dirty="0" smtClean="0"/>
              <a:t>Four main functions of all OSs</a:t>
            </a:r>
          </a:p>
          <a:p>
            <a:pPr lvl="1" eaLnBrk="1" hangingPunct="1"/>
            <a:r>
              <a:rPr lang="en-US" dirty="0" smtClean="0"/>
              <a:t>Provide a user interface</a:t>
            </a:r>
          </a:p>
          <a:p>
            <a:pPr lvl="1" eaLnBrk="1" hangingPunct="1"/>
            <a:r>
              <a:rPr lang="en-US" dirty="0" smtClean="0"/>
              <a:t>Manage files</a:t>
            </a:r>
          </a:p>
          <a:p>
            <a:pPr lvl="1" eaLnBrk="1" hangingPunct="1"/>
            <a:r>
              <a:rPr lang="en-US" dirty="0" smtClean="0"/>
              <a:t>Manage hardware</a:t>
            </a:r>
          </a:p>
          <a:p>
            <a:pPr lvl="1" eaLnBrk="1" hangingPunct="1"/>
            <a:r>
              <a:rPr lang="en-US" dirty="0" smtClean="0"/>
              <a:t>Manage applications</a:t>
            </a:r>
          </a:p>
          <a:p>
            <a:pPr eaLnBrk="1" hangingPunct="1"/>
            <a:r>
              <a:rPr lang="en-US" dirty="0" smtClean="0"/>
              <a:t>Windows 7 is an upgrade to Windows Vista</a:t>
            </a:r>
          </a:p>
          <a:p>
            <a:pPr eaLnBrk="1" hangingPunct="1"/>
            <a:r>
              <a:rPr lang="en-US" dirty="0" smtClean="0"/>
              <a:t>Every PC support technician needs to be a power user of Windows 7 and be familiar with Vista and XP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4BB1D6-8C50-4BBE-BD24-284D90C061E6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638800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3-18  </a:t>
            </a:r>
            <a:r>
              <a:rPr lang="en-US" dirty="0" smtClean="0"/>
              <a:t>Create a new file or folder using Windows Explorer</a:t>
            </a:r>
            <a:endParaRPr lang="en-US" dirty="0"/>
          </a:p>
        </p:txBody>
      </p:sp>
      <p:pic>
        <p:nvPicPr>
          <p:cNvPr id="15362" name="Picture 2" descr="C:\Users\Julie\Documents\DropBox\InstructorManuals\A+Software\Figures\ch01\35135_f01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1143000"/>
            <a:ext cx="792668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3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a Folder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reate a folder:</a:t>
            </a:r>
          </a:p>
          <a:p>
            <a:pPr lvl="1" eaLnBrk="1" hangingPunct="1"/>
            <a:r>
              <a:rPr lang="en-US" dirty="0" smtClean="0"/>
              <a:t>Select parent folder</a:t>
            </a:r>
          </a:p>
          <a:p>
            <a:pPr lvl="2" eaLnBrk="1" hangingPunct="1"/>
            <a:r>
              <a:rPr lang="en-US" dirty="0" smtClean="0"/>
              <a:t>Right-click in the white area of the right pane</a:t>
            </a:r>
          </a:p>
          <a:p>
            <a:pPr lvl="2" eaLnBrk="1" hangingPunct="1"/>
            <a:r>
              <a:rPr lang="en-US" dirty="0" smtClean="0"/>
              <a:t>Select New from the shortcut menu</a:t>
            </a:r>
          </a:p>
          <a:p>
            <a:pPr lvl="2" eaLnBrk="1" hangingPunct="1"/>
            <a:r>
              <a:rPr lang="en-US" dirty="0" smtClean="0"/>
              <a:t>Select one of three choices for folder types</a:t>
            </a:r>
          </a:p>
          <a:p>
            <a:pPr lvl="2" eaLnBrk="1" hangingPunct="1"/>
            <a:r>
              <a:rPr lang="en-US" dirty="0" smtClean="0"/>
              <a:t>Make a selection</a:t>
            </a:r>
          </a:p>
          <a:p>
            <a:pPr lvl="2" eaLnBrk="1" hangingPunct="1"/>
            <a:r>
              <a:rPr lang="en-US" dirty="0" smtClean="0"/>
              <a:t>Folder is created and highlighted so that it may be renamed</a:t>
            </a:r>
          </a:p>
          <a:p>
            <a:pPr eaLnBrk="1" hangingPunct="1"/>
            <a:r>
              <a:rPr lang="en-US" dirty="0" smtClean="0"/>
              <a:t>Can create folders within folders within folders</a:t>
            </a:r>
          </a:p>
          <a:p>
            <a:pPr lvl="1" eaLnBrk="1" hangingPunct="1"/>
            <a:r>
              <a:rPr lang="en-US" dirty="0" smtClean="0"/>
              <a:t>The maximum length of a path and filename cannot exceed 260 characters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271C41-DDF5-4611-B86B-2352687A3CEC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420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3-19 </a:t>
            </a:r>
            <a:r>
              <a:rPr lang="en-US" dirty="0" smtClean="0"/>
              <a:t>Edit the new folder’s name</a:t>
            </a:r>
            <a:endParaRPr lang="en-US" dirty="0"/>
          </a:p>
        </p:txBody>
      </p:sp>
      <p:pic>
        <p:nvPicPr>
          <p:cNvPr id="16386" name="Picture 2" descr="C:\Users\Julie\Documents\DropBox\InstructorManuals\A+Software\Figures\ch01\35135_f01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9" y="1524000"/>
            <a:ext cx="7924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9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Copy, Move, Rename, or Delete Files or Folders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</a:t>
            </a:r>
          </a:p>
          <a:p>
            <a:pPr lvl="1" eaLnBrk="1" hangingPunct="1"/>
            <a:r>
              <a:rPr lang="en-US" dirty="0" smtClean="0"/>
              <a:t>Right-click file, select Copy from the shortcut menu</a:t>
            </a:r>
          </a:p>
          <a:p>
            <a:pPr lvl="1" eaLnBrk="1" hangingPunct="1"/>
            <a:r>
              <a:rPr lang="en-US" dirty="0" smtClean="0"/>
              <a:t>Click in folder white area where the copied item goes</a:t>
            </a:r>
          </a:p>
          <a:p>
            <a:pPr lvl="1" eaLnBrk="1" hangingPunct="1"/>
            <a:r>
              <a:rPr lang="en-US" dirty="0" smtClean="0"/>
              <a:t>Select Paste from the shortcut menu</a:t>
            </a:r>
          </a:p>
          <a:p>
            <a:pPr eaLnBrk="1" hangingPunct="1"/>
            <a:r>
              <a:rPr lang="en-US" dirty="0" smtClean="0"/>
              <a:t>Alternative way to copy or move</a:t>
            </a:r>
          </a:p>
          <a:p>
            <a:pPr lvl="1" eaLnBrk="1" hangingPunct="1"/>
            <a:r>
              <a:rPr lang="en-US" dirty="0" smtClean="0"/>
              <a:t>Drag and drop item to its new location (move)</a:t>
            </a:r>
          </a:p>
          <a:p>
            <a:pPr lvl="1" eaLnBrk="1" hangingPunct="1"/>
            <a:r>
              <a:rPr lang="en-US" dirty="0" smtClean="0"/>
              <a:t>To copy, hold down the Ctrl key while you drag and drop</a:t>
            </a:r>
          </a:p>
          <a:p>
            <a:pPr eaLnBrk="1" hangingPunct="1"/>
            <a:r>
              <a:rPr lang="en-US" dirty="0" smtClean="0"/>
              <a:t>Rename a file or folder</a:t>
            </a:r>
          </a:p>
          <a:p>
            <a:pPr lvl="1" eaLnBrk="1" hangingPunct="1"/>
            <a:r>
              <a:rPr lang="en-US" dirty="0" smtClean="0"/>
              <a:t>Right-click it and select Rename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58295-6D13-456F-BDC9-44B27542404A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Copy, Move, Rename, or Delete Files or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 file or folder</a:t>
            </a:r>
          </a:p>
          <a:p>
            <a:pPr lvl="1"/>
            <a:r>
              <a:rPr lang="en-US" dirty="0" smtClean="0"/>
              <a:t>Select the item and press the </a:t>
            </a:r>
            <a:r>
              <a:rPr lang="en-US" b="1" dirty="0" smtClean="0"/>
              <a:t>Delete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/>
              <a:t>Can also, right-click on the item and select </a:t>
            </a:r>
            <a:r>
              <a:rPr lang="en-US" b="1" dirty="0" smtClean="0"/>
              <a:t>Delete</a:t>
            </a:r>
            <a:r>
              <a:rPr lang="en-US" dirty="0" smtClean="0"/>
              <a:t> from the shortcut menu</a:t>
            </a:r>
          </a:p>
          <a:p>
            <a:r>
              <a:rPr lang="en-US" dirty="0" smtClean="0"/>
              <a:t>To select multiple items to delete, copy, or move at the same time, hold down the </a:t>
            </a:r>
            <a:r>
              <a:rPr lang="en-US" b="1" dirty="0" smtClean="0"/>
              <a:t>Shift</a:t>
            </a:r>
            <a:r>
              <a:rPr lang="en-US" dirty="0" smtClean="0"/>
              <a:t> or </a:t>
            </a:r>
            <a:r>
              <a:rPr lang="en-US" b="1" dirty="0" smtClean="0"/>
              <a:t>Ctrl</a:t>
            </a:r>
            <a:r>
              <a:rPr lang="en-US" dirty="0" smtClean="0"/>
              <a:t> key as you click</a:t>
            </a:r>
          </a:p>
          <a:p>
            <a:pPr lvl="1"/>
            <a:r>
              <a:rPr lang="en-US" dirty="0" smtClean="0"/>
              <a:t>Shift key selects adjacent items in a list</a:t>
            </a:r>
          </a:p>
          <a:p>
            <a:pPr lvl="1"/>
            <a:r>
              <a:rPr lang="en-US" dirty="0" smtClean="0"/>
              <a:t>Ctrl key selects nonadjacent items in a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5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File or Folder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Explorer or the Computer window to view and change properties assigned to a file or folder</a:t>
            </a:r>
          </a:p>
          <a:p>
            <a:pPr lvl="1"/>
            <a:r>
              <a:rPr lang="en-US" dirty="0" smtClean="0"/>
              <a:t>Properties are called file attributes or folder attributes</a:t>
            </a:r>
          </a:p>
          <a:p>
            <a:r>
              <a:rPr lang="en-US" dirty="0" smtClean="0"/>
              <a:t>Attributes allow you to:</a:t>
            </a:r>
          </a:p>
          <a:p>
            <a:pPr lvl="1"/>
            <a:r>
              <a:rPr lang="en-US" dirty="0" smtClean="0"/>
              <a:t>Hide a file</a:t>
            </a:r>
          </a:p>
          <a:p>
            <a:pPr lvl="1"/>
            <a:r>
              <a:rPr lang="en-US" dirty="0" smtClean="0"/>
              <a:t>Make it a read-only file</a:t>
            </a:r>
          </a:p>
          <a:p>
            <a:pPr lvl="1"/>
            <a:r>
              <a:rPr lang="en-US" dirty="0" smtClean="0"/>
              <a:t>Flag a file to be backed up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37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Change File or Folder Attributes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Change file attributes</a:t>
            </a:r>
          </a:p>
          <a:p>
            <a:pPr lvl="1" eaLnBrk="1" hangingPunct="1"/>
            <a:r>
              <a:rPr lang="en-US" dirty="0" smtClean="0"/>
              <a:t>Right-click a file or folder and select Properties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685800" y="5868158"/>
            <a:ext cx="784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3-20  </a:t>
            </a:r>
            <a:r>
              <a:rPr lang="en-US" sz="1600" dirty="0" smtClean="0"/>
              <a:t>Use a file’s Properties box to view file properties and edit file attributes</a:t>
            </a:r>
            <a:endParaRPr lang="en-US" sz="1600" dirty="0"/>
          </a:p>
        </p:txBody>
      </p:sp>
      <p:sp>
        <p:nvSpPr>
          <p:cNvPr id="593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413B53-A3FA-4A4F-8D7C-48B07342C64D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pic>
        <p:nvPicPr>
          <p:cNvPr id="17410" name="Picture 2" descr="C:\Users\Julie\Documents\DropBox\InstructorManuals\A+Software\Figures\ch01\35135_f01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99929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Easy Windows Support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Tools:</a:t>
            </a:r>
          </a:p>
          <a:p>
            <a:pPr lvl="1"/>
            <a:r>
              <a:rPr lang="en-US" dirty="0" smtClean="0"/>
              <a:t>System window</a:t>
            </a:r>
          </a:p>
          <a:p>
            <a:pPr lvl="1"/>
            <a:r>
              <a:rPr lang="en-US" dirty="0" smtClean="0"/>
              <a:t>System Information window</a:t>
            </a:r>
          </a:p>
          <a:p>
            <a:pPr lvl="1"/>
            <a:r>
              <a:rPr lang="en-US" dirty="0" smtClean="0"/>
              <a:t>Control Panel</a:t>
            </a:r>
          </a:p>
          <a:p>
            <a:pPr lvl="1"/>
            <a:r>
              <a:rPr lang="en-US" dirty="0" smtClean="0"/>
              <a:t>Action Center</a:t>
            </a:r>
          </a:p>
          <a:p>
            <a:pPr lvl="1"/>
            <a:r>
              <a:rPr lang="en-US" dirty="0" smtClean="0"/>
              <a:t>User Account Control dialog box</a:t>
            </a:r>
          </a:p>
          <a:p>
            <a:pPr lvl="1"/>
            <a:r>
              <a:rPr lang="en-US" dirty="0" smtClean="0"/>
              <a:t>Windows Help and Support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84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window</a:t>
            </a:r>
            <a:r>
              <a:rPr lang="en-US" dirty="0" smtClean="0"/>
              <a:t>: can give you a quick look at what hardware and software is installed</a:t>
            </a:r>
          </a:p>
          <a:p>
            <a:r>
              <a:rPr lang="en-US" dirty="0" smtClean="0"/>
              <a:t>To open the System window: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Start</a:t>
            </a:r>
          </a:p>
          <a:p>
            <a:pPr lvl="1"/>
            <a:r>
              <a:rPr lang="en-US" dirty="0" smtClean="0"/>
              <a:t>Right-click </a:t>
            </a:r>
            <a:r>
              <a:rPr lang="en-US" b="1" dirty="0" smtClean="0"/>
              <a:t>Computer</a:t>
            </a:r>
          </a:p>
          <a:p>
            <a:pPr lvl="1"/>
            <a:r>
              <a:rPr lang="en-US" dirty="0" smtClean="0"/>
              <a:t>Select </a:t>
            </a:r>
            <a:r>
              <a:rPr lang="en-US" b="1" dirty="0" smtClean="0"/>
              <a:t>Properties</a:t>
            </a:r>
          </a:p>
          <a:p>
            <a:r>
              <a:rPr lang="en-US" dirty="0" smtClean="0"/>
              <a:t>Useful information found there:</a:t>
            </a:r>
          </a:p>
          <a:p>
            <a:pPr lvl="1"/>
            <a:r>
              <a:rPr lang="en-US" dirty="0" smtClean="0"/>
              <a:t>Edition of Windows</a:t>
            </a:r>
          </a:p>
          <a:p>
            <a:pPr lvl="1"/>
            <a:r>
              <a:rPr lang="en-US" dirty="0" smtClean="0"/>
              <a:t>Service pack installed</a:t>
            </a:r>
          </a:p>
          <a:p>
            <a:pPr lvl="1"/>
            <a:r>
              <a:rPr lang="en-US" dirty="0" smtClean="0"/>
              <a:t>Windows Experience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System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/>
          <a:lstStyle/>
          <a:p>
            <a:r>
              <a:rPr lang="en-US" dirty="0" smtClean="0"/>
              <a:t>Useful information found there (continued):</a:t>
            </a:r>
          </a:p>
          <a:p>
            <a:pPr lvl="1"/>
            <a:r>
              <a:rPr lang="en-US" dirty="0" smtClean="0"/>
              <a:t>Memory installed</a:t>
            </a:r>
          </a:p>
          <a:p>
            <a:pPr lvl="1"/>
            <a:r>
              <a:rPr lang="en-US" dirty="0" smtClean="0"/>
              <a:t>Type of OS installed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5893979"/>
            <a:ext cx="726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3-21 </a:t>
            </a:r>
            <a:r>
              <a:rPr lang="en-US" dirty="0" smtClean="0"/>
              <a:t>A 32-bit version of Windows 7 Home Premium is installed</a:t>
            </a:r>
            <a:endParaRPr lang="en-US" dirty="0"/>
          </a:p>
        </p:txBody>
      </p:sp>
      <p:pic>
        <p:nvPicPr>
          <p:cNvPr id="18434" name="Picture 2" descr="C:\Users\Julie\Documents\DropBox\InstructorManuals\A+Software\Figures\ch01\35135_f0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26" y="2519081"/>
            <a:ext cx="6553200" cy="337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371600" y="434340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3-1 </a:t>
            </a:r>
            <a:r>
              <a:rPr lang="en-US" sz="1600" dirty="0"/>
              <a:t>Users and applications depend on the OS to relate to all applications and hardware </a:t>
            </a:r>
            <a:r>
              <a:rPr lang="en-US" sz="1600" dirty="0" smtClean="0"/>
              <a:t>components</a:t>
            </a:r>
            <a:endParaRPr lang="en-US" sz="1600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FA5D81-7C57-40DC-8D0E-142CEB586F40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pic>
        <p:nvPicPr>
          <p:cNvPr id="1026" name="Picture 2" descr="C:\Users\Julie\Documents\DropBox\InstructorManuals\A+Software\Figures\ch01\35135_f0101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Information Window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Used to view detailed information about the system</a:t>
            </a:r>
          </a:p>
          <a:p>
            <a:pPr eaLnBrk="1" hangingPunct="1"/>
            <a:r>
              <a:rPr lang="en-US" dirty="0" smtClean="0"/>
              <a:t>Important features </a:t>
            </a:r>
          </a:p>
          <a:p>
            <a:pPr lvl="1" eaLnBrk="1" hangingPunct="1"/>
            <a:r>
              <a:rPr lang="en-US" dirty="0" smtClean="0"/>
              <a:t>Processor or BIOS version installed</a:t>
            </a:r>
          </a:p>
          <a:p>
            <a:pPr lvl="1" eaLnBrk="1" hangingPunct="1"/>
            <a:r>
              <a:rPr lang="en-US" dirty="0" smtClean="0"/>
              <a:t>RAM is installed</a:t>
            </a:r>
          </a:p>
          <a:p>
            <a:pPr lvl="1" eaLnBrk="1" hangingPunct="1"/>
            <a:r>
              <a:rPr lang="en-US" dirty="0" smtClean="0"/>
              <a:t>OS installation directory</a:t>
            </a:r>
          </a:p>
          <a:p>
            <a:pPr lvl="1" eaLnBrk="1" hangingPunct="1"/>
            <a:r>
              <a:rPr lang="en-US" dirty="0" smtClean="0"/>
              <a:t>Hard drive size</a:t>
            </a:r>
          </a:p>
          <a:p>
            <a:pPr lvl="1" eaLnBrk="1" hangingPunct="1"/>
            <a:r>
              <a:rPr lang="en-US" dirty="0" smtClean="0"/>
              <a:t>Names of currently running drivers</a:t>
            </a:r>
          </a:p>
          <a:p>
            <a:pPr lvl="2" eaLnBrk="1" hangingPunct="1"/>
            <a:r>
              <a:rPr lang="en-US" dirty="0" smtClean="0"/>
              <a:t>Device drivers: small programs stored on hard drive that tell the computer how to communicate with a specific hardware device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ECE272-C574-4313-A810-7F60C8283313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System Information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925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To run System Information</a:t>
            </a:r>
            <a:endParaRPr lang="en-US" dirty="0"/>
          </a:p>
          <a:p>
            <a:pPr lvl="1" eaLnBrk="1" hangingPunct="1"/>
            <a:r>
              <a:rPr lang="en-US" dirty="0"/>
              <a:t>Click Start, and enter Msinfo32.exe in the </a:t>
            </a:r>
            <a:r>
              <a:rPr lang="en-US" dirty="0" smtClean="0"/>
              <a:t>Search </a:t>
            </a:r>
            <a:r>
              <a:rPr lang="en-US" dirty="0"/>
              <a:t>box and press Enter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867400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3-22  </a:t>
            </a:r>
            <a:r>
              <a:rPr lang="en-US" dirty="0" smtClean="0"/>
              <a:t>Use the System Information utility to </a:t>
            </a:r>
          </a:p>
          <a:p>
            <a:r>
              <a:rPr lang="en-US" dirty="0"/>
              <a:t>	</a:t>
            </a:r>
            <a:r>
              <a:rPr lang="en-US" dirty="0" smtClean="0"/>
              <a:t>      examine details about a system</a:t>
            </a:r>
            <a:endParaRPr lang="en-US" dirty="0"/>
          </a:p>
        </p:txBody>
      </p:sp>
      <p:pic>
        <p:nvPicPr>
          <p:cNvPr id="19458" name="Picture 2" descr="C:\Users\Julie\Documents\DropBox\InstructorManuals\A+Software\Figures\ch01\35135_f0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49222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50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Control Panel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applets used to manage the system</a:t>
            </a:r>
          </a:p>
          <a:p>
            <a:pPr eaLnBrk="1" hangingPunct="1"/>
            <a:r>
              <a:rPr lang="en-US" dirty="0" smtClean="0"/>
              <a:t>Accessing Control Panel in Windows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 and the click </a:t>
            </a:r>
            <a:r>
              <a:rPr lang="en-US" b="1" dirty="0" smtClean="0"/>
              <a:t>Control Panel</a:t>
            </a:r>
          </a:p>
          <a:p>
            <a:pPr eaLnBrk="1" hangingPunct="1"/>
            <a:r>
              <a:rPr lang="en-US" dirty="0" smtClean="0"/>
              <a:t>Utilities can also be accessed by one of these methods: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 and type the program name in the </a:t>
            </a:r>
            <a:r>
              <a:rPr lang="en-US" i="1" dirty="0" smtClean="0"/>
              <a:t>Search box</a:t>
            </a:r>
          </a:p>
          <a:p>
            <a:pPr lvl="1" eaLnBrk="1" hangingPunct="1"/>
            <a:r>
              <a:rPr lang="en-US" dirty="0" smtClean="0"/>
              <a:t>Find another path to the utility</a:t>
            </a:r>
          </a:p>
          <a:p>
            <a:pPr lvl="2" eaLnBrk="1" hangingPunct="1"/>
            <a:r>
              <a:rPr lang="en-US" dirty="0" smtClean="0"/>
              <a:t>Open the System window in the System and Security group of Control Panel, click </a:t>
            </a:r>
            <a:r>
              <a:rPr lang="en-US" b="1" dirty="0" smtClean="0"/>
              <a:t>Start</a:t>
            </a:r>
            <a:r>
              <a:rPr lang="en-US" dirty="0" smtClean="0"/>
              <a:t>, right-click </a:t>
            </a:r>
            <a:r>
              <a:rPr lang="en-US" b="1" dirty="0" smtClean="0"/>
              <a:t>Compute</a:t>
            </a:r>
            <a:r>
              <a:rPr lang="en-US" dirty="0" smtClean="0"/>
              <a:t>r and select </a:t>
            </a:r>
            <a:r>
              <a:rPr lang="en-US" b="1" dirty="0" smtClean="0"/>
              <a:t>Properties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6C6335-58C5-49A4-BDE9-D5EA0EE4E254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793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3-23  </a:t>
            </a:r>
            <a:r>
              <a:rPr lang="en-US" dirty="0" smtClean="0"/>
              <a:t>The Control Panel is organized by category, although you can      	        easily switch to a list of selections</a:t>
            </a:r>
            <a:endParaRPr lang="en-US" dirty="0"/>
          </a:p>
        </p:txBody>
      </p:sp>
      <p:pic>
        <p:nvPicPr>
          <p:cNvPr id="20482" name="Picture 2" descr="C:\Users\Julie\Documents\DropBox\InstructorManuals\A+Software\Figures\ch01\35135_f0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20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2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Center: tool to use when you want to make a quick jab at solving a computer problem</a:t>
            </a:r>
          </a:p>
          <a:p>
            <a:pPr lvl="1"/>
            <a:r>
              <a:rPr lang="en-US" dirty="0" smtClean="0"/>
              <a:t>Lists errors and issues that need attention</a:t>
            </a:r>
          </a:p>
          <a:p>
            <a:pPr lvl="1"/>
            <a:r>
              <a:rPr lang="en-US" dirty="0" smtClean="0"/>
              <a:t>Action center flag appears in the notification area of the taskbar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772834"/>
            <a:ext cx="627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3-24 </a:t>
            </a:r>
            <a:r>
              <a:rPr lang="en-US" dirty="0" smtClean="0"/>
              <a:t>A red X on the Action Center flag in the taskbar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indicates a critical issue needs resolving</a:t>
            </a:r>
            <a:endParaRPr lang="en-US" dirty="0"/>
          </a:p>
        </p:txBody>
      </p:sp>
      <p:pic>
        <p:nvPicPr>
          <p:cNvPr id="21506" name="Picture 2" descr="C:\Users\Julie\Documents\DropBox\InstructorManuals\A+Software\Figures\ch01\35135_f0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62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9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715000"/>
            <a:ext cx="646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3-25 </a:t>
            </a:r>
            <a:r>
              <a:rPr lang="en-US" dirty="0" smtClean="0"/>
              <a:t>Click the Action Center flag to see a list of current</a:t>
            </a:r>
          </a:p>
          <a:p>
            <a:r>
              <a:rPr lang="en-US" dirty="0"/>
              <a:t>	 </a:t>
            </a:r>
            <a:r>
              <a:rPr lang="en-US" dirty="0" smtClean="0"/>
              <a:t>    issues and to open the Action Center</a:t>
            </a:r>
            <a:endParaRPr lang="en-US" dirty="0"/>
          </a:p>
        </p:txBody>
      </p:sp>
      <p:pic>
        <p:nvPicPr>
          <p:cNvPr id="22530" name="Picture 2" descr="C:\Users\Julie\Documents\DropBox\InstructorManuals\A+Software\Figures\ch01\35135_f0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73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410200"/>
            <a:ext cx="693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3-26 </a:t>
            </a:r>
            <a:r>
              <a:rPr lang="en-US" dirty="0" smtClean="0"/>
              <a:t>The Action Center shows a critical problem that needs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 resolution</a:t>
            </a:r>
            <a:endParaRPr lang="en-US" dirty="0"/>
          </a:p>
        </p:txBody>
      </p:sp>
      <p:pic>
        <p:nvPicPr>
          <p:cNvPr id="23554" name="Picture 2" descr="C:\Users\Julie\Documents\DropBox\InstructorManuals\A+Software\Figures\ch01\35135_f01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3" y="419100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2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564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3-27  </a:t>
            </a:r>
            <a:r>
              <a:rPr lang="en-US" dirty="0" smtClean="0"/>
              <a:t>A problem reported in the Action Center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with a possible solution</a:t>
            </a:r>
            <a:endParaRPr lang="en-US" dirty="0"/>
          </a:p>
        </p:txBody>
      </p:sp>
      <p:pic>
        <p:nvPicPr>
          <p:cNvPr id="24578" name="Picture 2" descr="C:\Users\Julie\Documents\DropBox\InstructorManuals\A+Software\Figures\ch01\35135_f01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9300"/>
            <a:ext cx="6781800" cy="476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65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 Control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Account Control (UAC) dialog box appears each time a user attempts to perform an action that can be done only with administrative privileges</a:t>
            </a:r>
          </a:p>
          <a:p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Prevent malicious background tasks from gaining administrative privileges when the administrator is logged on</a:t>
            </a:r>
          </a:p>
          <a:p>
            <a:pPr lvl="1"/>
            <a:r>
              <a:rPr lang="en-US" dirty="0" smtClean="0"/>
              <a:t>Administrator can log in using a less powerful user account for normal desktop activities, but still be able to perform administrative tasks while logged in as a regular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8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486400"/>
            <a:ext cx="87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3-28 (a) and (b)  </a:t>
            </a:r>
            <a:r>
              <a:rPr lang="en-US" dirty="0" smtClean="0"/>
              <a:t>(a) the User Account Control box of an administrator does 	                          not require an administrative password; (b) The UAC box of 	                          a standard User requires an administrative password</a:t>
            </a:r>
            <a:endParaRPr lang="en-US" dirty="0"/>
          </a:p>
        </p:txBody>
      </p:sp>
      <p:pic>
        <p:nvPicPr>
          <p:cNvPr id="25602" name="Picture 2" descr="C:\Users\Julie\Documents\DropBox\InstructorManuals\A+Software\Figures\ch01\35135_f01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9400"/>
            <a:ext cx="4108410" cy="51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8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is the initial screen that is displayed</a:t>
            </a:r>
          </a:p>
          <a:p>
            <a:pPr lvl="1"/>
            <a:r>
              <a:rPr lang="en-US" dirty="0" smtClean="0"/>
              <a:t>Windows Desktop provides a graphical user interface (GUI)</a:t>
            </a:r>
          </a:p>
          <a:p>
            <a:r>
              <a:rPr lang="en-US" dirty="0" smtClean="0"/>
              <a:t>Windows 7 and Vista desktop provides a 3-D user interface called the Aero user interface</a:t>
            </a:r>
          </a:p>
          <a:p>
            <a:pPr lvl="1"/>
            <a:r>
              <a:rPr lang="en-US" dirty="0" smtClean="0"/>
              <a:t>Aero interface is not available for the Windows 7 Starter and Home Basic editions</a:t>
            </a:r>
          </a:p>
          <a:p>
            <a:pPr lvl="1"/>
            <a:r>
              <a:rPr lang="en-US" dirty="0" smtClean="0"/>
              <a:t>Windows 7 requires 1 GB of RAM and a video card that supports DirectX 9 graphics standard and has at least 128 MB of graphics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56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and Sharing Center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the Network and Sharing Center to help resolve a failed network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Control Panel or the taskbar to access the center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3A6E53-CF34-446B-8EF3-FEBDDE805AB2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95233" y="534566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3-30 </a:t>
            </a:r>
            <a:r>
              <a:rPr lang="en-US" dirty="0" smtClean="0"/>
              <a:t>Wired and wireless networking icons in the taskbar</a:t>
            </a:r>
            <a:endParaRPr lang="en-US" dirty="0"/>
          </a:p>
        </p:txBody>
      </p:sp>
      <p:pic>
        <p:nvPicPr>
          <p:cNvPr id="26626" name="Picture 2" descr="C:\Users\Julie\Documents\DropBox\InstructorManuals\A+Software\Figures\ch01\35135_f0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37126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562600"/>
            <a:ext cx="722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3-31  </a:t>
            </a:r>
            <a:r>
              <a:rPr lang="en-US" dirty="0" smtClean="0"/>
              <a:t>The network icon in the taskbar indicates a problem or 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possible new connection to a wireless network</a:t>
            </a:r>
            <a:endParaRPr lang="en-US" dirty="0"/>
          </a:p>
        </p:txBody>
      </p:sp>
      <p:pic>
        <p:nvPicPr>
          <p:cNvPr id="27650" name="Picture 2" descr="C:\Users\Julie\Documents\DropBox\InstructorManuals\A+Software\Figures\ch01\35135_f013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4953000" cy="19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C:\Users\Julie\Documents\DropBox\InstructorManuals\A+Software\Figures\ch01\35135_f013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7905"/>
            <a:ext cx="3705367" cy="322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20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673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3-32  </a:t>
            </a:r>
            <a:r>
              <a:rPr lang="en-US" dirty="0" smtClean="0"/>
              <a:t>The Network and Sharing Center reports a problem</a:t>
            </a:r>
          </a:p>
          <a:p>
            <a:r>
              <a:rPr lang="en-US" dirty="0"/>
              <a:t>	</a:t>
            </a:r>
            <a:r>
              <a:rPr lang="en-US" dirty="0" smtClean="0"/>
              <a:t>      connecting to the network</a:t>
            </a:r>
            <a:endParaRPr lang="en-US" dirty="0"/>
          </a:p>
        </p:txBody>
      </p:sp>
      <p:pic>
        <p:nvPicPr>
          <p:cNvPr id="28674" name="Picture 2" descr="C:\Users\Julie\Documents\DropBox\InstructorManuals\A+Software\Figures\ch01\35135_f01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07872"/>
            <a:ext cx="6629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77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Help and Support and the Web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Start the Utility: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 and click </a:t>
            </a:r>
            <a:r>
              <a:rPr lang="en-US" b="1" dirty="0" smtClean="0"/>
              <a:t>Help and Support</a:t>
            </a:r>
          </a:p>
          <a:p>
            <a:pPr eaLnBrk="1" hangingPunct="1"/>
            <a:r>
              <a:rPr lang="en-US" dirty="0" smtClean="0"/>
              <a:t>Tips for using the web and Help and Support:</a:t>
            </a:r>
          </a:p>
          <a:p>
            <a:pPr lvl="1" eaLnBrk="1" hangingPunct="1"/>
            <a:r>
              <a:rPr lang="en-US" dirty="0" smtClean="0"/>
              <a:t>Microsoft’s web site has tons of useful information</a:t>
            </a:r>
          </a:p>
          <a:p>
            <a:pPr lvl="2" eaLnBrk="1" hangingPunct="1"/>
            <a:r>
              <a:rPr lang="en-US" i="1" dirty="0" smtClean="0"/>
              <a:t>support.microsoft.com</a:t>
            </a:r>
            <a:r>
              <a:rPr lang="en-US" dirty="0" smtClean="0"/>
              <a:t> or </a:t>
            </a:r>
            <a:r>
              <a:rPr lang="en-US" i="1" dirty="0" smtClean="0"/>
              <a:t>windows.microsoft.com</a:t>
            </a:r>
          </a:p>
          <a:p>
            <a:pPr lvl="1" eaLnBrk="1" hangingPunct="1"/>
            <a:r>
              <a:rPr lang="en-US" dirty="0" smtClean="0"/>
              <a:t>Use a search engine such as Google, enter the error message, software application, symptom, or Windows utility in the search box </a:t>
            </a:r>
          </a:p>
          <a:p>
            <a:pPr lvl="1" eaLnBrk="1" hangingPunct="1"/>
            <a:r>
              <a:rPr lang="en-US" dirty="0" smtClean="0"/>
              <a:t>To limit a Google search to the Microsoft website, use the </a:t>
            </a:r>
            <a:r>
              <a:rPr lang="en-US" b="1" dirty="0" smtClean="0"/>
              <a:t>site:microsoft.com</a:t>
            </a:r>
            <a:r>
              <a:rPr lang="en-US" dirty="0" smtClean="0"/>
              <a:t> text in the search string</a:t>
            </a:r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87067D-DD2E-42BA-A9CF-39721BE0DF9B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781F4-98D4-4CA6-9FC6-8A553AA9A01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5227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3-34  </a:t>
            </a:r>
            <a:r>
              <a:rPr lang="en-US" dirty="0" smtClean="0"/>
              <a:t>Use the Help and Support tool to teach yourself about Windows</a:t>
            </a:r>
            <a:endParaRPr lang="en-US" dirty="0"/>
          </a:p>
        </p:txBody>
      </p:sp>
      <p:pic>
        <p:nvPicPr>
          <p:cNvPr id="29698" name="Picture 2" descr="C:\Users\Julie\Documents\DropBox\InstructorManuals\A+Software\Figures\ch01\35135_f0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9600"/>
            <a:ext cx="3505200" cy="50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64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OS manages system resources for users and applications</a:t>
            </a:r>
          </a:p>
          <a:p>
            <a:pPr eaLnBrk="1" hangingPunct="1"/>
            <a:r>
              <a:rPr lang="en-US" dirty="0" smtClean="0"/>
              <a:t>Windows 7 and Vista desktop offers the Aero user interface</a:t>
            </a:r>
          </a:p>
          <a:p>
            <a:pPr eaLnBrk="1" hangingPunct="1"/>
            <a:r>
              <a:rPr lang="en-US" dirty="0" smtClean="0"/>
              <a:t>Four ways to launch an application: use the Start menu, search box, Windows Explorer, or a shortcut</a:t>
            </a:r>
          </a:p>
          <a:p>
            <a:pPr eaLnBrk="1" hangingPunct="1"/>
            <a:r>
              <a:rPr lang="en-US" dirty="0" smtClean="0"/>
              <a:t>The right side of the taskbar is called the notification area (also known as system tray)</a:t>
            </a:r>
          </a:p>
          <a:p>
            <a:pPr eaLnBrk="1" hangingPunct="1"/>
            <a:r>
              <a:rPr lang="en-US" dirty="0" smtClean="0"/>
              <a:t>Windows Explorer and Computer are used to manage files, folders, and libraries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83151-BEA2-48E4-9D26-4F60C8F208AA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file extension indicates how the file contents are organized and formatted and what program uses the file</a:t>
            </a:r>
          </a:p>
          <a:p>
            <a:r>
              <a:rPr lang="en-US" dirty="0" smtClean="0"/>
              <a:t>The System window gives a quick overview of the system</a:t>
            </a:r>
          </a:p>
          <a:p>
            <a:r>
              <a:rPr lang="en-US" dirty="0" smtClean="0"/>
              <a:t>The System Information window gives detailed information about the computer</a:t>
            </a:r>
          </a:p>
          <a:p>
            <a:r>
              <a:rPr lang="en-US" dirty="0" smtClean="0"/>
              <a:t>Control Panel give access to a group of utility programs used to manage the system</a:t>
            </a:r>
          </a:p>
          <a:p>
            <a:r>
              <a:rPr lang="en-US" dirty="0" smtClean="0"/>
              <a:t>Windows 7 Action Center is used to solve problems with security and computer maintenance issues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04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Account Control (UAC) box is used to protect the system against malware or accidental changes to a system done by inexperienced users</a:t>
            </a:r>
          </a:p>
          <a:p>
            <a:r>
              <a:rPr lang="en-US" dirty="0" smtClean="0"/>
              <a:t>Use the Network and Sharing Center to manage, secure, and troubleshoot the network connections</a:t>
            </a:r>
          </a:p>
          <a:p>
            <a:r>
              <a:rPr lang="en-US" dirty="0" smtClean="0"/>
              <a:t>Use the web and the Windows Help and Support utility to teach yourself about Windows and how to support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Figure 3-2  </a:t>
            </a:r>
            <a:r>
              <a:rPr lang="en-US" sz="1600" dirty="0" smtClean="0"/>
              <a:t>The Windows 7 desktop using the Aero interface has a                                     	           glassy transparent look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15A81-8EA9-4135-9EF9-79775CD2C1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1\35135_f01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7" y="990600"/>
            <a:ext cx="720515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Desktop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Start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Username shown at the top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Applications used often are listed in the white left column (can change from time to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 libraries, files and OS utilities are listed in the dark right column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CC0CEB-73C1-47FD-9DFE-CE454B6FEDC7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438400" y="5791200"/>
            <a:ext cx="472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3-3 </a:t>
            </a:r>
            <a:r>
              <a:rPr lang="en-US" sz="1600" dirty="0"/>
              <a:t>The </a:t>
            </a:r>
            <a:r>
              <a:rPr lang="en-US" sz="1600" dirty="0" smtClean="0"/>
              <a:t>Windows 7 Start menu</a:t>
            </a:r>
            <a:endParaRPr lang="en-US" sz="1600" dirty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6074CA-3EB9-4B72-A214-B09B48EF6891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pic>
        <p:nvPicPr>
          <p:cNvPr id="3074" name="Picture 2" descr="C:\Users\Julie\Documents\DropBox\InstructorManuals\A+Software\Figures\ch01\35135_f0103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3886200" cy="48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Desktop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How to launch an application</a:t>
            </a:r>
          </a:p>
          <a:p>
            <a:pPr lvl="1" eaLnBrk="1" hangingPunct="1"/>
            <a:r>
              <a:rPr lang="en-US" dirty="0" smtClean="0"/>
              <a:t>Use the Start menu</a:t>
            </a:r>
          </a:p>
          <a:p>
            <a:pPr lvl="2" eaLnBrk="1" hangingPunct="1"/>
            <a:r>
              <a:rPr lang="en-US" dirty="0" smtClean="0"/>
              <a:t>Click the Start button and select All Programs</a:t>
            </a:r>
          </a:p>
          <a:p>
            <a:pPr lvl="1" eaLnBrk="1" hangingPunct="1"/>
            <a:r>
              <a:rPr lang="en-US" dirty="0" smtClean="0"/>
              <a:t>Use the Search box</a:t>
            </a:r>
          </a:p>
          <a:p>
            <a:pPr lvl="2" eaLnBrk="1" hangingPunct="1"/>
            <a:r>
              <a:rPr lang="en-US" dirty="0" smtClean="0"/>
              <a:t>Click the Start button and enter the name of the program in the </a:t>
            </a:r>
            <a:r>
              <a:rPr lang="en-US" i="1" dirty="0" smtClean="0"/>
              <a:t>Search box </a:t>
            </a:r>
            <a:r>
              <a:rPr lang="en-US" dirty="0" smtClean="0"/>
              <a:t>provided</a:t>
            </a:r>
          </a:p>
          <a:p>
            <a:pPr lvl="1" eaLnBrk="1" hangingPunct="1"/>
            <a:r>
              <a:rPr lang="en-US" dirty="0" smtClean="0"/>
              <a:t>Use Windows Explorer or the Computer window</a:t>
            </a:r>
          </a:p>
          <a:p>
            <a:pPr lvl="2" eaLnBrk="1" hangingPunct="1"/>
            <a:r>
              <a:rPr lang="en-US" dirty="0" smtClean="0"/>
              <a:t>To use the Computer window in Windows 7 or Vista, click </a:t>
            </a:r>
            <a:r>
              <a:rPr lang="en-US" b="1" dirty="0" smtClean="0"/>
              <a:t>Start, Computer</a:t>
            </a:r>
          </a:p>
          <a:p>
            <a:pPr lvl="1" eaLnBrk="1" hangingPunct="1"/>
            <a:r>
              <a:rPr lang="en-US" dirty="0" smtClean="0"/>
              <a:t>Use a shortcut icon</a:t>
            </a:r>
          </a:p>
          <a:p>
            <a:pPr lvl="2" eaLnBrk="1" hangingPunct="1"/>
            <a:r>
              <a:rPr lang="en-US" dirty="0" smtClean="0"/>
              <a:t>Right-click the program file in the Computer or Explorer windows and select </a:t>
            </a:r>
            <a:r>
              <a:rPr lang="en-US" b="1" dirty="0" smtClean="0"/>
              <a:t>Create shortcut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0A737F-C9BE-421E-950D-2FF4C8C47E24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Microsoft Office PowerPoint</Application>
  <PresentationFormat>On-screen Show (4:3)</PresentationFormat>
  <Paragraphs>384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Default Design</vt:lpstr>
      <vt:lpstr>1_Default Design</vt:lpstr>
      <vt:lpstr>A+ Guide to Managing &amp; Maintaining Your PC, 8th Edition</vt:lpstr>
      <vt:lpstr>Objectives</vt:lpstr>
      <vt:lpstr>Using Windows</vt:lpstr>
      <vt:lpstr>PowerPoint Presentation</vt:lpstr>
      <vt:lpstr>The Windows Desktop</vt:lpstr>
      <vt:lpstr>PowerPoint Presentation</vt:lpstr>
      <vt:lpstr>The Windows Desktop</vt:lpstr>
      <vt:lpstr>PowerPoint Presentation</vt:lpstr>
      <vt:lpstr>The Windows Desktop</vt:lpstr>
      <vt:lpstr>PowerPoint Presentation</vt:lpstr>
      <vt:lpstr>The Windows Desktop</vt:lpstr>
      <vt:lpstr>The Windows Desktop</vt:lpstr>
      <vt:lpstr>PowerPoint Presentation</vt:lpstr>
      <vt:lpstr>PowerPoint Presentation</vt:lpstr>
      <vt:lpstr>The Windows Desktop</vt:lpstr>
      <vt:lpstr>PowerPoint Presentation</vt:lpstr>
      <vt:lpstr>Windows Explorer And The Computer Window</vt:lpstr>
      <vt:lpstr>Files and Directories</vt:lpstr>
      <vt:lpstr>PowerPoint Presentation</vt:lpstr>
      <vt:lpstr>Files and Directories</vt:lpstr>
      <vt:lpstr>Files and Directories</vt:lpstr>
      <vt:lpstr>Navigate the Folder Structure</vt:lpstr>
      <vt:lpstr>Navigate the Folder Structure</vt:lpstr>
      <vt:lpstr>Navigate the Folder Structure</vt:lpstr>
      <vt:lpstr>PowerPoint Presentation</vt:lpstr>
      <vt:lpstr>Windows 7 Libraries</vt:lpstr>
      <vt:lpstr>PowerPoint Presentation</vt:lpstr>
      <vt:lpstr>Change Windows Explorer Settings and Folder Options</vt:lpstr>
      <vt:lpstr>Create a File</vt:lpstr>
      <vt:lpstr>PowerPoint Presentation</vt:lpstr>
      <vt:lpstr>Create a Folder</vt:lpstr>
      <vt:lpstr>PowerPoint Presentation</vt:lpstr>
      <vt:lpstr>Copy, Move, Rename, or Delete Files or Folders</vt:lpstr>
      <vt:lpstr>Copy, Move, Rename, or Delete Files or Folders</vt:lpstr>
      <vt:lpstr>Change File or Folder Attributes</vt:lpstr>
      <vt:lpstr>Change File or Folder Attributes</vt:lpstr>
      <vt:lpstr>Quick and Easy Windows Support Tools</vt:lpstr>
      <vt:lpstr>System Window</vt:lpstr>
      <vt:lpstr>System Window</vt:lpstr>
      <vt:lpstr>System Information Window</vt:lpstr>
      <vt:lpstr>System Information Window</vt:lpstr>
      <vt:lpstr>The Control Panel</vt:lpstr>
      <vt:lpstr>PowerPoint Presentation</vt:lpstr>
      <vt:lpstr>Action Center</vt:lpstr>
      <vt:lpstr>PowerPoint Presentation</vt:lpstr>
      <vt:lpstr>PowerPoint Presentation</vt:lpstr>
      <vt:lpstr>PowerPoint Presentation</vt:lpstr>
      <vt:lpstr>User Account Control Box</vt:lpstr>
      <vt:lpstr>PowerPoint Presentation</vt:lpstr>
      <vt:lpstr>Network and Sharing Center</vt:lpstr>
      <vt:lpstr>PowerPoint Presentation</vt:lpstr>
      <vt:lpstr>PowerPoint Presentation</vt:lpstr>
      <vt:lpstr>Windows Help and Support and the Web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387</cp:revision>
  <dcterms:created xsi:type="dcterms:W3CDTF">2007-07-09T21:56:01Z</dcterms:created>
  <dcterms:modified xsi:type="dcterms:W3CDTF">2012-11-30T02:47:54Z</dcterms:modified>
</cp:coreProperties>
</file>