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7"/>
  </p:notesMasterIdLst>
  <p:sldIdLst>
    <p:sldId id="319" r:id="rId3"/>
    <p:sldId id="320" r:id="rId4"/>
    <p:sldId id="321" r:id="rId5"/>
    <p:sldId id="355" r:id="rId6"/>
    <p:sldId id="373" r:id="rId7"/>
    <p:sldId id="322" r:id="rId8"/>
    <p:sldId id="357" r:id="rId9"/>
    <p:sldId id="374" r:id="rId10"/>
    <p:sldId id="323" r:id="rId11"/>
    <p:sldId id="375" r:id="rId12"/>
    <p:sldId id="376" r:id="rId13"/>
    <p:sldId id="358" r:id="rId14"/>
    <p:sldId id="330" r:id="rId15"/>
    <p:sldId id="329" r:id="rId16"/>
    <p:sldId id="331" r:id="rId17"/>
    <p:sldId id="332" r:id="rId18"/>
    <p:sldId id="338" r:id="rId19"/>
    <p:sldId id="339" r:id="rId20"/>
    <p:sldId id="377" r:id="rId21"/>
    <p:sldId id="378" r:id="rId22"/>
    <p:sldId id="379" r:id="rId23"/>
    <p:sldId id="380" r:id="rId24"/>
    <p:sldId id="381" r:id="rId25"/>
    <p:sldId id="340" r:id="rId26"/>
    <p:sldId id="382" r:id="rId27"/>
    <p:sldId id="341" r:id="rId28"/>
    <p:sldId id="383" r:id="rId29"/>
    <p:sldId id="343" r:id="rId30"/>
    <p:sldId id="384" r:id="rId31"/>
    <p:sldId id="385" r:id="rId32"/>
    <p:sldId id="386" r:id="rId33"/>
    <p:sldId id="418" r:id="rId34"/>
    <p:sldId id="387" r:id="rId35"/>
    <p:sldId id="388" r:id="rId36"/>
    <p:sldId id="389" r:id="rId37"/>
    <p:sldId id="390" r:id="rId38"/>
    <p:sldId id="401" r:id="rId39"/>
    <p:sldId id="391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354" r:id="rId64"/>
    <p:sldId id="417" r:id="rId65"/>
    <p:sldId id="371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9DDCEAC-614A-4A87-9A5D-9319DD5FBAD0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7AAED48-B337-4E48-8029-DE97C5A7B2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7E764FAC-C989-4116-8790-63A2C9B718EA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ACF34-C461-4C53-9361-3A1425BBDC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3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D5CC4-E9DA-4EA9-90A8-BBFE95D8C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7306B-0D9B-413A-A65E-B78B335B68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6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939FB-7CFA-4EA2-9762-0279AB0E0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4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0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4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8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56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61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5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5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030F6-2842-46C5-9624-40F285310F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32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3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93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88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9509-55CB-4BA1-8584-F43A613418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8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55A0-F4C0-468D-964D-7F7DDF0F20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8068E-A678-4B4A-A046-9FA7CDD1C4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2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68068-37D1-4B33-BEC4-3BA062C78F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6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2A04A-387B-4C63-B010-22FDB2B15F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3FC22-7F25-42BF-BE8A-54C0009956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4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3ED0F-3E1A-41A5-BA5D-7859DB27A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352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284B29E-312A-432C-BAC3-20E5405D61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4114800" y="6403975"/>
            <a:ext cx="1880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100" dirty="0"/>
              <a:t>© Cengage Learning  </a:t>
            </a:r>
            <a:r>
              <a:rPr lang="en-US" sz="1100" dirty="0" smtClean="0"/>
              <a:t>2014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tx1"/>
                </a:solidFill>
              </a:rPr>
              <a:t>Chapter </a:t>
            </a:r>
            <a:r>
              <a:rPr lang="en-US" sz="3400" i="1" dirty="0" smtClean="0">
                <a:solidFill>
                  <a:schemeClr val="tx1"/>
                </a:solidFill>
              </a:rPr>
              <a:t>5</a:t>
            </a:r>
            <a:endParaRPr lang="en-US" sz="3400" i="1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tx1"/>
                </a:solidFill>
              </a:rPr>
              <a:t>Supporting Processors and Upgrading Memory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Processor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categories of processors:</a:t>
            </a:r>
          </a:p>
          <a:p>
            <a:pPr lvl="1"/>
            <a:r>
              <a:rPr lang="en-US" dirty="0" smtClean="0"/>
              <a:t>32-bit processors – known as x86 processors </a:t>
            </a:r>
          </a:p>
          <a:p>
            <a:pPr lvl="2"/>
            <a:r>
              <a:rPr lang="en-US" dirty="0" smtClean="0"/>
              <a:t>Can handle 32-bit instructions from OS</a:t>
            </a:r>
          </a:p>
          <a:p>
            <a:pPr lvl="1"/>
            <a:r>
              <a:rPr lang="en-US" dirty="0" smtClean="0"/>
              <a:t>Hybrid processors – known as x86-64 processors</a:t>
            </a:r>
          </a:p>
          <a:p>
            <a:pPr lvl="2"/>
            <a:r>
              <a:rPr lang="en-US" dirty="0" smtClean="0"/>
              <a:t>Can handle a 32-bit OS or a 64-bit OS</a:t>
            </a:r>
          </a:p>
          <a:p>
            <a:pPr lvl="2"/>
            <a:r>
              <a:rPr lang="en-US" dirty="0" smtClean="0"/>
              <a:t>AMD produced the first one (called AMD64)</a:t>
            </a:r>
          </a:p>
          <a:p>
            <a:pPr lvl="1"/>
            <a:r>
              <a:rPr lang="en-US" dirty="0" smtClean="0"/>
              <a:t>64-bit processors – known as x64 processors</a:t>
            </a:r>
          </a:p>
          <a:p>
            <a:pPr lvl="2"/>
            <a:r>
              <a:rPr lang="en-US" dirty="0" smtClean="0"/>
              <a:t>Require a 64-bit OS and can handle 32-bit applications only by simulating 32-bit 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Processor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cache (L1, L2, or L3)</a:t>
            </a:r>
          </a:p>
          <a:p>
            <a:pPr lvl="1" eaLnBrk="1" hangingPunct="1"/>
            <a:r>
              <a:rPr lang="en-US" dirty="0" smtClean="0"/>
              <a:t>Each core in a processor has its own L1 and L2 caches</a:t>
            </a:r>
          </a:p>
          <a:p>
            <a:pPr lvl="1" eaLnBrk="1" hangingPunct="1"/>
            <a:r>
              <a:rPr lang="en-US" dirty="0" smtClean="0"/>
              <a:t>All cores might share an L3 cache within the processor package</a:t>
            </a:r>
          </a:p>
          <a:p>
            <a:pPr lvl="1" eaLnBrk="1" hangingPunct="1"/>
            <a:r>
              <a:rPr lang="en-US" dirty="0" smtClean="0"/>
              <a:t>Improves performance</a:t>
            </a:r>
          </a:p>
          <a:p>
            <a:pPr eaLnBrk="1" hangingPunct="1"/>
            <a:r>
              <a:rPr lang="en-US" dirty="0" smtClean="0"/>
              <a:t>Memory controller </a:t>
            </a:r>
          </a:p>
          <a:p>
            <a:pPr lvl="1" eaLnBrk="1" hangingPunct="1"/>
            <a:r>
              <a:rPr lang="en-US" dirty="0" smtClean="0"/>
              <a:t>Included in processor package</a:t>
            </a:r>
          </a:p>
          <a:p>
            <a:pPr lvl="1" eaLnBrk="1" hangingPunct="1"/>
            <a:r>
              <a:rPr lang="en-US" dirty="0" smtClean="0"/>
              <a:t>Significant increase in system performance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4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B144106-7A8A-42BE-B39C-779B8B8A6D4A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286000" y="4869597"/>
            <a:ext cx="472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5-4 </a:t>
            </a:r>
            <a:r>
              <a:rPr lang="en-US" sz="1600" dirty="0"/>
              <a:t>Quad-core processing with L1, L2, and L3 cache and the memory controller within the processor </a:t>
            </a:r>
            <a:r>
              <a:rPr lang="en-US" sz="1600" dirty="0" smtClean="0"/>
              <a:t>housing</a:t>
            </a:r>
            <a:endParaRPr lang="en-US" sz="1600" dirty="0"/>
          </a:p>
        </p:txBody>
      </p:sp>
      <p:pic>
        <p:nvPicPr>
          <p:cNvPr id="3074" name="Picture 2" descr="C:\Users\Julie\Documents\DropBox\InstructorManuals\A+Hardware\Figures\Ch04\Figure 4-4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596" y="1524000"/>
            <a:ext cx="4331208" cy="322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D55C62C-A814-4527-9502-62378014E24E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590800" y="5226186"/>
            <a:ext cx="34347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4-1 </a:t>
            </a:r>
            <a:r>
              <a:rPr lang="en-US" sz="1600" dirty="0"/>
              <a:t>Current Intel </a:t>
            </a:r>
            <a:r>
              <a:rPr lang="en-US" sz="1600" dirty="0" smtClean="0"/>
              <a:t>processors</a:t>
            </a:r>
            <a:endParaRPr lang="en-US" sz="1600" dirty="0"/>
          </a:p>
        </p:txBody>
      </p:sp>
      <p:pic>
        <p:nvPicPr>
          <p:cNvPr id="5122" name="Picture 2" descr="C:\Users\Julie\Documents\DropBox\InstructorManuals\A+Hardware\Figures\Ch04\Table 4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11" y="2819400"/>
            <a:ext cx="51181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2BB0C45-23A5-4121-BE6B-4CDA2CDEFA12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2467351" y="5846618"/>
            <a:ext cx="43917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4-1 </a:t>
            </a:r>
            <a:r>
              <a:rPr lang="en-US" sz="1600" dirty="0"/>
              <a:t>Current Intel </a:t>
            </a:r>
            <a:r>
              <a:rPr lang="en-US" sz="1600" dirty="0" smtClean="0"/>
              <a:t>processors (continued)</a:t>
            </a:r>
            <a:endParaRPr lang="en-US" sz="1600" dirty="0"/>
          </a:p>
        </p:txBody>
      </p:sp>
      <p:pic>
        <p:nvPicPr>
          <p:cNvPr id="4098" name="Picture 2" descr="C:\Users\Julie\Documents\DropBox\InstructorManuals\A+Hardware\Figures\Ch04\Table 4-1(countinues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"/>
            <a:ext cx="4178300" cy="56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F74937E-EC0A-4CB6-93AE-F408CA3C8E53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Intel Processors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Processor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Processor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Example: two Core i7 processors are identified as: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i7-940 and i7-920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Centrino</a:t>
            </a:r>
            <a:r>
              <a:rPr lang="en-US" b="1" dirty="0" smtClean="0"/>
              <a:t> </a:t>
            </a:r>
            <a:r>
              <a:rPr lang="en-US" dirty="0" smtClean="0"/>
              <a:t>technology improves laptop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Processor, chipset, wireless network adapter are interconnected as a unit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7A39010-A4DD-41C4-975C-233C85F1A27F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AMD Processors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993446" y="5699125"/>
            <a:ext cx="335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4-2 </a:t>
            </a:r>
            <a:r>
              <a:rPr lang="en-US" sz="1600" dirty="0"/>
              <a:t>Current AMD processors</a:t>
            </a:r>
          </a:p>
        </p:txBody>
      </p:sp>
      <p:pic>
        <p:nvPicPr>
          <p:cNvPr id="6146" name="Picture 2" descr="C:\Users\Julie\Documents\DropBox\InstructorManuals\A+Hardware\Figures\Ch04\Table 4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383642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4839206-1940-4600-A976-D880B9521663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and Installing a Processor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PC repair technician tasks</a:t>
            </a:r>
          </a:p>
          <a:p>
            <a:pPr lvl="1" eaLnBrk="1" hangingPunct="1"/>
            <a:r>
              <a:rPr lang="en-US" dirty="0" smtClean="0"/>
              <a:t>Assemble a PC from parts</a:t>
            </a:r>
          </a:p>
          <a:p>
            <a:pPr lvl="1" eaLnBrk="1" hangingPunct="1"/>
            <a:r>
              <a:rPr lang="en-US" dirty="0" smtClean="0"/>
              <a:t>Exchange a faulty processor</a:t>
            </a:r>
          </a:p>
          <a:p>
            <a:pPr lvl="1" eaLnBrk="1" hangingPunct="1"/>
            <a:r>
              <a:rPr lang="en-US" dirty="0" smtClean="0"/>
              <a:t>Add a processor </a:t>
            </a:r>
          </a:p>
          <a:p>
            <a:pPr lvl="1" eaLnBrk="1" hangingPunct="1"/>
            <a:r>
              <a:rPr lang="en-US" dirty="0" smtClean="0"/>
              <a:t>Upgrade an existing processor</a:t>
            </a:r>
          </a:p>
          <a:p>
            <a:pPr eaLnBrk="1" hangingPunct="1"/>
            <a:r>
              <a:rPr lang="en-US" dirty="0" smtClean="0"/>
              <a:t>Must know how to: </a:t>
            </a:r>
          </a:p>
          <a:p>
            <a:pPr lvl="1" eaLnBrk="1" hangingPunct="1"/>
            <a:r>
              <a:rPr lang="en-US" dirty="0" smtClean="0"/>
              <a:t>Match processor to system</a:t>
            </a:r>
          </a:p>
          <a:p>
            <a:pPr lvl="1" eaLnBrk="1" hangingPunct="1"/>
            <a:r>
              <a:rPr lang="en-US" dirty="0" smtClean="0"/>
              <a:t>Install processor on motherboard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ECFF000-E0EF-4716-A964-1DFEEC546D41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 a Processor to Match System Needs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requirement</a:t>
            </a:r>
          </a:p>
          <a:p>
            <a:pPr lvl="1" eaLnBrk="1" hangingPunct="1"/>
            <a:r>
              <a:rPr lang="en-US" dirty="0" smtClean="0"/>
              <a:t>Select processor motherboard is designed to support</a:t>
            </a:r>
          </a:p>
          <a:p>
            <a:pPr eaLnBrk="1" hangingPunct="1"/>
            <a:r>
              <a:rPr lang="en-US" dirty="0" smtClean="0"/>
              <a:t>Select best processor meeting general system requirements and user needs</a:t>
            </a:r>
          </a:p>
          <a:p>
            <a:pPr lvl="1" eaLnBrk="1" hangingPunct="1"/>
            <a:r>
              <a:rPr lang="en-US" dirty="0" smtClean="0"/>
              <a:t>May have to sacrifice performance for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an Intel processor in socket LGA1155</a:t>
            </a:r>
          </a:p>
          <a:p>
            <a:pPr lvl="1"/>
            <a:r>
              <a:rPr lang="en-US" dirty="0" smtClean="0"/>
              <a:t>1. Read motherboard user guide and follow directions</a:t>
            </a:r>
          </a:p>
          <a:p>
            <a:pPr lvl="1"/>
            <a:r>
              <a:rPr lang="en-US" dirty="0" smtClean="0"/>
              <a:t>2. Use a ground bracelet or antistatic gloves</a:t>
            </a:r>
          </a:p>
          <a:p>
            <a:pPr lvl="1"/>
            <a:r>
              <a:rPr lang="en-US" dirty="0" smtClean="0"/>
              <a:t>3. Open the socket by pushing down on socket lever and gently push away from socket</a:t>
            </a:r>
          </a:p>
          <a:p>
            <a:pPr lvl="1"/>
            <a:r>
              <a:rPr lang="en-US" dirty="0" smtClean="0"/>
              <a:t>4. Socket load plate opens</a:t>
            </a:r>
          </a:p>
          <a:p>
            <a:pPr lvl="1"/>
            <a:r>
              <a:rPr lang="en-US" dirty="0" smtClean="0"/>
              <a:t>5. Remove socket protective cover</a:t>
            </a:r>
          </a:p>
          <a:p>
            <a:pPr lvl="1"/>
            <a:r>
              <a:rPr lang="en-US" dirty="0" smtClean="0"/>
              <a:t>6. Remove protective cover from processor</a:t>
            </a:r>
          </a:p>
          <a:p>
            <a:pPr lvl="1"/>
            <a:r>
              <a:rPr lang="en-US" dirty="0" smtClean="0"/>
              <a:t>7. Hold processor with index finger and thumb and align processor in socket using the gold triangle and right-angle mark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3540D34-5D76-4481-A637-93A1F0427F9B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the characteristics and purposes of Intel and AMD processors used for personal computers</a:t>
            </a:r>
          </a:p>
          <a:p>
            <a:pPr eaLnBrk="1" hangingPunct="1"/>
            <a:r>
              <a:rPr lang="en-US" dirty="0" smtClean="0"/>
              <a:t>Learn how to install and upgrade a processor</a:t>
            </a:r>
          </a:p>
          <a:p>
            <a:pPr eaLnBrk="1" hangingPunct="1"/>
            <a:r>
              <a:rPr lang="en-US" dirty="0" smtClean="0"/>
              <a:t>Learn about the different kinds of physical memory and how they work</a:t>
            </a:r>
          </a:p>
          <a:p>
            <a:pPr eaLnBrk="1" hangingPunct="1"/>
            <a:r>
              <a:rPr lang="en-US" dirty="0" smtClean="0"/>
              <a:t>Learn how to upgrade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170" name="Picture 2" descr="C:\Users\Julie\Documents\DropBox\InstructorManuals\A+Hardware\Figures\Ch04\Figure 4-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25228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7855" y="5029200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5-13  </a:t>
            </a:r>
            <a:r>
              <a:rPr lang="en-US" dirty="0" smtClean="0"/>
              <a:t>Align the processor in the socket using the gold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triangle and the right-angle 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1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an Intel processor in socket LGA1155 (cont’d):</a:t>
            </a:r>
          </a:p>
          <a:p>
            <a:pPr lvl="1"/>
            <a:r>
              <a:rPr lang="en-US" dirty="0" smtClean="0"/>
              <a:t>8. Ensure the processor is aligned correctly in socket</a:t>
            </a:r>
          </a:p>
          <a:p>
            <a:pPr lvl="1"/>
            <a:r>
              <a:rPr lang="en-US" dirty="0" smtClean="0"/>
              <a:t>9. Return lever to its locked position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0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General step to install a cooler</a:t>
            </a:r>
          </a:p>
          <a:p>
            <a:pPr lvl="1" eaLnBrk="1" hangingPunct="1"/>
            <a:r>
              <a:rPr lang="en-US" sz="2300" dirty="0" smtClean="0"/>
              <a:t>1. Understand how cooler posts work</a:t>
            </a:r>
          </a:p>
          <a:p>
            <a:pPr lvl="1" eaLnBrk="1" hangingPunct="1"/>
            <a:r>
              <a:rPr lang="en-US" sz="2300" dirty="0" smtClean="0"/>
              <a:t>2. Apply thermal compound if necessary (may be preapplied)</a:t>
            </a:r>
          </a:p>
          <a:p>
            <a:pPr lvl="1" eaLnBrk="1" hangingPunct="1"/>
            <a:r>
              <a:rPr lang="en-US" sz="2300" dirty="0" smtClean="0"/>
              <a:t>3. Verify locking pins are turned counter-clockwise as far as they will go</a:t>
            </a:r>
          </a:p>
          <a:p>
            <a:pPr lvl="1" eaLnBrk="1" hangingPunct="1"/>
            <a:r>
              <a:rPr lang="en-US" sz="2300" dirty="0" smtClean="0"/>
              <a:t>4. Push down on each locking pin until it pops into the hole</a:t>
            </a:r>
          </a:p>
          <a:p>
            <a:pPr lvl="1" eaLnBrk="1" hangingPunct="1"/>
            <a:r>
              <a:rPr lang="en-US" sz="2300" dirty="0" smtClean="0"/>
              <a:t>5. Connect power cord from cooler fan to motherboard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dirty="0" smtClean="0"/>
              <a:t>Check BIOS setup to verify the system recognized processor after system up and running</a:t>
            </a: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83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194" name="Picture 2" descr="C:\Users\Julie\Documents\DropBox\InstructorManuals\A+Hardware\Figures\Ch04\Figure 4-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9625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199" y="5403273"/>
            <a:ext cx="691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5-21  </a:t>
            </a:r>
            <a:r>
              <a:rPr lang="en-US" dirty="0" smtClean="0"/>
              <a:t>Verify the CPU is recognized correctly by BIOS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3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423B987-A8CF-4249-B229-288FF634B68D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 a Processor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an Intel processor in socket LGA1366</a:t>
            </a:r>
          </a:p>
          <a:p>
            <a:pPr lvl="1" eaLnBrk="1" hangingPunct="1"/>
            <a:r>
              <a:rPr lang="en-US" dirty="0" smtClean="0"/>
              <a:t>Similar to installation of processor in Socket LGA 1155 (some steps may not be repeated)</a:t>
            </a:r>
          </a:p>
          <a:p>
            <a:pPr lvl="1" eaLnBrk="1" hangingPunct="1"/>
            <a:r>
              <a:rPr lang="en-US" dirty="0" smtClean="0"/>
              <a:t>1. Open the socket and remove protective cover</a:t>
            </a:r>
          </a:p>
          <a:p>
            <a:pPr lvl="1" eaLnBrk="1" hangingPunct="1"/>
            <a:r>
              <a:rPr lang="en-US" dirty="0" smtClean="0"/>
              <a:t>2. Line up processor with two posts on the socket (see </a:t>
            </a:r>
            <a:r>
              <a:rPr lang="en-US" dirty="0" smtClean="0"/>
              <a:t>Figure 5-25 </a:t>
            </a:r>
            <a:r>
              <a:rPr lang="en-US" dirty="0" smtClean="0"/>
              <a:t>on next slide)</a:t>
            </a:r>
          </a:p>
          <a:p>
            <a:pPr lvl="1" eaLnBrk="1" hangingPunct="1"/>
            <a:r>
              <a:rPr lang="en-US" dirty="0" smtClean="0"/>
              <a:t>3. Lower the socket load plate and return lever to locked position</a:t>
            </a:r>
          </a:p>
          <a:p>
            <a:pPr eaLnBrk="1" hangingPunct="1"/>
            <a:r>
              <a:rPr lang="en-US" dirty="0" smtClean="0"/>
              <a:t>Verify system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9218" name="Picture 2" descr="C:\Users\Julie\Documents\DropBox\InstructorManuals\A+Hardware\Figures\Ch04\Figure 4-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91362"/>
            <a:ext cx="5181600" cy="29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9614" y="4916921"/>
            <a:ext cx="7287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5-25  </a:t>
            </a:r>
            <a:r>
              <a:rPr lang="en-US" sz="1600" dirty="0" smtClean="0"/>
              <a:t>Orient the processor over the socket so that the notches on each</a:t>
            </a:r>
          </a:p>
          <a:p>
            <a:r>
              <a:rPr lang="en-US" sz="1600" dirty="0" smtClean="0"/>
              <a:t>                     side of the processor match the posts on each side of the socket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651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2BB49EB-CB8F-4E4A-8699-022FA680EA60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 a Processor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an Intel processor in socket LGA775</a:t>
            </a:r>
          </a:p>
          <a:p>
            <a:pPr lvl="1" eaLnBrk="1" hangingPunct="1"/>
            <a:r>
              <a:rPr lang="en-US" dirty="0" smtClean="0"/>
              <a:t>1. Push down lever and gently push it away from socket, lift socket load plate and remove socket protective cover</a:t>
            </a:r>
          </a:p>
          <a:p>
            <a:pPr lvl="1" eaLnBrk="1" hangingPunct="1"/>
            <a:r>
              <a:rPr lang="en-US" dirty="0" smtClean="0"/>
              <a:t>2. Orient processor so notches on two edges of processor line up with two notches on the socket, place processor in socket</a:t>
            </a:r>
          </a:p>
          <a:p>
            <a:pPr lvl="1" eaLnBrk="1" hangingPunct="1"/>
            <a:r>
              <a:rPr lang="en-US" dirty="0" smtClean="0"/>
              <a:t>3. Close the socket cover, push down lever and return it to its locked position</a:t>
            </a:r>
          </a:p>
          <a:p>
            <a:pPr eaLnBrk="1" hangingPunct="1"/>
            <a:r>
              <a:rPr lang="en-US" dirty="0" smtClean="0"/>
              <a:t>Verify system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242" name="Picture 2" descr="C:\Users\Julie\Documents\DropBox\InstructorManuals\A+Hardware\Figures\Ch04\Figure 4-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638800" cy="298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34837" y="4812359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5-29  </a:t>
            </a:r>
            <a:r>
              <a:rPr lang="en-US" dirty="0" smtClean="0"/>
              <a:t>Place the processor in the socket,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orienting the notches on two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8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59696D2-570C-4D09-AF0A-2303C0FA6B53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 a Processor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an AMD processor in socket AM2+</a:t>
            </a:r>
          </a:p>
          <a:p>
            <a:pPr lvl="1" eaLnBrk="1" hangingPunct="1"/>
            <a:r>
              <a:rPr lang="en-US" dirty="0" smtClean="0"/>
              <a:t>Summary of installation steps</a:t>
            </a:r>
          </a:p>
          <a:p>
            <a:pPr lvl="2" eaLnBrk="1" hangingPunct="1"/>
            <a:r>
              <a:rPr lang="en-US" dirty="0" smtClean="0"/>
              <a:t>1. Open the socket lever and remove protective cover</a:t>
            </a:r>
          </a:p>
          <a:p>
            <a:pPr lvl="2" eaLnBrk="1" hangingPunct="1"/>
            <a:r>
              <a:rPr lang="en-US" dirty="0"/>
              <a:t>2</a:t>
            </a:r>
            <a:r>
              <a:rPr lang="en-US" dirty="0" smtClean="0"/>
              <a:t>. Place processor in the socket</a:t>
            </a:r>
          </a:p>
          <a:p>
            <a:pPr lvl="2" eaLnBrk="1" hangingPunct="1"/>
            <a:r>
              <a:rPr lang="en-US" dirty="0"/>
              <a:t>3</a:t>
            </a:r>
            <a:r>
              <a:rPr lang="en-US" dirty="0" smtClean="0"/>
              <a:t>. Verify processor pins sitting slightly into the holes</a:t>
            </a:r>
          </a:p>
          <a:p>
            <a:pPr lvl="2" eaLnBrk="1" hangingPunct="1"/>
            <a:r>
              <a:rPr lang="en-US" dirty="0"/>
              <a:t>4</a:t>
            </a:r>
            <a:r>
              <a:rPr lang="en-US" dirty="0" smtClean="0"/>
              <a:t>. Press the lever down and gently into position</a:t>
            </a:r>
          </a:p>
          <a:p>
            <a:pPr lvl="2" eaLnBrk="1" hangingPunct="1"/>
            <a:r>
              <a:rPr lang="en-US" dirty="0"/>
              <a:t>5</a:t>
            </a:r>
            <a:r>
              <a:rPr lang="en-US" dirty="0" smtClean="0"/>
              <a:t>. Apply thermal compound and install cooler</a:t>
            </a:r>
          </a:p>
          <a:p>
            <a:pPr lvl="2" eaLnBrk="1" hangingPunct="1"/>
            <a:r>
              <a:rPr lang="en-US" dirty="0" smtClean="0"/>
              <a:t>6. Clip into place the clipping mechanism on one side of the cooler</a:t>
            </a:r>
          </a:p>
          <a:p>
            <a:pPr lvl="2" eaLnBrk="1" hangingPunct="1"/>
            <a:r>
              <a:rPr lang="en-US" dirty="0" smtClean="0"/>
              <a:t>7. Connect fan power cord to power connection</a:t>
            </a:r>
          </a:p>
          <a:p>
            <a:pPr lvl="1" eaLnBrk="1" hangingPunct="1"/>
            <a:r>
              <a:rPr lang="en-US" dirty="0"/>
              <a:t>V</a:t>
            </a:r>
            <a:r>
              <a:rPr lang="en-US" dirty="0" smtClean="0"/>
              <a:t>erify system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Random access memory (RAM)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Holds data and instructions used by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Static RAM (SRAM) and dynamic RAM (DRAM)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Both volatile memory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1267" name="Picture 3" descr="C:\Users\Julie\Documents\DropBox\InstructorManuals\A+Hardware\Figures\Ch04\Figure 4-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276600"/>
            <a:ext cx="4495800" cy="24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805481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5-34  </a:t>
            </a:r>
            <a:r>
              <a:rPr lang="en-US" dirty="0" smtClean="0"/>
              <a:t>RAM on motherboards today is stored in DIMMs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1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2ED3CB9-2FA8-4660-AF85-754C819358C0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and Characteristics of Processors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Installed on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Determines system computing power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major processor manufacturers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Intel and AMD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457200" y="5808077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5-1 </a:t>
            </a:r>
            <a:r>
              <a:rPr lang="en-US" sz="1600" dirty="0"/>
              <a:t>An AMD Athlon 64 X2 installed in socket AM2+ with cooler not yet </a:t>
            </a:r>
            <a:r>
              <a:rPr lang="en-US" sz="1600" dirty="0" smtClean="0"/>
              <a:t>installed</a:t>
            </a:r>
            <a:endParaRPr lang="en-US" sz="1600" dirty="0"/>
          </a:p>
        </p:txBody>
      </p:sp>
      <p:pic>
        <p:nvPicPr>
          <p:cNvPr id="1026" name="Picture 2" descr="C:\Users\Julie\Documents\DropBox\InstructorManuals\A+Hardware\Figures\Ch04\Figure 4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64152"/>
            <a:ext cx="3276600" cy="24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Variations of DRAM</a:t>
            </a:r>
          </a:p>
          <a:p>
            <a:pPr lvl="1" eaLnBrk="1" hangingPunct="1"/>
            <a:r>
              <a:rPr lang="en-US" dirty="0" smtClean="0"/>
              <a:t>DIMM – dual inline memory module</a:t>
            </a:r>
          </a:p>
          <a:p>
            <a:pPr lvl="1" eaLnBrk="1" hangingPunct="1"/>
            <a:r>
              <a:rPr lang="en-US" dirty="0" smtClean="0"/>
              <a:t>small outline DIMM (SO-DIMM) – used on laptops</a:t>
            </a:r>
          </a:p>
          <a:p>
            <a:pPr lvl="1" eaLnBrk="1" hangingPunct="1"/>
            <a:r>
              <a:rPr lang="en-US" dirty="0" smtClean="0"/>
              <a:t>microDIMMs – used on subnotebook computers</a:t>
            </a:r>
          </a:p>
          <a:p>
            <a:pPr lvl="1" eaLnBrk="1" hangingPunct="1"/>
            <a:r>
              <a:rPr lang="en-US" dirty="0" smtClean="0"/>
              <a:t>RIMM and SIMM (outdated)</a:t>
            </a:r>
          </a:p>
          <a:p>
            <a:pPr eaLnBrk="1" hangingPunct="1"/>
            <a:r>
              <a:rPr lang="en-US" dirty="0" smtClean="0"/>
              <a:t>Differences among DIMM, RIMM, SIMM modules</a:t>
            </a:r>
          </a:p>
          <a:p>
            <a:pPr lvl="1" eaLnBrk="1" hangingPunct="1"/>
            <a:r>
              <a:rPr lang="en-US" dirty="0" smtClean="0"/>
              <a:t>Data path width each module accommodates</a:t>
            </a:r>
          </a:p>
          <a:p>
            <a:pPr lvl="1" eaLnBrk="1" hangingPunct="1"/>
            <a:r>
              <a:rPr lang="en-US" dirty="0" smtClean="0"/>
              <a:t>How data moves from system bus to module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4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6" name="Picture 2" descr="C:\Users\Julie\Documents\DropBox\InstructorManuals\A+Hardware\Figures\Ch04\Table 4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89" y="533400"/>
            <a:ext cx="511175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5454134"/>
            <a:ext cx="396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4-3  </a:t>
            </a:r>
            <a:r>
              <a:rPr lang="en-US" dirty="0" smtClean="0"/>
              <a:t>Types of memory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7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02A04A-387B-4C63-B010-22FDB2B15F6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050" name="Picture 2" descr="C:\Users\Julie\Documents\DropBox\InstructorManuals\A+Hardware\Figures\Ch04\Table 4-3(continue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616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800600"/>
            <a:ext cx="518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4-3  </a:t>
            </a:r>
            <a:r>
              <a:rPr lang="en-US" dirty="0" smtClean="0"/>
              <a:t>Types of memory modules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10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DIMM (dual inline memory module)</a:t>
            </a:r>
          </a:p>
          <a:p>
            <a:pPr lvl="1" eaLnBrk="1" hangingPunct="1"/>
            <a:r>
              <a:rPr lang="en-US" dirty="0" smtClean="0"/>
              <a:t>64-bit data path</a:t>
            </a:r>
          </a:p>
          <a:p>
            <a:pPr lvl="1" eaLnBrk="1" hangingPunct="1"/>
            <a:r>
              <a:rPr lang="en-US" dirty="0" smtClean="0"/>
              <a:t>Independent pins on opposite sides of module</a:t>
            </a:r>
          </a:p>
          <a:p>
            <a:pPr lvl="1" eaLnBrk="1" hangingPunct="1"/>
            <a:r>
              <a:rPr lang="en-US" dirty="0" smtClean="0"/>
              <a:t>Older DIMMs</a:t>
            </a:r>
          </a:p>
          <a:p>
            <a:pPr lvl="2" eaLnBrk="1" hangingPunct="1"/>
            <a:r>
              <a:rPr lang="en-US" dirty="0" smtClean="0"/>
              <a:t>Asynchronous with system bus</a:t>
            </a:r>
          </a:p>
          <a:p>
            <a:pPr lvl="1" eaLnBrk="1" hangingPunct="1"/>
            <a:r>
              <a:rPr lang="en-US" dirty="0" smtClean="0"/>
              <a:t>Synchronous DRAM (SDRAM)</a:t>
            </a:r>
          </a:p>
          <a:p>
            <a:pPr lvl="2" eaLnBrk="1" hangingPunct="1"/>
            <a:r>
              <a:rPr lang="en-US" dirty="0" smtClean="0"/>
              <a:t>Runs synchronously with system bus</a:t>
            </a:r>
          </a:p>
          <a:p>
            <a:pPr lvl="2" eaLnBrk="1" hangingPunct="1"/>
            <a:r>
              <a:rPr lang="en-US" dirty="0" smtClean="0"/>
              <a:t>Two notches</a:t>
            </a:r>
          </a:p>
          <a:p>
            <a:pPr lvl="2" eaLnBrk="1" hangingPunct="1"/>
            <a:r>
              <a:rPr lang="en-US" dirty="0" smtClean="0"/>
              <a:t>Uses 168 pins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24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Double Data Rate SDRAM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Also called DDR SDRAM, SDRAM II, DDR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Two times faster than SDRAM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DDR2 SDRAM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Faster than DDR and uses less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DDR3 SDRAM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Faster than DDR2 and uses less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DDR2 and DDR3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 240 pins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Not compatible: use different notches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2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that affect capacity, features, and performance of DIMMS:</a:t>
            </a:r>
          </a:p>
          <a:p>
            <a:pPr lvl="1"/>
            <a:r>
              <a:rPr lang="en-US" dirty="0" smtClean="0"/>
              <a:t>Number of channels they use</a:t>
            </a:r>
          </a:p>
          <a:p>
            <a:pPr lvl="1"/>
            <a:r>
              <a:rPr lang="en-US" dirty="0" smtClean="0"/>
              <a:t>How much RAM is on one DIMM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Error-checking abilities</a:t>
            </a:r>
          </a:p>
          <a:p>
            <a:pPr lvl="1"/>
            <a:r>
              <a:rPr lang="en-US" dirty="0" smtClean="0"/>
              <a:t>Buffering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8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Early single channel DIMMs</a:t>
            </a:r>
          </a:p>
          <a:p>
            <a:pPr lvl="1" eaLnBrk="1" hangingPunct="1"/>
            <a:r>
              <a:rPr lang="en-US" dirty="0" smtClean="0"/>
              <a:t>Memory controller is accessed one DIMM at a time</a:t>
            </a:r>
          </a:p>
          <a:p>
            <a:pPr eaLnBrk="1" hangingPunct="1"/>
            <a:r>
              <a:rPr lang="en-US" dirty="0" smtClean="0"/>
              <a:t>Dual channels</a:t>
            </a:r>
          </a:p>
          <a:p>
            <a:pPr lvl="1" eaLnBrk="1" hangingPunct="1"/>
            <a:r>
              <a:rPr lang="en-US" dirty="0" smtClean="0"/>
              <a:t>Memory controller communicates with two DIMMs at the same time</a:t>
            </a:r>
          </a:p>
          <a:p>
            <a:pPr lvl="2" eaLnBrk="1" hangingPunct="1"/>
            <a:r>
              <a:rPr lang="en-US" dirty="0" smtClean="0"/>
              <a:t>Doubles memory access speed</a:t>
            </a:r>
          </a:p>
          <a:p>
            <a:pPr eaLnBrk="1" hangingPunct="1"/>
            <a:r>
              <a:rPr lang="en-US" dirty="0" smtClean="0"/>
              <a:t>Triple channels</a:t>
            </a:r>
          </a:p>
          <a:p>
            <a:pPr lvl="1" eaLnBrk="1" hangingPunct="1"/>
            <a:r>
              <a:rPr lang="en-US" dirty="0" smtClean="0"/>
              <a:t>Accesses three DIMMs at once</a:t>
            </a:r>
          </a:p>
          <a:p>
            <a:pPr eaLnBrk="1" hangingPunct="1"/>
            <a:r>
              <a:rPr lang="en-US" dirty="0" smtClean="0"/>
              <a:t>DDR, DDR2, DDR3 DIMMs use dual channels</a:t>
            </a:r>
          </a:p>
          <a:p>
            <a:pPr lvl="1" eaLnBrk="1" hangingPunct="1"/>
            <a:r>
              <a:rPr lang="en-US" dirty="0" smtClean="0"/>
              <a:t>DDR3 DIMMs also use triple channels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 channeling</a:t>
            </a:r>
          </a:p>
          <a:p>
            <a:pPr lvl="1"/>
            <a:r>
              <a:rPr lang="en-US" dirty="0" smtClean="0"/>
              <a:t>Introduced with Intel Sandy Bridge chipsets and processors</a:t>
            </a:r>
          </a:p>
          <a:p>
            <a:pPr lvl="1"/>
            <a:r>
              <a:rPr lang="en-US" dirty="0" smtClean="0"/>
              <a:t>Using eight memory slots:</a:t>
            </a:r>
          </a:p>
          <a:p>
            <a:pPr lvl="2"/>
            <a:r>
              <a:rPr lang="en-US" dirty="0" smtClean="0"/>
              <a:t>Processor can access four slots at a time using two different channels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182" y="5223164"/>
            <a:ext cx="371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Figure 5-39  </a:t>
            </a:r>
            <a:r>
              <a:rPr lang="en-US" sz="1600" dirty="0" smtClean="0"/>
              <a:t>The Intel Desktop</a:t>
            </a:r>
          </a:p>
          <a:p>
            <a:r>
              <a:rPr lang="en-US" sz="1600" dirty="0" smtClean="0"/>
              <a:t>Board DX79T0 has eight memory</a:t>
            </a:r>
          </a:p>
          <a:p>
            <a:r>
              <a:rPr lang="en-US" sz="1600" dirty="0" smtClean="0"/>
              <a:t>Slots and supports two quad channels</a:t>
            </a:r>
            <a:endParaRPr lang="en-US" sz="1600" dirty="0"/>
          </a:p>
        </p:txBody>
      </p:sp>
      <p:pic>
        <p:nvPicPr>
          <p:cNvPr id="3075" name="Picture 3" descr="C:\Users\Julie\Documents\DropBox\InstructorManuals\A+Hardware\Figures\Ch04\Figure 4-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21533"/>
            <a:ext cx="4695536" cy="16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872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Setting up dual channeling</a:t>
            </a:r>
          </a:p>
          <a:p>
            <a:pPr lvl="1" eaLnBrk="1" hangingPunct="1"/>
            <a:r>
              <a:rPr lang="en-US" dirty="0" smtClean="0"/>
              <a:t>Pair of DIMMs in a channel must be equally matched</a:t>
            </a:r>
          </a:p>
          <a:p>
            <a:pPr lvl="2" eaLnBrk="1" hangingPunct="1"/>
            <a:r>
              <a:rPr lang="en-US" dirty="0" smtClean="0"/>
              <a:t>Size, speed, features</a:t>
            </a:r>
          </a:p>
          <a:p>
            <a:pPr lvl="2" eaLnBrk="1" hangingPunct="1"/>
            <a:r>
              <a:rPr lang="en-US" dirty="0" smtClean="0"/>
              <a:t>Use same manufacturer (recommendation)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098" name="Picture 2" descr="C:\Users\Julie\Documents\DropBox\InstructorManuals\A+Hardware\Figures\Ch04\Figure 4-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00497"/>
            <a:ext cx="4906963" cy="17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257800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5-37  </a:t>
            </a:r>
            <a:r>
              <a:rPr lang="en-US" dirty="0" smtClean="0"/>
              <a:t>Matching pairs of DIMMs installed in four DIMM slots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that support dual channeling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71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Setting up triple-channeling </a:t>
            </a:r>
          </a:p>
          <a:p>
            <a:pPr lvl="1" eaLnBrk="1" hangingPunct="1"/>
            <a:r>
              <a:rPr lang="en-US" dirty="0" smtClean="0"/>
              <a:t>Three DIMM slots populated with three matching DDR3 DIMMs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122" name="Picture 2" descr="C:\Users\Julie\Documents\DropBox\InstructorManuals\A+Hardware\Figures\Ch04\Figure 4-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4989513" cy="256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715000"/>
            <a:ext cx="772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5-38  </a:t>
            </a:r>
            <a:r>
              <a:rPr lang="en-US" sz="1600" dirty="0" smtClean="0"/>
              <a:t>Three identical DDR3 DIMMs installed in a triple-channel configuration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419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306A511-769C-475F-A86E-E65A39362209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and Characteristics of Processors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Features affecting processor performance and compatibility with motherboards</a:t>
            </a:r>
          </a:p>
          <a:p>
            <a:pPr lvl="1" eaLnBrk="1" hangingPunct="1"/>
            <a:r>
              <a:rPr lang="en-US" dirty="0" smtClean="0"/>
              <a:t>Clock speed the processor supports</a:t>
            </a:r>
          </a:p>
          <a:p>
            <a:pPr lvl="1" eaLnBrk="1" hangingPunct="1"/>
            <a:r>
              <a:rPr lang="en-US" dirty="0" smtClean="0"/>
              <a:t>Processor speed</a:t>
            </a:r>
          </a:p>
          <a:p>
            <a:pPr lvl="1" eaLnBrk="1" hangingPunct="1"/>
            <a:r>
              <a:rPr lang="en-US" dirty="0" smtClean="0"/>
              <a:t>Socket and chipset the processor can use</a:t>
            </a:r>
          </a:p>
          <a:p>
            <a:pPr lvl="1" eaLnBrk="1" hangingPunct="1"/>
            <a:r>
              <a:rPr lang="en-US" dirty="0" smtClean="0"/>
              <a:t>Processor architecture</a:t>
            </a:r>
          </a:p>
          <a:p>
            <a:pPr lvl="1" eaLnBrk="1" hangingPunct="1"/>
            <a:r>
              <a:rPr lang="en-US" dirty="0" smtClean="0"/>
              <a:t>Multiprocessing abilities</a:t>
            </a:r>
          </a:p>
          <a:p>
            <a:pPr lvl="2" eaLnBrk="1" hangingPunct="1"/>
            <a:r>
              <a:rPr lang="en-US" dirty="0" smtClean="0"/>
              <a:t>Dual processors</a:t>
            </a:r>
          </a:p>
          <a:p>
            <a:pPr lvl="2" eaLnBrk="1" hangingPunct="1"/>
            <a:r>
              <a:rPr lang="en-US" dirty="0" smtClean="0"/>
              <a:t>Multi-core processing</a:t>
            </a:r>
          </a:p>
          <a:p>
            <a:pPr lvl="2" eaLnBrk="1" hangingPunct="1"/>
            <a:r>
              <a:rPr lang="en-US" dirty="0" smtClean="0"/>
              <a:t>Multithreading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DIMM Speed</a:t>
            </a:r>
          </a:p>
          <a:p>
            <a:pPr lvl="1" eaLnBrk="1" hangingPunct="1"/>
            <a:r>
              <a:rPr lang="en-US" dirty="0" smtClean="0"/>
              <a:t>Measured in MHz and PC rating</a:t>
            </a:r>
          </a:p>
          <a:p>
            <a:pPr eaLnBrk="1" hangingPunct="1"/>
            <a:r>
              <a:rPr lang="en-US" dirty="0" smtClean="0"/>
              <a:t>PC rating</a:t>
            </a:r>
          </a:p>
          <a:p>
            <a:pPr lvl="1" eaLnBrk="1" hangingPunct="1"/>
            <a:r>
              <a:rPr lang="en-US" dirty="0" smtClean="0"/>
              <a:t>Total bandwidth between module and CPU</a:t>
            </a:r>
          </a:p>
          <a:p>
            <a:pPr lvl="1" eaLnBrk="1" hangingPunct="1"/>
            <a:r>
              <a:rPr lang="en-US" dirty="0" smtClean="0"/>
              <a:t>DDR2 PC rating</a:t>
            </a:r>
          </a:p>
          <a:p>
            <a:pPr lvl="2" eaLnBrk="1" hangingPunct="1"/>
            <a:r>
              <a:rPr lang="en-US" dirty="0" smtClean="0"/>
              <a:t>Usually labeled PC2</a:t>
            </a:r>
          </a:p>
          <a:p>
            <a:pPr lvl="1" eaLnBrk="1" hangingPunct="1"/>
            <a:r>
              <a:rPr lang="en-US" dirty="0" smtClean="0"/>
              <a:t>DDR3 PC rating</a:t>
            </a:r>
          </a:p>
          <a:p>
            <a:pPr lvl="2" eaLnBrk="1" hangingPunct="1"/>
            <a:r>
              <a:rPr lang="en-US" dirty="0" smtClean="0"/>
              <a:t>Usually labeled PC3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0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Single-sided DIMM</a:t>
            </a:r>
          </a:p>
          <a:p>
            <a:pPr lvl="1" eaLnBrk="1" hangingPunct="1"/>
            <a:r>
              <a:rPr lang="en-US" dirty="0" smtClean="0"/>
              <a:t>Memory chips installed on one side of module</a:t>
            </a:r>
          </a:p>
          <a:p>
            <a:pPr eaLnBrk="1" hangingPunct="1"/>
            <a:r>
              <a:rPr lang="en-US" dirty="0" smtClean="0"/>
              <a:t>Double-sided DIMM</a:t>
            </a:r>
          </a:p>
          <a:p>
            <a:pPr lvl="1" eaLnBrk="1" hangingPunct="1"/>
            <a:r>
              <a:rPr lang="en-US" dirty="0" smtClean="0"/>
              <a:t>Memory chips installed on both sides of module</a:t>
            </a:r>
          </a:p>
          <a:p>
            <a:pPr eaLnBrk="1" hangingPunct="1"/>
            <a:r>
              <a:rPr lang="en-US" dirty="0" smtClean="0"/>
              <a:t>Memory bank</a:t>
            </a:r>
          </a:p>
          <a:p>
            <a:pPr lvl="1" eaLnBrk="1" hangingPunct="1"/>
            <a:r>
              <a:rPr lang="en-US" dirty="0" smtClean="0"/>
              <a:t>Memory processor addresses at one time</a:t>
            </a:r>
          </a:p>
          <a:p>
            <a:pPr lvl="1" eaLnBrk="1" hangingPunct="1"/>
            <a:r>
              <a:rPr lang="en-US" dirty="0" smtClean="0"/>
              <a:t>64 bits wide</a:t>
            </a:r>
          </a:p>
          <a:p>
            <a:pPr eaLnBrk="1" hangingPunct="1"/>
            <a:r>
              <a:rPr lang="en-US" dirty="0" smtClean="0"/>
              <a:t>Dual ranked</a:t>
            </a:r>
          </a:p>
          <a:p>
            <a:pPr lvl="1" eaLnBrk="1" hangingPunct="1"/>
            <a:r>
              <a:rPr lang="en-US" dirty="0" smtClean="0"/>
              <a:t>DIMMs providing two or more banks</a:t>
            </a:r>
          </a:p>
          <a:p>
            <a:pPr lvl="2" eaLnBrk="1" hangingPunct="1"/>
            <a:r>
              <a:rPr lang="en-US" dirty="0" smtClean="0"/>
              <a:t>Reduces overall memory price at the expense of performance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97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Error-correcting code (ECC)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Detects and corrects error in a single bit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Application: ECC makes 64-bit DIMM a 72-bit module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Error-checking based on an extra (ninth)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Odd parity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Parity bit set to make odd number of ones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Even parity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Parity bit set to make even number of ones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Parity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Number of bits conflicts with parity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11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Buffered and registered DIMMs</a:t>
            </a:r>
          </a:p>
          <a:p>
            <a:pPr lvl="1" eaLnBrk="1" hangingPunct="1"/>
            <a:r>
              <a:rPr lang="en-US" dirty="0" smtClean="0"/>
              <a:t>Hold data and amplify signal before data written</a:t>
            </a:r>
          </a:p>
          <a:p>
            <a:pPr lvl="1" eaLnBrk="1" hangingPunct="1"/>
            <a:r>
              <a:rPr lang="en-US" dirty="0" smtClean="0"/>
              <a:t>Registered DIMM </a:t>
            </a:r>
          </a:p>
          <a:p>
            <a:pPr lvl="2" eaLnBrk="1" hangingPunct="1"/>
            <a:r>
              <a:rPr lang="en-US" dirty="0" smtClean="0"/>
              <a:t>Uses registers</a:t>
            </a:r>
          </a:p>
          <a:p>
            <a:pPr lvl="1" eaLnBrk="1" hangingPunct="1"/>
            <a:r>
              <a:rPr lang="en-US" dirty="0" smtClean="0"/>
              <a:t>Unbuffered DIMM</a:t>
            </a:r>
          </a:p>
          <a:p>
            <a:pPr lvl="2" eaLnBrk="1" hangingPunct="1"/>
            <a:r>
              <a:rPr lang="en-US" dirty="0" smtClean="0"/>
              <a:t>No buffers or register support</a:t>
            </a:r>
          </a:p>
          <a:p>
            <a:pPr lvl="1" eaLnBrk="1" hangingPunct="1"/>
            <a:r>
              <a:rPr lang="en-US" dirty="0" smtClean="0"/>
              <a:t>Fully buffered DIMM (FB-DIMM)</a:t>
            </a:r>
          </a:p>
          <a:p>
            <a:pPr lvl="2" eaLnBrk="1" hangingPunct="1"/>
            <a:r>
              <a:rPr lang="en-US" dirty="0" smtClean="0"/>
              <a:t>Uses an advanced buffering technique</a:t>
            </a:r>
          </a:p>
          <a:p>
            <a:pPr lvl="2" eaLnBrk="1" hangingPunct="1"/>
            <a:r>
              <a:rPr lang="en-US" dirty="0" smtClean="0"/>
              <a:t>Allows servers to support a large number of DIMMs</a:t>
            </a:r>
          </a:p>
          <a:p>
            <a:pPr lvl="1" eaLnBrk="1" hangingPunct="1"/>
            <a:r>
              <a:rPr lang="en-US" dirty="0" smtClean="0"/>
              <a:t>Notches on module indicate supported technologies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37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CAS latency and RAS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Column access strobe (CAS)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Row access strobe (RAS) latency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Both refer to number of clock cycles it takes to write or read a column or row of data off a memory module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CAS latency used more than RAS latency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Lower values are better than higher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Memory module ads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Provide CAS latency value within series of timing numbers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Example: 5-5-5-15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9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RIMM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 Rambus DRAM</a:t>
            </a:r>
          </a:p>
          <a:p>
            <a:pPr lvl="1" eaLnBrk="1" hangingPunct="1"/>
            <a:r>
              <a:rPr lang="en-US" dirty="0" smtClean="0"/>
              <a:t>Also known as RDRAM, Direct RDRAM, Rambus</a:t>
            </a:r>
          </a:p>
          <a:p>
            <a:pPr lvl="1" eaLnBrk="1" hangingPunct="1"/>
            <a:r>
              <a:rPr lang="en-US" dirty="0" smtClean="0"/>
              <a:t>RIMM memory module</a:t>
            </a:r>
          </a:p>
          <a:p>
            <a:pPr lvl="1" eaLnBrk="1" hangingPunct="1"/>
            <a:r>
              <a:rPr lang="en-US" dirty="0" smtClean="0"/>
              <a:t>Expensive and slower than current DIMMs</a:t>
            </a:r>
          </a:p>
          <a:p>
            <a:pPr lvl="1" eaLnBrk="1" hangingPunct="1"/>
            <a:r>
              <a:rPr lang="en-US" dirty="0" smtClean="0"/>
              <a:t>RIMMs using 16-bit data bus: two notches, 184 pins</a:t>
            </a:r>
          </a:p>
          <a:p>
            <a:pPr lvl="1" eaLnBrk="1" hangingPunct="1"/>
            <a:r>
              <a:rPr lang="en-US" dirty="0" smtClean="0"/>
              <a:t>RIMMs using 32-bit data bus: single notch, 232 pins</a:t>
            </a:r>
          </a:p>
          <a:p>
            <a:pPr eaLnBrk="1" hangingPunct="1"/>
            <a:r>
              <a:rPr lang="en-US" dirty="0" smtClean="0"/>
              <a:t>C-RIMM (Continuity RIMM)</a:t>
            </a:r>
          </a:p>
          <a:p>
            <a:pPr lvl="1" eaLnBrk="1" hangingPunct="1"/>
            <a:r>
              <a:rPr lang="en-US" dirty="0" smtClean="0"/>
              <a:t>Placeholder module</a:t>
            </a:r>
          </a:p>
          <a:p>
            <a:pPr lvl="1" eaLnBrk="1" hangingPunct="1"/>
            <a:r>
              <a:rPr lang="en-US" dirty="0" smtClean="0"/>
              <a:t>Ensures continuity throughout all slots</a:t>
            </a:r>
          </a:p>
          <a:p>
            <a:pPr lvl="1" eaLnBrk="1" hangingPunct="1"/>
            <a:r>
              <a:rPr lang="en-US" dirty="0" smtClean="0"/>
              <a:t>No memory chip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21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Technologies and Memory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Memory performance factors to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Total RAM installed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Memory technology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Speed of memory in MHz, PC rating, or 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ECC or non-ECC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 or RL rating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Single, dual, triple or quad channeling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Connectors inside memory slots are tin or gold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Edge connectors on memory modules follow suit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Match connectors to prevent corrosive chemical reactions between metals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1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Upgrade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technique</a:t>
            </a:r>
          </a:p>
          <a:p>
            <a:pPr lvl="1" eaLnBrk="1" hangingPunct="1"/>
            <a:r>
              <a:rPr lang="en-US" dirty="0" smtClean="0"/>
              <a:t>Add more RAM modules</a:t>
            </a:r>
          </a:p>
          <a:p>
            <a:pPr eaLnBrk="1" hangingPunct="1"/>
            <a:r>
              <a:rPr lang="en-US" dirty="0" smtClean="0"/>
              <a:t>Problems solved</a:t>
            </a:r>
          </a:p>
          <a:p>
            <a:pPr lvl="1" eaLnBrk="1" hangingPunct="1"/>
            <a:r>
              <a:rPr lang="en-US" dirty="0" smtClean="0"/>
              <a:t>Slow performance</a:t>
            </a:r>
          </a:p>
          <a:p>
            <a:pPr lvl="1" eaLnBrk="1" hangingPunct="1"/>
            <a:r>
              <a:rPr lang="en-US" dirty="0" smtClean="0"/>
              <a:t>Applications refusing to load</a:t>
            </a:r>
          </a:p>
          <a:p>
            <a:pPr lvl="1" eaLnBrk="1" hangingPunct="1"/>
            <a:r>
              <a:rPr lang="en-US" dirty="0" smtClean="0"/>
              <a:t>An unstable system</a:t>
            </a:r>
          </a:p>
          <a:p>
            <a:pPr lvl="1" eaLnBrk="1" hangingPunct="1"/>
            <a:r>
              <a:rPr lang="en-US" dirty="0" smtClean="0"/>
              <a:t>Windows “Insufficient memory” error message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34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Upgrade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 to ask</a:t>
            </a:r>
          </a:p>
          <a:p>
            <a:pPr lvl="1" eaLnBrk="1" hangingPunct="1"/>
            <a:r>
              <a:rPr lang="en-US" dirty="0" smtClean="0"/>
              <a:t>How much RAM do I need and how much is currently installed?</a:t>
            </a:r>
          </a:p>
          <a:p>
            <a:pPr lvl="1" eaLnBrk="1" hangingPunct="1"/>
            <a:r>
              <a:rPr lang="en-US" dirty="0" smtClean="0"/>
              <a:t>How many and what kind of memory modules are currently installed on my motherboard?</a:t>
            </a:r>
          </a:p>
          <a:p>
            <a:pPr lvl="1" eaLnBrk="1" hangingPunct="1"/>
            <a:r>
              <a:rPr lang="en-US" dirty="0" smtClean="0"/>
              <a:t>How many and what kind of modules can I fit on my motherboard?</a:t>
            </a:r>
          </a:p>
          <a:p>
            <a:pPr lvl="1" eaLnBrk="1" hangingPunct="1"/>
            <a:r>
              <a:rPr lang="en-US" dirty="0" smtClean="0"/>
              <a:t>How do I select and purchase the right modules for my upgrade?</a:t>
            </a:r>
          </a:p>
          <a:p>
            <a:pPr lvl="1" eaLnBrk="1" hangingPunct="1"/>
            <a:r>
              <a:rPr lang="en-US" dirty="0" smtClean="0"/>
              <a:t>How do I physically install the new modules?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04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604B3EA-AF43-4E28-A801-4CEB388B058A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Much Memory Do I Need and How Much Is Currently Installed?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Best answer: “All you can get”</a:t>
            </a:r>
          </a:p>
          <a:p>
            <a:pPr lvl="1" eaLnBrk="1" hangingPunct="1"/>
            <a:r>
              <a:rPr lang="en-US" dirty="0" smtClean="0"/>
              <a:t>Windows 7 requires at least 2 GB RAM</a:t>
            </a:r>
          </a:p>
          <a:p>
            <a:pPr lvl="1" eaLnBrk="1" hangingPunct="1"/>
            <a:r>
              <a:rPr lang="en-US" dirty="0" smtClean="0"/>
              <a:t>RAM limit for a 32-bit OS</a:t>
            </a:r>
          </a:p>
          <a:p>
            <a:pPr lvl="2" eaLnBrk="1" hangingPunct="1"/>
            <a:r>
              <a:rPr lang="en-US" dirty="0" smtClean="0"/>
              <a:t>4 GB installed RAM</a:t>
            </a:r>
          </a:p>
        </p:txBody>
      </p:sp>
    </p:spTree>
    <p:extLst>
      <p:ext uri="{BB962C8B-B14F-4D97-AF65-F5344CB8AC3E}">
        <p14:creationId xmlns:p14="http://schemas.microsoft.com/office/powerpoint/2010/main" val="8051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Characteristics of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affecting processor performance and compatibility with motherboards (cont’d)</a:t>
            </a:r>
          </a:p>
          <a:p>
            <a:pPr lvl="1" eaLnBrk="1" hangingPunct="1"/>
            <a:r>
              <a:rPr lang="en-US" dirty="0" smtClean="0"/>
              <a:t>Memory cache</a:t>
            </a:r>
          </a:p>
          <a:p>
            <a:pPr lvl="1" eaLnBrk="1" hangingPunct="1"/>
            <a:r>
              <a:rPr lang="en-US" dirty="0" smtClean="0"/>
              <a:t>Memory features on the motherboard that the processor can support</a:t>
            </a:r>
          </a:p>
          <a:p>
            <a:pPr lvl="1" eaLnBrk="1" hangingPunct="1"/>
            <a:r>
              <a:rPr lang="en-US" dirty="0" smtClean="0"/>
              <a:t>Support for virtualization</a:t>
            </a:r>
          </a:p>
          <a:p>
            <a:pPr lvl="1" eaLnBrk="1" hangingPunct="1"/>
            <a:r>
              <a:rPr lang="en-US" dirty="0" smtClean="0"/>
              <a:t>Integrated graphics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3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5A08AEB-DA32-4A81-BA6F-35F4115DAE1A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Many and What Kind of Memory Modules Are Currently Installed?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 the case and look at memory slots</a:t>
            </a:r>
          </a:p>
          <a:p>
            <a:pPr lvl="1" eaLnBrk="1" hangingPunct="1"/>
            <a:r>
              <a:rPr lang="en-US" dirty="0" smtClean="0"/>
              <a:t>How many slots?</a:t>
            </a:r>
          </a:p>
          <a:p>
            <a:pPr lvl="1" eaLnBrk="1" hangingPunct="1"/>
            <a:r>
              <a:rPr lang="en-US" dirty="0" smtClean="0"/>
              <a:t>How many filled?</a:t>
            </a:r>
          </a:p>
          <a:p>
            <a:pPr lvl="1" eaLnBrk="1" hangingPunct="1"/>
            <a:r>
              <a:rPr lang="en-US" dirty="0" smtClean="0"/>
              <a:t>Review module imprint</a:t>
            </a:r>
          </a:p>
          <a:p>
            <a:pPr eaLnBrk="1" hangingPunct="1"/>
            <a:r>
              <a:rPr lang="en-US" dirty="0" smtClean="0"/>
              <a:t>Examine module for physical size and notch position</a:t>
            </a:r>
          </a:p>
          <a:p>
            <a:pPr eaLnBrk="1" hangingPunct="1"/>
            <a:r>
              <a:rPr lang="en-US" dirty="0" smtClean="0"/>
              <a:t>Read motherboard documentation</a:t>
            </a:r>
          </a:p>
          <a:p>
            <a:pPr lvl="1" eaLnBrk="1" hangingPunct="1"/>
            <a:r>
              <a:rPr lang="en-US" dirty="0" smtClean="0"/>
              <a:t>See if board supports dual, triple, or quad channels</a:t>
            </a:r>
          </a:p>
          <a:p>
            <a:pPr eaLnBrk="1" hangingPunct="1"/>
            <a:r>
              <a:rPr lang="en-US" dirty="0" smtClean="0"/>
              <a:t>Last resort</a:t>
            </a:r>
          </a:p>
          <a:p>
            <a:pPr lvl="1" eaLnBrk="1" hangingPunct="1"/>
            <a:r>
              <a:rPr lang="en-US" dirty="0" smtClean="0"/>
              <a:t>Take motherboard and old memory modules to a good computer parts store for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28837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44CE307-1A2F-431D-829A-4816360A2894}" type="slidenum">
              <a:rPr lang="en-US" smtClean="0"/>
              <a:pPr eaLnBrk="1" hangingPunct="1"/>
              <a:t>51</a:t>
            </a:fld>
            <a:endParaRPr lang="en-US" dirty="0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Many and What Kind of Modules Can Fit on My Motherboard?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 motherboard documentation</a:t>
            </a:r>
          </a:p>
          <a:p>
            <a:pPr lvl="1" eaLnBrk="1" hangingPunct="1"/>
            <a:r>
              <a:rPr lang="en-US" dirty="0" smtClean="0"/>
              <a:t>Indicates how much memory motherboard can physically hold</a:t>
            </a:r>
          </a:p>
          <a:p>
            <a:pPr eaLnBrk="1" hangingPunct="1"/>
            <a:r>
              <a:rPr lang="en-US" dirty="0" smtClean="0"/>
              <a:t>DIMM modules</a:t>
            </a:r>
          </a:p>
          <a:p>
            <a:pPr lvl="1" eaLnBrk="1" hangingPunct="1"/>
            <a:r>
              <a:rPr lang="en-US" dirty="0" smtClean="0"/>
              <a:t>DIMMs can be installed as single modules</a:t>
            </a:r>
          </a:p>
          <a:p>
            <a:pPr lvl="1" eaLnBrk="1" hangingPunct="1"/>
            <a:r>
              <a:rPr lang="en-US" dirty="0" smtClean="0"/>
              <a:t>Motherboard supporting dual channeling</a:t>
            </a:r>
          </a:p>
          <a:p>
            <a:pPr lvl="2" eaLnBrk="1" hangingPunct="1"/>
            <a:r>
              <a:rPr lang="en-US" dirty="0" smtClean="0"/>
              <a:t>Install matching DIMMs in each channel for best performance </a:t>
            </a:r>
          </a:p>
          <a:p>
            <a:pPr lvl="1" eaLnBrk="1" hangingPunct="1"/>
            <a:r>
              <a:rPr lang="en-US" dirty="0" smtClean="0"/>
              <a:t>DDR3 board supporting triple channeling</a:t>
            </a:r>
          </a:p>
          <a:p>
            <a:pPr lvl="2" eaLnBrk="1" hangingPunct="1"/>
            <a:r>
              <a:rPr lang="en-US" dirty="0" smtClean="0"/>
              <a:t>For best performance install three matching DIMMs in triple-channel slots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7BD73B0-94C8-40FB-BAB3-3990D387DC7E}" type="slidenum">
              <a:rPr lang="en-US" smtClean="0"/>
              <a:pPr eaLnBrk="1" hangingPunct="1"/>
              <a:t>52</a:t>
            </a:fld>
            <a:endParaRPr lang="en-US" dirty="0" smtClean="0"/>
          </a:p>
        </p:txBody>
      </p:sp>
      <p:sp>
        <p:nvSpPr>
          <p:cNvPr id="348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Many and What Kind of Modules Can Fit on My Motherboard?</a:t>
            </a:r>
          </a:p>
        </p:txBody>
      </p:sp>
      <p:sp>
        <p:nvSpPr>
          <p:cNvPr id="3482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Motherboard using DDR3 triple-channel DIMMs</a:t>
            </a:r>
          </a:p>
          <a:p>
            <a:pPr lvl="1" eaLnBrk="1" hangingPunct="1"/>
            <a:r>
              <a:rPr lang="en-US" dirty="0" smtClean="0"/>
              <a:t>Use three matching DIMMs in the three blue slots</a:t>
            </a:r>
          </a:p>
          <a:p>
            <a:pPr lvl="2" eaLnBrk="1" hangingPunct="1"/>
            <a:r>
              <a:rPr lang="en-US" dirty="0" smtClean="0"/>
              <a:t>If fourth slot populated, board reverts to single channeling</a:t>
            </a:r>
          </a:p>
          <a:p>
            <a:pPr lvl="1" eaLnBrk="1" hangingPunct="1"/>
            <a:r>
              <a:rPr lang="en-US" dirty="0" smtClean="0"/>
              <a:t>Dual channeling:</a:t>
            </a:r>
          </a:p>
          <a:p>
            <a:pPr lvl="2" eaLnBrk="1" hangingPunct="1"/>
            <a:r>
              <a:rPr lang="en-US" dirty="0" smtClean="0"/>
              <a:t>Install two matching DIMMs in two blue slots farthest from processor</a:t>
            </a:r>
          </a:p>
          <a:p>
            <a:pPr lvl="2" eaLnBrk="1" hangingPunct="1"/>
            <a:r>
              <a:rPr lang="en-US" dirty="0" smtClean="0"/>
              <a:t>Leave other two slots empty</a:t>
            </a:r>
          </a:p>
          <a:p>
            <a:pPr lvl="1" eaLnBrk="1" hangingPunct="1"/>
            <a:r>
              <a:rPr lang="en-US" dirty="0" smtClean="0"/>
              <a:t>For one installed DIMM:</a:t>
            </a:r>
          </a:p>
          <a:p>
            <a:pPr lvl="2" eaLnBrk="1" hangingPunct="1"/>
            <a:r>
              <a:rPr lang="en-US" dirty="0" smtClean="0"/>
              <a:t>Place it in the blue slot farthest position from processor</a:t>
            </a:r>
          </a:p>
        </p:txBody>
      </p:sp>
    </p:spTree>
    <p:extLst>
      <p:ext uri="{BB962C8B-B14F-4D97-AF65-F5344CB8AC3E}">
        <p14:creationId xmlns:p14="http://schemas.microsoft.com/office/powerpoint/2010/main" val="19606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48BE0BC-239A-4B7A-BC3B-7D74C8175A35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Many and What Kind of Modules Can Fit on My Motherboard?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Motherboard using DDR3 triple-channel DIMMs (cont’d.)</a:t>
            </a:r>
          </a:p>
          <a:p>
            <a:pPr lvl="1" eaLnBrk="1" hangingPunct="1"/>
            <a:r>
              <a:rPr lang="en-US" dirty="0" smtClean="0"/>
              <a:t>Follow motherboard documentation</a:t>
            </a:r>
          </a:p>
          <a:p>
            <a:pPr lvl="1" eaLnBrk="1" hangingPunct="1"/>
            <a:r>
              <a:rPr lang="en-US" dirty="0" smtClean="0"/>
              <a:t>Serial Presence Detect (SPD)</a:t>
            </a:r>
          </a:p>
          <a:p>
            <a:pPr lvl="2" eaLnBrk="1" hangingPunct="1"/>
            <a:r>
              <a:rPr lang="en-US" dirty="0" smtClean="0"/>
              <a:t>Declares module’s size, speed, voltage, and data path width to system BIOS at startup</a:t>
            </a:r>
          </a:p>
          <a:p>
            <a:pPr lvl="2" eaLnBrk="1" hangingPunct="1"/>
            <a:r>
              <a:rPr lang="en-US" dirty="0" smtClean="0"/>
              <a:t>Today’s memory always supports SPD</a:t>
            </a:r>
          </a:p>
        </p:txBody>
      </p:sp>
    </p:spTree>
    <p:extLst>
      <p:ext uri="{BB962C8B-B14F-4D97-AF65-F5344CB8AC3E}">
        <p14:creationId xmlns:p14="http://schemas.microsoft.com/office/powerpoint/2010/main" val="2548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25CF215-AAEC-4807-B071-0D7BAE37D177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Many and What Kind of Modules Can Fit on My Motherboard?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dirty="0" smtClean="0"/>
              <a:t>Motherboard using DDR DIMMs with dual channeling </a:t>
            </a:r>
          </a:p>
          <a:p>
            <a:pPr lvl="1" eaLnBrk="1" hangingPunct="1"/>
            <a:r>
              <a:rPr lang="en-US" dirty="0" smtClean="0"/>
              <a:t>Allows three different DDR DIMM speeds in one to four sockets, supports dual channeling</a:t>
            </a:r>
          </a:p>
          <a:p>
            <a:pPr lvl="1" eaLnBrk="1" hangingPunct="1"/>
            <a:r>
              <a:rPr lang="en-US" dirty="0" smtClean="0"/>
              <a:t>Two blue memory slots and two black slots</a:t>
            </a:r>
          </a:p>
          <a:p>
            <a:pPr lvl="1" eaLnBrk="1" hangingPunct="1"/>
            <a:r>
              <a:rPr lang="en-US" dirty="0" smtClean="0"/>
              <a:t>For dual channeling </a:t>
            </a:r>
          </a:p>
          <a:p>
            <a:pPr lvl="3" eaLnBrk="1" hangingPunct="1"/>
            <a:r>
              <a:rPr lang="en-US" dirty="0" smtClean="0"/>
              <a:t>Matching DIMMs must be installed in the two blue sockets</a:t>
            </a:r>
          </a:p>
          <a:p>
            <a:pPr lvl="1" eaLnBrk="1" hangingPunct="1"/>
            <a:r>
              <a:rPr lang="en-US" dirty="0" smtClean="0"/>
              <a:t>If two DIMMs installed in the two black sockets</a:t>
            </a:r>
          </a:p>
          <a:p>
            <a:pPr lvl="3" eaLnBrk="1" hangingPunct="1"/>
            <a:r>
              <a:rPr lang="en-US" dirty="0" smtClean="0"/>
              <a:t>They must match each other</a:t>
            </a:r>
          </a:p>
        </p:txBody>
      </p:sp>
    </p:spTree>
    <p:extLst>
      <p:ext uri="{BB962C8B-B14F-4D97-AF65-F5344CB8AC3E}">
        <p14:creationId xmlns:p14="http://schemas.microsoft.com/office/powerpoint/2010/main" val="4704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8B5BCFD-C8A4-4360-A905-1C82020D550F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  <p:sp>
        <p:nvSpPr>
          <p:cNvPr id="399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Many and What Kind of Modules Can Fit on My Motherboard?</a:t>
            </a:r>
          </a:p>
        </p:txBody>
      </p:sp>
      <p:sp>
        <p:nvSpPr>
          <p:cNvPr id="399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Pentium motherboard using DDR DIMMs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Motherboard using 168-pin single-sided DIMM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Documentation says to use unbuffered, 3.3-V, ECC, PC100 DIMM SDRAM modules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PC100: modules should be rated to work with a motherboard running at 100 MHz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choose to use or not use ECC modules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BIOS setup should show feature disabled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Three DIMM slots on the board (sockets) hold one bank of memory</a:t>
            </a:r>
          </a:p>
        </p:txBody>
      </p:sp>
    </p:spTree>
    <p:extLst>
      <p:ext uri="{BB962C8B-B14F-4D97-AF65-F5344CB8AC3E}">
        <p14:creationId xmlns:p14="http://schemas.microsoft.com/office/powerpoint/2010/main" val="41835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B49FB2C-AF53-467F-94C3-EC98490A750E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Many and What Kind of Modules Can Fit on My Motherboard?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RIMM modules</a:t>
            </a:r>
          </a:p>
          <a:p>
            <a:pPr lvl="1" eaLnBrk="1" hangingPunct="1"/>
            <a:r>
              <a:rPr lang="en-US" dirty="0" smtClean="0"/>
              <a:t>No longer made</a:t>
            </a:r>
          </a:p>
          <a:p>
            <a:pPr lvl="1" eaLnBrk="1" hangingPunct="1"/>
            <a:r>
              <a:rPr lang="en-US" dirty="0" smtClean="0"/>
              <a:t>Replace one or more C-RIMMs with RIMMs</a:t>
            </a:r>
          </a:p>
          <a:p>
            <a:pPr lvl="2" eaLnBrk="1" hangingPunct="1"/>
            <a:r>
              <a:rPr lang="en-US" dirty="0" smtClean="0"/>
              <a:t>Match new RIMMs existing RIMMs</a:t>
            </a:r>
          </a:p>
          <a:p>
            <a:pPr lvl="2" eaLnBrk="1" hangingPunct="1"/>
            <a:r>
              <a:rPr lang="en-US" dirty="0" smtClean="0"/>
              <a:t>Follow motherboard documentation</a:t>
            </a:r>
          </a:p>
          <a:p>
            <a:pPr lvl="1" eaLnBrk="1" hangingPunct="1"/>
            <a:r>
              <a:rPr lang="en-US" dirty="0" smtClean="0"/>
              <a:t>Look at existing modules and motherboard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536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930DA61-79F6-4344-826E-A5CB60281057}" type="slidenum">
              <a:rPr lang="en-US" smtClean="0"/>
              <a:pPr eaLnBrk="1" hangingPunct="1"/>
              <a:t>57</a:t>
            </a:fld>
            <a:endParaRPr lang="en-US" dirty="0" smtClean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 I Select and Purchase the Right Memory Modules?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Compromises if exact match not available</a:t>
            </a:r>
          </a:p>
          <a:p>
            <a:pPr lvl="1" eaLnBrk="1" hangingPunct="1"/>
            <a:r>
              <a:rPr lang="en-US" dirty="0" smtClean="0"/>
              <a:t>Mixing unbuffered memory with buffered</a:t>
            </a:r>
          </a:p>
          <a:p>
            <a:pPr lvl="2" eaLnBrk="1" hangingPunct="1"/>
            <a:r>
              <a:rPr lang="en-US" dirty="0" smtClean="0"/>
              <a:t>Registered memory will not work</a:t>
            </a:r>
          </a:p>
          <a:p>
            <a:pPr lvl="1" eaLnBrk="1" hangingPunct="1"/>
            <a:r>
              <a:rPr lang="en-US" dirty="0" smtClean="0"/>
              <a:t>Match memory module manufacturer if possible</a:t>
            </a:r>
          </a:p>
          <a:p>
            <a:pPr lvl="2" eaLnBrk="1" hangingPunct="1"/>
            <a:r>
              <a:rPr lang="en-US" dirty="0" smtClean="0"/>
              <a:t>Try using memory from two different manufacturers</a:t>
            </a:r>
          </a:p>
          <a:p>
            <a:pPr lvl="1" eaLnBrk="1" hangingPunct="1"/>
            <a:r>
              <a:rPr lang="en-US" dirty="0" smtClean="0"/>
              <a:t>If mixing memory speeds:</a:t>
            </a:r>
          </a:p>
          <a:p>
            <a:pPr lvl="2" eaLnBrk="1" hangingPunct="1"/>
            <a:r>
              <a:rPr lang="en-US" dirty="0" smtClean="0"/>
              <a:t>All modules perform at slowest speed</a:t>
            </a:r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6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A10BE3F-255D-4440-96CE-0A22478C6CB2}" type="slidenum">
              <a:rPr lang="en-US" smtClean="0"/>
              <a:pPr eaLnBrk="1" hangingPunct="1"/>
              <a:t>58</a:t>
            </a:fld>
            <a:endParaRPr lang="en-US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 I Select and Purchase the Right Memory Modules?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Using a web site to research your purchase</a:t>
            </a:r>
          </a:p>
          <a:p>
            <a:pPr lvl="1" eaLnBrk="1" hangingPunct="1"/>
            <a:r>
              <a:rPr lang="en-US" dirty="0" smtClean="0"/>
              <a:t>Look for search utility matching modules to board</a:t>
            </a:r>
          </a:p>
        </p:txBody>
      </p:sp>
      <p:pic>
        <p:nvPicPr>
          <p:cNvPr id="6146" name="Picture 2" descr="C:\Users\Julie\Documents\DropBox\InstructorManuals\A+Hardware\Figures\Ch04\Figure 4-5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946650" cy="31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5691187"/>
            <a:ext cx="5763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5-56  </a:t>
            </a:r>
            <a:r>
              <a:rPr lang="en-US" sz="1600" dirty="0" smtClean="0"/>
              <a:t>The Kingston web site DIMM recommendations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for a particular motherboard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44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227A34D-53A8-4AD3-8E24-40D9A7807C09}" type="slidenum">
              <a:rPr lang="en-US" smtClean="0"/>
              <a:pPr eaLnBrk="1" hangingPunct="1"/>
              <a:t>59</a:t>
            </a:fld>
            <a:endParaRPr lang="en-US" dirty="0" smtClean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 I Install the New Modules?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Precautions:</a:t>
            </a:r>
          </a:p>
          <a:p>
            <a:pPr lvl="1" eaLnBrk="1" hangingPunct="1"/>
            <a:r>
              <a:rPr lang="en-US" dirty="0" smtClean="0"/>
              <a:t>Always use a ground bracelet</a:t>
            </a:r>
          </a:p>
          <a:p>
            <a:pPr lvl="1" eaLnBrk="1" hangingPunct="1"/>
            <a:r>
              <a:rPr lang="en-US" dirty="0" smtClean="0"/>
              <a:t>Turn off power, unplug power cord, press power button, remove case cover</a:t>
            </a:r>
          </a:p>
          <a:p>
            <a:pPr lvl="1" eaLnBrk="1" hangingPunct="1"/>
            <a:r>
              <a:rPr lang="en-US" dirty="0" smtClean="0"/>
              <a:t>Handle memory modules with care</a:t>
            </a:r>
          </a:p>
          <a:p>
            <a:pPr lvl="1" eaLnBrk="1" hangingPunct="1"/>
            <a:r>
              <a:rPr lang="en-US" dirty="0" smtClean="0"/>
              <a:t>Do not touch metal contacts on memory module or expansion cards</a:t>
            </a:r>
          </a:p>
          <a:p>
            <a:pPr lvl="1" eaLnBrk="1" hangingPunct="1"/>
            <a:r>
              <a:rPr lang="en-US" dirty="0" smtClean="0"/>
              <a:t>Do not stack cards or modules</a:t>
            </a:r>
          </a:p>
          <a:p>
            <a:pPr lvl="1" eaLnBrk="1" hangingPunct="1"/>
            <a:r>
              <a:rPr lang="en-US" dirty="0" smtClean="0"/>
              <a:t>Look for notches on one side or in the middle for correct orientation</a:t>
            </a:r>
          </a:p>
        </p:txBody>
      </p:sp>
    </p:spTree>
    <p:extLst>
      <p:ext uri="{BB962C8B-B14F-4D97-AF65-F5344CB8AC3E}">
        <p14:creationId xmlns:p14="http://schemas.microsoft.com/office/powerpoint/2010/main" val="32308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3A3639F-DFD0-4F8A-93E1-581568D0AD97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a Processor Works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</a:t>
            </a:r>
            <a:r>
              <a:rPr lang="en-US" dirty="0" smtClean="0"/>
              <a:t>asic components</a:t>
            </a:r>
          </a:p>
          <a:p>
            <a:pPr lvl="1" eaLnBrk="1" hangingPunct="1"/>
            <a:r>
              <a:rPr lang="en-US" dirty="0" smtClean="0"/>
              <a:t>Input/output (I/O) unit</a:t>
            </a:r>
          </a:p>
          <a:p>
            <a:pPr lvl="2" eaLnBrk="1" hangingPunct="1"/>
            <a:r>
              <a:rPr lang="en-US" dirty="0" smtClean="0"/>
              <a:t>Manages data and instructions entering and leaving the processor</a:t>
            </a:r>
          </a:p>
          <a:p>
            <a:pPr lvl="1" eaLnBrk="1" hangingPunct="1"/>
            <a:r>
              <a:rPr lang="en-US" dirty="0" smtClean="0"/>
              <a:t>Control unit</a:t>
            </a:r>
          </a:p>
          <a:p>
            <a:pPr lvl="2" eaLnBrk="1" hangingPunct="1"/>
            <a:r>
              <a:rPr lang="en-US" dirty="0" smtClean="0"/>
              <a:t>Manages all activities inside the processor</a:t>
            </a:r>
          </a:p>
          <a:p>
            <a:pPr lvl="1" eaLnBrk="1" hangingPunct="1"/>
            <a:r>
              <a:rPr lang="en-US" dirty="0" smtClean="0"/>
              <a:t>One or more arithmetic logic units (ALUs)</a:t>
            </a:r>
          </a:p>
          <a:p>
            <a:pPr lvl="2" eaLnBrk="1" hangingPunct="1"/>
            <a:r>
              <a:rPr lang="en-US" dirty="0" smtClean="0"/>
              <a:t>Performs all logical comparisons, calculations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1FC9546-97F4-4EFF-A871-16855B8AF967}" type="slidenum">
              <a:rPr lang="en-US" smtClean="0"/>
              <a:pPr eaLnBrk="1" hangingPunct="1"/>
              <a:t>60</a:t>
            </a:fld>
            <a:endParaRPr lang="en-US" dirty="0" smtClean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 I Install the New Modules?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Installing DIMMS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Pull out supporting arms on the sides of the slot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notches on DIMM edge connector as a guide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Insert DIMM straight down into the slot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 supporting arms lock into position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New installations are generally uncomplicated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Usually involve placing memory on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Older computers may need change to CMOS setup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new memory not recognized try reseating device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4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526C5B5-579E-43AE-8A4B-A9A188D42F90}" type="slidenum">
              <a:rPr lang="en-US" smtClean="0"/>
              <a:pPr eaLnBrk="1" hangingPunct="1"/>
              <a:t>61</a:t>
            </a:fld>
            <a:endParaRPr lang="en-US" dirty="0" smtClean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 I Install the New Modules?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RIMMS</a:t>
            </a:r>
          </a:p>
          <a:p>
            <a:pPr lvl="1" eaLnBrk="1" hangingPunct="1"/>
            <a:r>
              <a:rPr lang="en-US" dirty="0" smtClean="0"/>
              <a:t>Install RIMMs beginning with bank 0, followed by bank 1</a:t>
            </a:r>
          </a:p>
          <a:p>
            <a:pPr lvl="1" eaLnBrk="1" hangingPunct="1"/>
            <a:r>
              <a:rPr lang="en-US" dirty="0" smtClean="0"/>
              <a:t>If C-RIMM is already in the slot remove C-RIMM</a:t>
            </a:r>
          </a:p>
          <a:p>
            <a:pPr lvl="1" eaLnBrk="1" hangingPunct="1"/>
            <a:r>
              <a:rPr lang="en-US" dirty="0" smtClean="0"/>
              <a:t>Insert module straight down in the socket</a:t>
            </a:r>
          </a:p>
          <a:p>
            <a:pPr lvl="1" eaLnBrk="1" hangingPunct="1"/>
            <a:r>
              <a:rPr lang="en-US" dirty="0" smtClean="0"/>
              <a:t>When fully inserted supporting clips should pop back into place</a:t>
            </a:r>
          </a:p>
        </p:txBody>
      </p:sp>
    </p:spTree>
    <p:extLst>
      <p:ext uri="{BB962C8B-B14F-4D97-AF65-F5344CB8AC3E}">
        <p14:creationId xmlns:p14="http://schemas.microsoft.com/office/powerpoint/2010/main" val="15218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60146EC-129A-4016-96BB-128DC2F9DB86}" type="slidenum">
              <a:rPr lang="en-US" smtClean="0"/>
              <a:pPr eaLnBrk="1" hangingPunct="1"/>
              <a:t>62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Processor: most important motherboard component</a:t>
            </a:r>
          </a:p>
          <a:p>
            <a:pPr lvl="1" eaLnBrk="1" hangingPunct="1"/>
            <a:r>
              <a:rPr lang="en-US" dirty="0" smtClean="0"/>
              <a:t>Two major manufacturers are Intel and AMD</a:t>
            </a:r>
          </a:p>
          <a:p>
            <a:pPr eaLnBrk="1" hangingPunct="1"/>
            <a:r>
              <a:rPr lang="en-US" dirty="0" smtClean="0"/>
              <a:t>Processors are rated by speed of the system bus, the socket and chipset, processor architecture, multi-core rating, internal memory cache, amount and type of RAM and computing technologies</a:t>
            </a:r>
          </a:p>
          <a:p>
            <a:pPr eaLnBrk="1" hangingPunct="1"/>
            <a:r>
              <a:rPr lang="en-US" dirty="0" smtClean="0"/>
              <a:t>Memory cache inside the processor housing can be L1, L2, and L3 cache</a:t>
            </a:r>
          </a:p>
          <a:p>
            <a:pPr eaLnBrk="1" hangingPunct="1"/>
            <a:r>
              <a:rPr lang="en-US" dirty="0" smtClean="0"/>
              <a:t>Core of processor has two arithmetic logic units (ALUs) and each core can process two threads at once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families of Intel processors include Core, Atom, Celeron, and Pentium</a:t>
            </a:r>
          </a:p>
          <a:p>
            <a:r>
              <a:rPr lang="en-US" dirty="0" smtClean="0"/>
              <a:t>Current AMD processor families include FX, Phenom, Athlon, and Sempron</a:t>
            </a:r>
          </a:p>
          <a:p>
            <a:r>
              <a:rPr lang="en-US" dirty="0" smtClean="0"/>
              <a:t>Select a processor that the motherboard supports</a:t>
            </a:r>
          </a:p>
          <a:p>
            <a:r>
              <a:rPr lang="en-US" dirty="0" smtClean="0"/>
              <a:t>When installing, always follow directions in motherboard user guide</a:t>
            </a:r>
          </a:p>
          <a:p>
            <a:r>
              <a:rPr lang="en-US" dirty="0" smtClean="0"/>
              <a:t>DRAM is stored on four kinds of modules: DIMM, SO-DIMM, RIMM, and SIMM modules</a:t>
            </a:r>
          </a:p>
          <a:p>
            <a:r>
              <a:rPr lang="en-US" dirty="0" smtClean="0"/>
              <a:t>DIMMs can be single-sided or double-sided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78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E6FFA4C-C0A3-48FB-8087-CFC29F53684A}" type="slidenum">
              <a:rPr lang="en-US" smtClean="0"/>
              <a:pPr eaLnBrk="1" hangingPunct="1"/>
              <a:t>64</a:t>
            </a:fld>
            <a:endParaRPr lang="en-US" dirty="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DIMMs can work together in dual, triple, or quad channels</a:t>
            </a:r>
          </a:p>
          <a:p>
            <a:pPr eaLnBrk="1" hangingPunct="1"/>
            <a:r>
              <a:rPr lang="en-US" dirty="0" smtClean="0"/>
              <a:t>DIMM and RIMM speeds are measured in MHz or PC rating</a:t>
            </a:r>
          </a:p>
          <a:p>
            <a:pPr eaLnBrk="1" hangingPunct="1"/>
            <a:r>
              <a:rPr lang="en-US" dirty="0" smtClean="0"/>
              <a:t>The memory controller can check memory for errors and possibly correct those errors using ECC</a:t>
            </a:r>
          </a:p>
          <a:p>
            <a:pPr eaLnBrk="1" hangingPunct="1"/>
            <a:r>
              <a:rPr lang="en-US" dirty="0" smtClean="0"/>
              <a:t>Buffers and registers are used to hold data and amplify a data signal</a:t>
            </a:r>
          </a:p>
          <a:p>
            <a:pPr eaLnBrk="1" hangingPunct="1"/>
            <a:r>
              <a:rPr lang="en-US" dirty="0" smtClean="0"/>
              <a:t>RIMMs require that every RIMM slot be populated</a:t>
            </a:r>
          </a:p>
          <a:p>
            <a:pPr eaLnBrk="1" hangingPunct="1"/>
            <a:r>
              <a:rPr lang="en-US" dirty="0" smtClean="0"/>
              <a:t>When upgrading memory, use the type, size, and speed the motherboard supports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0C486CC-84D2-4EDD-A7C0-D4F0585D2144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a Processor Works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components (cont’d)</a:t>
            </a:r>
          </a:p>
          <a:p>
            <a:pPr lvl="1" eaLnBrk="1" hangingPunct="1"/>
            <a:r>
              <a:rPr lang="en-US" dirty="0" smtClean="0"/>
              <a:t>Registers</a:t>
            </a:r>
          </a:p>
          <a:p>
            <a:pPr lvl="2" eaLnBrk="1" hangingPunct="1"/>
            <a:r>
              <a:rPr lang="en-US" dirty="0" smtClean="0"/>
              <a:t>Small holding areas on processor chip</a:t>
            </a:r>
          </a:p>
          <a:p>
            <a:pPr lvl="2" eaLnBrk="1" hangingPunct="1"/>
            <a:r>
              <a:rPr lang="en-US" dirty="0" smtClean="0"/>
              <a:t>Holds counters, data, instructions, and addresses ALU is currently processing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nternal memory caches (L1, L2, L3)</a:t>
            </a:r>
          </a:p>
          <a:p>
            <a:pPr lvl="2" eaLnBrk="1" hangingPunct="1"/>
            <a:r>
              <a:rPr lang="en-US" dirty="0" smtClean="0"/>
              <a:t>Holds data and instructions to be processed by ALU</a:t>
            </a:r>
          </a:p>
          <a:p>
            <a:pPr lvl="1" eaLnBrk="1" hangingPunct="1"/>
            <a:r>
              <a:rPr lang="en-US" dirty="0" smtClean="0"/>
              <a:t>Buses</a:t>
            </a:r>
          </a:p>
          <a:p>
            <a:pPr lvl="2" eaLnBrk="1" hangingPunct="1"/>
            <a:r>
              <a:rPr lang="en-US" dirty="0" smtClean="0"/>
              <a:t>Connect components within the processor housing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4030F6-2842-46C5-9624-40F285310FC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C:\Users\Julie\Documents\DropBox\InstructorManuals\A+Hardware\Figures\Ch04\Figure 4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4876800" cy="333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5240923"/>
            <a:ext cx="7511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5-3  </a:t>
            </a:r>
            <a:r>
              <a:rPr lang="en-US" sz="1600" dirty="0" smtClean="0"/>
              <a:t>Since the Pentium processor was first released in 1993, the standard</a:t>
            </a:r>
          </a:p>
          <a:p>
            <a:r>
              <a:rPr lang="en-US" sz="1600" dirty="0" smtClean="0"/>
              <a:t>has been for a processor to have two arithmetic logic units so that it can process</a:t>
            </a:r>
          </a:p>
          <a:p>
            <a:r>
              <a:rPr lang="en-US" sz="1600" dirty="0" smtClean="0"/>
              <a:t>two instructions at once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074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FC39E57-09B6-4915-B1DB-5930134A51BB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a Processor Works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frequency (speed)</a:t>
            </a:r>
          </a:p>
          <a:p>
            <a:pPr lvl="1" eaLnBrk="1" hangingPunct="1"/>
            <a:r>
              <a:rPr lang="en-US" dirty="0" smtClean="0"/>
              <a:t>Speed at which processor operates internally</a:t>
            </a:r>
          </a:p>
          <a:p>
            <a:pPr eaLnBrk="1" hangingPunct="1"/>
            <a:r>
              <a:rPr lang="en-US" dirty="0" smtClean="0"/>
              <a:t>Multiplier</a:t>
            </a:r>
          </a:p>
          <a:p>
            <a:pPr lvl="1" eaLnBrk="1" hangingPunct="1"/>
            <a:r>
              <a:rPr lang="en-US" dirty="0" smtClean="0"/>
              <a:t>Factor multiplied against system bus frequency</a:t>
            </a:r>
          </a:p>
          <a:p>
            <a:pPr lvl="2" eaLnBrk="1" hangingPunct="1"/>
            <a:r>
              <a:rPr lang="en-US" dirty="0" smtClean="0"/>
              <a:t>Determines processor frequency</a:t>
            </a:r>
          </a:p>
          <a:p>
            <a:pPr lvl="1" eaLnBrk="1" hangingPunct="1"/>
            <a:r>
              <a:rPr lang="en-US" dirty="0" smtClean="0"/>
              <a:t>System bus frequency × multiplier = processor frequency</a:t>
            </a:r>
          </a:p>
          <a:p>
            <a:pPr eaLnBrk="1" hangingPunct="1"/>
            <a:r>
              <a:rPr lang="en-US" dirty="0" smtClean="0"/>
              <a:t>Processor sold today contain ALUs and registers that can process 32 bits or 64 bits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3808</Words>
  <Application>Microsoft Office PowerPoint</Application>
  <PresentationFormat>On-screen Show (4:3)</PresentationFormat>
  <Paragraphs>564</Paragraphs>
  <Slides>64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Default Design</vt:lpstr>
      <vt:lpstr>1_Default Design</vt:lpstr>
      <vt:lpstr>A+ Guide to Managing &amp; Maintaining Your PC, 8th Edition</vt:lpstr>
      <vt:lpstr>Objectives</vt:lpstr>
      <vt:lpstr>Types and Characteristics of Processors</vt:lpstr>
      <vt:lpstr>Types and Characteristics of Processors</vt:lpstr>
      <vt:lpstr>Types and Characteristics of Processors</vt:lpstr>
      <vt:lpstr>How a Processor Works</vt:lpstr>
      <vt:lpstr>How a Processor Works</vt:lpstr>
      <vt:lpstr>PowerPoint Presentation</vt:lpstr>
      <vt:lpstr>How a Processor Works</vt:lpstr>
      <vt:lpstr>How a Processor Works</vt:lpstr>
      <vt:lpstr>How a Processor Works</vt:lpstr>
      <vt:lpstr>PowerPoint Presentation</vt:lpstr>
      <vt:lpstr>PowerPoint Presentation</vt:lpstr>
      <vt:lpstr>PowerPoint Presentation</vt:lpstr>
      <vt:lpstr>Intel Processors</vt:lpstr>
      <vt:lpstr>AMD Processors</vt:lpstr>
      <vt:lpstr>Selecting and Installing a Processor</vt:lpstr>
      <vt:lpstr>Select a Processor to Match System Needs</vt:lpstr>
      <vt:lpstr>Install a Processor</vt:lpstr>
      <vt:lpstr>PowerPoint Presentation</vt:lpstr>
      <vt:lpstr>Install a Processor</vt:lpstr>
      <vt:lpstr>Install a Processor</vt:lpstr>
      <vt:lpstr>PowerPoint Presentation</vt:lpstr>
      <vt:lpstr>Install a Processor</vt:lpstr>
      <vt:lpstr>PowerPoint Presentation</vt:lpstr>
      <vt:lpstr>Install a Processor</vt:lpstr>
      <vt:lpstr>PowerPoint Presentation</vt:lpstr>
      <vt:lpstr>Install a Processor </vt:lpstr>
      <vt:lpstr>Memory Technologies</vt:lpstr>
      <vt:lpstr>Memory Technologies</vt:lpstr>
      <vt:lpstr>PowerPoint Presentation</vt:lpstr>
      <vt:lpstr>PowerPoint Presentation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DIMM Technologies</vt:lpstr>
      <vt:lpstr>RIMM Technologies</vt:lpstr>
      <vt:lpstr>Memory Technologies and Memory Performance</vt:lpstr>
      <vt:lpstr>How to Upgrade Memory</vt:lpstr>
      <vt:lpstr>How to Upgrade Memory</vt:lpstr>
      <vt:lpstr>How Much Memory Do I Need and How Much Is Currently Installed?</vt:lpstr>
      <vt:lpstr>How Many and What Kind of Memory Modules Are Currently Installed?</vt:lpstr>
      <vt:lpstr>How Many and What Kind of Modules Can Fit on My Motherboard?</vt:lpstr>
      <vt:lpstr>How Many and What Kind of Modules Can Fit on My Motherboard?</vt:lpstr>
      <vt:lpstr>How Many and What Kind of Modules Can Fit on My Motherboard?</vt:lpstr>
      <vt:lpstr>How Many and What Kind of Modules Can Fit on My Motherboard?</vt:lpstr>
      <vt:lpstr>How Many and What Kind of Modules Can Fit on My Motherboard?</vt:lpstr>
      <vt:lpstr>How Many and What Kind of Modules Can Fit on My Motherboard?</vt:lpstr>
      <vt:lpstr>How Do I Select and Purchase the Right Memory Modules?</vt:lpstr>
      <vt:lpstr>How Do I Select and Purchase the Right Memory Modules?</vt:lpstr>
      <vt:lpstr>How Do I Install the New Modules?</vt:lpstr>
      <vt:lpstr>How Do I Install the New Modules?</vt:lpstr>
      <vt:lpstr>How Do I Install the New Modules?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408</cp:revision>
  <dcterms:created xsi:type="dcterms:W3CDTF">2009-09-28T18:08:13Z</dcterms:created>
  <dcterms:modified xsi:type="dcterms:W3CDTF">2012-11-30T02:00:31Z</dcterms:modified>
</cp:coreProperties>
</file>