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63"/>
  </p:notesMasterIdLst>
  <p:sldIdLst>
    <p:sldId id="395" r:id="rId3"/>
    <p:sldId id="320" r:id="rId4"/>
    <p:sldId id="321" r:id="rId5"/>
    <p:sldId id="396" r:id="rId6"/>
    <p:sldId id="397" r:id="rId7"/>
    <p:sldId id="354" r:id="rId8"/>
    <p:sldId id="322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334" r:id="rId18"/>
    <p:sldId id="406" r:id="rId19"/>
    <p:sldId id="335" r:id="rId20"/>
    <p:sldId id="407" r:id="rId21"/>
    <p:sldId id="338" r:id="rId22"/>
    <p:sldId id="408" r:id="rId23"/>
    <p:sldId id="409" r:id="rId24"/>
    <p:sldId id="339" r:id="rId25"/>
    <p:sldId id="410" r:id="rId26"/>
    <p:sldId id="411" r:id="rId27"/>
    <p:sldId id="412" r:id="rId28"/>
    <p:sldId id="371" r:id="rId29"/>
    <p:sldId id="373" r:id="rId30"/>
    <p:sldId id="340" r:id="rId31"/>
    <p:sldId id="413" r:id="rId32"/>
    <p:sldId id="341" r:id="rId33"/>
    <p:sldId id="342" r:id="rId34"/>
    <p:sldId id="392" r:id="rId35"/>
    <p:sldId id="414" r:id="rId36"/>
    <p:sldId id="343" r:id="rId37"/>
    <p:sldId id="415" r:id="rId38"/>
    <p:sldId id="393" r:id="rId39"/>
    <p:sldId id="344" r:id="rId40"/>
    <p:sldId id="34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29" r:id="rId55"/>
    <p:sldId id="430" r:id="rId56"/>
    <p:sldId id="431" r:id="rId57"/>
    <p:sldId id="432" r:id="rId58"/>
    <p:sldId id="433" r:id="rId59"/>
    <p:sldId id="434" r:id="rId60"/>
    <p:sldId id="391" r:id="rId61"/>
    <p:sldId id="435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712162F-7374-4B44-91AD-EADAAAFBA654}" type="datetime1">
              <a:rPr lang="en-US"/>
              <a:pPr>
                <a:defRPr/>
              </a:pPr>
              <a:t>11/29/2012</a:t>
            </a:fld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D4C5430-6955-46DF-AFF1-833E911843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00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D0A4174-DF8C-4B33-9295-009178135CB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51CF5-33AB-4CA2-8832-B2394A1E64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5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76628-A2B7-401E-BA6B-0A3368B61E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5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B37FA-CAF5-4371-9660-DB525AC487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3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17AF1-B654-48C1-84AF-E8FE44BE8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9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01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70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0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85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02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1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BD4DF-3EFA-4275-9909-43B2653ED5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8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25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08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80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9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EDAA5-72D6-436C-83AB-CB6A174669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8902D-8382-4B10-928E-F6DAAC352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A26A9-66DA-4B83-B9BE-DF5FD3CBC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43D4F-4A6B-4B06-8C40-58EAD7EAF8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8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49260-8D3A-4A33-AFF0-301E4B23FA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4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B0D5A-8274-4FB4-8CDA-6E8673A543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261C5-BFF8-4C15-BFFB-BD6F48525A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5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3505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473C80A-B047-4B64-8B8D-7C1B055CB3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046214" y="64008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2014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Managing &amp; Maintaining Your PC, 8th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</a:t>
            </a:r>
            <a:r>
              <a:rPr lang="en-US" sz="3400" i="1" dirty="0" smtClean="0"/>
              <a:t>7</a:t>
            </a:r>
            <a:endParaRPr lang="en-US" sz="3400" i="1" dirty="0" smtClean="0"/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Installing Windows</a:t>
            </a:r>
          </a:p>
        </p:txBody>
      </p:sp>
      <p:pic>
        <p:nvPicPr>
          <p:cNvPr id="4100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97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Your System Qualifies for Windows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 smtClean="0"/>
              <a:t>Download, install, and run the Windows 7 Upgrade Advisor to find out if a system can be upgraded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786643"/>
            <a:ext cx="814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2-3  </a:t>
            </a:r>
            <a:r>
              <a:rPr lang="en-US" dirty="0" smtClean="0"/>
              <a:t>Minimum and recommended hardware requirements for Windows 7</a:t>
            </a:r>
            <a:endParaRPr lang="en-US" dirty="0"/>
          </a:p>
        </p:txBody>
      </p:sp>
      <p:pic>
        <p:nvPicPr>
          <p:cNvPr id="8194" name="Picture 2" descr="C:\Users\Julie\Documents\DropBox\InstructorManuals\A+Software\Figures\ch02\35135_t02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9" y="3276600"/>
            <a:ext cx="7620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6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Verify Your System Qualifies for Windows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454"/>
            <a:ext cx="8229600" cy="4786745"/>
          </a:xfrm>
        </p:spPr>
        <p:txBody>
          <a:bodyPr/>
          <a:lstStyle/>
          <a:p>
            <a:r>
              <a:rPr lang="en-US" dirty="0" smtClean="0"/>
              <a:t>To understand if a system qualifies for Windows 7, it helps to understand how Windows relates to hardware by using device drivers and system BIOS</a:t>
            </a:r>
          </a:p>
          <a:p>
            <a:r>
              <a:rPr lang="en-US" dirty="0" smtClean="0"/>
              <a:t>When system is turned on:</a:t>
            </a:r>
          </a:p>
          <a:p>
            <a:pPr lvl="1"/>
            <a:r>
              <a:rPr lang="en-US" dirty="0" smtClean="0"/>
              <a:t>The motherboard BIOS manages essential devices such as keyboard, monitor, and hard drive</a:t>
            </a:r>
          </a:p>
          <a:p>
            <a:pPr lvl="1"/>
            <a:r>
              <a:rPr lang="en-US" dirty="0" smtClean="0"/>
              <a:t>Motherboard BIOS is contained on a chip on the motherboard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Your System Qualifies for Windows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Motherboard BIOS provides three functions:</a:t>
            </a:r>
          </a:p>
          <a:p>
            <a:pPr lvl="1"/>
            <a:r>
              <a:rPr lang="en-US" b="1" dirty="0" smtClean="0"/>
              <a:t>System BIOS</a:t>
            </a:r>
            <a:r>
              <a:rPr lang="en-US" dirty="0" smtClean="0"/>
              <a:t> contains instructions for running hardware devices before an OS is started</a:t>
            </a:r>
          </a:p>
          <a:p>
            <a:pPr lvl="1"/>
            <a:r>
              <a:rPr lang="en-US" b="1" dirty="0" smtClean="0"/>
              <a:t>Startup BIOS </a:t>
            </a:r>
            <a:r>
              <a:rPr lang="en-US" dirty="0" smtClean="0"/>
              <a:t>starts the computer and finds a boot device that contains an OS</a:t>
            </a:r>
          </a:p>
          <a:p>
            <a:pPr lvl="2"/>
            <a:r>
              <a:rPr lang="en-US" dirty="0" smtClean="0"/>
              <a:t>Then turns the startup process over to the OS</a:t>
            </a:r>
          </a:p>
          <a:p>
            <a:pPr lvl="1"/>
            <a:r>
              <a:rPr lang="en-US" b="1" dirty="0" smtClean="0"/>
              <a:t>Setup BIOS </a:t>
            </a:r>
            <a:r>
              <a:rPr lang="en-US" dirty="0" smtClean="0"/>
              <a:t>is used to change motherboard settings</a:t>
            </a:r>
          </a:p>
          <a:p>
            <a:pPr lvl="2"/>
            <a:r>
              <a:rPr lang="en-US" dirty="0" smtClean="0"/>
              <a:t>Can use it to enable or disable a device on the motherboard, change data and time, or select the order of boot devices for startup BIOS to 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4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Your System Qualifies for Windows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drivers: small programs stored on the hard drive that tell the computer how to communicate with a specific hardware device</a:t>
            </a:r>
          </a:p>
          <a:p>
            <a:pPr lvl="1"/>
            <a:r>
              <a:rPr lang="en-US" dirty="0" smtClean="0"/>
              <a:t>32-bit OS requires 32-bit drivers and 64-bit OS requires 64-bit drivers</a:t>
            </a:r>
          </a:p>
          <a:p>
            <a:pPr lvl="1"/>
            <a:r>
              <a:rPr lang="en-US" dirty="0" smtClean="0"/>
              <a:t>Device drivers can be downloaded from the manufacturer’s website or found on installation DVDs</a:t>
            </a:r>
          </a:p>
          <a:p>
            <a:pPr lvl="1"/>
            <a:r>
              <a:rPr lang="en-US" dirty="0" smtClean="0"/>
              <a:t>When installing, be sure to have Windows 7 device drivers for all critical devices</a:t>
            </a:r>
          </a:p>
          <a:p>
            <a:r>
              <a:rPr lang="en-US" b="1" dirty="0" smtClean="0"/>
              <a:t>Windows XP Mode</a:t>
            </a:r>
            <a:r>
              <a:rPr lang="en-US" dirty="0" smtClean="0"/>
              <a:t>: environment installed in Windows 7 that supports older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0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Installations with Special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computer does not have a DVD drive</a:t>
            </a:r>
          </a:p>
          <a:p>
            <a:pPr lvl="1"/>
            <a:r>
              <a:rPr lang="en-US" dirty="0" smtClean="0"/>
              <a:t>Download Windows 7 from Microsoft’s website</a:t>
            </a:r>
          </a:p>
          <a:p>
            <a:pPr lvl="2"/>
            <a:r>
              <a:rPr lang="en-US" dirty="0" smtClean="0"/>
              <a:t>Assumes the computer already has a working OS</a:t>
            </a:r>
          </a:p>
          <a:p>
            <a:pPr lvl="1"/>
            <a:r>
              <a:rPr lang="en-US" dirty="0" smtClean="0"/>
              <a:t>Use an external DVD drive</a:t>
            </a:r>
          </a:p>
          <a:p>
            <a:pPr lvl="2"/>
            <a:r>
              <a:rPr lang="en-US" dirty="0" smtClean="0"/>
              <a:t>If PC does not have an OS installed, you must change boot order in BIOS setup</a:t>
            </a:r>
          </a:p>
          <a:p>
            <a:pPr lvl="1"/>
            <a:r>
              <a:rPr lang="en-US" dirty="0" smtClean="0"/>
              <a:t>Copy the installation files to a USB flash drive</a:t>
            </a:r>
          </a:p>
          <a:p>
            <a:pPr lvl="1"/>
            <a:r>
              <a:rPr lang="en-US" dirty="0" smtClean="0"/>
              <a:t>Use a DVD drive on another computer</a:t>
            </a:r>
          </a:p>
          <a:p>
            <a:pPr lvl="2"/>
            <a:r>
              <a:rPr lang="en-US" dirty="0" smtClean="0"/>
              <a:t>Share the DVD drive and install from there</a:t>
            </a:r>
          </a:p>
          <a:p>
            <a:pPr lvl="2"/>
            <a:r>
              <a:rPr lang="en-US" dirty="0" smtClean="0"/>
              <a:t>Assumes the computer already has a working 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8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49260-8D3A-4A33-AFF0-301E4B23FA2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791200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7-6  </a:t>
            </a:r>
            <a:r>
              <a:rPr lang="en-US" dirty="0" smtClean="0"/>
              <a:t>Set the boot order in BIOS setup</a:t>
            </a:r>
            <a:endParaRPr lang="en-US" dirty="0"/>
          </a:p>
        </p:txBody>
      </p:sp>
      <p:pic>
        <p:nvPicPr>
          <p:cNvPr id="3074" name="Picture 2" descr="C:\Users\Julie\Documents\DropBox\InstructorManuals\A+Software\Figures\ch02\35135_f02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82073"/>
            <a:ext cx="7620000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34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Installations with Special Considerations</a:t>
            </a:r>
            <a:endParaRPr lang="en-US" dirty="0" smtClean="0"/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Factory recovery partition</a:t>
            </a:r>
          </a:p>
          <a:p>
            <a:pPr lvl="1" eaLnBrk="1" hangingPunct="1"/>
            <a:r>
              <a:rPr lang="en-US" dirty="0" smtClean="0"/>
              <a:t>Some brand-name computers have hidden recovery partition</a:t>
            </a:r>
          </a:p>
          <a:p>
            <a:pPr lvl="2" eaLnBrk="1" hangingPunct="1"/>
            <a:r>
              <a:rPr lang="en-US" dirty="0" smtClean="0"/>
              <a:t>Contains a utility to create a recovery CD</a:t>
            </a:r>
          </a:p>
          <a:p>
            <a:pPr lvl="2" eaLnBrk="1" hangingPunct="1"/>
            <a:r>
              <a:rPr lang="en-US" dirty="0" smtClean="0"/>
              <a:t>Recovery CD must be created before drive failure</a:t>
            </a:r>
          </a:p>
          <a:p>
            <a:pPr lvl="2" eaLnBrk="1" hangingPunct="1"/>
            <a:r>
              <a:rPr lang="en-US" dirty="0" smtClean="0"/>
              <a:t>To access hidden partition, press a key during startup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DCDB8E4-9A31-4F30-8424-117D46E5F30B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49260-8D3A-4A33-AFF0-301E4B23FA2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 descr="C:\Users\Julie\Documents\DropBox\InstructorManuals\A+Software\Figures\ch02\35135_f02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7591"/>
            <a:ext cx="6629400" cy="510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2629" y="5574268"/>
            <a:ext cx="771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7-7  </a:t>
            </a:r>
            <a:r>
              <a:rPr lang="en-US" dirty="0" smtClean="0"/>
              <a:t>Use the recovery utility on this laptop to create DVDs that can </a:t>
            </a:r>
          </a:p>
          <a:p>
            <a:r>
              <a:rPr lang="en-US" dirty="0"/>
              <a:t>	</a:t>
            </a:r>
            <a:r>
              <a:rPr lang="en-US" dirty="0" smtClean="0"/>
              <a:t>     be used to recover the system in the event the hard drive fails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4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Installations with Special Considerations</a:t>
            </a:r>
            <a:endParaRPr lang="en-US" dirty="0" smtClean="0"/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Installation in a virtual computer</a:t>
            </a:r>
          </a:p>
          <a:p>
            <a:pPr lvl="1" eaLnBrk="1" hangingPunct="1"/>
            <a:r>
              <a:rPr lang="en-US" dirty="0" smtClean="0"/>
              <a:t>Virtual computer or virtual machine</a:t>
            </a:r>
          </a:p>
          <a:p>
            <a:pPr lvl="2" eaLnBrk="1" hangingPunct="1"/>
            <a:r>
              <a:rPr lang="en-US" dirty="0" smtClean="0"/>
              <a:t>Software simulating hardware of a physical computer</a:t>
            </a:r>
          </a:p>
          <a:p>
            <a:pPr lvl="2" eaLnBrk="1" hangingPunct="1"/>
            <a:r>
              <a:rPr lang="en-US" dirty="0" smtClean="0"/>
              <a:t>Allows installation and running of multiple operating systems at the same time on a PC</a:t>
            </a:r>
          </a:p>
          <a:p>
            <a:pPr lvl="1" eaLnBrk="1" hangingPunct="1"/>
            <a:r>
              <a:rPr lang="en-US" dirty="0" smtClean="0"/>
              <a:t>Reason to use a virtual machine</a:t>
            </a:r>
          </a:p>
          <a:p>
            <a:pPr lvl="2" eaLnBrk="1" hangingPunct="1"/>
            <a:r>
              <a:rPr lang="en-US" dirty="0" smtClean="0"/>
              <a:t>Train users, run legacy software, and support multiple operating systems</a:t>
            </a:r>
          </a:p>
          <a:p>
            <a:pPr lvl="2" eaLnBrk="1" hangingPunct="1"/>
            <a:r>
              <a:rPr lang="en-US" dirty="0" smtClean="0"/>
              <a:t>Can capture screen shots of boot process in a virtual machine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69ED9F4-33CF-4B50-966F-B03760845BB0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 with Special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virtual machine programs for Windows:</a:t>
            </a:r>
          </a:p>
          <a:p>
            <a:pPr lvl="1"/>
            <a:r>
              <a:rPr lang="en-US" dirty="0" smtClean="0"/>
              <a:t>Virtual PC by Microsoft, VirtualBox by Oracle, and VMware by VMware INC.</a:t>
            </a:r>
          </a:p>
          <a:p>
            <a:r>
              <a:rPr lang="en-US" dirty="0" smtClean="0"/>
              <a:t>Windows XP Mode</a:t>
            </a:r>
          </a:p>
          <a:p>
            <a:pPr lvl="1"/>
            <a:r>
              <a:rPr lang="en-US" dirty="0" smtClean="0"/>
              <a:t>Windows XP installation runs under Virtual PC</a:t>
            </a:r>
          </a:p>
          <a:p>
            <a:pPr lvl="2"/>
            <a:r>
              <a:rPr lang="en-US" dirty="0" smtClean="0"/>
              <a:t>Can be installed on a Windows 7 Professional, Enterprise, or Ultimate computer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32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plan a Windows installation</a:t>
            </a:r>
          </a:p>
          <a:p>
            <a:pPr eaLnBrk="1" hangingPunct="1"/>
            <a:r>
              <a:rPr lang="en-US" dirty="0" smtClean="0"/>
              <a:t>How to install Windows </a:t>
            </a:r>
            <a:r>
              <a:rPr lang="en-US" dirty="0"/>
              <a:t>7</a:t>
            </a:r>
            <a:endParaRPr lang="en-US" dirty="0" smtClean="0"/>
          </a:p>
          <a:p>
            <a:pPr eaLnBrk="1" hangingPunct="1"/>
            <a:r>
              <a:rPr lang="en-US" dirty="0" smtClean="0"/>
              <a:t>What to do after the installation</a:t>
            </a:r>
          </a:p>
          <a:p>
            <a:pPr eaLnBrk="1" hangingPunct="1"/>
            <a:r>
              <a:rPr lang="en-US" dirty="0" smtClean="0"/>
              <a:t>Learn about special concerns when installing Windows in a large enterprise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7A5A235-EB36-4EC2-BA76-EB91255C4187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dirty="0" smtClean="0"/>
              <a:t>Choose the Type of Installation: In-Place Upgrade, Clean Install, or Dual Boot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hard drive is new, a clean install must be installed</a:t>
            </a:r>
          </a:p>
          <a:p>
            <a:pPr eaLnBrk="1" hangingPunct="1"/>
            <a:r>
              <a:rPr lang="en-US" dirty="0" smtClean="0"/>
              <a:t>If an OS is already installed, you have three options</a:t>
            </a:r>
          </a:p>
          <a:p>
            <a:pPr lvl="1" eaLnBrk="1" hangingPunct="1"/>
            <a:r>
              <a:rPr lang="en-US" dirty="0" smtClean="0"/>
              <a:t>Clean install: overwrites the existing OS and applications</a:t>
            </a:r>
          </a:p>
          <a:p>
            <a:pPr lvl="2" eaLnBrk="1" hangingPunct="1"/>
            <a:r>
              <a:rPr lang="en-US" dirty="0" smtClean="0"/>
              <a:t>Advantage: get a fresh start</a:t>
            </a:r>
          </a:p>
          <a:p>
            <a:pPr lvl="1" eaLnBrk="1" hangingPunct="1"/>
            <a:r>
              <a:rPr lang="en-US" dirty="0" smtClean="0"/>
              <a:t>In-place upgrade: a Windows installation launched from the Windows desktop and keeps user settings and installed applications from the old OS </a:t>
            </a:r>
          </a:p>
          <a:p>
            <a:pPr lvl="2" eaLnBrk="1" hangingPunct="1"/>
            <a:r>
              <a:rPr lang="en-US" dirty="0" smtClean="0"/>
              <a:t>Requires qualifying OSs called upgrade paths</a:t>
            </a:r>
          </a:p>
          <a:p>
            <a:pPr lvl="1" eaLnBrk="1" hangingPunct="1"/>
            <a:r>
              <a:rPr lang="en-US" dirty="0" smtClean="0"/>
              <a:t>Dual boot: Can install Windows in a second partition</a:t>
            </a:r>
          </a:p>
          <a:p>
            <a:pPr lvl="2" eaLnBrk="1" hangingPunct="1"/>
            <a:r>
              <a:rPr lang="en-US" dirty="0" smtClean="0"/>
              <a:t>Need at least two partitions or a second hard drive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E93B764-C459-4ED2-86BE-821E53B8DD37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49260-8D3A-4A33-AFF0-301E4B23FA2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5715000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Table 2-4  </a:t>
            </a:r>
            <a:r>
              <a:rPr lang="en-US" dirty="0" smtClean="0"/>
              <a:t>In-place upgrade paths to Windows 7</a:t>
            </a:r>
            <a:endParaRPr lang="en-US" dirty="0"/>
          </a:p>
        </p:txBody>
      </p:sp>
      <p:pic>
        <p:nvPicPr>
          <p:cNvPr id="9218" name="Picture 2" descr="C:\Users\Julie\Documents\DropBox\InstructorManuals\A+Software\Figures\ch02\35135_t02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19250"/>
            <a:ext cx="7620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398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Choose the Type of Installation: In-Place Upgrade, Clean Install, or Dual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tips to keep in mind:</a:t>
            </a:r>
          </a:p>
          <a:p>
            <a:pPr lvl="1"/>
            <a:r>
              <a:rPr lang="en-US" dirty="0" smtClean="0"/>
              <a:t>A 64-bit version of Windows can only be upgraded to a 64-bit OS</a:t>
            </a:r>
          </a:p>
          <a:p>
            <a:pPr lvl="1"/>
            <a:r>
              <a:rPr lang="en-US" dirty="0" smtClean="0"/>
              <a:t>A 32-bit OS can only be upgraded to a 32-bit OS</a:t>
            </a:r>
          </a:p>
          <a:p>
            <a:pPr lvl="2"/>
            <a:r>
              <a:rPr lang="en-US" dirty="0" smtClean="0"/>
              <a:t>If you want to install a 64-bit version of Windows over a 32-bit OS, a clean install must be performed</a:t>
            </a:r>
          </a:p>
          <a:p>
            <a:pPr lvl="1"/>
            <a:r>
              <a:rPr lang="en-US" dirty="0" smtClean="0"/>
              <a:t>Can only upgrade Windows Vista to Windows 7 after Vista Service Pack 1 or later has been installed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00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 the Choices You’ll Make During the Installation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Size of the Windows Partition</a:t>
            </a:r>
          </a:p>
          <a:p>
            <a:pPr lvl="1" eaLnBrk="1" hangingPunct="1"/>
            <a:r>
              <a:rPr lang="en-US" dirty="0"/>
              <a:t>Each partition formatted with a file </a:t>
            </a:r>
            <a:r>
              <a:rPr lang="en-US" dirty="0" smtClean="0"/>
              <a:t>system and assigned a drive letter</a:t>
            </a:r>
          </a:p>
          <a:p>
            <a:pPr lvl="2" eaLnBrk="1" hangingPunct="1"/>
            <a:r>
              <a:rPr lang="en-US" dirty="0" smtClean="0"/>
              <a:t>Called a volume</a:t>
            </a:r>
          </a:p>
          <a:p>
            <a:pPr lvl="1" eaLnBrk="1" hangingPunct="1"/>
            <a:r>
              <a:rPr lang="en-US" dirty="0"/>
              <a:t>d</a:t>
            </a:r>
            <a:r>
              <a:rPr lang="en-US" dirty="0" smtClean="0"/>
              <a:t>ecide whether to use all the available space on the drive</a:t>
            </a:r>
          </a:p>
          <a:p>
            <a:pPr lvl="2" eaLnBrk="1" hangingPunct="1"/>
            <a:r>
              <a:rPr lang="en-US" dirty="0"/>
              <a:t>Reasons to use multiple volumes</a:t>
            </a:r>
          </a:p>
          <a:p>
            <a:pPr lvl="3" eaLnBrk="1" hangingPunct="1"/>
            <a:r>
              <a:rPr lang="en-US" dirty="0"/>
              <a:t>Dual-boot system</a:t>
            </a:r>
          </a:p>
          <a:p>
            <a:pPr lvl="3" eaLnBrk="1" hangingPunct="1"/>
            <a:r>
              <a:rPr lang="en-US" dirty="0"/>
              <a:t>Organize data on one drive and OS on the </a:t>
            </a:r>
            <a:r>
              <a:rPr lang="en-US" dirty="0" smtClean="0"/>
              <a:t>other </a:t>
            </a:r>
          </a:p>
          <a:p>
            <a:pPr lvl="1" eaLnBrk="1" hangingPunct="1"/>
            <a:r>
              <a:rPr lang="en-US" dirty="0" smtClean="0"/>
              <a:t>Windows can have up to four partitions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7DA514E-A152-4BA8-8FD0-99C735301018}" type="slidenum">
              <a:rPr lang="en-US" smtClean="0"/>
              <a:pPr eaLnBrk="1" hangingPunct="1"/>
              <a:t>23</a:t>
            </a:fld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Choices You’ll Make During the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Administrator Account</a:t>
            </a:r>
          </a:p>
          <a:p>
            <a:pPr lvl="1"/>
            <a:r>
              <a:rPr lang="en-US" dirty="0" smtClean="0"/>
              <a:t>Every Windows computer has two local administrator accounts:</a:t>
            </a:r>
          </a:p>
          <a:p>
            <a:pPr lvl="2"/>
            <a:r>
              <a:rPr lang="en-US" dirty="0" smtClean="0"/>
              <a:t>During installation – an account name and password can be entered to create a local user account that is assigned administrator privileges</a:t>
            </a:r>
          </a:p>
          <a:p>
            <a:pPr lvl="2"/>
            <a:r>
              <a:rPr lang="en-US" dirty="0" smtClean="0"/>
              <a:t>A built-in administrator account is created by default (named Administrator)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2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Choices You’ll Make During the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Network Configuration	</a:t>
            </a:r>
          </a:p>
          <a:p>
            <a:pPr lvl="1"/>
            <a:r>
              <a:rPr lang="en-US" dirty="0" smtClean="0"/>
              <a:t>Homegroup</a:t>
            </a:r>
            <a:r>
              <a:rPr lang="en-US" dirty="0"/>
              <a:t> </a:t>
            </a:r>
            <a:r>
              <a:rPr lang="en-US" dirty="0" smtClean="0"/>
              <a:t>– each computer shares files, folders, libraries, and printers with other computers in the homegroup</a:t>
            </a:r>
          </a:p>
          <a:p>
            <a:pPr lvl="2"/>
            <a:r>
              <a:rPr lang="en-US" dirty="0" smtClean="0"/>
              <a:t>Provides less security than a workgroup</a:t>
            </a:r>
          </a:p>
          <a:p>
            <a:pPr lvl="2"/>
            <a:r>
              <a:rPr lang="en-US" dirty="0" smtClean="0"/>
              <a:t>new to Windows 7 (cannot be used with earlier versions)</a:t>
            </a:r>
          </a:p>
          <a:p>
            <a:pPr lvl="1"/>
            <a:r>
              <a:rPr lang="en-US" dirty="0" smtClean="0"/>
              <a:t>Workgroup – each computer maintains a list of users and their rights on that particular PC</a:t>
            </a:r>
          </a:p>
          <a:p>
            <a:pPr lvl="2"/>
            <a:r>
              <a:rPr lang="en-US" dirty="0" smtClean="0"/>
              <a:t>The computer allows a user access to local resources based on this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22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Choices You’ll Make During the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Configuration</a:t>
            </a:r>
          </a:p>
          <a:p>
            <a:pPr lvl="1"/>
            <a:r>
              <a:rPr lang="en-US" dirty="0" smtClean="0"/>
              <a:t>Domain – a logical group of networked computers that share a centralized directory database of user account information and security for the entire group of computers</a:t>
            </a:r>
          </a:p>
          <a:p>
            <a:pPr lvl="2"/>
            <a:r>
              <a:rPr lang="en-US" dirty="0" smtClean="0"/>
              <a:t>A type of client/server network</a:t>
            </a:r>
          </a:p>
          <a:p>
            <a:pPr lvl="2"/>
            <a:r>
              <a:rPr lang="en-US" dirty="0" smtClean="0"/>
              <a:t>Active Directory: the directory database used by Windows Servers</a:t>
            </a:r>
          </a:p>
          <a:p>
            <a:pPr lvl="2"/>
            <a:r>
              <a:rPr lang="en-US" dirty="0" smtClean="0"/>
              <a:t>During installation, you will need to know the domain name and computer name to use so that you can join the domain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0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533400" y="5334000"/>
            <a:ext cx="8305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 smtClean="0"/>
              <a:t>Figure 7-12  </a:t>
            </a:r>
            <a:r>
              <a:rPr lang="en-US" dirty="0"/>
              <a:t>A Windows workgroup is a type of peer-to-peer network where no </a:t>
            </a:r>
            <a:r>
              <a:rPr lang="en-US" dirty="0" smtClean="0"/>
              <a:t>	       single computer </a:t>
            </a:r>
            <a:r>
              <a:rPr lang="en-US" dirty="0"/>
              <a:t>controls the network and each computer controls </a:t>
            </a:r>
            <a:r>
              <a:rPr lang="en-US" dirty="0" smtClean="0"/>
              <a:t>	       its own </a:t>
            </a:r>
            <a:r>
              <a:rPr lang="en-US" dirty="0"/>
              <a:t>resources. </a:t>
            </a:r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7484656-E6B1-4547-848D-6C009C4BF1DA}" type="slidenum">
              <a:rPr lang="en-US" smtClean="0"/>
              <a:pPr eaLnBrk="1" hangingPunct="1"/>
              <a:t>27</a:t>
            </a:fld>
            <a:endParaRPr lang="en-US" dirty="0" smtClean="0"/>
          </a:p>
        </p:txBody>
      </p:sp>
      <p:pic>
        <p:nvPicPr>
          <p:cNvPr id="5122" name="Picture 2" descr="C:\Users\Julie\Documents\DropBox\InstructorManuals\A+Software\Figures\ch02\35135_f02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48145"/>
            <a:ext cx="5791200" cy="444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37893" name="Rectangle 8"/>
          <p:cNvSpPr>
            <a:spLocks noChangeArrowheads="1"/>
          </p:cNvSpPr>
          <p:nvPr/>
        </p:nvSpPr>
        <p:spPr bwMode="auto">
          <a:xfrm>
            <a:off x="457200" y="5389418"/>
            <a:ext cx="8382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/>
              <a:t>Figure 7-13  </a:t>
            </a:r>
            <a:r>
              <a:rPr lang="en-US" dirty="0" smtClean="0"/>
              <a:t>A </a:t>
            </a:r>
            <a:r>
              <a:rPr lang="en-US" dirty="0"/>
              <a:t>Windows domain is a type of client/server network where security </a:t>
            </a:r>
            <a:r>
              <a:rPr lang="en-US" dirty="0" smtClean="0"/>
              <a:t>	       on </a:t>
            </a:r>
            <a:r>
              <a:rPr lang="en-US" dirty="0"/>
              <a:t>each PC or other device is controlled by a centralized database </a:t>
            </a:r>
            <a:r>
              <a:rPr lang="en-US" dirty="0" smtClean="0"/>
              <a:t>	       on </a:t>
            </a:r>
            <a:r>
              <a:rPr lang="en-US" dirty="0"/>
              <a:t>a domain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67415A7-605C-481B-8705-C7B6BEFF081D}" type="slidenum">
              <a:rPr lang="en-US" smtClean="0"/>
              <a:pPr eaLnBrk="1" hangingPunct="1"/>
              <a:t>28</a:t>
            </a:fld>
            <a:endParaRPr lang="en-US" dirty="0" smtClean="0"/>
          </a:p>
        </p:txBody>
      </p:sp>
      <p:pic>
        <p:nvPicPr>
          <p:cNvPr id="6146" name="Picture 2" descr="C:\Users\Julie\Documents\DropBox\InstructorManuals\A+Software\Figures\ch02\35135_f02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71500"/>
            <a:ext cx="4405312" cy="461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1876425" y="5867400"/>
            <a:ext cx="552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Table </a:t>
            </a:r>
            <a:r>
              <a:rPr lang="en-US" sz="1600" b="1" dirty="0" smtClean="0"/>
              <a:t>2-5 </a:t>
            </a:r>
            <a:r>
              <a:rPr lang="en-US" sz="1600" dirty="0"/>
              <a:t>Checklist to complete before installing Windows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F6F90DE-7F11-4E10-B71F-0AB182363181}" type="slidenum">
              <a:rPr lang="en-US" smtClean="0"/>
              <a:pPr eaLnBrk="1" hangingPunct="1"/>
              <a:t>29</a:t>
            </a:fld>
            <a:endParaRPr lang="en-US" dirty="0" smtClean="0"/>
          </a:p>
        </p:txBody>
      </p:sp>
      <p:pic>
        <p:nvPicPr>
          <p:cNvPr id="10242" name="Picture 2" descr="C:\Users\Julie\Documents\DropBox\InstructorManuals\A+Software\Figures\ch02\35135_t02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7200"/>
            <a:ext cx="6504494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Plan a Windows Installation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Situations requiring a Windows installation</a:t>
            </a:r>
          </a:p>
          <a:p>
            <a:pPr lvl="1" eaLnBrk="1" hangingPunct="1"/>
            <a:r>
              <a:rPr lang="en-US" dirty="0" smtClean="0"/>
              <a:t>New hard drive</a:t>
            </a:r>
          </a:p>
          <a:p>
            <a:pPr lvl="1" eaLnBrk="1" hangingPunct="1"/>
            <a:r>
              <a:rPr lang="en-US" dirty="0" smtClean="0"/>
              <a:t>Existing Windows version corrupted</a:t>
            </a:r>
          </a:p>
          <a:p>
            <a:pPr lvl="1" eaLnBrk="1" hangingPunct="1"/>
            <a:r>
              <a:rPr lang="en-US" dirty="0" smtClean="0"/>
              <a:t>Operating </a:t>
            </a:r>
            <a:r>
              <a:rPr lang="en-US" dirty="0"/>
              <a:t>S</a:t>
            </a:r>
            <a:r>
              <a:rPr lang="en-US" dirty="0" smtClean="0"/>
              <a:t>ystem upgrade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A2ED042-5933-4243-8945-320C219FE0D6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Final Checklist Before Beginning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Verify all application software DVDs and device drivers are available</a:t>
            </a:r>
          </a:p>
          <a:p>
            <a:r>
              <a:rPr lang="en-US" dirty="0" smtClean="0"/>
              <a:t>Back up all important data</a:t>
            </a:r>
          </a:p>
          <a:p>
            <a:r>
              <a:rPr lang="en-US" dirty="0" smtClean="0"/>
              <a:t>If not reformatting the drive, run antivirus software to ensure the drive is free from malware</a:t>
            </a:r>
          </a:p>
          <a:p>
            <a:r>
              <a:rPr lang="en-US" dirty="0" smtClean="0"/>
              <a:t>Use BIOS setup to verify the boot sequence needed for installation</a:t>
            </a:r>
          </a:p>
          <a:p>
            <a:pPr lvl="1"/>
            <a:r>
              <a:rPr lang="en-US" dirty="0" smtClean="0"/>
              <a:t>Also disable any virus protection setting that might prevent the boot area of the drive from being altered</a:t>
            </a:r>
          </a:p>
          <a:p>
            <a:r>
              <a:rPr lang="en-US" dirty="0" smtClean="0"/>
              <a:t>For laptops, use AC adapter so you don’t run out of battery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59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Installing Windows 7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Topics covered</a:t>
            </a:r>
          </a:p>
          <a:p>
            <a:pPr lvl="1" eaLnBrk="1" hangingPunct="1"/>
            <a:r>
              <a:rPr lang="en-US" dirty="0" smtClean="0"/>
              <a:t>Learn how to install Windows 7 as an:</a:t>
            </a:r>
          </a:p>
          <a:p>
            <a:pPr lvl="2" eaLnBrk="1" hangingPunct="1"/>
            <a:r>
              <a:rPr lang="en-US" dirty="0" smtClean="0"/>
              <a:t>In-place upgrade</a:t>
            </a:r>
          </a:p>
          <a:p>
            <a:pPr lvl="2" eaLnBrk="1" hangingPunct="1"/>
            <a:r>
              <a:rPr lang="en-US" dirty="0" smtClean="0"/>
              <a:t>Clean install</a:t>
            </a:r>
          </a:p>
          <a:p>
            <a:pPr lvl="2" eaLnBrk="1" hangingPunct="1"/>
            <a:r>
              <a:rPr lang="en-US" dirty="0" smtClean="0"/>
              <a:t>Dual boot</a:t>
            </a:r>
          </a:p>
          <a:p>
            <a:pPr eaLnBrk="1" hangingPunct="1"/>
            <a:r>
              <a:rPr lang="en-US" dirty="0" smtClean="0"/>
              <a:t>Make sure you document what you did during the installation</a:t>
            </a:r>
          </a:p>
          <a:p>
            <a:pPr lvl="1" eaLnBrk="1" hangingPunct="1"/>
            <a:r>
              <a:rPr lang="en-US" dirty="0" smtClean="0"/>
              <a:t>Documentation might be helpful for future maintenance and troubleshooting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0C36480-0D3E-49B8-916B-BD670B8534C6}" type="slidenum">
              <a:rPr lang="en-US" smtClean="0"/>
              <a:pPr eaLnBrk="1" hangingPunct="1"/>
              <a:t>31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Steps to Performing a Windows 7 In-Place Upgrade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Steps to upgrade from Vista to Windows 7</a:t>
            </a:r>
          </a:p>
          <a:p>
            <a:pPr lvl="1" eaLnBrk="1" hangingPunct="1"/>
            <a:r>
              <a:rPr lang="en-US" dirty="0" smtClean="0"/>
              <a:t>1. Close applications</a:t>
            </a:r>
          </a:p>
          <a:p>
            <a:pPr lvl="1" eaLnBrk="1" hangingPunct="1"/>
            <a:r>
              <a:rPr lang="en-US" dirty="0" smtClean="0"/>
              <a:t>2. Launch Windows 7 Setup</a:t>
            </a:r>
          </a:p>
          <a:p>
            <a:pPr lvl="2" eaLnBrk="1" hangingPunct="1"/>
            <a:r>
              <a:rPr lang="en-US" dirty="0" smtClean="0"/>
              <a:t>Click </a:t>
            </a:r>
            <a:r>
              <a:rPr lang="en-US" b="1" dirty="0" smtClean="0"/>
              <a:t>Install</a:t>
            </a:r>
            <a:r>
              <a:rPr lang="en-US" dirty="0" smtClean="0"/>
              <a:t> or Run </a:t>
            </a:r>
            <a:r>
              <a:rPr lang="en-US" b="1" dirty="0" smtClean="0"/>
              <a:t>setup.exe</a:t>
            </a:r>
          </a:p>
          <a:p>
            <a:pPr lvl="1" eaLnBrk="1" hangingPunct="1"/>
            <a:r>
              <a:rPr lang="en-US" dirty="0" smtClean="0"/>
              <a:t>3. </a:t>
            </a:r>
            <a:r>
              <a:rPr lang="en-US" i="1" dirty="0" smtClean="0"/>
              <a:t>Check compatibility </a:t>
            </a:r>
            <a:r>
              <a:rPr lang="en-US" dirty="0" smtClean="0"/>
              <a:t>if you have not already done so</a:t>
            </a:r>
          </a:p>
          <a:p>
            <a:pPr lvl="1" eaLnBrk="1" hangingPunct="1"/>
            <a:r>
              <a:rPr lang="en-US" dirty="0" smtClean="0"/>
              <a:t>4. Allow setup program to download updates</a:t>
            </a:r>
          </a:p>
          <a:p>
            <a:pPr lvl="1" eaLnBrk="1" hangingPunct="1"/>
            <a:r>
              <a:rPr lang="en-US" dirty="0" smtClean="0"/>
              <a:t>5. Accept license agreement</a:t>
            </a:r>
          </a:p>
          <a:p>
            <a:pPr lvl="1" eaLnBrk="1" hangingPunct="1"/>
            <a:r>
              <a:rPr lang="en-US" dirty="0" smtClean="0"/>
              <a:t>6. Select </a:t>
            </a:r>
            <a:r>
              <a:rPr lang="en-US" b="1" dirty="0" smtClean="0"/>
              <a:t>Upgrade</a:t>
            </a:r>
            <a:r>
              <a:rPr lang="en-US" dirty="0" smtClean="0"/>
              <a:t> for type of installation</a:t>
            </a:r>
          </a:p>
          <a:p>
            <a:pPr lvl="1" eaLnBrk="1" hangingPunct="1"/>
            <a:r>
              <a:rPr lang="en-US" dirty="0" smtClean="0"/>
              <a:t>7. Setup will check for compatibility issues and will verify the upgrade path is valid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40609B3-DC18-4BBC-A414-EA74736E1170}" type="slidenum">
              <a:rPr lang="en-US" smtClean="0"/>
              <a:pPr eaLnBrk="1" hangingPunct="1"/>
              <a:t>32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Steps to Performing a Windows 7 In-Place Upgrade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Steps to upgrade from Vista to Windows </a:t>
            </a:r>
            <a:r>
              <a:rPr lang="en-US" dirty="0" smtClean="0"/>
              <a:t>7 (cont.)</a:t>
            </a:r>
            <a:endParaRPr lang="en-US" dirty="0"/>
          </a:p>
          <a:p>
            <a:pPr lvl="1" eaLnBrk="1" hangingPunct="1"/>
            <a:r>
              <a:rPr lang="en-US" dirty="0" smtClean="0"/>
              <a:t>8. PC might reboot several times, will then ask for the 	  product key to be entered</a:t>
            </a:r>
          </a:p>
          <a:p>
            <a:pPr lvl="1" eaLnBrk="1" hangingPunct="1"/>
            <a:r>
              <a:rPr lang="en-US" dirty="0" smtClean="0"/>
              <a:t>9. You will be asked how to handle updates</a:t>
            </a:r>
          </a:p>
          <a:p>
            <a:pPr lvl="2" eaLnBrk="1" hangingPunct="1"/>
            <a:r>
              <a:rPr lang="en-US" dirty="0" smtClean="0"/>
              <a:t>It is suggested to </a:t>
            </a:r>
            <a:r>
              <a:rPr lang="en-US" b="1" dirty="0" smtClean="0"/>
              <a:t>Use recommended settings</a:t>
            </a:r>
          </a:p>
          <a:p>
            <a:pPr lvl="1" eaLnBrk="1" hangingPunct="1"/>
            <a:r>
              <a:rPr lang="en-US" dirty="0" smtClean="0"/>
              <a:t>10. Verify the time and date settings are correct</a:t>
            </a:r>
          </a:p>
          <a:p>
            <a:pPr lvl="1" eaLnBrk="1" hangingPunct="1"/>
            <a:r>
              <a:rPr lang="en-US" dirty="0" smtClean="0"/>
              <a:t>11. Select the network location</a:t>
            </a:r>
          </a:p>
          <a:p>
            <a:pPr lvl="1" eaLnBrk="1" hangingPunct="1"/>
            <a:r>
              <a:rPr lang="en-US" dirty="0" smtClean="0"/>
              <a:t>12. Different options may appear at this step,       	    depending on what you did in Step 11</a:t>
            </a:r>
          </a:p>
          <a:p>
            <a:pPr lvl="1" eaLnBrk="1" hangingPunct="1"/>
            <a:r>
              <a:rPr lang="en-US" dirty="0" smtClean="0"/>
              <a:t>13. Windows Update downloads and installs updates 	    and the system restarts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A7D61F6-8B8B-426F-8026-54CEB0AFE000}" type="slidenum">
              <a:rPr lang="en-US" smtClean="0"/>
              <a:pPr eaLnBrk="1" hangingPunct="1"/>
              <a:t>33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Perform a Clean Install or Dual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OS is installed on PC: </a:t>
            </a:r>
          </a:p>
          <a:p>
            <a:pPr lvl="1"/>
            <a:r>
              <a:rPr lang="en-US" dirty="0" smtClean="0"/>
              <a:t>boot from Windows 7 DVD and choose Custom installation</a:t>
            </a:r>
          </a:p>
          <a:p>
            <a:r>
              <a:rPr lang="en-US" dirty="0" smtClean="0"/>
              <a:t>If an OS is already installed on PC:</a:t>
            </a:r>
          </a:p>
          <a:p>
            <a:pPr lvl="1"/>
            <a:r>
              <a:rPr lang="en-US" dirty="0" smtClean="0"/>
              <a:t>Begin the installation from the Windows Desktop or by booting from Windows 7 DVD</a:t>
            </a:r>
          </a:p>
          <a:p>
            <a:r>
              <a:rPr lang="en-US" dirty="0" smtClean="0"/>
              <a:t>If installing a 64-bit OS when a 32-bit OS is already installed:</a:t>
            </a:r>
          </a:p>
          <a:p>
            <a:pPr lvl="1"/>
            <a:r>
              <a:rPr lang="en-US" dirty="0" smtClean="0"/>
              <a:t>Must begin the installation by booting from the DVD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Steps to Perform a Clean Install or Dual Boot</a:t>
            </a:r>
          </a:p>
        </p:txBody>
      </p:sp>
      <p:sp>
        <p:nvSpPr>
          <p:cNvPr id="4710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1. When booting directly from Windows 7 DVD</a:t>
            </a:r>
          </a:p>
          <a:p>
            <a:pPr lvl="1" eaLnBrk="1" hangingPunct="1"/>
            <a:r>
              <a:rPr lang="en-US" dirty="0" smtClean="0"/>
              <a:t>Select language and click </a:t>
            </a:r>
            <a:r>
              <a:rPr lang="en-US" b="1" dirty="0" smtClean="0"/>
              <a:t>Next</a:t>
            </a:r>
          </a:p>
          <a:p>
            <a:pPr eaLnBrk="1" hangingPunct="1"/>
            <a:r>
              <a:rPr lang="en-US" dirty="0" smtClean="0"/>
              <a:t>2. Click </a:t>
            </a:r>
            <a:r>
              <a:rPr lang="en-US" b="1" dirty="0" smtClean="0"/>
              <a:t>Install Now</a:t>
            </a:r>
          </a:p>
          <a:p>
            <a:pPr eaLnBrk="1" hangingPunct="1"/>
            <a:r>
              <a:rPr lang="en-US" dirty="0"/>
              <a:t>3</a:t>
            </a:r>
            <a:r>
              <a:rPr lang="en-US" dirty="0" smtClean="0"/>
              <a:t>. Accept license agreement</a:t>
            </a:r>
          </a:p>
          <a:p>
            <a:pPr eaLnBrk="1" hangingPunct="1"/>
            <a:r>
              <a:rPr lang="en-US" dirty="0"/>
              <a:t>4</a:t>
            </a:r>
            <a:r>
              <a:rPr lang="en-US" dirty="0" smtClean="0"/>
              <a:t>. Choose </a:t>
            </a:r>
            <a:r>
              <a:rPr lang="en-US" b="1" dirty="0" smtClean="0"/>
              <a:t>Custom (advanced) </a:t>
            </a:r>
            <a:r>
              <a:rPr lang="en-US" dirty="0" smtClean="0"/>
              <a:t>for type of installation</a:t>
            </a:r>
          </a:p>
          <a:p>
            <a:pPr eaLnBrk="1" hangingPunct="1"/>
            <a:r>
              <a:rPr lang="en-US" dirty="0" smtClean="0"/>
              <a:t>5. List of partitions displayed</a:t>
            </a:r>
          </a:p>
          <a:p>
            <a:pPr lvl="1" eaLnBrk="1" hangingPunct="1"/>
            <a:r>
              <a:rPr lang="en-US" dirty="0" smtClean="0"/>
              <a:t>For a clean install, make selection and click </a:t>
            </a:r>
            <a:r>
              <a:rPr lang="en-US" b="1" dirty="0" smtClean="0"/>
              <a:t>Next</a:t>
            </a:r>
          </a:p>
          <a:p>
            <a:pPr lvl="1" eaLnBrk="1" hangingPunct="1"/>
            <a:r>
              <a:rPr lang="en-US" dirty="0" smtClean="0"/>
              <a:t>If performing a dual boot and need to create a partition, click </a:t>
            </a:r>
            <a:r>
              <a:rPr lang="en-US" b="1" dirty="0" smtClean="0"/>
              <a:t>Drive options (advanced)</a:t>
            </a:r>
            <a:endParaRPr lang="en-US" b="1" dirty="0"/>
          </a:p>
          <a:p>
            <a:pPr lvl="2" eaLnBrk="1" hangingPunct="1"/>
            <a:r>
              <a:rPr lang="en-US" dirty="0" smtClean="0"/>
              <a:t>Setup steps you through creating a new partition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9153067-4C1C-4B94-8ED4-5D25838DD51B}" type="slidenum">
              <a:rPr lang="en-US" smtClean="0"/>
              <a:pPr eaLnBrk="1" hangingPunct="1"/>
              <a:t>35</a:t>
            </a:fld>
            <a:endParaRPr lang="en-US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Perform a Clean Install or Dual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6. Windows will ask for a username and computer 	name. </a:t>
            </a:r>
            <a:endParaRPr lang="en-US" dirty="0"/>
          </a:p>
          <a:p>
            <a:pPr lvl="1"/>
            <a:r>
              <a:rPr lang="en-US" dirty="0" smtClean="0"/>
              <a:t>Click </a:t>
            </a:r>
            <a:r>
              <a:rPr lang="en-US" b="1" dirty="0" smtClean="0"/>
              <a:t>Next</a:t>
            </a:r>
            <a:r>
              <a:rPr lang="en-US" dirty="0" smtClean="0"/>
              <a:t> to get to the screen where you will enter a password</a:t>
            </a:r>
          </a:p>
          <a:p>
            <a:r>
              <a:rPr lang="en-US" dirty="0" smtClean="0"/>
              <a:t>7. Installation will now continue in the same way as 	an upgrade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94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Steps to Perform a Clean Install or Dual Boot</a:t>
            </a:r>
            <a:endParaRPr lang="en-US" dirty="0" smtClean="0"/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Boot with a dual boot</a:t>
            </a:r>
          </a:p>
          <a:p>
            <a:pPr lvl="1" eaLnBrk="1" hangingPunct="1"/>
            <a:r>
              <a:rPr lang="en-US" dirty="0" smtClean="0"/>
              <a:t>Boot loader menu automatically appears</a:t>
            </a:r>
          </a:p>
          <a:p>
            <a:pPr lvl="2" eaLnBrk="1" hangingPunct="1"/>
            <a:r>
              <a:rPr lang="en-US" dirty="0" smtClean="0"/>
              <a:t>Provides a selection for an operating system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2133600" y="5715000"/>
            <a:ext cx="5562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 smtClean="0"/>
              <a:t>Figure 7-28 </a:t>
            </a:r>
            <a:r>
              <a:rPr lang="en-US" sz="1600" dirty="0" smtClean="0"/>
              <a:t>Boot loader menu in a dual-boot environment</a:t>
            </a:r>
            <a:endParaRPr lang="en-US" sz="1600" dirty="0"/>
          </a:p>
        </p:txBody>
      </p:sp>
      <p:sp>
        <p:nvSpPr>
          <p:cNvPr id="4813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5B68513-E1A8-41CF-9BDA-8FD3B3B6D741}" type="slidenum">
              <a:rPr lang="en-US" smtClean="0"/>
              <a:pPr eaLnBrk="1" hangingPunct="1"/>
              <a:t>37</a:t>
            </a:fld>
            <a:endParaRPr lang="en-US" dirty="0" smtClean="0"/>
          </a:p>
        </p:txBody>
      </p:sp>
      <p:pic>
        <p:nvPicPr>
          <p:cNvPr id="11266" name="Picture 2" descr="C:\Users\Julie\Documents\DropBox\InstructorManuals\A+Software\Figures\ch02\35135_f0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2939588"/>
            <a:ext cx="4142509" cy="279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the Windows 7 Upgrade DVD on  a New Hard Drive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Sometimes you might need to use the upgrade DVD to install Windows 7 when replacing a hard drive</a:t>
            </a:r>
          </a:p>
          <a:p>
            <a:pPr lvl="1" eaLnBrk="1" hangingPunct="1"/>
            <a:r>
              <a:rPr lang="en-US" dirty="0" smtClean="0"/>
              <a:t>Setup expects that an old OS is installed if you use the upgrade DVD</a:t>
            </a:r>
          </a:p>
          <a:p>
            <a:pPr eaLnBrk="1" hangingPunct="1"/>
            <a:r>
              <a:rPr lang="en-US" dirty="0" smtClean="0"/>
              <a:t>Solutions:</a:t>
            </a:r>
          </a:p>
          <a:p>
            <a:pPr lvl="1" eaLnBrk="1" hangingPunct="1"/>
            <a:r>
              <a:rPr lang="en-US" dirty="0" smtClean="0"/>
              <a:t>Reinstall Vista or Windows XP and install Windows </a:t>
            </a:r>
            <a:r>
              <a:rPr lang="en-US" dirty="0"/>
              <a:t>7</a:t>
            </a:r>
            <a:r>
              <a:rPr lang="en-US" dirty="0" smtClean="0"/>
              <a:t> as an upgrade</a:t>
            </a:r>
          </a:p>
          <a:p>
            <a:pPr lvl="1" eaLnBrk="1" hangingPunct="1"/>
            <a:r>
              <a:rPr lang="en-US" dirty="0" smtClean="0"/>
              <a:t>Install Windows 7 twice</a:t>
            </a:r>
          </a:p>
          <a:p>
            <a:pPr lvl="2" eaLnBrk="1" hangingPunct="1"/>
            <a:r>
              <a:rPr lang="en-US" dirty="0" smtClean="0"/>
              <a:t>Use Windows 7 upgrade DVD to perform a clean install</a:t>
            </a:r>
          </a:p>
          <a:p>
            <a:pPr lvl="3" eaLnBrk="1" hangingPunct="1"/>
            <a:r>
              <a:rPr lang="en-US" dirty="0" smtClean="0"/>
              <a:t>Do not enter product key</a:t>
            </a:r>
          </a:p>
          <a:p>
            <a:pPr lvl="2" eaLnBrk="1" hangingPunct="1"/>
            <a:r>
              <a:rPr lang="en-US" dirty="0" smtClean="0"/>
              <a:t>Install Windows 7 again but this time as an upgrade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19006DC-6478-4F3D-A419-A98AD15B36FB}" type="slidenum">
              <a:rPr lang="en-US" smtClean="0"/>
              <a:pPr eaLnBrk="1" hangingPunct="1"/>
              <a:t>38</a:t>
            </a:fld>
            <a:endParaRPr 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to Do After A Windows Installation</a:t>
            </a:r>
          </a:p>
        </p:txBody>
      </p:sp>
      <p:sp>
        <p:nvSpPr>
          <p:cNvPr id="5120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Verify network access</a:t>
            </a:r>
          </a:p>
          <a:p>
            <a:pPr eaLnBrk="1" hangingPunct="1"/>
            <a:r>
              <a:rPr lang="en-US" dirty="0" smtClean="0"/>
              <a:t>Activate Windows</a:t>
            </a:r>
          </a:p>
          <a:p>
            <a:pPr eaLnBrk="1" hangingPunct="1"/>
            <a:r>
              <a:rPr lang="en-US" dirty="0" smtClean="0"/>
              <a:t>Install Windows updates and service packs</a:t>
            </a:r>
          </a:p>
          <a:p>
            <a:pPr eaLnBrk="1" hangingPunct="1"/>
            <a:r>
              <a:rPr lang="en-US" dirty="0" smtClean="0"/>
              <a:t>Verify automatic updates are set as you want them</a:t>
            </a:r>
          </a:p>
          <a:p>
            <a:pPr eaLnBrk="1" hangingPunct="1"/>
            <a:r>
              <a:rPr lang="en-US" dirty="0" smtClean="0"/>
              <a:t>Install hardware</a:t>
            </a:r>
          </a:p>
          <a:p>
            <a:pPr eaLnBrk="1" hangingPunct="1"/>
            <a:r>
              <a:rPr lang="en-US" dirty="0" smtClean="0"/>
              <a:t>Install applications, including antivirus software</a:t>
            </a:r>
          </a:p>
          <a:p>
            <a:pPr eaLnBrk="1" hangingPunct="1"/>
            <a:r>
              <a:rPr lang="en-US" dirty="0" smtClean="0"/>
              <a:t>Set up user accounts and transfer (or restore) user data</a:t>
            </a:r>
          </a:p>
          <a:p>
            <a:pPr eaLnBrk="1" hangingPunct="1"/>
            <a:r>
              <a:rPr lang="en-US" dirty="0" smtClean="0"/>
              <a:t>Turn Windows features on or off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0463E0B-F0F2-4292-895F-8BF24BA6E19E}" type="slidenum">
              <a:rPr lang="en-US" smtClean="0"/>
              <a:pPr eaLnBrk="1" hangingPunct="1"/>
              <a:t>39</a:t>
            </a:fld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Edition, License, and Version of Windows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Editions of Windows 7</a:t>
            </a:r>
          </a:p>
          <a:p>
            <a:pPr lvl="1"/>
            <a:r>
              <a:rPr lang="en-US" dirty="0" smtClean="0"/>
              <a:t>Windows 7 Starter: intended to be used on notebooks or in developing nations</a:t>
            </a:r>
          </a:p>
          <a:p>
            <a:pPr lvl="2"/>
            <a:r>
              <a:rPr lang="en-US" dirty="0" smtClean="0"/>
              <a:t>Only comes in the 32-bit version</a:t>
            </a:r>
          </a:p>
          <a:p>
            <a:pPr lvl="1"/>
            <a:r>
              <a:rPr lang="en-US" dirty="0" smtClean="0"/>
              <a:t>Windows 7 Home Basic: has limited features and is available only in underdeveloped countries</a:t>
            </a:r>
          </a:p>
          <a:p>
            <a:pPr lvl="1"/>
            <a:r>
              <a:rPr lang="en-US" dirty="0" smtClean="0"/>
              <a:t>Windows 7 Home Premium: similar to Home Basic but includes additional features</a:t>
            </a:r>
          </a:p>
          <a:p>
            <a:pPr lvl="1"/>
            <a:r>
              <a:rPr lang="en-US" dirty="0" smtClean="0"/>
              <a:t>Windows 7 Professional: intended for business users</a:t>
            </a:r>
          </a:p>
          <a:p>
            <a:pPr lvl="2"/>
            <a:r>
              <a:rPr lang="en-US" dirty="0" smtClean="0"/>
              <a:t>Can purchase multiple site licenses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81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That You Have Network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join the computer to a domain:</a:t>
            </a:r>
          </a:p>
          <a:p>
            <a:pPr lvl="1"/>
            <a:r>
              <a:rPr lang="en-US" dirty="0" smtClean="0"/>
              <a:t>Right-click </a:t>
            </a:r>
            <a:r>
              <a:rPr lang="en-US" b="1" dirty="0" smtClean="0"/>
              <a:t>Computer</a:t>
            </a:r>
            <a:r>
              <a:rPr lang="en-US" dirty="0" smtClean="0"/>
              <a:t> and select </a:t>
            </a:r>
            <a:r>
              <a:rPr lang="en-US" b="1" dirty="0" smtClean="0"/>
              <a:t>Properties</a:t>
            </a:r>
            <a:r>
              <a:rPr lang="en-US" dirty="0" smtClean="0"/>
              <a:t> to bring up the System window</a:t>
            </a:r>
          </a:p>
          <a:p>
            <a:pPr lvl="1"/>
            <a:r>
              <a:rPr lang="en-US" dirty="0" smtClean="0"/>
              <a:t>Scroll down to </a:t>
            </a:r>
            <a:r>
              <a:rPr lang="en-US" i="1" dirty="0" smtClean="0"/>
              <a:t>Computer name, domain and workgroup settings </a:t>
            </a:r>
            <a:r>
              <a:rPr lang="en-US" dirty="0" smtClean="0"/>
              <a:t>– Click </a:t>
            </a:r>
            <a:r>
              <a:rPr lang="en-US" b="1" dirty="0" smtClean="0"/>
              <a:t>Change settings</a:t>
            </a:r>
          </a:p>
          <a:p>
            <a:pPr lvl="1"/>
            <a:r>
              <a:rPr lang="en-US" dirty="0" smtClean="0"/>
              <a:t>Click </a:t>
            </a:r>
            <a:r>
              <a:rPr lang="en-US" b="1" dirty="0" smtClean="0"/>
              <a:t>Network ID </a:t>
            </a:r>
            <a:r>
              <a:rPr lang="en-US" dirty="0" smtClean="0"/>
              <a:t>and follow directions on-screen</a:t>
            </a:r>
          </a:p>
          <a:p>
            <a:r>
              <a:rPr lang="en-US" dirty="0" smtClean="0"/>
              <a:t>If not connecting to a network:</a:t>
            </a:r>
          </a:p>
          <a:p>
            <a:pPr lvl="1"/>
            <a:r>
              <a:rPr lang="en-US" dirty="0" smtClean="0"/>
              <a:t>Use the Network and Sharing Center to try to resolve the 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88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 Windows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requires product activation </a:t>
            </a:r>
          </a:p>
          <a:p>
            <a:pPr lvl="1"/>
            <a:r>
              <a:rPr lang="en-US" dirty="0" smtClean="0"/>
              <a:t>Ensures a valid Windows license has been purchased</a:t>
            </a:r>
          </a:p>
          <a:p>
            <a:pPr lvl="1"/>
            <a:r>
              <a:rPr lang="en-US" dirty="0" smtClean="0"/>
              <a:t>You have 30 days after installation to activate</a:t>
            </a:r>
          </a:p>
          <a:p>
            <a:r>
              <a:rPr lang="en-US" dirty="0" smtClean="0"/>
              <a:t>To activate Windows 7:</a:t>
            </a:r>
          </a:p>
          <a:p>
            <a:pPr lvl="1"/>
            <a:r>
              <a:rPr lang="en-US" dirty="0" smtClean="0"/>
              <a:t>Click the </a:t>
            </a:r>
            <a:r>
              <a:rPr lang="en-US" b="1" dirty="0" smtClean="0"/>
              <a:t>Start</a:t>
            </a:r>
            <a:r>
              <a:rPr lang="en-US" dirty="0" smtClean="0"/>
              <a:t> button and enter </a:t>
            </a:r>
            <a:r>
              <a:rPr lang="en-US" b="1" dirty="0" smtClean="0"/>
              <a:t>activate</a:t>
            </a:r>
            <a:r>
              <a:rPr lang="en-US" dirty="0" smtClean="0"/>
              <a:t> in the </a:t>
            </a:r>
            <a:r>
              <a:rPr lang="en-US" i="1" dirty="0" smtClean="0"/>
              <a:t>Search</a:t>
            </a:r>
            <a:r>
              <a:rPr lang="en-US" dirty="0" smtClean="0"/>
              <a:t> box</a:t>
            </a:r>
          </a:p>
          <a:p>
            <a:pPr lvl="1"/>
            <a:r>
              <a:rPr lang="en-US" dirty="0" smtClean="0"/>
              <a:t>Windows Activation window opens</a:t>
            </a:r>
          </a:p>
          <a:p>
            <a:pPr lvl="1"/>
            <a:r>
              <a:rPr lang="en-US" dirty="0" smtClean="0"/>
              <a:t>Click </a:t>
            </a:r>
            <a:r>
              <a:rPr lang="en-US" b="1" dirty="0" smtClean="0"/>
              <a:t>Activate Windows online now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40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Windows Updates and Service Packs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download and apply updates:</a:t>
            </a:r>
          </a:p>
          <a:p>
            <a:pPr lvl="1"/>
            <a:r>
              <a:rPr lang="en-US" dirty="0" smtClean="0"/>
              <a:t>Click </a:t>
            </a:r>
            <a:r>
              <a:rPr lang="en-US" b="1" dirty="0" smtClean="0"/>
              <a:t>Start</a:t>
            </a:r>
            <a:r>
              <a:rPr lang="en-US" dirty="0" smtClean="0"/>
              <a:t>, </a:t>
            </a:r>
            <a:r>
              <a:rPr lang="en-US" b="1" dirty="0" smtClean="0"/>
              <a:t>All Programs</a:t>
            </a:r>
            <a:r>
              <a:rPr lang="en-US" dirty="0" smtClean="0"/>
              <a:t>, and </a:t>
            </a:r>
            <a:r>
              <a:rPr lang="en-US" b="1" dirty="0" smtClean="0"/>
              <a:t>Windows Update</a:t>
            </a:r>
          </a:p>
          <a:p>
            <a:pPr lvl="1"/>
            <a:r>
              <a:rPr lang="en-US" dirty="0" smtClean="0"/>
              <a:t>Windows Update window will appear and will display a message if updates are available</a:t>
            </a:r>
          </a:p>
          <a:p>
            <a:pPr lvl="1"/>
            <a:r>
              <a:rPr lang="en-US" dirty="0" smtClean="0"/>
              <a:t>Click </a:t>
            </a:r>
            <a:r>
              <a:rPr lang="en-US" b="1" dirty="0" smtClean="0"/>
              <a:t>important updates </a:t>
            </a:r>
            <a:r>
              <a:rPr lang="en-US" dirty="0" smtClean="0"/>
              <a:t>to get a list of updates available</a:t>
            </a:r>
          </a:p>
          <a:p>
            <a:pPr lvl="1"/>
            <a:r>
              <a:rPr lang="en-US" dirty="0" smtClean="0"/>
              <a:t>Select the ones you want to install</a:t>
            </a:r>
          </a:p>
          <a:p>
            <a:pPr lvl="2"/>
            <a:r>
              <a:rPr lang="en-US" dirty="0" smtClean="0"/>
              <a:t>May not always list the ones needed the first time</a:t>
            </a:r>
          </a:p>
          <a:p>
            <a:pPr lvl="2"/>
            <a:r>
              <a:rPr lang="en-US" dirty="0" smtClean="0"/>
              <a:t>May take 2-3 passes to get the PC entirely up to 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09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Automatic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installation, you chose how you want to handle Windows updates</a:t>
            </a:r>
          </a:p>
          <a:p>
            <a:r>
              <a:rPr lang="en-US" dirty="0" smtClean="0"/>
              <a:t>To verify or change this setting:</a:t>
            </a:r>
          </a:p>
          <a:p>
            <a:pPr lvl="1"/>
            <a:r>
              <a:rPr lang="en-US" dirty="0" smtClean="0"/>
              <a:t>Click </a:t>
            </a:r>
            <a:r>
              <a:rPr lang="en-US" b="1" dirty="0" smtClean="0"/>
              <a:t>Change settings </a:t>
            </a:r>
            <a:r>
              <a:rPr lang="en-US" dirty="0" smtClean="0"/>
              <a:t>in the left pane of the Windows Update window</a:t>
            </a:r>
          </a:p>
          <a:p>
            <a:pPr lvl="1"/>
            <a:r>
              <a:rPr lang="en-US" dirty="0" smtClean="0"/>
              <a:t>Recommended setting is to allow Windows to automatically download and install updates daily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10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49260-8D3A-4A33-AFF0-301E4B23FA2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2290" name="Picture 2" descr="C:\Users\Julie\Documents\DropBox\InstructorManuals\A+Software\Figures\ch02\35135_f02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400"/>
            <a:ext cx="6324600" cy="501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5791200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7-34  </a:t>
            </a:r>
            <a:r>
              <a:rPr lang="en-US" dirty="0" smtClean="0"/>
              <a:t>Manage how and when Windows is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32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evices that were not automatically installed during the installation must be installed</a:t>
            </a:r>
          </a:p>
          <a:p>
            <a:r>
              <a:rPr lang="en-US" dirty="0" smtClean="0"/>
              <a:t>As you install each device, reboot and verify operation before moving on to next device</a:t>
            </a:r>
          </a:p>
          <a:p>
            <a:r>
              <a:rPr lang="en-US" dirty="0" smtClean="0"/>
              <a:t>You may need to:</a:t>
            </a:r>
          </a:p>
          <a:p>
            <a:pPr lvl="1"/>
            <a:r>
              <a:rPr lang="en-US" dirty="0" smtClean="0"/>
              <a:t>Install drivers for the motherboard</a:t>
            </a:r>
          </a:p>
          <a:p>
            <a:pPr lvl="1"/>
            <a:r>
              <a:rPr lang="en-US" dirty="0" smtClean="0"/>
              <a:t>Install drivers that cam with any video cards</a:t>
            </a:r>
          </a:p>
          <a:p>
            <a:pPr lvl="1"/>
            <a:r>
              <a:rPr lang="en-US" dirty="0" smtClean="0"/>
              <a:t>Install the printer</a:t>
            </a:r>
          </a:p>
          <a:p>
            <a:pPr lvl="1"/>
            <a:r>
              <a:rPr lang="en-US" dirty="0" smtClean="0"/>
              <a:t>For other hardware devices, read and follow manufacturer directions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67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Manager: the primary Windows tool for managing hardware</a:t>
            </a:r>
          </a:p>
          <a:p>
            <a:pPr lvl="1"/>
            <a:r>
              <a:rPr lang="en-US" dirty="0" smtClean="0"/>
              <a:t>You can disable or enable a device, update its drivers, uninstall a device, and undo a driver update</a:t>
            </a:r>
          </a:p>
          <a:p>
            <a:r>
              <a:rPr lang="en-US" dirty="0" smtClean="0"/>
              <a:t>Problems with Legacy Devices</a:t>
            </a:r>
          </a:p>
          <a:p>
            <a:pPr lvl="1"/>
            <a:r>
              <a:rPr lang="en-US" dirty="0" smtClean="0"/>
              <a:t>If the driver does not load correctly or gives errors, try searching the Internet for a Windows 7 driver</a:t>
            </a:r>
          </a:p>
          <a:p>
            <a:pPr lvl="1"/>
            <a:r>
              <a:rPr lang="en-US" dirty="0" smtClean="0"/>
              <a:t>If you don’t find one, run Vista driver installation program in compatibility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55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49260-8D3A-4A33-AFF0-301E4B23FA2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13314" name="Picture 2" descr="C:\Users\Julie\Documents\DropBox\InstructorManuals\A+Software\Figures\ch02\35135_f02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5791200" cy="459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555673"/>
            <a:ext cx="8157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7-41  </a:t>
            </a:r>
            <a:r>
              <a:rPr lang="en-US" dirty="0" smtClean="0"/>
              <a:t>By default, Windows does not display legacy drivers in Device</a:t>
            </a:r>
          </a:p>
          <a:p>
            <a:r>
              <a:rPr lang="en-US" dirty="0" smtClean="0"/>
              <a:t>                    Manager; you show these hidden devices by using the View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15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installation instructions for each application that needs to be installed</a:t>
            </a:r>
          </a:p>
          <a:p>
            <a:r>
              <a:rPr lang="en-US" dirty="0" smtClean="0"/>
              <a:t>Be sure to install antivirus software</a:t>
            </a:r>
          </a:p>
          <a:p>
            <a:r>
              <a:rPr lang="en-US" dirty="0" smtClean="0"/>
              <a:t>After an application is installed, check to see if any updates are available for the application</a:t>
            </a:r>
          </a:p>
          <a:p>
            <a:r>
              <a:rPr lang="en-US" dirty="0" smtClean="0"/>
              <a:t>If you need to uninstall an application, open Control Panel and click </a:t>
            </a:r>
            <a:r>
              <a:rPr lang="en-US" b="1" dirty="0" smtClean="0"/>
              <a:t>Uninstall a program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87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D49260-8D3A-4A33-AFF0-301E4B23FA2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14338" name="Picture 2" descr="C:\Users\Julie\Documents\DropBox\InstructorManuals\A+Software\Figures\ch02\35135_f024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5" y="1004454"/>
            <a:ext cx="682580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5486400"/>
            <a:ext cx="586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7-46  </a:t>
            </a:r>
            <a:r>
              <a:rPr lang="en-US" dirty="0" smtClean="0"/>
              <a:t>Select a program from the list to view your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options to manage the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6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Edition, License, and Version of Windows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Editions of Windows 7 (continued)</a:t>
            </a:r>
          </a:p>
          <a:p>
            <a:pPr lvl="1"/>
            <a:r>
              <a:rPr lang="en-US" dirty="0" smtClean="0"/>
              <a:t>Windows 7 Enterprise: similar to Windows 7 Professional but includes additional features </a:t>
            </a:r>
          </a:p>
          <a:p>
            <a:pPr lvl="2"/>
            <a:r>
              <a:rPr lang="en-US" dirty="0" smtClean="0"/>
              <a:t>Does not include Windows DVD Maker</a:t>
            </a:r>
          </a:p>
          <a:p>
            <a:pPr lvl="2"/>
            <a:r>
              <a:rPr lang="en-US" dirty="0" smtClean="0"/>
              <a:t>Multiple site licenses are available</a:t>
            </a:r>
          </a:p>
          <a:p>
            <a:pPr lvl="1"/>
            <a:r>
              <a:rPr lang="en-US" dirty="0" smtClean="0"/>
              <a:t>Windows 7 Ultimate: includes every Windows 7 feature</a:t>
            </a:r>
          </a:p>
          <a:p>
            <a:pPr lvl="2"/>
            <a:r>
              <a:rPr lang="en-US" dirty="0" smtClean="0"/>
              <a:t>Multiple site licenses are not available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70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User Accounts and Transfer 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Control Panel to add or remove user accounts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15362" name="Picture 2" descr="C:\Users\Julie\Documents\DropBox\InstructorManuals\A+Software\Figures\ch02\35135_f02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5765936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58674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7-47  </a:t>
            </a:r>
            <a:r>
              <a:rPr lang="en-US" dirty="0" smtClean="0"/>
              <a:t>Decide the privilege level for the new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988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Windows 7 Features On or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on system resources by turning off Windows features you will not 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16386" name="Picture 2" descr="C:\Users\Julie\Documents\DropBox\InstructorManuals\A+Software\Figures\ch02\35135_f02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33600"/>
            <a:ext cx="3352800" cy="367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5127" y="5158218"/>
            <a:ext cx="390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7-48  </a:t>
            </a:r>
            <a:r>
              <a:rPr lang="en-US" dirty="0" smtClean="0"/>
              <a:t>Turn Windows features</a:t>
            </a:r>
          </a:p>
          <a:p>
            <a:r>
              <a:rPr lang="en-US" dirty="0"/>
              <a:t>	</a:t>
            </a:r>
            <a:r>
              <a:rPr lang="en-US" dirty="0" smtClean="0"/>
              <a:t>       on or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94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 for Windows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strategy: a procedure to install Windows, device drivers, and applications on a computer </a:t>
            </a:r>
          </a:p>
          <a:p>
            <a:pPr lvl="1"/>
            <a:r>
              <a:rPr lang="en-US" dirty="0" smtClean="0"/>
              <a:t>Can include the process to transfer user settings, application settings, and user data files from an old installation to the new installation</a:t>
            </a:r>
          </a:p>
          <a:p>
            <a:r>
              <a:rPr lang="en-US" dirty="0" smtClean="0"/>
              <a:t>A deployment strategy is essential when supporting  large corporations with hundreds of computers</a:t>
            </a:r>
          </a:p>
          <a:p>
            <a:r>
              <a:rPr lang="en-US" dirty="0" smtClean="0"/>
              <a:t>Microsoft suggest four deployment strategies based on the number of computers to be deployed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569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 for Windows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High-Touch with Retail Media (recommended for fewer than 100 computers)</a:t>
            </a:r>
          </a:p>
          <a:p>
            <a:pPr lvl="1"/>
            <a:r>
              <a:rPr lang="en-US" dirty="0" smtClean="0"/>
              <a:t>All work is done by a technician sitting at the computer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opy setup files on setup DVD to a file server and share the folder</a:t>
            </a:r>
          </a:p>
          <a:p>
            <a:pPr lvl="1"/>
            <a:r>
              <a:rPr lang="en-US" dirty="0" smtClean="0"/>
              <a:t>Server used in this way is called a </a:t>
            </a:r>
            <a:r>
              <a:rPr lang="en-US" b="1" dirty="0" smtClean="0"/>
              <a:t>distribution server</a:t>
            </a:r>
          </a:p>
          <a:p>
            <a:pPr lvl="1"/>
            <a:r>
              <a:rPr lang="en-US" dirty="0" smtClean="0"/>
              <a:t>Use Windows </a:t>
            </a:r>
            <a:r>
              <a:rPr lang="en-US" dirty="0"/>
              <a:t>7/Vista Easy </a:t>
            </a:r>
            <a:r>
              <a:rPr lang="en-US" dirty="0" smtClean="0"/>
              <a:t>Transfer to transfer user settings and user data</a:t>
            </a:r>
          </a:p>
          <a:p>
            <a:pPr lvl="1"/>
            <a:r>
              <a:rPr lang="en-US" dirty="0" smtClean="0"/>
              <a:t>User State Migration Tool (USMT) – command-line tool that can be used in a domain environment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97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 for Windows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High-Touch with Standard Image (recommended for 100-200 computers)</a:t>
            </a:r>
          </a:p>
          <a:p>
            <a:pPr lvl="1"/>
            <a:r>
              <a:rPr lang="en-US" dirty="0" smtClean="0"/>
              <a:t>Drive-imaging software is used to clone the entire hard drive to another bootable media (process is called </a:t>
            </a:r>
            <a:r>
              <a:rPr lang="en-US" b="1" dirty="0" smtClean="0"/>
              <a:t>drive imaging </a:t>
            </a:r>
            <a:r>
              <a:rPr lang="en-US" dirty="0" smtClean="0"/>
              <a:t>or </a:t>
            </a:r>
            <a:r>
              <a:rPr lang="en-US" b="1" dirty="0" smtClean="0"/>
              <a:t>disk cloning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use tools in </a:t>
            </a:r>
            <a:r>
              <a:rPr lang="en-US" b="1" dirty="0" smtClean="0"/>
              <a:t>Windows Automated Installation Kit (AIK)</a:t>
            </a:r>
            <a:r>
              <a:rPr lang="en-US" dirty="0" smtClean="0"/>
              <a:t> or third-party software</a:t>
            </a:r>
          </a:p>
          <a:p>
            <a:pPr lvl="1"/>
            <a:r>
              <a:rPr lang="en-US" dirty="0" smtClean="0"/>
              <a:t>Installing a standard image on another computer is called </a:t>
            </a:r>
            <a:r>
              <a:rPr lang="en-US" b="1" dirty="0" smtClean="0"/>
              <a:t>image deployment</a:t>
            </a:r>
          </a:p>
          <a:p>
            <a:pPr lvl="1"/>
            <a:r>
              <a:rPr lang="en-US" dirty="0" smtClean="0"/>
              <a:t>Takes longer for initial setup but les time to install on each computer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48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 for Windows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Lite-Touch High Volume Deployment (recommended for 200-500 computers)</a:t>
            </a:r>
          </a:p>
          <a:p>
            <a:pPr lvl="1"/>
            <a:r>
              <a:rPr lang="en-US" dirty="0" smtClean="0"/>
              <a:t>Uses a deployment server on the network to serve up the installation after a technician starts the process</a:t>
            </a:r>
          </a:p>
          <a:p>
            <a:pPr lvl="1"/>
            <a:r>
              <a:rPr lang="en-US" dirty="0" smtClean="0"/>
              <a:t>Files in installation include Windows, device drivers and applications (called the distribution share)</a:t>
            </a:r>
          </a:p>
          <a:p>
            <a:pPr lvl="1"/>
            <a:r>
              <a:rPr lang="en-US" dirty="0" smtClean="0"/>
              <a:t>Technicians boot the computer to Windows PE</a:t>
            </a:r>
          </a:p>
          <a:p>
            <a:pPr lvl="2"/>
            <a:r>
              <a:rPr lang="en-US" dirty="0" smtClean="0"/>
              <a:t>Windows Preinstallation Environment is a minimum OS </a:t>
            </a:r>
          </a:p>
          <a:p>
            <a:pPr lvl="2"/>
            <a:r>
              <a:rPr lang="en-US" dirty="0" smtClean="0"/>
              <a:t>Can be installed on a USB drive</a:t>
            </a:r>
          </a:p>
          <a:p>
            <a:pPr lvl="1"/>
            <a:r>
              <a:rPr lang="en-US" dirty="0" smtClean="0"/>
              <a:t>Responses to prompts are stored in an answer file so a technician is not required to sit through installation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749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 for Windows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Lite-Touch </a:t>
            </a:r>
            <a:r>
              <a:rPr lang="en-US" dirty="0"/>
              <a:t>High Volume Deployment </a:t>
            </a:r>
            <a:r>
              <a:rPr lang="en-US" dirty="0" smtClean="0"/>
              <a:t>(continued)</a:t>
            </a:r>
          </a:p>
          <a:p>
            <a:pPr lvl="1"/>
            <a:r>
              <a:rPr lang="en-US" dirty="0" smtClean="0"/>
              <a:t>USMT is then used to transfer user settings, application settings, and user data</a:t>
            </a:r>
          </a:p>
          <a:p>
            <a:pPr lvl="1"/>
            <a:r>
              <a:rPr lang="en-US" b="1" dirty="0" smtClean="0"/>
              <a:t>Microsoft Assessment and Planning (MAP) Toolkit</a:t>
            </a:r>
          </a:p>
          <a:p>
            <a:pPr lvl="2"/>
            <a:r>
              <a:rPr lang="en-US" dirty="0" smtClean="0"/>
              <a:t>Can be used to query hundreds of computers in a single scan</a:t>
            </a:r>
          </a:p>
          <a:p>
            <a:pPr lvl="2"/>
            <a:r>
              <a:rPr lang="en-US" dirty="0" smtClean="0"/>
              <a:t>Automatically examines hardware and applications on each computer to verify compatibility with Windows 7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64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 for Windows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Zero-Touch, High-Volume Deployment (recommended for more than 500 computers)</a:t>
            </a:r>
          </a:p>
          <a:p>
            <a:pPr lvl="1"/>
            <a:r>
              <a:rPr lang="en-US" dirty="0" smtClean="0"/>
              <a:t>Most difficult to set up and requires complex tools</a:t>
            </a:r>
          </a:p>
          <a:p>
            <a:pPr lvl="1"/>
            <a:r>
              <a:rPr lang="en-US" dirty="0" smtClean="0"/>
              <a:t>Uses a push automation</a:t>
            </a:r>
          </a:p>
          <a:p>
            <a:pPr lvl="2"/>
            <a:r>
              <a:rPr lang="en-US" dirty="0" smtClean="0"/>
              <a:t>A server automatically pushes the installation to a computer when a user is not likely to be sitting at it</a:t>
            </a:r>
          </a:p>
          <a:p>
            <a:pPr lvl="1"/>
            <a:r>
              <a:rPr lang="en-US" dirty="0" smtClean="0"/>
              <a:t>Automated with no user intervention required</a:t>
            </a:r>
          </a:p>
          <a:p>
            <a:pPr lvl="1"/>
            <a:r>
              <a:rPr lang="en-US" dirty="0" smtClean="0"/>
              <a:t>Can turn on a computer that is turned off and even works on when no OS is installed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35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USMT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General steps to use USMT:</a:t>
            </a:r>
          </a:p>
          <a:p>
            <a:pPr lvl="1"/>
            <a:r>
              <a:rPr lang="en-US" dirty="0" smtClean="0"/>
              <a:t>Download and install AIK software on a technician’s computer </a:t>
            </a:r>
          </a:p>
          <a:p>
            <a:pPr lvl="1"/>
            <a:r>
              <a:rPr lang="en-US" dirty="0" smtClean="0"/>
              <a:t>Copy the USMT program files from technician’s computer to source computer</a:t>
            </a:r>
          </a:p>
          <a:p>
            <a:pPr lvl="1"/>
            <a:r>
              <a:rPr lang="en-US" dirty="0" smtClean="0"/>
              <a:t>Run the scanstate command on source to copy user files and settings to a file server</a:t>
            </a:r>
          </a:p>
          <a:p>
            <a:pPr lvl="1"/>
            <a:r>
              <a:rPr lang="en-US" dirty="0" smtClean="0"/>
              <a:t>Install Windows 7, device drivers, and applications on the destination computer</a:t>
            </a:r>
          </a:p>
          <a:p>
            <a:pPr lvl="1"/>
            <a:r>
              <a:rPr lang="en-US" dirty="0" smtClean="0"/>
              <a:t>Run the loadstate command to apply user files and settings from the file server to the destination computer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53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Planning requires many decisions</a:t>
            </a:r>
          </a:p>
          <a:p>
            <a:pPr lvl="1" eaLnBrk="1" hangingPunct="1"/>
            <a:r>
              <a:rPr lang="en-US" dirty="0" smtClean="0"/>
              <a:t>Purchase options, versions, 32-bit or 64-bit, hardware requirements, installation method, and network issues (user accounts, workgroup vs. domain)</a:t>
            </a:r>
          </a:p>
          <a:p>
            <a:pPr eaLnBrk="1" hangingPunct="1"/>
            <a:r>
              <a:rPr lang="en-US" dirty="0" smtClean="0"/>
              <a:t>Windows 7 installation choices</a:t>
            </a:r>
          </a:p>
          <a:p>
            <a:pPr lvl="1" eaLnBrk="1" hangingPunct="1"/>
            <a:r>
              <a:rPr lang="en-US" dirty="0" smtClean="0"/>
              <a:t>Upgrade, clean install, or dual boot</a:t>
            </a:r>
          </a:p>
          <a:p>
            <a:pPr lvl="1" eaLnBrk="1" hangingPunct="1"/>
            <a:r>
              <a:rPr lang="en-US" dirty="0" smtClean="0"/>
              <a:t>Also need to know how to install Windows on a new hard drive using an upgrade license</a:t>
            </a:r>
          </a:p>
          <a:p>
            <a:pPr lvl="1" eaLnBrk="1" hangingPunct="1"/>
            <a:r>
              <a:rPr lang="en-US" dirty="0" smtClean="0"/>
              <a:t>Vista installation works the same as a Windows 7 installation</a:t>
            </a:r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2BAF7D9-F457-4C78-B0BC-8189621D7F95}" type="slidenum">
              <a:rPr lang="en-US" smtClean="0"/>
              <a:pPr eaLnBrk="1" hangingPunct="1"/>
              <a:t>59</a:t>
            </a:fld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514600" y="5791200"/>
            <a:ext cx="4537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/>
              <a:t>Table </a:t>
            </a:r>
            <a:r>
              <a:rPr lang="en-US" sz="1600" b="1" dirty="0" smtClean="0"/>
              <a:t>2-1 </a:t>
            </a:r>
            <a:r>
              <a:rPr lang="en-US" sz="1600" dirty="0" smtClean="0"/>
              <a:t>Windows 7 </a:t>
            </a:r>
            <a:r>
              <a:rPr lang="en-US" sz="1600" dirty="0"/>
              <a:t>editions and their features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8833E34-C989-4D77-833D-7F79AA705F57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  <p:pic>
        <p:nvPicPr>
          <p:cNvPr id="3" name="Content Placeholder 2" descr="C:\Users\Julie\Documents\DropBox\InstructorManuals\A+Software\Figures\ch02\35135_t0201.jp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6200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After installation</a:t>
            </a:r>
          </a:p>
          <a:p>
            <a:pPr lvl="1" eaLnBrk="1" hangingPunct="1"/>
            <a:r>
              <a:rPr lang="en-US" dirty="0"/>
              <a:t>Verify network access, activate Windows, install any Windows updates or service packs, verify automatic updates is configured </a:t>
            </a:r>
            <a:r>
              <a:rPr lang="en-US" dirty="0" smtClean="0"/>
              <a:t>correctly, install hardware and applications, create user accounts, and turn Windows features on or off</a:t>
            </a:r>
          </a:p>
          <a:p>
            <a:pPr eaLnBrk="1" hangingPunct="1"/>
            <a:r>
              <a:rPr lang="en-US" dirty="0" smtClean="0"/>
              <a:t>When working in a Large Enterprise</a:t>
            </a:r>
          </a:p>
          <a:p>
            <a:pPr lvl="1" eaLnBrk="1" hangingPunct="1"/>
            <a:r>
              <a:rPr lang="en-US" dirty="0" smtClean="0"/>
              <a:t>Four deployment strategies are recommended</a:t>
            </a:r>
          </a:p>
          <a:p>
            <a:pPr lvl="2" eaLnBrk="1" hangingPunct="1"/>
            <a:r>
              <a:rPr lang="en-US" dirty="0" smtClean="0"/>
              <a:t>High-touch with retail media, high-touch with a standard image, lite-touch with high volume, and zero-touch with high volume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1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Managing &amp; Maintaining Your PC, 8th Edition</a:t>
            </a:r>
            <a:endParaRPr lang="en-US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Choose the Edition, License, and Version of Windows 7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Purchase options</a:t>
            </a:r>
          </a:p>
          <a:p>
            <a:pPr lvl="1" eaLnBrk="1" hangingPunct="1"/>
            <a:r>
              <a:rPr lang="en-US" dirty="0" smtClean="0"/>
              <a:t>Retail</a:t>
            </a:r>
          </a:p>
          <a:p>
            <a:pPr lvl="2" eaLnBrk="1" hangingPunct="1"/>
            <a:r>
              <a:rPr lang="en-US" dirty="0" smtClean="0"/>
              <a:t>Costs less if you purchase a license to upgrade from Vista or XP</a:t>
            </a:r>
          </a:p>
          <a:p>
            <a:pPr lvl="2" eaLnBrk="1" hangingPunct="1"/>
            <a:r>
              <a:rPr lang="en-US" dirty="0" smtClean="0"/>
              <a:t>Must purchase a Windows 7 full license for any computer that has an OS other than Vista or XP</a:t>
            </a:r>
          </a:p>
          <a:p>
            <a:pPr lvl="1" eaLnBrk="1" hangingPunct="1"/>
            <a:r>
              <a:rPr lang="en-US" dirty="0" smtClean="0"/>
              <a:t>Original Equipment Manufacturer (OEM)</a:t>
            </a:r>
          </a:p>
          <a:p>
            <a:pPr lvl="2" eaLnBrk="1" hangingPunct="1"/>
            <a:r>
              <a:rPr lang="en-US" dirty="0" smtClean="0"/>
              <a:t>Costs less but can only be installed on a new PC for resale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B5FE031-D28D-494A-815F-8E701C04144F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Edition, License, and Version of Windows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32-bit or 64-bit Versions</a:t>
            </a:r>
          </a:p>
          <a:p>
            <a:pPr lvl="1"/>
            <a:r>
              <a:rPr lang="en-US" dirty="0" smtClean="0"/>
              <a:t>64-bit installation usually performs better than 32-bit</a:t>
            </a:r>
          </a:p>
          <a:p>
            <a:pPr lvl="2"/>
            <a:r>
              <a:rPr lang="en-US" dirty="0" smtClean="0"/>
              <a:t>Can also support 64-bit applications, which run faster</a:t>
            </a:r>
          </a:p>
          <a:p>
            <a:pPr lvl="1"/>
            <a:r>
              <a:rPr lang="en-US" dirty="0" smtClean="0"/>
              <a:t>64-bit installations of Windows require 64-bit device drivers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8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Managing &amp; Maintaining Your PC, 8th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BBD4DF-3EFA-4275-9909-43B2653ED59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 descr="C:\Users\Julie\Documents\DropBox\InstructorManuals\A+Software\Figures\ch02\35135_f02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5105400" cy="432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71600" y="5715000"/>
            <a:ext cx="6571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7-1  </a:t>
            </a:r>
            <a:r>
              <a:rPr lang="en-US" dirty="0" smtClean="0"/>
              <a:t>A Windows 7 DVD contains either a 32-bit version </a:t>
            </a:r>
          </a:p>
          <a:p>
            <a:r>
              <a:rPr lang="en-US" dirty="0"/>
              <a:t>	</a:t>
            </a:r>
            <a:r>
              <a:rPr lang="en-US" dirty="0" smtClean="0"/>
              <a:t>    or a 64-bit version of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3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3826</Words>
  <Application>Microsoft Office PowerPoint</Application>
  <PresentationFormat>On-screen Show (4:3)</PresentationFormat>
  <Paragraphs>458</Paragraphs>
  <Slides>60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Default Design</vt:lpstr>
      <vt:lpstr>1_Default Design</vt:lpstr>
      <vt:lpstr>A+ Guide to Managing &amp; Maintaining Your PC, 8th Edition</vt:lpstr>
      <vt:lpstr>Objectives</vt:lpstr>
      <vt:lpstr>How to Plan a Windows Installation</vt:lpstr>
      <vt:lpstr>Choose the Edition, License, and Version of Windows 7</vt:lpstr>
      <vt:lpstr>Choose the Edition, License, and Version of Windows 7</vt:lpstr>
      <vt:lpstr>PowerPoint Presentation</vt:lpstr>
      <vt:lpstr>Choose the Edition, License, and Version of Windows 7</vt:lpstr>
      <vt:lpstr>Choose the Edition, License, and Version of Windows 7</vt:lpstr>
      <vt:lpstr>PowerPoint Presentation</vt:lpstr>
      <vt:lpstr>Verify Your System Qualifies for Windows 7</vt:lpstr>
      <vt:lpstr>Verify Your System Qualifies for Windows 7</vt:lpstr>
      <vt:lpstr>Verify Your System Qualifies for Windows 7</vt:lpstr>
      <vt:lpstr>Verify Your System Qualifies for Windows 7</vt:lpstr>
      <vt:lpstr>Installations with Special Considerations</vt:lpstr>
      <vt:lpstr>PowerPoint Presentation</vt:lpstr>
      <vt:lpstr>Installations with Special Considerations</vt:lpstr>
      <vt:lpstr>PowerPoint Presentation</vt:lpstr>
      <vt:lpstr>Installations with Special Considerations</vt:lpstr>
      <vt:lpstr>Installations with Special Considerations</vt:lpstr>
      <vt:lpstr>Choose the Type of Installation: In-Place Upgrade, Clean Install, or Dual Boot</vt:lpstr>
      <vt:lpstr>PowerPoint Presentation</vt:lpstr>
      <vt:lpstr>Choose the Type of Installation: In-Place Upgrade, Clean Install, or Dual Boot</vt:lpstr>
      <vt:lpstr>Understand the Choices You’ll Make During the Installation</vt:lpstr>
      <vt:lpstr>Understand the Choices You’ll Make During the Installation</vt:lpstr>
      <vt:lpstr>Understand the Choices You’ll Make During the Installation</vt:lpstr>
      <vt:lpstr>Understand the Choices You’ll Make During the Installation</vt:lpstr>
      <vt:lpstr>PowerPoint Presentation</vt:lpstr>
      <vt:lpstr>PowerPoint Presentation</vt:lpstr>
      <vt:lpstr>PowerPoint Presentation</vt:lpstr>
      <vt:lpstr>Final Checklist Before Beginning the Installation</vt:lpstr>
      <vt:lpstr>Installing Windows 7</vt:lpstr>
      <vt:lpstr>Steps to Performing a Windows 7 In-Place Upgrade</vt:lpstr>
      <vt:lpstr>Steps to Performing a Windows 7 In-Place Upgrade</vt:lpstr>
      <vt:lpstr>Steps to Perform a Clean Install or Dual Boot</vt:lpstr>
      <vt:lpstr>Steps to Perform a Clean Install or Dual Boot</vt:lpstr>
      <vt:lpstr>Steps to Perform a Clean Install or Dual Boot</vt:lpstr>
      <vt:lpstr>Steps to Perform a Clean Install or Dual Boot</vt:lpstr>
      <vt:lpstr>Use the Windows 7 Upgrade DVD on  a New Hard Drive</vt:lpstr>
      <vt:lpstr>What to Do After A Windows Installation</vt:lpstr>
      <vt:lpstr>Verify That You Have Network Access</vt:lpstr>
      <vt:lpstr>Activate Windows 7</vt:lpstr>
      <vt:lpstr>Install Windows Updates and Service Packs</vt:lpstr>
      <vt:lpstr>Configure Automatic Updates</vt:lpstr>
      <vt:lpstr>PowerPoint Presentation</vt:lpstr>
      <vt:lpstr>Install Hardware</vt:lpstr>
      <vt:lpstr>Install Hardware</vt:lpstr>
      <vt:lpstr>PowerPoint Presentation</vt:lpstr>
      <vt:lpstr>Install Applications</vt:lpstr>
      <vt:lpstr>PowerPoint Presentation</vt:lpstr>
      <vt:lpstr>Set Up User Accounts and Transfer User Data</vt:lpstr>
      <vt:lpstr>Turn Windows 7 Features On or Off</vt:lpstr>
      <vt:lpstr>Deployment Strategies for Windows 7</vt:lpstr>
      <vt:lpstr>Deployment Strategies for Windows 7</vt:lpstr>
      <vt:lpstr>Deployment Strategies for Windows 7</vt:lpstr>
      <vt:lpstr>Deployment Strategies for Windows 7</vt:lpstr>
      <vt:lpstr>Deployment Strategies for Windows 7</vt:lpstr>
      <vt:lpstr>Deployment Strategies for Windows 7</vt:lpstr>
      <vt:lpstr>Using the USMT Software</vt:lpstr>
      <vt:lpstr>Summary</vt:lpstr>
      <vt:lpstr>Summary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385</cp:revision>
  <dcterms:created xsi:type="dcterms:W3CDTF">2009-10-08T15:38:14Z</dcterms:created>
  <dcterms:modified xsi:type="dcterms:W3CDTF">2012-11-30T02:03:33Z</dcterms:modified>
</cp:coreProperties>
</file>