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51"/>
  </p:notesMasterIdLst>
  <p:sldIdLst>
    <p:sldId id="319" r:id="rId3"/>
    <p:sldId id="320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22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8" r:id="rId44"/>
    <p:sldId id="401" r:id="rId45"/>
    <p:sldId id="397" r:id="rId46"/>
    <p:sldId id="399" r:id="rId47"/>
    <p:sldId id="402" r:id="rId48"/>
    <p:sldId id="343" r:id="rId49"/>
    <p:sldId id="400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E0FE761-8280-464C-8F86-D562DA57921D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D14DABE-8180-4795-B8AB-32CF3223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D40F2C46-5F1B-49A5-B36F-5520858F4690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545F-5586-414F-8AD1-2914E23AA5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09151-DC05-456E-8289-98797C94DD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2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07A63-BF64-4033-86C4-0660395686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B2F58-B755-41F5-9CFC-331CE44B5A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4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8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6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75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46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51547-BCA5-4934-9F96-8FFA0B0EB3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36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5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97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58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8648A-CC34-47E0-8437-3C85A1ED8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2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5A2D2-2AC7-4B0E-B5A2-9EE56D62C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A7A8E-3CD9-4AE0-AF62-7D49A25749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E0FD0-AAFF-4E49-B881-8E467A15E1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5E62E-4A87-4D8A-BB47-6DACED2808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3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46263-98F8-4A35-AB06-145D7768B3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7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A368D-FE78-4349-96F6-D5BA05D3E3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505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89F7D0E-C495-4F5B-88A8-C15573B391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4114800" y="6403975"/>
            <a:ext cx="1880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00" dirty="0"/>
              <a:t>© Cengage Learning  </a:t>
            </a:r>
            <a:r>
              <a:rPr lang="en-US" sz="1100" dirty="0" smtClean="0"/>
              <a:t>2014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A+ Guide to Hardware: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Managing, Maintaining, and Troubleshooting, Sixth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Chapter </a:t>
            </a:r>
            <a:r>
              <a:rPr lang="en-US" sz="3400" i="1" dirty="0" smtClean="0">
                <a:solidFill>
                  <a:schemeClr val="tx1"/>
                </a:solidFill>
              </a:rPr>
              <a:t>9</a:t>
            </a:r>
            <a:endParaRPr lang="en-US" sz="3400" i="1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Satisfying Customer Needs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Customers Want: Beyond the Technical Know-How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Traits of a competent and helpful technician (cont’d):</a:t>
            </a:r>
          </a:p>
          <a:p>
            <a:pPr lvl="1"/>
            <a:r>
              <a:rPr lang="en-US" dirty="0" smtClean="0"/>
              <a:t>Trait 7: Credibility</a:t>
            </a:r>
          </a:p>
          <a:p>
            <a:pPr lvl="1"/>
            <a:r>
              <a:rPr lang="en-US" dirty="0" smtClean="0"/>
              <a:t>Trait 8: Integrity and honesty</a:t>
            </a:r>
          </a:p>
          <a:p>
            <a:pPr lvl="1"/>
            <a:r>
              <a:rPr lang="en-US" dirty="0" smtClean="0"/>
              <a:t>Trait 9: Know the law with respect to your work</a:t>
            </a:r>
          </a:p>
          <a:p>
            <a:pPr lvl="2"/>
            <a:r>
              <a:rPr lang="en-US" dirty="0" smtClean="0"/>
              <a:t>Observe the laws concerning use of software</a:t>
            </a:r>
          </a:p>
          <a:p>
            <a:pPr lvl="1"/>
            <a:r>
              <a:rPr lang="en-US" dirty="0" smtClean="0"/>
              <a:t>Trait 10: Looking and behaving professionally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1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E2F3E5E-443D-48F8-9394-F47445135B87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Stay Safe and Keep Others Safe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Electrical equipment damaged physically, exposed to water, moisture, or electrical shorts</a:t>
            </a:r>
          </a:p>
          <a:p>
            <a:pPr lvl="1" eaLnBrk="1" hangingPunct="1"/>
            <a:r>
              <a:rPr lang="en-US" dirty="0" smtClean="0"/>
              <a:t>Unplug immediately</a:t>
            </a:r>
          </a:p>
          <a:p>
            <a:pPr eaLnBrk="1" hangingPunct="1"/>
            <a:r>
              <a:rPr lang="en-US" dirty="0" smtClean="0"/>
              <a:t>Other dangers</a:t>
            </a:r>
          </a:p>
          <a:p>
            <a:pPr lvl="1" eaLnBrk="1" hangingPunct="1"/>
            <a:r>
              <a:rPr lang="en-US" dirty="0" smtClean="0"/>
              <a:t>Chemical burns</a:t>
            </a:r>
          </a:p>
          <a:p>
            <a:pPr lvl="1" eaLnBrk="1" hangingPunct="1"/>
            <a:r>
              <a:rPr lang="en-US" dirty="0" smtClean="0"/>
              <a:t>Cables that can cause people to trip</a:t>
            </a:r>
          </a:p>
          <a:p>
            <a:pPr lvl="1" eaLnBrk="1" hangingPunct="1"/>
            <a:r>
              <a:rPr lang="en-US" dirty="0" smtClean="0"/>
              <a:t>Heavy equipment that can hurt a technician’s back</a:t>
            </a:r>
          </a:p>
          <a:p>
            <a:pPr lvl="1" eaLnBrk="1" hangingPunct="1"/>
            <a:r>
              <a:rPr lang="en-US" dirty="0" smtClean="0"/>
              <a:t>Sharp edges in and around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Good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good service there must be a plan that covers the entire service situation</a:t>
            </a:r>
          </a:p>
          <a:p>
            <a:pPr lvl="1"/>
            <a:r>
              <a:rPr lang="en-US" dirty="0" smtClean="0"/>
              <a:t>From the first contact with the customer to closing the call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6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Contact With a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expect both technical and interpersonal skills</a:t>
            </a:r>
          </a:p>
          <a:p>
            <a:r>
              <a:rPr lang="en-US" dirty="0" smtClean="0"/>
              <a:t>Technicians should:</a:t>
            </a:r>
            <a:endParaRPr lang="en-US" dirty="0"/>
          </a:p>
          <a:p>
            <a:pPr lvl="1"/>
            <a:r>
              <a:rPr lang="en-US" dirty="0" smtClean="0"/>
              <a:t>Know the problem to be addressed</a:t>
            </a:r>
          </a:p>
          <a:p>
            <a:pPr lvl="1"/>
            <a:r>
              <a:rPr lang="en-US" dirty="0" smtClean="0"/>
              <a:t>The urgency of the situation</a:t>
            </a:r>
          </a:p>
          <a:p>
            <a:pPr lvl="1"/>
            <a:r>
              <a:rPr lang="en-US" dirty="0" smtClean="0"/>
              <a:t>What computer, software, and hardware need servicing</a:t>
            </a:r>
          </a:p>
          <a:p>
            <a:pPr lvl="1"/>
            <a:r>
              <a:rPr lang="en-US" dirty="0" smtClean="0"/>
              <a:t>Arrive with a complete set of equipment needed</a:t>
            </a:r>
          </a:p>
          <a:p>
            <a:pPr lvl="1"/>
            <a:r>
              <a:rPr lang="en-US" dirty="0" smtClean="0"/>
              <a:t>Greet customer in a friendly manner and shake hands</a:t>
            </a:r>
          </a:p>
          <a:p>
            <a:pPr lvl="1"/>
            <a:r>
              <a:rPr lang="en-US" dirty="0" smtClean="0"/>
              <a:t>Listen and ask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7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Contact With a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a phone call professionally</a:t>
            </a:r>
          </a:p>
          <a:p>
            <a:pPr lvl="1"/>
            <a:r>
              <a:rPr lang="en-US" dirty="0" smtClean="0"/>
              <a:t>Identify yourself and your organization</a:t>
            </a:r>
          </a:p>
          <a:p>
            <a:pPr lvl="1"/>
            <a:r>
              <a:rPr lang="en-US" dirty="0" smtClean="0"/>
              <a:t>Ask for and write down name and number of caller</a:t>
            </a:r>
          </a:p>
          <a:p>
            <a:pPr lvl="1"/>
            <a:r>
              <a:rPr lang="en-US" dirty="0" smtClean="0"/>
              <a:t>Follow company polices to obtain further information</a:t>
            </a:r>
          </a:p>
          <a:p>
            <a:pPr lvl="1"/>
            <a:r>
              <a:rPr lang="en-US" dirty="0" smtClean="0"/>
              <a:t>Be familiar with your company’s customer service policies</a:t>
            </a:r>
          </a:p>
          <a:p>
            <a:pPr lvl="1"/>
            <a:r>
              <a:rPr lang="en-US" dirty="0" smtClean="0"/>
              <a:t>Open up the conversation for the caller to describe the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5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the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that can help identify the problem:</a:t>
            </a:r>
          </a:p>
          <a:p>
            <a:pPr lvl="1"/>
            <a:r>
              <a:rPr lang="en-US" dirty="0" smtClean="0"/>
              <a:t>What error messages, unusual displays, or failures did you see? Describe the problem.</a:t>
            </a:r>
          </a:p>
          <a:p>
            <a:pPr lvl="1"/>
            <a:r>
              <a:rPr lang="en-US" dirty="0" smtClean="0"/>
              <a:t>When did the problem start?</a:t>
            </a:r>
          </a:p>
          <a:p>
            <a:pPr lvl="1"/>
            <a:r>
              <a:rPr lang="en-US" dirty="0" smtClean="0"/>
              <a:t>What was the situation when the problem occurred?</a:t>
            </a:r>
          </a:p>
          <a:p>
            <a:pPr lvl="1"/>
            <a:r>
              <a:rPr lang="en-US" dirty="0" smtClean="0"/>
              <a:t>What programs or software were you using?</a:t>
            </a:r>
          </a:p>
          <a:p>
            <a:pPr lvl="1"/>
            <a:r>
              <a:rPr lang="en-US" dirty="0" smtClean="0"/>
              <a:t>Did you move your computer system recently?</a:t>
            </a:r>
          </a:p>
          <a:p>
            <a:pPr lvl="1"/>
            <a:r>
              <a:rPr lang="en-US" dirty="0" smtClean="0"/>
              <a:t>Has there been a recent thunderstorm or electrical problem?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the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that can help identify the problem (cont’d):</a:t>
            </a:r>
          </a:p>
          <a:p>
            <a:pPr lvl="1"/>
            <a:r>
              <a:rPr lang="en-US" dirty="0" smtClean="0"/>
              <a:t>Have you made any hardware, software, or configuration changes?</a:t>
            </a:r>
          </a:p>
          <a:p>
            <a:pPr lvl="1"/>
            <a:r>
              <a:rPr lang="en-US" dirty="0" smtClean="0"/>
              <a:t>Has someone else used your computer recently?</a:t>
            </a:r>
          </a:p>
          <a:p>
            <a:pPr lvl="1"/>
            <a:r>
              <a:rPr lang="en-US" dirty="0" smtClean="0"/>
              <a:t>Is there some valuable data on your system that is not backed up that I should know about before I start working on the problem?</a:t>
            </a:r>
          </a:p>
          <a:p>
            <a:pPr lvl="1"/>
            <a:r>
              <a:rPr lang="en-US" dirty="0" smtClean="0"/>
              <a:t>Can you show me how to reproduce the problem?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4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the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interviewed the user:</a:t>
            </a:r>
          </a:p>
          <a:p>
            <a:pPr lvl="1"/>
            <a:r>
              <a:rPr lang="en-US" dirty="0" smtClean="0"/>
              <a:t>If you don’t understand what customer is telling you, ask open-ended questions to try to narrow down the specifics of the problem</a:t>
            </a:r>
          </a:p>
          <a:p>
            <a:pPr lvl="1"/>
            <a:r>
              <a:rPr lang="en-US" dirty="0" smtClean="0"/>
              <a:t>Re-create the circumstances that existed when the problem occurred in as much detail as possible</a:t>
            </a:r>
          </a:p>
          <a:p>
            <a:pPr lvl="1"/>
            <a:r>
              <a:rPr lang="en-US" dirty="0" smtClean="0"/>
              <a:t>Make no assumptions</a:t>
            </a:r>
          </a:p>
          <a:p>
            <a:pPr lvl="1"/>
            <a:r>
              <a:rPr lang="en-US" dirty="0" smtClean="0"/>
              <a:t>Use diplomacy and good manners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8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Meet Customer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create an expectation of certainty with customers</a:t>
            </a:r>
          </a:p>
          <a:p>
            <a:r>
              <a:rPr lang="en-US" dirty="0" smtClean="0"/>
              <a:t>Establish a timeline with your customer for completion of a project</a:t>
            </a:r>
          </a:p>
          <a:p>
            <a:pPr lvl="1"/>
            <a:r>
              <a:rPr lang="en-US" dirty="0" smtClean="0"/>
              <a:t>Keep customer informed of progress</a:t>
            </a:r>
          </a:p>
          <a:p>
            <a:r>
              <a:rPr lang="en-US" dirty="0" smtClean="0"/>
              <a:t>Give the customer an opportunity to make decisions about repairs</a:t>
            </a:r>
          </a:p>
          <a:p>
            <a:pPr lvl="1"/>
            <a:r>
              <a:rPr lang="en-US" dirty="0" smtClean="0"/>
              <a:t>Repair or replace?</a:t>
            </a:r>
          </a:p>
          <a:p>
            <a:pPr lvl="1"/>
            <a:r>
              <a:rPr lang="en-US" dirty="0" smtClean="0"/>
              <a:t>Help them decide which is to their advantage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0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 Customer On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distractions</a:t>
            </a:r>
          </a:p>
          <a:p>
            <a:r>
              <a:rPr lang="en-US" dirty="0" smtClean="0"/>
              <a:t>Don’t accept personal calls on your cell phone</a:t>
            </a:r>
          </a:p>
          <a:p>
            <a:r>
              <a:rPr lang="en-US" dirty="0" smtClean="0"/>
              <a:t>Answer calls from work, but keep call to a minimum</a:t>
            </a:r>
          </a:p>
          <a:p>
            <a:r>
              <a:rPr lang="en-US" dirty="0" smtClean="0"/>
              <a:t>If you must excuse yourself, explain to the customer and return as soon as possible</a:t>
            </a:r>
          </a:p>
          <a:p>
            <a:r>
              <a:rPr lang="en-US" dirty="0" smtClean="0"/>
              <a:t>Be as unobtrusive as possible as you work</a:t>
            </a:r>
          </a:p>
          <a:p>
            <a:r>
              <a:rPr lang="en-US" dirty="0" smtClean="0"/>
              <a:t>Keep tools and papers out of customer’s way</a:t>
            </a:r>
          </a:p>
          <a:p>
            <a:r>
              <a:rPr lang="en-US" dirty="0" smtClean="0"/>
              <a:t>Protect customer’s confidential materials</a:t>
            </a:r>
          </a:p>
          <a:p>
            <a:pPr lvl="1"/>
            <a:r>
              <a:rPr lang="en-US" dirty="0" smtClean="0"/>
              <a:t>Ask customer if they would like to put confidential materials away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3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354E1CE-5B18-4ADD-8663-EEEA131BAFF5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some job roles and responsibilities of those who sell, fix, or support personal computers</a:t>
            </a:r>
          </a:p>
          <a:p>
            <a:pPr eaLnBrk="1" hangingPunct="1"/>
            <a:r>
              <a:rPr lang="en-US" dirty="0" smtClean="0"/>
              <a:t>Learn what customers want and expect beyond your technical abilities</a:t>
            </a:r>
          </a:p>
          <a:p>
            <a:pPr eaLnBrk="1" hangingPunct="1"/>
            <a:r>
              <a:rPr lang="en-US" dirty="0" smtClean="0"/>
              <a:t>Learn how to interact with customers when selling, servicing, and supporting personal computers</a:t>
            </a:r>
          </a:p>
          <a:p>
            <a:pPr eaLnBrk="1" hangingPunct="1"/>
            <a:r>
              <a:rPr lang="en-US" dirty="0" smtClean="0"/>
              <a:t>Learn how to customize a computer system to meet customer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 Customer On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at a user’s desk, follow these guidelines:</a:t>
            </a:r>
          </a:p>
          <a:p>
            <a:pPr lvl="1"/>
            <a:r>
              <a:rPr lang="en-US" dirty="0" smtClean="0"/>
              <a:t>Don’t take over the mouse or keyboard without permission</a:t>
            </a:r>
          </a:p>
          <a:p>
            <a:pPr lvl="1"/>
            <a:r>
              <a:rPr lang="en-US" dirty="0" smtClean="0"/>
              <a:t>Ask permission to use the printer or other equipment</a:t>
            </a:r>
          </a:p>
          <a:p>
            <a:pPr lvl="1"/>
            <a:r>
              <a:rPr lang="en-US" dirty="0" smtClean="0"/>
              <a:t>Don’t use the phone without permission</a:t>
            </a:r>
          </a:p>
          <a:p>
            <a:pPr lvl="1"/>
            <a:r>
              <a:rPr lang="en-US" dirty="0" smtClean="0"/>
              <a:t>Don’t pile your tools on top of user’s papers</a:t>
            </a:r>
          </a:p>
          <a:p>
            <a:pPr lvl="1"/>
            <a:r>
              <a:rPr lang="en-US" dirty="0" smtClean="0"/>
              <a:t>Accept personal inconvenience to accommodate the user’s urgent business needs</a:t>
            </a:r>
          </a:p>
          <a:p>
            <a:pPr lvl="1"/>
            <a:r>
              <a:rPr lang="en-US" dirty="0" smtClean="0"/>
              <a:t>If user is present, ask before making a software or hardware change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 Customer On the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more interaction with customers</a:t>
            </a:r>
          </a:p>
          <a:p>
            <a:r>
              <a:rPr lang="en-US" dirty="0" smtClean="0"/>
              <a:t>Must be able to visualize what the customer sees</a:t>
            </a:r>
          </a:p>
          <a:p>
            <a:r>
              <a:rPr lang="en-US" dirty="0" smtClean="0"/>
              <a:t>Patience is required if dealing with novice user</a:t>
            </a:r>
            <a:endParaRPr lang="en-US" dirty="0"/>
          </a:p>
          <a:p>
            <a:r>
              <a:rPr lang="en-US" dirty="0" smtClean="0"/>
              <a:t>If call is disconnected, call back immediately</a:t>
            </a:r>
          </a:p>
          <a:p>
            <a:r>
              <a:rPr lang="en-US" dirty="0" smtClean="0"/>
              <a:t>Don’t eat or drink while on the phone</a:t>
            </a:r>
          </a:p>
          <a:p>
            <a:r>
              <a:rPr lang="en-US" dirty="0" smtClean="0"/>
              <a:t>If caller must be put on hold, tell them how long it will be before you get back to them</a:t>
            </a:r>
          </a:p>
          <a:p>
            <a:r>
              <a:rPr lang="en-US" dirty="0" smtClean="0"/>
              <a:t>Speak clearly and slowly</a:t>
            </a:r>
          </a:p>
          <a:p>
            <a:r>
              <a:rPr lang="en-US" dirty="0" smtClean="0"/>
              <a:t>Keep small talk upbeat and positive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96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Difficult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trying to solve a problem over the phone and the customer is not knowledgeable:</a:t>
            </a:r>
          </a:p>
          <a:p>
            <a:pPr lvl="1"/>
            <a:r>
              <a:rPr lang="en-US" dirty="0" smtClean="0"/>
              <a:t>Be specific with your instructions</a:t>
            </a:r>
          </a:p>
          <a:p>
            <a:pPr lvl="1"/>
            <a:r>
              <a:rPr lang="en-US" dirty="0" smtClean="0"/>
              <a:t>Don’t ask the customer to do something that might destroy settings or files without having them back up first</a:t>
            </a:r>
          </a:p>
          <a:p>
            <a:pPr lvl="1"/>
            <a:r>
              <a:rPr lang="en-US" dirty="0" smtClean="0"/>
              <a:t>Ask customer what is displayed on the screen to help track keystrokes</a:t>
            </a:r>
          </a:p>
          <a:p>
            <a:pPr lvl="1"/>
            <a:r>
              <a:rPr lang="en-US" dirty="0" smtClean="0"/>
              <a:t>Follow along at your own PC</a:t>
            </a:r>
          </a:p>
          <a:p>
            <a:pPr lvl="1"/>
            <a:r>
              <a:rPr lang="en-US" dirty="0" smtClean="0"/>
              <a:t>Give the customer plenty of opportunity to ask 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2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Difficult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trying to solve a problem over the phone and the customer is not knowledgeable (cont’d):</a:t>
            </a:r>
          </a:p>
          <a:p>
            <a:pPr lvl="1"/>
            <a:r>
              <a:rPr lang="en-US" dirty="0" smtClean="0"/>
              <a:t>Compliment the customer whenever you can</a:t>
            </a:r>
          </a:p>
          <a:p>
            <a:pPr lvl="1"/>
            <a:r>
              <a:rPr lang="en-US" dirty="0" smtClean="0"/>
              <a:t>If customer cannot help you solve the problem without a lot of coaching, tactfully request that the caller have someone with more experience call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54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Difficult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customer is overly confident:</a:t>
            </a:r>
          </a:p>
          <a:p>
            <a:pPr lvl="1"/>
            <a:r>
              <a:rPr lang="en-US" dirty="0" smtClean="0"/>
              <a:t>Compliment the customer’s knowledge, experience, or insight</a:t>
            </a:r>
          </a:p>
          <a:p>
            <a:pPr lvl="1"/>
            <a:r>
              <a:rPr lang="en-US" dirty="0" smtClean="0"/>
              <a:t>Slow the conversation down</a:t>
            </a:r>
          </a:p>
          <a:p>
            <a:pPr lvl="1"/>
            <a:r>
              <a:rPr lang="en-US" dirty="0" smtClean="0"/>
              <a:t>Don’t back off from using problem solving skills</a:t>
            </a:r>
          </a:p>
          <a:p>
            <a:pPr lvl="1"/>
            <a:r>
              <a:rPr lang="en-US" dirty="0" smtClean="0"/>
              <a:t>Be careful not to accuse the customer of making a mistake</a:t>
            </a:r>
          </a:p>
          <a:p>
            <a:pPr lvl="1"/>
            <a:r>
              <a:rPr lang="en-US" dirty="0" smtClean="0"/>
              <a:t>Even though the customer might be using technical jargon, do not use jargon back to the customer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09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Difficult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customer complains:</a:t>
            </a:r>
          </a:p>
          <a:p>
            <a:pPr lvl="1"/>
            <a:r>
              <a:rPr lang="en-US" dirty="0" smtClean="0"/>
              <a:t>Be an active listener, and let customers know they are not being ignored</a:t>
            </a:r>
          </a:p>
          <a:p>
            <a:pPr lvl="1"/>
            <a:r>
              <a:rPr lang="en-US" dirty="0" smtClean="0"/>
              <a:t>Give the customer a little time to vent, and apologize when you can</a:t>
            </a:r>
          </a:p>
          <a:p>
            <a:pPr lvl="2"/>
            <a:r>
              <a:rPr lang="en-US" dirty="0" smtClean="0"/>
              <a:t>Start conversation over from beginning</a:t>
            </a:r>
          </a:p>
          <a:p>
            <a:pPr lvl="1"/>
            <a:r>
              <a:rPr lang="en-US" dirty="0" smtClean="0"/>
              <a:t>Don’t be defensive</a:t>
            </a:r>
          </a:p>
          <a:p>
            <a:pPr lvl="1"/>
            <a:r>
              <a:rPr lang="en-US" dirty="0" smtClean="0"/>
              <a:t>Know how your employer wants you to handle a situation where you were verbally abused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Difficult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customer complains:</a:t>
            </a:r>
          </a:p>
          <a:p>
            <a:pPr lvl="1"/>
            <a:r>
              <a:rPr lang="en-US" dirty="0" smtClean="0"/>
              <a:t>If the customer is complaining about a product or service that is not from you company, don’t say “That’s not our problem”</a:t>
            </a:r>
          </a:p>
          <a:p>
            <a:pPr lvl="1"/>
            <a:r>
              <a:rPr lang="en-US" dirty="0" smtClean="0"/>
              <a:t>If the complaint is against you or your product, identify the underlying problem if you can</a:t>
            </a:r>
          </a:p>
          <a:p>
            <a:pPr lvl="1"/>
            <a:r>
              <a:rPr lang="en-US" dirty="0" smtClean="0"/>
              <a:t>Sometimes simply making progress or reducing the problem to a manageable state reduces the customer’s anxiety</a:t>
            </a:r>
          </a:p>
          <a:p>
            <a:pPr lvl="1"/>
            <a:r>
              <a:rPr lang="en-US" dirty="0" smtClean="0"/>
              <a:t>Point out ways you think communication could be improved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3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 Decides When the Work Is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think a problem is solved, allow customer to decide when the service is finished</a:t>
            </a:r>
          </a:p>
          <a:p>
            <a:r>
              <a:rPr lang="en-US" dirty="0" smtClean="0"/>
              <a:t>Complete these tasks before closing the call:</a:t>
            </a:r>
          </a:p>
          <a:p>
            <a:pPr lvl="1"/>
            <a:r>
              <a:rPr lang="en-US" dirty="0" smtClean="0"/>
              <a:t>Reboot PC to make sure you have not caused a problem with the boot</a:t>
            </a:r>
          </a:p>
          <a:p>
            <a:pPr lvl="1"/>
            <a:r>
              <a:rPr lang="en-US" dirty="0" smtClean="0"/>
              <a:t>Allow the customer enough time to be fully satisfied that all is working</a:t>
            </a:r>
          </a:p>
          <a:p>
            <a:pPr lvl="1"/>
            <a:r>
              <a:rPr lang="en-US" dirty="0" smtClean="0"/>
              <a:t>Ask user to verify any restored data</a:t>
            </a:r>
          </a:p>
          <a:p>
            <a:pPr lvl="1"/>
            <a:r>
              <a:rPr lang="en-US" dirty="0" smtClean="0"/>
              <a:t>Review service call with the customer</a:t>
            </a:r>
          </a:p>
          <a:p>
            <a:pPr lvl="1"/>
            <a:r>
              <a:rPr lang="en-US" dirty="0" smtClean="0"/>
              <a:t>Explain preventative maintenance to the customer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You Must Escalate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technician does not know how to solve every problem with a PC</a:t>
            </a:r>
          </a:p>
          <a:p>
            <a:pPr lvl="1"/>
            <a:r>
              <a:rPr lang="en-US" dirty="0" smtClean="0"/>
              <a:t>Sometimes, a problem needs to be assigned to someone higher in the support chain</a:t>
            </a:r>
          </a:p>
          <a:p>
            <a:pPr lvl="1"/>
            <a:r>
              <a:rPr lang="en-US" dirty="0" smtClean="0"/>
              <a:t>If that happens, follow through to make sure the customer and new support person have made contact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38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Job Isn’t Finished Until the Paperwork Is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in documentation sufficient details broken down by:</a:t>
            </a:r>
          </a:p>
          <a:p>
            <a:pPr lvl="1"/>
            <a:r>
              <a:rPr lang="en-US" dirty="0" smtClean="0"/>
              <a:t>Cost of individual parts</a:t>
            </a:r>
          </a:p>
          <a:p>
            <a:pPr lvl="1"/>
            <a:r>
              <a:rPr lang="en-US" dirty="0" smtClean="0"/>
              <a:t>Hours worked</a:t>
            </a:r>
          </a:p>
          <a:p>
            <a:pPr lvl="1"/>
            <a:r>
              <a:rPr lang="en-US" dirty="0" smtClean="0"/>
              <a:t>Cost per hour</a:t>
            </a:r>
          </a:p>
          <a:p>
            <a:r>
              <a:rPr lang="en-US" dirty="0" smtClean="0"/>
              <a:t>Make detailed notes so that you can use them later when solving similar problems</a:t>
            </a:r>
          </a:p>
          <a:p>
            <a:pPr lvl="1"/>
            <a:r>
              <a:rPr lang="en-US" dirty="0" smtClean="0"/>
              <a:t>Record initial symptoms of the problem, the source of the problem, how you discovered the source, and how the problem was solved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5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PC support technician</a:t>
            </a:r>
          </a:p>
          <a:p>
            <a:pPr lvl="1"/>
            <a:r>
              <a:rPr lang="en-US" dirty="0" smtClean="0"/>
              <a:t>Works on site, works closely with users and is responsible for ongoing PC maintenance</a:t>
            </a:r>
          </a:p>
          <a:p>
            <a:pPr lvl="1"/>
            <a:r>
              <a:rPr lang="en-US" dirty="0" smtClean="0"/>
              <a:t>Prepare for a problem by performing routine preventative maintenance, keeping good records, and making backups of data</a:t>
            </a:r>
          </a:p>
          <a:p>
            <a:r>
              <a:rPr lang="en-US" dirty="0" smtClean="0"/>
              <a:t>PC service technician</a:t>
            </a:r>
          </a:p>
          <a:p>
            <a:pPr lvl="1"/>
            <a:r>
              <a:rPr lang="en-US" dirty="0" smtClean="0"/>
              <a:t>Goes to a customer site in response to a service call</a:t>
            </a:r>
          </a:p>
          <a:p>
            <a:pPr lvl="1"/>
            <a:r>
              <a:rPr lang="en-US" dirty="0" smtClean="0"/>
              <a:t>Usually not responsible for ongoing maintenance but do interact with users</a:t>
            </a:r>
          </a:p>
          <a:p>
            <a:pPr lvl="1"/>
            <a:r>
              <a:rPr lang="en-US" dirty="0" smtClean="0"/>
              <a:t>Also known as computer repair technician or field service technician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0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Co-Workers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business matters above personal matters</a:t>
            </a:r>
          </a:p>
          <a:p>
            <a:pPr lvl="1"/>
            <a:r>
              <a:rPr lang="en-US" dirty="0" smtClean="0"/>
              <a:t>Do not be personally offended when someone lets you down or does not please you</a:t>
            </a:r>
          </a:p>
          <a:p>
            <a:r>
              <a:rPr lang="en-US" dirty="0" smtClean="0"/>
              <a:t>Keep negative opinions to yourself</a:t>
            </a:r>
          </a:p>
          <a:p>
            <a:r>
              <a:rPr lang="en-US" dirty="0" smtClean="0"/>
              <a:t>Practice good organization skills</a:t>
            </a:r>
          </a:p>
          <a:p>
            <a:r>
              <a:rPr lang="en-US" dirty="0" smtClean="0"/>
              <a:t>Know your limitations and be willing to admit when you can’t do something</a:t>
            </a:r>
          </a:p>
          <a:p>
            <a:r>
              <a:rPr lang="en-US" dirty="0" smtClean="0"/>
              <a:t>Learn how to handle conflict at work</a:t>
            </a:r>
          </a:p>
          <a:p>
            <a:r>
              <a:rPr lang="en-US" dirty="0" smtClean="0"/>
              <a:t>Never give bad news or point out a fault by email</a:t>
            </a:r>
          </a:p>
          <a:p>
            <a:pPr lvl="1"/>
            <a:r>
              <a:rPr lang="en-US" dirty="0" smtClean="0"/>
              <a:t>Speak face to face or by telephone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9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Prohibited Content and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organizations have a code of conduct that applies to employees and/or customers</a:t>
            </a:r>
          </a:p>
          <a:p>
            <a:r>
              <a:rPr lang="en-US" dirty="0" smtClean="0"/>
              <a:t>Part of a technician’s job might include keeping track of software licensing to ensure that a company is not using pirated software</a:t>
            </a:r>
          </a:p>
          <a:p>
            <a:pPr lvl="1"/>
            <a:r>
              <a:rPr lang="en-US" dirty="0" smtClean="0"/>
              <a:t>Must ensure that unauthorized copies of original software are not being produced (software piracy)</a:t>
            </a:r>
          </a:p>
          <a:p>
            <a:r>
              <a:rPr lang="en-US" dirty="0" smtClean="0"/>
              <a:t>When you start a new job, find out how to deal with prohibited content or activity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00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Prohibited Content and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you need to know:</a:t>
            </a:r>
          </a:p>
          <a:p>
            <a:pPr lvl="1"/>
            <a:r>
              <a:rPr lang="en-US" dirty="0" smtClean="0"/>
              <a:t>Go through the proper channels when you suspect an infringement of the law</a:t>
            </a:r>
          </a:p>
          <a:p>
            <a:pPr lvl="1"/>
            <a:r>
              <a:rPr lang="en-US" dirty="0" smtClean="0"/>
              <a:t>What data or device should you preserve as evidence for what you believe has happened?</a:t>
            </a:r>
          </a:p>
          <a:p>
            <a:pPr lvl="1"/>
            <a:r>
              <a:rPr lang="en-US" dirty="0" smtClean="0"/>
              <a:t>What documentation are you expected to submit and to whom is it submitted?</a:t>
            </a:r>
          </a:p>
          <a:p>
            <a:pPr lvl="2"/>
            <a:r>
              <a:rPr lang="en-US" dirty="0" smtClean="0"/>
              <a:t>Proper documentation surrounding the evidence of a crime is crucial to a criminal investigation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15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Computer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principles to keep in mind when customizing a system for a customer:</a:t>
            </a:r>
          </a:p>
          <a:p>
            <a:pPr lvl="1"/>
            <a:r>
              <a:rPr lang="en-US" dirty="0" smtClean="0"/>
              <a:t>Meet application requirements – consider any special hardware the applications might require</a:t>
            </a:r>
          </a:p>
          <a:p>
            <a:pPr lvl="2"/>
            <a:r>
              <a:rPr lang="en-US" dirty="0" smtClean="0"/>
              <a:t>Such as digital tablet for graphics applications</a:t>
            </a:r>
          </a:p>
          <a:p>
            <a:pPr lvl="1"/>
            <a:r>
              <a:rPr lang="en-US" dirty="0" smtClean="0"/>
              <a:t>Balance functionality and budget</a:t>
            </a:r>
          </a:p>
          <a:p>
            <a:pPr lvl="2"/>
            <a:r>
              <a:rPr lang="en-US" dirty="0" smtClean="0"/>
              <a:t>Put the most money on hardware components that are most needed for primary purpose</a:t>
            </a:r>
          </a:p>
          <a:p>
            <a:pPr lvl="1"/>
            <a:r>
              <a:rPr lang="en-US" dirty="0" smtClean="0"/>
              <a:t>Consider hardware compatibility</a:t>
            </a:r>
          </a:p>
          <a:p>
            <a:pPr lvl="2"/>
            <a:r>
              <a:rPr lang="en-US" dirty="0" smtClean="0"/>
              <a:t>Start with motherboard and processor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72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or CAD/CAM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Graphics-intensive applications perform complex calculations and require high-end workstations with high-end video cards</a:t>
            </a:r>
          </a:p>
          <a:p>
            <a:r>
              <a:rPr lang="en-US" dirty="0" smtClean="0"/>
              <a:t>Requirements for high-end workstations:</a:t>
            </a:r>
          </a:p>
          <a:p>
            <a:pPr lvl="1"/>
            <a:r>
              <a:rPr lang="en-US" dirty="0" smtClean="0"/>
              <a:t>Use a motherboard that provides quad channels for memory and plenty of memory slots (for lots of RAM)</a:t>
            </a:r>
          </a:p>
          <a:p>
            <a:pPr lvl="1"/>
            <a:r>
              <a:rPr lang="en-US" dirty="0" smtClean="0"/>
              <a:t>Use a powerful multicore processor with a large CPU cache</a:t>
            </a:r>
          </a:p>
          <a:p>
            <a:pPr lvl="1"/>
            <a:r>
              <a:rPr lang="en-US" dirty="0" smtClean="0"/>
              <a:t>Use fast hard drives with plenty of capacity</a:t>
            </a:r>
          </a:p>
          <a:p>
            <a:pPr lvl="1"/>
            <a:r>
              <a:rPr lang="en-US" dirty="0" smtClean="0"/>
              <a:t>Use a high-end video card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0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050" name="Picture 2" descr="C:\Users\Julie\Documents\DropBox\InstructorManuals\A+Hardware\Figures\Ch07\Figure 7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94509"/>
            <a:ext cx="591193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625" y="5061650"/>
            <a:ext cx="784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9-18  </a:t>
            </a:r>
            <a:r>
              <a:rPr lang="en-US" dirty="0" smtClean="0"/>
              <a:t>This ultra-high-end video card by NVIDIA costs almost $4,000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69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Editing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and Video editing workstations require a mid-range to high-end workstation:</a:t>
            </a:r>
          </a:p>
          <a:p>
            <a:pPr lvl="1"/>
            <a:r>
              <a:rPr lang="en-US" dirty="0" smtClean="0"/>
              <a:t>Use a motherboard that supports dual, triple, or quad channel memory running at least 1600 MHz RAM speed</a:t>
            </a:r>
          </a:p>
          <a:p>
            <a:pPr lvl="1"/>
            <a:r>
              <a:rPr lang="en-US" dirty="0" smtClean="0"/>
              <a:t>Use a Core i7 or higher processor</a:t>
            </a:r>
          </a:p>
          <a:p>
            <a:pPr lvl="1"/>
            <a:r>
              <a:rPr lang="en-US" dirty="0" smtClean="0"/>
              <a:t>Install at least 16 GB RAM; more is better</a:t>
            </a:r>
          </a:p>
          <a:p>
            <a:pPr lvl="1"/>
            <a:r>
              <a:rPr lang="en-US" dirty="0" smtClean="0"/>
              <a:t>Select a good video card that has a GeForce GTX graphics processor or better</a:t>
            </a:r>
          </a:p>
          <a:p>
            <a:pPr lvl="1"/>
            <a:r>
              <a:rPr lang="en-US" dirty="0" smtClean="0"/>
              <a:t>Use a double-sided, dual layer DVD burner</a:t>
            </a:r>
          </a:p>
          <a:p>
            <a:pPr lvl="1"/>
            <a:r>
              <a:rPr lang="en-US" dirty="0" smtClean="0"/>
              <a:t>Install one or more fast and large hard drives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23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Virtualization: one physical machine hosts multiple activities that are normally done on multiple machines</a:t>
            </a:r>
          </a:p>
          <a:p>
            <a:r>
              <a:rPr lang="en-US" dirty="0" smtClean="0"/>
              <a:t>Requirements for a virtual machine computer:</a:t>
            </a:r>
          </a:p>
          <a:p>
            <a:pPr lvl="1"/>
            <a:r>
              <a:rPr lang="en-US" dirty="0" smtClean="0"/>
              <a:t>Processor should be a multicore processor</a:t>
            </a:r>
          </a:p>
          <a:p>
            <a:pPr lvl="1"/>
            <a:r>
              <a:rPr lang="en-US" dirty="0" smtClean="0"/>
              <a:t>Need extra amounts of RAM when a computer is running several VMs</a:t>
            </a:r>
          </a:p>
          <a:p>
            <a:pPr lvl="1"/>
            <a:r>
              <a:rPr lang="en-US" dirty="0" smtClean="0"/>
              <a:t>Each VM must have an OS installed</a:t>
            </a:r>
          </a:p>
          <a:p>
            <a:pPr lvl="2"/>
            <a:r>
              <a:rPr lang="en-US" dirty="0" smtClean="0"/>
              <a:t>Make sure you have adequate hard drive space for each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0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Gaming PCs require powerful processors</a:t>
            </a:r>
            <a:r>
              <a:rPr lang="en-US" dirty="0"/>
              <a:t> </a:t>
            </a:r>
            <a:r>
              <a:rPr lang="en-US" dirty="0" smtClean="0"/>
              <a:t>and high-end video and sound cards</a:t>
            </a:r>
          </a:p>
          <a:p>
            <a:pPr lvl="1"/>
            <a:r>
              <a:rPr lang="en-US" dirty="0" smtClean="0"/>
              <a:t>Some gamers overclock their CPUs or use dual video cards</a:t>
            </a:r>
          </a:p>
          <a:p>
            <a:r>
              <a:rPr lang="en-US" dirty="0" smtClean="0"/>
              <a:t>Must also ensure cooling methods are adequate</a:t>
            </a:r>
          </a:p>
          <a:p>
            <a:r>
              <a:rPr lang="en-US" dirty="0" smtClean="0"/>
              <a:t>Today, gamers can purchase PCs built specifically for gaming enthusiasts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17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3074" name="Picture 2" descr="C:\Users\Julie\Documents\DropBox\InstructorManuals\A+Hardware\Figures\Ch07\Figure 7-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5867400" cy="437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410200"/>
            <a:ext cx="630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9-21  </a:t>
            </a:r>
            <a:r>
              <a:rPr lang="en-US" dirty="0" smtClean="0"/>
              <a:t>A group of Intel Core i5 or Core i7 gaming PCs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6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retail associate</a:t>
            </a:r>
          </a:p>
          <a:p>
            <a:pPr lvl="1"/>
            <a:r>
              <a:rPr lang="en-US" dirty="0" smtClean="0"/>
              <a:t>Work in a consulting role to advise customers about the best technology to meet their needs, how to apply the technology, and maybe how to configure it</a:t>
            </a:r>
          </a:p>
          <a:p>
            <a:r>
              <a:rPr lang="en-US" dirty="0" smtClean="0"/>
              <a:t>Bench technician</a:t>
            </a:r>
          </a:p>
          <a:p>
            <a:pPr lvl="1"/>
            <a:r>
              <a:rPr lang="en-US" dirty="0" smtClean="0"/>
              <a:t>Works in a lab environment, might not interact with users, and is not permanently responsible for them</a:t>
            </a:r>
          </a:p>
          <a:p>
            <a:r>
              <a:rPr lang="en-US" dirty="0" smtClean="0"/>
              <a:t>Help-desk technician</a:t>
            </a:r>
          </a:p>
          <a:p>
            <a:pPr lvl="1"/>
            <a:r>
              <a:rPr lang="en-US" dirty="0" smtClean="0"/>
              <a:t>Provides telephone or online support</a:t>
            </a:r>
          </a:p>
          <a:p>
            <a:pPr lvl="1"/>
            <a:r>
              <a:rPr lang="en-US" dirty="0" smtClean="0"/>
              <a:t>Remote location puts them at a disadvantage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7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Theater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A custom-built HTPC needs to include:</a:t>
            </a:r>
          </a:p>
          <a:p>
            <a:pPr lvl="1"/>
            <a:r>
              <a:rPr lang="en-US" dirty="0" smtClean="0"/>
              <a:t>Applications software</a:t>
            </a:r>
          </a:p>
          <a:p>
            <a:pPr lvl="1"/>
            <a:r>
              <a:rPr lang="en-US" dirty="0" smtClean="0"/>
              <a:t>HDMI port to connect video output to television</a:t>
            </a:r>
          </a:p>
          <a:p>
            <a:pPr lvl="1"/>
            <a:r>
              <a:rPr lang="en-US" dirty="0" smtClean="0"/>
              <a:t>Cable TV input</a:t>
            </a:r>
          </a:p>
          <a:p>
            <a:pPr lvl="1"/>
            <a:r>
              <a:rPr lang="en-US" dirty="0" smtClean="0"/>
              <a:t>Satellite TV input</a:t>
            </a:r>
          </a:p>
          <a:p>
            <a:pPr lvl="1"/>
            <a:r>
              <a:rPr lang="en-US" dirty="0" smtClean="0"/>
              <a:t>Internet access</a:t>
            </a:r>
          </a:p>
          <a:p>
            <a:pPr lvl="1"/>
            <a:r>
              <a:rPr lang="en-US" dirty="0" smtClean="0"/>
              <a:t>Remote control</a:t>
            </a:r>
          </a:p>
          <a:p>
            <a:pPr lvl="1"/>
            <a:r>
              <a:rPr lang="en-US" dirty="0" smtClean="0"/>
              <a:t>Low background noise</a:t>
            </a:r>
          </a:p>
          <a:p>
            <a:pPr lvl="1"/>
            <a:r>
              <a:rPr lang="en-US" dirty="0" smtClean="0"/>
              <a:t>Surround sound</a:t>
            </a:r>
          </a:p>
          <a:p>
            <a:pPr lvl="1"/>
            <a:r>
              <a:rPr lang="en-US" dirty="0" smtClean="0"/>
              <a:t>Case form factor – small enough to fit on a shelf of an entertainment center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54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Server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Home server PC is useful to share files among several computers on a small home network</a:t>
            </a:r>
          </a:p>
          <a:p>
            <a:r>
              <a:rPr lang="en-US" dirty="0" smtClean="0"/>
              <a:t>Features and hardware to consider:</a:t>
            </a:r>
          </a:p>
          <a:p>
            <a:pPr lvl="1"/>
            <a:r>
              <a:rPr lang="en-US" dirty="0" smtClean="0"/>
              <a:t>A processor with moderate power</a:t>
            </a:r>
          </a:p>
          <a:p>
            <a:pPr lvl="1"/>
            <a:r>
              <a:rPr lang="en-US" dirty="0" smtClean="0"/>
              <a:t>Storage speed and capacity need to be maximized </a:t>
            </a:r>
          </a:p>
          <a:p>
            <a:pPr lvl="1"/>
            <a:r>
              <a:rPr lang="en-US" dirty="0" smtClean="0"/>
              <a:t>Network transfers need to be fast, especially for streaming videos and movies</a:t>
            </a:r>
          </a:p>
          <a:p>
            <a:pPr lvl="1"/>
            <a:r>
              <a:rPr lang="en-US" dirty="0" smtClean="0"/>
              <a:t>Printer sharing</a:t>
            </a:r>
          </a:p>
          <a:p>
            <a:pPr lvl="1"/>
            <a:r>
              <a:rPr lang="en-US" dirty="0" smtClean="0"/>
              <a:t>Onboard video works well</a:t>
            </a:r>
          </a:p>
          <a:p>
            <a:pPr lvl="1"/>
            <a:r>
              <a:rPr lang="en-US" dirty="0" smtClean="0"/>
              <a:t>Windows 7 can be used, but Windows Home Server 2011 is a better option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4098" name="Picture 2" descr="C:\Users\Julie\Documents\DropBox\InstructorManuals\A+Hardware\Figures\Ch07\Figure 7-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257800" cy="40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5357198"/>
            <a:ext cx="7605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9-22 </a:t>
            </a:r>
            <a:r>
              <a:rPr lang="en-US" dirty="0" smtClean="0"/>
              <a:t>Dual TV tuner card with IR remote lets you watch and record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two TV programs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9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C5E62E-4A87-4D8A-BB47-6DACED2808C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122" name="Picture 2" descr="C:\Users\Julie\Documents\DropBox\InstructorManuals\A+Hardware\Figures\Ch07\Figure 7-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399"/>
            <a:ext cx="4648200" cy="43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229614"/>
            <a:ext cx="6974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9-23  </a:t>
            </a:r>
            <a:r>
              <a:rPr lang="en-US" sz="1600" dirty="0" smtClean="0"/>
              <a:t>The AVerMedia AVerTV HD DVR (CO27) video capture card</a:t>
            </a:r>
          </a:p>
          <a:p>
            <a:r>
              <a:rPr lang="en-US" sz="1600" dirty="0" smtClean="0"/>
              <a:t>                      has two HDMI input ports and uses a PCIe x1 expansion slot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9386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Thick Client and Thin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Virtualization server: provides a virtual desktop for users on multiple client machines</a:t>
            </a:r>
          </a:p>
          <a:p>
            <a:r>
              <a:rPr lang="en-US" dirty="0" smtClean="0"/>
              <a:t>Thick client (also called fat client): regular desktop computer or laptop that is used as a client by a virtualization server</a:t>
            </a:r>
          </a:p>
          <a:p>
            <a:r>
              <a:rPr lang="en-US" dirty="0" smtClean="0"/>
              <a:t>Thin client: a computer that has an OS but has little computer power and might only need to support a browser used to communicate with the server</a:t>
            </a:r>
          </a:p>
          <a:p>
            <a:pPr lvl="1"/>
            <a:r>
              <a:rPr lang="en-US" dirty="0" smtClean="0"/>
              <a:t>Server does most of the processing</a:t>
            </a:r>
          </a:p>
          <a:p>
            <a:pPr lvl="1"/>
            <a:r>
              <a:rPr lang="en-US" dirty="0" smtClean="0"/>
              <a:t>To reduce costs, configure it to meet only the minimum requirements for Windows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07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6146" name="Picture 2" descr="C:\Users\Julie\Documents\DropBox\InstructorManuals\A+Hardware\Figures\Ch07\Figure 7-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36" y="1523999"/>
            <a:ext cx="5562600" cy="312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5257800"/>
            <a:ext cx="655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9-26  </a:t>
            </a:r>
            <a:r>
              <a:rPr lang="en-US" dirty="0" smtClean="0"/>
              <a:t>A virtualization server provides a desktop to each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client computer or appliance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3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C5E62E-4A87-4D8A-BB47-6DACED2808C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7170" name="Picture 2" descr="C:\Users\Julie\Documents\DropBox\InstructorManuals\A+Hardware\Figures\Ch07\Table 7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6727"/>
            <a:ext cx="7180832" cy="196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791" y="4583668"/>
            <a:ext cx="814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7-1  </a:t>
            </a:r>
            <a:r>
              <a:rPr lang="en-US" dirty="0" smtClean="0"/>
              <a:t>Minimum and recommended hardware requirements for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6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751B8F4-796E-4838-BBEE-6FE77DB92DC0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dirty="0" smtClean="0"/>
              <a:t>Five key job roles of a PC technician include PC support technician, PC service technician, technical retail associate, bench technician, and help-desk technician</a:t>
            </a:r>
          </a:p>
          <a:p>
            <a:pPr eaLnBrk="1" hangingPunct="1"/>
            <a:r>
              <a:rPr lang="en-US" dirty="0" smtClean="0"/>
              <a:t>A+ Certification by CompTIA – most recognized certification for PC repair technician</a:t>
            </a:r>
          </a:p>
          <a:p>
            <a:pPr eaLnBrk="1" hangingPunct="1"/>
            <a:r>
              <a:rPr lang="en-US" dirty="0" smtClean="0"/>
              <a:t>Customers want more than just technical know-how</a:t>
            </a:r>
          </a:p>
          <a:p>
            <a:pPr eaLnBrk="1" hangingPunct="1"/>
            <a:r>
              <a:rPr lang="en-US" dirty="0" smtClean="0"/>
              <a:t>Customers expect their first contact to be professional and friendly</a:t>
            </a:r>
          </a:p>
          <a:p>
            <a:pPr eaLnBrk="1" hangingPunct="1"/>
            <a:r>
              <a:rPr lang="en-US" dirty="0" smtClean="0"/>
              <a:t>Set and meet customer expectations with good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751B8F4-796E-4838-BBEE-6FE77DB92DC0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78363"/>
          </a:xfrm>
        </p:spPr>
        <p:txBody>
          <a:bodyPr/>
          <a:lstStyle/>
          <a:p>
            <a:pPr eaLnBrk="1" hangingPunct="1"/>
            <a:r>
              <a:rPr lang="en-US" dirty="0" smtClean="0"/>
              <a:t>Deal confidently and gracefully with customers who are difficult</a:t>
            </a:r>
          </a:p>
          <a:p>
            <a:pPr eaLnBrk="1" hangingPunct="1"/>
            <a:r>
              <a:rPr lang="en-US" dirty="0" smtClean="0"/>
              <a:t>Be aware of documented code of conduct for your organization</a:t>
            </a:r>
          </a:p>
          <a:p>
            <a:pPr eaLnBrk="1" hangingPunct="1"/>
            <a:r>
              <a:rPr lang="en-US" dirty="0" smtClean="0"/>
              <a:t>A chain-of-custody document provides a paper trail of how evidence in a criminal case is handled</a:t>
            </a:r>
          </a:p>
          <a:p>
            <a:pPr eaLnBrk="1" hangingPunct="1"/>
            <a:r>
              <a:rPr lang="en-US" dirty="0" smtClean="0"/>
              <a:t>As a technician you might be called upon to customize a system for a customer including a graphics or CAD/CAM workstation, audio and video editing workstation, virtualization workstation, gaming PC, Home Theater PC, home server PC, thick or think client</a:t>
            </a:r>
          </a:p>
        </p:txBody>
      </p:sp>
    </p:spTree>
    <p:extLst>
      <p:ext uri="{BB962C8B-B14F-4D97-AF65-F5344CB8AC3E}">
        <p14:creationId xmlns:p14="http://schemas.microsoft.com/office/powerpoint/2010/main" val="30191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Professional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Certification and advanced degrees:</a:t>
            </a:r>
          </a:p>
          <a:p>
            <a:pPr lvl="1"/>
            <a:r>
              <a:rPr lang="en-US" dirty="0" smtClean="0"/>
              <a:t>Proves competence and achievement</a:t>
            </a:r>
          </a:p>
          <a:p>
            <a:pPr lvl="1"/>
            <a:r>
              <a:rPr lang="en-US" dirty="0" smtClean="0"/>
              <a:t>Improves job opportunities</a:t>
            </a:r>
          </a:p>
          <a:p>
            <a:pPr lvl="1"/>
            <a:r>
              <a:rPr lang="en-US" dirty="0" smtClean="0"/>
              <a:t>Creates a higher level of customer confidence</a:t>
            </a:r>
          </a:p>
          <a:p>
            <a:pPr lvl="1"/>
            <a:r>
              <a:rPr lang="en-US" dirty="0" smtClean="0"/>
              <a:t>Qualifies for promotions and other training or degrees</a:t>
            </a:r>
          </a:p>
          <a:p>
            <a:r>
              <a:rPr lang="en-US" dirty="0" smtClean="0"/>
              <a:t>Computing Technology Industry Associate (CompTIA) – most significant certifying organization</a:t>
            </a:r>
          </a:p>
          <a:p>
            <a:pPr lvl="1"/>
            <a:r>
              <a:rPr lang="en-US" dirty="0" smtClean="0"/>
              <a:t>A+ Certification – first choice for certification as a PC technician</a:t>
            </a:r>
          </a:p>
          <a:p>
            <a:r>
              <a:rPr lang="en-US" dirty="0" smtClean="0"/>
              <a:t>Microsoft and Cisco offer vendor specific certifications to support their products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Record-Keeping and Information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Resources, records, and information tools:</a:t>
            </a:r>
          </a:p>
          <a:p>
            <a:pPr lvl="1"/>
            <a:r>
              <a:rPr lang="en-US" dirty="0" smtClean="0"/>
              <a:t>The specific application, OS, or hardware you support must be available to you to test, observe, and study</a:t>
            </a:r>
          </a:p>
          <a:p>
            <a:pPr lvl="2"/>
            <a:r>
              <a:rPr lang="en-US" dirty="0" smtClean="0"/>
              <a:t>Use to re-create a customer’s problem when possible</a:t>
            </a:r>
          </a:p>
          <a:p>
            <a:pPr lvl="1"/>
            <a:r>
              <a:rPr lang="en-US" dirty="0" smtClean="0"/>
              <a:t>Digital or printed copy of the same documentation the user sees</a:t>
            </a:r>
          </a:p>
          <a:p>
            <a:pPr lvl="1"/>
            <a:r>
              <a:rPr lang="en-US" dirty="0" smtClean="0"/>
              <a:t>Any technical documentation available from manufacturer (beyond user manuals)</a:t>
            </a:r>
          </a:p>
          <a:p>
            <a:pPr lvl="1"/>
            <a:r>
              <a:rPr lang="en-US" dirty="0" smtClean="0"/>
              <a:t>Online help targeted to field technicians and help-desk technicians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7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Record-Keeping and Information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Resources, records, and information tools (cont’d):</a:t>
            </a:r>
          </a:p>
          <a:p>
            <a:pPr lvl="1"/>
            <a:r>
              <a:rPr lang="en-US" dirty="0" smtClean="0"/>
              <a:t>Expert system – software that is designed and written to help solve problems</a:t>
            </a:r>
          </a:p>
          <a:p>
            <a:pPr lvl="2"/>
            <a:r>
              <a:rPr lang="en-US" dirty="0" smtClean="0"/>
              <a:t>Poses questions about a problem to be answered by technician or customer	</a:t>
            </a:r>
          </a:p>
          <a:p>
            <a:pPr lvl="2"/>
            <a:r>
              <a:rPr lang="en-US" dirty="0" smtClean="0"/>
              <a:t>Responses trigger more questions until solution is suggested</a:t>
            </a:r>
          </a:p>
          <a:p>
            <a:pPr lvl="1"/>
            <a:r>
              <a:rPr lang="en-US" dirty="0" smtClean="0"/>
              <a:t>Help desk tracking software – allows you to create, edit, and close calls for help (tickets)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0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 descr="C:\Users\Julie\Documents\DropBox\InstructorManuals\A+Hardware\Figures\Ch07\Figure 7-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324600" cy="37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410200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9-4  </a:t>
            </a:r>
            <a:r>
              <a:rPr lang="en-US" dirty="0" smtClean="0"/>
              <a:t>Spiceworks Help Desk Software allows you to create, </a:t>
            </a:r>
          </a:p>
          <a:p>
            <a:r>
              <a:rPr lang="en-US" dirty="0" smtClean="0"/>
              <a:t>                    edit, and close tickets used by technicians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7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Customers Want: Beyond the Technical Know-How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Traits of a competent and helpful technician:</a:t>
            </a:r>
          </a:p>
          <a:p>
            <a:pPr lvl="1"/>
            <a:r>
              <a:rPr lang="en-US" dirty="0" smtClean="0"/>
              <a:t>Trait 1: A positive and helpful attitude </a:t>
            </a:r>
          </a:p>
          <a:p>
            <a:pPr lvl="1"/>
            <a:r>
              <a:rPr lang="en-US" dirty="0" smtClean="0"/>
              <a:t>Trait 2: Listening without interrupting your customer</a:t>
            </a:r>
          </a:p>
          <a:p>
            <a:pPr lvl="1"/>
            <a:r>
              <a:rPr lang="en-US" dirty="0" smtClean="0"/>
              <a:t>Trait 3: Proper and polite language</a:t>
            </a:r>
          </a:p>
          <a:p>
            <a:pPr lvl="1"/>
            <a:r>
              <a:rPr lang="en-US" dirty="0" smtClean="0"/>
              <a:t>Trait 4: Sensitivity to cultural differences</a:t>
            </a:r>
          </a:p>
          <a:p>
            <a:pPr lvl="1"/>
            <a:r>
              <a:rPr lang="en-US" dirty="0" smtClean="0"/>
              <a:t>Trait 5: Taking ownership of the problem</a:t>
            </a:r>
          </a:p>
          <a:p>
            <a:pPr lvl="1"/>
            <a:r>
              <a:rPr lang="en-US" dirty="0" smtClean="0"/>
              <a:t>Trait 6: Dependability and reliability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51547-BCA5-4934-9F96-8FFA0B0EB3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893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3292</Words>
  <Application>Microsoft Office PowerPoint</Application>
  <PresentationFormat>On-screen Show (4:3)</PresentationFormat>
  <Paragraphs>389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1_Default Design</vt:lpstr>
      <vt:lpstr>A+ Guide to Hardware:  Managing, Maintaining, and Troubleshooting, Sixth Edition</vt:lpstr>
      <vt:lpstr>Objectives</vt:lpstr>
      <vt:lpstr>Job Roles and Responsibilities</vt:lpstr>
      <vt:lpstr>Job Roles and Responsibilities</vt:lpstr>
      <vt:lpstr>Certification and Professional Organizations</vt:lpstr>
      <vt:lpstr>Record-Keeping and Information Tools</vt:lpstr>
      <vt:lpstr>Record-Keeping and Information Tools</vt:lpstr>
      <vt:lpstr>PowerPoint Presentation</vt:lpstr>
      <vt:lpstr>What Customers Want: Beyond the Technical Know-How</vt:lpstr>
      <vt:lpstr>What Customers Want: Beyond the Technical Know-How</vt:lpstr>
      <vt:lpstr>Stay Safe and Keep Others Safe</vt:lpstr>
      <vt:lpstr>Planning for Good Service</vt:lpstr>
      <vt:lpstr>Initial Contact With a Customer</vt:lpstr>
      <vt:lpstr>Initial Contact With a Customer</vt:lpstr>
      <vt:lpstr>Interview the Customer</vt:lpstr>
      <vt:lpstr>Interview the Customer</vt:lpstr>
      <vt:lpstr>Interview the Customer</vt:lpstr>
      <vt:lpstr>Set and Meet Customer Expectations</vt:lpstr>
      <vt:lpstr>Working With a Customer On Site</vt:lpstr>
      <vt:lpstr>Working With a Customer On Site</vt:lpstr>
      <vt:lpstr>Working With a Customer On the Phone</vt:lpstr>
      <vt:lpstr>Dealing With Difficult Customers</vt:lpstr>
      <vt:lpstr>Dealing With Difficult Customers</vt:lpstr>
      <vt:lpstr>Dealing With Difficult Customers</vt:lpstr>
      <vt:lpstr>Dealing With Difficult Customers</vt:lpstr>
      <vt:lpstr>Dealing With Difficult Customers</vt:lpstr>
      <vt:lpstr>The Customer Decides When the Work Is Done</vt:lpstr>
      <vt:lpstr>Sometimes You Must Escalate a Problem</vt:lpstr>
      <vt:lpstr>The Job Isn’t Finished Until the Paperwork Is Done</vt:lpstr>
      <vt:lpstr>Working With Co-Workers</vt:lpstr>
      <vt:lpstr>Dealing With Prohibited Content and Activity</vt:lpstr>
      <vt:lpstr>Dealing With Prohibited Content and Activity</vt:lpstr>
      <vt:lpstr>Customizing Computer Systems</vt:lpstr>
      <vt:lpstr>Graphics or CAD/CAM Workstation</vt:lpstr>
      <vt:lpstr>PowerPoint Presentation</vt:lpstr>
      <vt:lpstr>Audio and Video Editing Workstation</vt:lpstr>
      <vt:lpstr>Virtualization Workstation</vt:lpstr>
      <vt:lpstr>Gaming PC</vt:lpstr>
      <vt:lpstr>PowerPoint Presentation</vt:lpstr>
      <vt:lpstr>Home Theater PC</vt:lpstr>
      <vt:lpstr>Home Server PC</vt:lpstr>
      <vt:lpstr>PowerPoint Presentation</vt:lpstr>
      <vt:lpstr>PowerPoint Presentation</vt:lpstr>
      <vt:lpstr>Thick Client and Thin Client</vt:lpstr>
      <vt:lpstr>PowerPoint Presentation</vt:lpstr>
      <vt:lpstr>PowerPoint Presentation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337</cp:revision>
  <dcterms:created xsi:type="dcterms:W3CDTF">2009-10-02T16:47:43Z</dcterms:created>
  <dcterms:modified xsi:type="dcterms:W3CDTF">2012-11-30T02:06:59Z</dcterms:modified>
</cp:coreProperties>
</file>