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9"/>
  </p:notesMasterIdLst>
  <p:sldIdLst>
    <p:sldId id="319" r:id="rId3"/>
    <p:sldId id="320" r:id="rId4"/>
    <p:sldId id="321" r:id="rId5"/>
    <p:sldId id="322" r:id="rId6"/>
    <p:sldId id="323" r:id="rId7"/>
    <p:sldId id="340" r:id="rId8"/>
    <p:sldId id="398" r:id="rId9"/>
    <p:sldId id="399" r:id="rId10"/>
    <p:sldId id="400" r:id="rId11"/>
    <p:sldId id="401" r:id="rId12"/>
    <p:sldId id="324" r:id="rId13"/>
    <p:sldId id="402" r:id="rId14"/>
    <p:sldId id="403" r:id="rId15"/>
    <p:sldId id="325" r:id="rId16"/>
    <p:sldId id="343" r:id="rId17"/>
    <p:sldId id="326" r:id="rId18"/>
    <p:sldId id="350" r:id="rId19"/>
    <p:sldId id="351" r:id="rId20"/>
    <p:sldId id="352" r:id="rId21"/>
    <p:sldId id="328" r:id="rId22"/>
    <p:sldId id="355" r:id="rId23"/>
    <p:sldId id="329" r:id="rId24"/>
    <p:sldId id="404" r:id="rId25"/>
    <p:sldId id="405" r:id="rId26"/>
    <p:sldId id="356" r:id="rId27"/>
    <p:sldId id="406" r:id="rId28"/>
    <p:sldId id="407" r:id="rId29"/>
    <p:sldId id="330" r:id="rId30"/>
    <p:sldId id="408" r:id="rId31"/>
    <p:sldId id="331" r:id="rId32"/>
    <p:sldId id="363" r:id="rId33"/>
    <p:sldId id="366" r:id="rId34"/>
    <p:sldId id="368" r:id="rId35"/>
    <p:sldId id="332" r:id="rId36"/>
    <p:sldId id="333" r:id="rId37"/>
    <p:sldId id="409" r:id="rId38"/>
    <p:sldId id="393" r:id="rId39"/>
    <p:sldId id="410" r:id="rId40"/>
    <p:sldId id="394" r:id="rId41"/>
    <p:sldId id="411" r:id="rId42"/>
    <p:sldId id="412" r:id="rId43"/>
    <p:sldId id="334" r:id="rId44"/>
    <p:sldId id="413" r:id="rId45"/>
    <p:sldId id="414" r:id="rId46"/>
    <p:sldId id="415" r:id="rId47"/>
    <p:sldId id="372" r:id="rId48"/>
    <p:sldId id="375" r:id="rId49"/>
    <p:sldId id="416" r:id="rId50"/>
    <p:sldId id="380" r:id="rId51"/>
    <p:sldId id="382" r:id="rId52"/>
    <p:sldId id="377" r:id="rId53"/>
    <p:sldId id="378" r:id="rId54"/>
    <p:sldId id="383" r:id="rId55"/>
    <p:sldId id="335" r:id="rId56"/>
    <p:sldId id="385" r:id="rId57"/>
    <p:sldId id="417" r:id="rId58"/>
    <p:sldId id="386" r:id="rId59"/>
    <p:sldId id="418" r:id="rId60"/>
    <p:sldId id="419" r:id="rId61"/>
    <p:sldId id="388" r:id="rId62"/>
    <p:sldId id="390" r:id="rId63"/>
    <p:sldId id="395" r:id="rId64"/>
    <p:sldId id="396" r:id="rId65"/>
    <p:sldId id="391" r:id="rId66"/>
    <p:sldId id="336" r:id="rId67"/>
    <p:sldId id="420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ECECB77-80EA-4B94-A665-AE7A3AEE1EC7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9867E51-B14C-4100-B5B4-1CDEF2C7DD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904AA015-35E8-48B2-BC16-0FFAAE0D242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8597-CC96-4B86-9979-1323DF212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0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232F7-3371-4DF9-8F45-A403325EBD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5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5B717-C426-4963-8493-15158F55A4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5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7724-93C9-4F83-8A4B-3A5B616EF9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44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1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3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6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18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C1A6A-CB2B-439F-82FC-3DBB9C95E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65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0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90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8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8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AA8AD-A805-42D8-9CC0-06165A7E33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2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16391-3B97-4A45-874D-9833EC76D0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7874A-EA20-4C3F-92BB-B5068911A2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7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B692-31B4-4ABD-96D4-00CF478BE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801A6-569A-488B-AD5C-C0E38B7072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112AC-84EE-4554-8AD9-AEF7932EE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92A0-AD53-4378-B7F7-D4699C917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5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199" y="6245225"/>
            <a:ext cx="304800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FD9B3FF-CA82-4D8C-8D3F-1B86EFDC1A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733800" y="64008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file:///\\computername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10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Maintaining Windows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1378" name="Picture 2" descr="C:\Users\Julie\Documents\DropBox\InstructorManuals\A+Software\Figures\ch03\35135_f03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919" y="5638800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10-2  </a:t>
            </a:r>
            <a:r>
              <a:rPr lang="en-US" dirty="0" smtClean="0"/>
              <a:t>Clean up system files no longer needed in order to free up disk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4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Defrag the Hard Drive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Defragment: to rearrange fragments or parts of files so each file is stored in contiguous clusters</a:t>
            </a:r>
          </a:p>
          <a:p>
            <a:pPr eaLnBrk="1" hangingPunct="1"/>
            <a:r>
              <a:rPr lang="en-US" dirty="0" smtClean="0"/>
              <a:t>Two types of hard drives:</a:t>
            </a:r>
          </a:p>
          <a:p>
            <a:pPr lvl="1" eaLnBrk="1" hangingPunct="1"/>
            <a:r>
              <a:rPr lang="en-US" dirty="0" smtClean="0"/>
              <a:t>Magnetic hard disk drives (HDDs) – contain spinning platters</a:t>
            </a:r>
          </a:p>
          <a:p>
            <a:pPr lvl="2" eaLnBrk="1" hangingPunct="1"/>
            <a:r>
              <a:rPr lang="en-US" dirty="0" smtClean="0"/>
              <a:t>Windows 7/Vista automatically defrags once a week</a:t>
            </a:r>
          </a:p>
          <a:p>
            <a:pPr lvl="1" eaLnBrk="1" hangingPunct="1"/>
            <a:r>
              <a:rPr lang="en-US" dirty="0" smtClean="0"/>
              <a:t>Solid-state drives (SSDs) – contain flash memory</a:t>
            </a:r>
          </a:p>
          <a:p>
            <a:pPr lvl="2" eaLnBrk="1" hangingPunct="1"/>
            <a:r>
              <a:rPr lang="en-US" dirty="0" smtClean="0"/>
              <a:t>Has no moving parts so defrag does not improve read/write time</a:t>
            </a:r>
          </a:p>
          <a:p>
            <a:pPr lvl="2" eaLnBrk="1" hangingPunct="1"/>
            <a:r>
              <a:rPr lang="en-US" dirty="0" smtClean="0"/>
              <a:t>Defragmenting this type of drive is not recommended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F3618C4-2ED9-4106-AD76-475F26830C62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Defrag the Hard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Cluster (also called file allocation unit): group of whole sectors in a file system</a:t>
            </a:r>
          </a:p>
          <a:p>
            <a:pPr lvl="1"/>
            <a:r>
              <a:rPr lang="en-US" dirty="0" smtClean="0"/>
              <a:t>Number of sectors in a cluster is fixed</a:t>
            </a:r>
          </a:p>
          <a:p>
            <a:r>
              <a:rPr lang="en-US" dirty="0" smtClean="0"/>
              <a:t>A file is stored in whole clusters</a:t>
            </a:r>
          </a:p>
          <a:p>
            <a:pPr lvl="1"/>
            <a:r>
              <a:rPr lang="en-US" dirty="0" smtClean="0"/>
              <a:t>Unused space at end of last cluster is called slack and is wasted free space</a:t>
            </a:r>
          </a:p>
          <a:p>
            <a:r>
              <a:rPr lang="en-US" dirty="0" smtClean="0"/>
              <a:t>As files are written and deleted from a drive, clusters are used, released, and used again</a:t>
            </a:r>
          </a:p>
          <a:p>
            <a:pPr lvl="1"/>
            <a:r>
              <a:rPr lang="en-US" dirty="0" smtClean="0"/>
              <a:t>Moving arm of drive may have to move all over a drive to collect all fragments of a file</a:t>
            </a:r>
          </a:p>
          <a:p>
            <a:pPr lvl="2"/>
            <a:r>
              <a:rPr lang="en-US" dirty="0" smtClean="0"/>
              <a:t>Slows down performance</a:t>
            </a:r>
          </a:p>
          <a:p>
            <a:r>
              <a:rPr lang="en-US" dirty="0" smtClean="0"/>
              <a:t>Solution is to defragment the drive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7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402" name="Picture 2" descr="C:\Users\Julie\Documents\DropBox\InstructorManuals\A+Software\Figures\ch03\35135_f0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6200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486400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10-4  </a:t>
            </a:r>
            <a:r>
              <a:rPr lang="en-US" dirty="0" smtClean="0"/>
              <a:t>Windows is set to automatically defragment</a:t>
            </a:r>
          </a:p>
          <a:p>
            <a:r>
              <a:rPr lang="en-US" dirty="0"/>
              <a:t>	</a:t>
            </a:r>
            <a:r>
              <a:rPr lang="en-US" dirty="0" smtClean="0"/>
              <a:t>    a magnetic hard drive once a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2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Check the Hard Drive for Errors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Error checking utility: searches for bad sectors on a volume and recovers the data from them if possible</a:t>
            </a:r>
          </a:p>
          <a:p>
            <a:pPr eaLnBrk="1" hangingPunct="1"/>
            <a:r>
              <a:rPr lang="en-US" dirty="0" smtClean="0"/>
              <a:t>To use error checking utility:</a:t>
            </a:r>
          </a:p>
          <a:p>
            <a:pPr lvl="1" eaLnBrk="1" hangingPunct="1"/>
            <a:r>
              <a:rPr lang="en-US" dirty="0" smtClean="0"/>
              <a:t>Right-click the drive in Windows Explorer and select </a:t>
            </a:r>
            <a:r>
              <a:rPr lang="en-US" b="1" dirty="0" smtClean="0"/>
              <a:t>Properties</a:t>
            </a:r>
            <a:r>
              <a:rPr lang="en-US" dirty="0" smtClean="0"/>
              <a:t> from the shortcut menu</a:t>
            </a:r>
          </a:p>
          <a:p>
            <a:pPr lvl="1" eaLnBrk="1" hangingPunct="1"/>
            <a:r>
              <a:rPr lang="en-US" dirty="0" smtClean="0"/>
              <a:t>Click the </a:t>
            </a:r>
            <a:r>
              <a:rPr lang="en-US" b="1" dirty="0" smtClean="0"/>
              <a:t>Tools</a:t>
            </a:r>
            <a:r>
              <a:rPr lang="en-US" dirty="0" smtClean="0"/>
              <a:t> tab and click </a:t>
            </a:r>
            <a:r>
              <a:rPr lang="en-US" b="1" dirty="0" smtClean="0"/>
              <a:t>Check now</a:t>
            </a:r>
          </a:p>
          <a:p>
            <a:pPr lvl="1" eaLnBrk="1" hangingPunct="1"/>
            <a:r>
              <a:rPr lang="en-US" dirty="0" smtClean="0"/>
              <a:t>In the Check Disk dialog box, check </a:t>
            </a:r>
            <a:r>
              <a:rPr lang="en-US" b="1" dirty="0" smtClean="0"/>
              <a:t>Automatically fix file system errors</a:t>
            </a:r>
            <a:r>
              <a:rPr lang="en-US" dirty="0" smtClean="0"/>
              <a:t> and </a:t>
            </a:r>
            <a:r>
              <a:rPr lang="en-US" b="1" dirty="0" smtClean="0"/>
              <a:t>Scan for and attempt recovery of bad sectors</a:t>
            </a:r>
          </a:p>
          <a:p>
            <a:pPr lvl="1" eaLnBrk="1" hangingPunct="1"/>
            <a:r>
              <a:rPr lang="en-US" dirty="0" smtClean="0"/>
              <a:t>Click </a:t>
            </a:r>
            <a:r>
              <a:rPr lang="en-US" b="1" dirty="0" smtClean="0"/>
              <a:t>Start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05D4779-BE82-4102-B34A-982BA236FBEE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0600" y="5560292"/>
            <a:ext cx="624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10-6 </a:t>
            </a:r>
            <a:r>
              <a:rPr lang="en-US" sz="1600" dirty="0"/>
              <a:t>Windows repairs hard drive errors under the drive’s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  Properties </a:t>
            </a:r>
            <a:r>
              <a:rPr lang="en-US" sz="1600" dirty="0"/>
              <a:t>box using Windows </a:t>
            </a:r>
            <a:r>
              <a:rPr lang="en-US" sz="1600" dirty="0" smtClean="0"/>
              <a:t>Explorer</a:t>
            </a:r>
            <a:endParaRPr lang="en-US" sz="1600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9CAD74B-66E4-42D4-819D-0EEBC105D1C6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  <p:pic>
        <p:nvPicPr>
          <p:cNvPr id="15366" name="Picture 6" descr="C:\Users\Julie\Documents\DropBox\InstructorManuals\A+Software\Figures\ch03\35135_f03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5300"/>
            <a:ext cx="6400800" cy="49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Free Up Space On the Drive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Uninstall software you no longer use</a:t>
            </a:r>
          </a:p>
          <a:p>
            <a:pPr eaLnBrk="1" hangingPunct="1"/>
            <a:r>
              <a:rPr lang="en-US" i="1" dirty="0" smtClean="0"/>
              <a:t>Move data off the drive</a:t>
            </a:r>
          </a:p>
          <a:p>
            <a:pPr lvl="1" eaLnBrk="1" hangingPunct="1"/>
            <a:r>
              <a:rPr lang="en-US" dirty="0" smtClean="0"/>
              <a:t>Consider moving videos, photos, and other data to an external hard drive or burning them to DVDs</a:t>
            </a:r>
          </a:p>
          <a:p>
            <a:pPr eaLnBrk="1" hangingPunct="1"/>
            <a:r>
              <a:rPr lang="en-US" i="1" dirty="0" smtClean="0"/>
              <a:t>Move programs off the drive</a:t>
            </a:r>
          </a:p>
          <a:p>
            <a:pPr lvl="1" eaLnBrk="1" hangingPunct="1"/>
            <a:r>
              <a:rPr lang="en-US" dirty="0" smtClean="0"/>
              <a:t>Uninstall a program and reinstall it on a second hard drive</a:t>
            </a:r>
          </a:p>
          <a:p>
            <a:pPr eaLnBrk="1" hangingPunct="1"/>
            <a:r>
              <a:rPr lang="en-US" i="1" dirty="0" smtClean="0"/>
              <a:t>Use drive or folder compression</a:t>
            </a:r>
          </a:p>
          <a:p>
            <a:pPr lvl="1" eaLnBrk="1" hangingPunct="1"/>
            <a:r>
              <a:rPr lang="en-US" dirty="0" smtClean="0"/>
              <a:t>It is not recommended to compress the volume on which Windows is stored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B97F3A3-B7EF-423D-B8EE-114AA3137C07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Move the Virtual Memory Paging File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memory: a file used to enhance the amount of RAM in a system</a:t>
            </a:r>
          </a:p>
          <a:p>
            <a:pPr eaLnBrk="1" hangingPunct="1"/>
            <a:r>
              <a:rPr lang="en-US" dirty="0" smtClean="0"/>
              <a:t>To save space you can move virtual memory paging file</a:t>
            </a:r>
          </a:p>
          <a:p>
            <a:pPr lvl="1" eaLnBrk="1" hangingPunct="1"/>
            <a:r>
              <a:rPr lang="en-US" dirty="0" smtClean="0"/>
              <a:t>Pagefile.sys</a:t>
            </a:r>
          </a:p>
          <a:p>
            <a:pPr lvl="2" eaLnBrk="1" hangingPunct="1"/>
            <a:r>
              <a:rPr lang="en-US" dirty="0" smtClean="0"/>
              <a:t>Hidden file stored in C drive root directory</a:t>
            </a:r>
          </a:p>
          <a:p>
            <a:pPr lvl="1" eaLnBrk="1" hangingPunct="1"/>
            <a:r>
              <a:rPr lang="en-US" dirty="0" smtClean="0"/>
              <a:t>Move to another partition on the same or different drive</a:t>
            </a:r>
          </a:p>
          <a:p>
            <a:pPr lvl="2" eaLnBrk="1" hangingPunct="1"/>
            <a:r>
              <a:rPr lang="en-US" dirty="0" smtClean="0"/>
              <a:t>New drive speed should be equal to or greater than existing drive</a:t>
            </a:r>
            <a:r>
              <a:rPr lang="en-US" dirty="0"/>
              <a:t> </a:t>
            </a:r>
            <a:r>
              <a:rPr lang="en-US" dirty="0" smtClean="0"/>
              <a:t>and should have plenty of free space (at least three times the amount of installed RAM)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A8E670A-1C1E-4BA4-AE18-E6C16D6E6765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219200" y="5486400"/>
            <a:ext cx="693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10-7 </a:t>
            </a:r>
            <a:r>
              <a:rPr lang="en-US" sz="1600" dirty="0"/>
              <a:t>Manage virtual memory using the System Properties </a:t>
            </a:r>
            <a:r>
              <a:rPr lang="en-US" sz="1600" dirty="0" smtClean="0"/>
              <a:t>box</a:t>
            </a:r>
            <a:endParaRPr lang="en-US" sz="1600" dirty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A4BAC16-B5CE-4382-96AB-FC0AD9A2587F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  <p:pic>
        <p:nvPicPr>
          <p:cNvPr id="23558" name="Picture 6" descr="C:\Users\Julie\Documents\DropBox\InstructorManuals\A+Software\Figures\ch03\35135_f0307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5589144" cy="506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600200" y="5638800"/>
            <a:ext cx="502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10-8 </a:t>
            </a:r>
            <a:r>
              <a:rPr lang="en-US" sz="1600" dirty="0"/>
              <a:t>Move Pagefile.sys to a different </a:t>
            </a:r>
            <a:r>
              <a:rPr lang="en-US" sz="1600" dirty="0" smtClean="0"/>
              <a:t>drive</a:t>
            </a:r>
            <a:endParaRPr lang="en-US" sz="1600" dirty="0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B6F5E50-6993-43CA-B241-92C4783CD14A}" type="slidenum">
              <a:rPr lang="en-US" smtClean="0"/>
              <a:pPr eaLnBrk="1" hangingPunct="1"/>
              <a:t>19</a:t>
            </a:fld>
            <a:endParaRPr lang="en-US" dirty="0" smtClean="0"/>
          </a:p>
        </p:txBody>
      </p:sp>
      <p:pic>
        <p:nvPicPr>
          <p:cNvPr id="24582" name="Picture 6" descr="C:\Users\Julie\Documents\DropBox\InstructorManuals\A+Software\Figures\ch03\35135_f0308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5409"/>
            <a:ext cx="6659736" cy="52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how to set up and perform scheduled preventive maintenance tasks to keep Windows healthy</a:t>
            </a:r>
          </a:p>
          <a:p>
            <a:pPr eaLnBrk="1" hangingPunct="1"/>
            <a:r>
              <a:rPr lang="en-US" dirty="0" smtClean="0"/>
              <a:t>Learn how to prepare for disaster by keeping good backups of user data and Windows system files</a:t>
            </a:r>
          </a:p>
          <a:p>
            <a:pPr eaLnBrk="1" hangingPunct="1"/>
            <a:r>
              <a:rPr lang="en-US" dirty="0" smtClean="0"/>
              <a:t>Learn how to use commands to manage files and folders and how to use Disk Management to manage hard drives</a:t>
            </a:r>
          </a:p>
          <a:p>
            <a:pPr eaLnBrk="1" hangingPunct="1"/>
            <a:r>
              <a:rPr lang="en-US" dirty="0" smtClean="0"/>
              <a:t>Learn how to configure Windows to use a language other than English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F3B223A-1C6D-4F72-94DC-646F55864CFA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 Procedures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Backup</a:t>
            </a:r>
          </a:p>
          <a:p>
            <a:pPr lvl="1" eaLnBrk="1" hangingPunct="1"/>
            <a:r>
              <a:rPr lang="en-US" dirty="0" smtClean="0"/>
              <a:t>Extra copy of a data or software file </a:t>
            </a:r>
          </a:p>
          <a:p>
            <a:pPr lvl="2" eaLnBrk="1" hangingPunct="1"/>
            <a:r>
              <a:rPr lang="en-US" dirty="0" smtClean="0"/>
              <a:t>Use if original file becomes damaged or destroyed</a:t>
            </a:r>
          </a:p>
          <a:p>
            <a:pPr eaLnBrk="1" hangingPunct="1"/>
            <a:r>
              <a:rPr lang="en-US" dirty="0" smtClean="0"/>
              <a:t>Ways to lose data	</a:t>
            </a:r>
          </a:p>
          <a:p>
            <a:pPr lvl="1" eaLnBrk="1" hangingPunct="1"/>
            <a:r>
              <a:rPr lang="en-US" dirty="0" smtClean="0"/>
              <a:t>System failure, virus, file corruption, or some other problem</a:t>
            </a:r>
          </a:p>
          <a:p>
            <a:pPr eaLnBrk="1" hangingPunct="1"/>
            <a:r>
              <a:rPr lang="en-US" dirty="0" smtClean="0"/>
              <a:t>Never trust important data to only one media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A01E50F-D8CC-4112-81C0-CF213621398A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For Disaster Recovery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Decisions to make for a backup and recovery plan</a:t>
            </a:r>
          </a:p>
          <a:p>
            <a:pPr lvl="1" eaLnBrk="1" hangingPunct="1"/>
            <a:r>
              <a:rPr lang="en-US" i="1" dirty="0" smtClean="0"/>
              <a:t>Decide on backup media</a:t>
            </a:r>
          </a:p>
          <a:p>
            <a:pPr lvl="1" eaLnBrk="1" hangingPunct="1"/>
            <a:r>
              <a:rPr lang="en-US" i="1" dirty="0" smtClean="0"/>
              <a:t>Decide on the backup software</a:t>
            </a:r>
          </a:p>
          <a:p>
            <a:pPr lvl="2" eaLnBrk="1" hangingPunct="1"/>
            <a:r>
              <a:rPr lang="en-US" dirty="0" smtClean="0"/>
              <a:t>Consider purchasing third-party backup software</a:t>
            </a:r>
          </a:p>
          <a:p>
            <a:pPr lvl="3" eaLnBrk="1" hangingPunct="1"/>
            <a:r>
              <a:rPr lang="en-US" dirty="0" smtClean="0"/>
              <a:t>Easier to use</a:t>
            </a:r>
          </a:p>
          <a:p>
            <a:pPr lvl="3" eaLnBrk="1" hangingPunct="1"/>
            <a:r>
              <a:rPr lang="en-US" dirty="0" smtClean="0"/>
              <a:t>Offers more features than Microsoft utility</a:t>
            </a:r>
          </a:p>
          <a:p>
            <a:pPr lvl="1" eaLnBrk="1" hangingPunct="1"/>
            <a:r>
              <a:rPr lang="en-US" i="1" dirty="0" smtClean="0"/>
              <a:t>Decide how simple or complex your backup strategy should be</a:t>
            </a:r>
          </a:p>
          <a:p>
            <a:pPr lvl="2" eaLnBrk="1" hangingPunct="1"/>
            <a:r>
              <a:rPr lang="en-US" dirty="0" smtClean="0"/>
              <a:t>Large organizations might require backups be documented daily, scheduled at certain times of the day or night, and recovery plans tested regularly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811336-B551-44D1-825C-03ECFB3BF44B}" type="slidenum">
              <a:rPr lang="en-US" smtClean="0"/>
              <a:pPr eaLnBrk="1" hangingPunct="1"/>
              <a:t>21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For Disaster Recovery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backup plan is in place, test the recovery plan</a:t>
            </a:r>
          </a:p>
          <a:p>
            <a:pPr lvl="1" eaLnBrk="1" hangingPunct="1"/>
            <a:r>
              <a:rPr lang="en-US" i="1" dirty="0" smtClean="0"/>
              <a:t>Test the recovery process</a:t>
            </a:r>
          </a:p>
          <a:p>
            <a:pPr lvl="2" eaLnBrk="1" hangingPunct="1"/>
            <a:r>
              <a:rPr lang="en-US" dirty="0" smtClean="0"/>
              <a:t>Erase a file and use the recovery procedures to verify that you can restore the file from backup</a:t>
            </a:r>
          </a:p>
          <a:p>
            <a:pPr lvl="1" eaLnBrk="1" hangingPunct="1"/>
            <a:r>
              <a:rPr lang="en-US" i="1" dirty="0" smtClean="0"/>
              <a:t>Keep backups in a safe place and routinely test them</a:t>
            </a:r>
          </a:p>
          <a:p>
            <a:pPr lvl="2" eaLnBrk="1" hangingPunct="1"/>
            <a:r>
              <a:rPr lang="en-US" dirty="0" smtClean="0"/>
              <a:t>Should be kept under lock and key</a:t>
            </a:r>
          </a:p>
          <a:p>
            <a:pPr lvl="2" eaLnBrk="1" hangingPunct="1"/>
            <a:r>
              <a:rPr lang="en-US" dirty="0" smtClean="0"/>
              <a:t>In case of fire, keep backups off-site</a:t>
            </a:r>
          </a:p>
          <a:p>
            <a:pPr lvl="2" eaLnBrk="1" hangingPunct="1"/>
            <a:r>
              <a:rPr lang="en-US" dirty="0" smtClean="0"/>
              <a:t>Routinely verify backups are good by performing a test recovery of a backed-up file or folder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8BE3251-7378-4F21-98F4-19873A79A9AA}" type="slidenum">
              <a:rPr lang="en-US" smtClean="0"/>
              <a:pPr eaLnBrk="1" hangingPunct="1"/>
              <a:t>22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Use Backups in 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up the Windows Volume</a:t>
            </a:r>
          </a:p>
          <a:p>
            <a:pPr lvl="1"/>
            <a:r>
              <a:rPr lang="en-US" dirty="0" smtClean="0"/>
              <a:t>Called the </a:t>
            </a:r>
            <a:r>
              <a:rPr lang="en-US" b="1" dirty="0" smtClean="0"/>
              <a:t>system image</a:t>
            </a:r>
          </a:p>
          <a:p>
            <a:r>
              <a:rPr lang="en-US" dirty="0" smtClean="0"/>
              <a:t>Points to keep in mind :</a:t>
            </a:r>
          </a:p>
          <a:p>
            <a:pPr lvl="1"/>
            <a:r>
              <a:rPr lang="en-US" i="1" dirty="0" smtClean="0"/>
              <a:t>A system image includes the entire drive on which Windows is installed</a:t>
            </a:r>
          </a:p>
          <a:p>
            <a:pPr lvl="1"/>
            <a:r>
              <a:rPr lang="en-US" i="1" dirty="0" smtClean="0"/>
              <a:t>A system image must be created on an internal or external hard drive</a:t>
            </a:r>
          </a:p>
          <a:p>
            <a:pPr lvl="1"/>
            <a:r>
              <a:rPr lang="en-US" i="1" dirty="0" smtClean="0"/>
              <a:t>Don’t depend just on the system image as your backup</a:t>
            </a:r>
          </a:p>
          <a:p>
            <a:pPr lvl="1"/>
            <a:r>
              <a:rPr lang="en-US" i="1" dirty="0" smtClean="0"/>
              <a:t>You can create a system image any time after Windows is installed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5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3426" name="Picture 2" descr="C:\Users\Julie\Documents\DropBox\InstructorManuals\A+Software\Figures\ch03\35135_f03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705600" cy="39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5626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10-10  </a:t>
            </a:r>
            <a:r>
              <a:rPr lang="en-US" dirty="0" smtClean="0"/>
              <a:t>Use the Backup and Restore window to create a system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12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and Use Backups in Windows 7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 up user data</a:t>
            </a:r>
          </a:p>
          <a:p>
            <a:pPr lvl="1" eaLnBrk="1" hangingPunct="1"/>
            <a:r>
              <a:rPr lang="en-US" dirty="0" smtClean="0"/>
              <a:t>1. Open the Backup and Restore window</a:t>
            </a:r>
          </a:p>
          <a:p>
            <a:pPr lvl="1" eaLnBrk="1" hangingPunct="1"/>
            <a:r>
              <a:rPr lang="en-US" dirty="0" smtClean="0"/>
              <a:t>2. Select the media to hold the backup</a:t>
            </a:r>
          </a:p>
          <a:p>
            <a:pPr lvl="1" eaLnBrk="1" hangingPunct="1"/>
            <a:r>
              <a:rPr lang="en-US" dirty="0" smtClean="0"/>
              <a:t>3. In the next box, select </a:t>
            </a:r>
            <a:r>
              <a:rPr lang="en-US" b="1" dirty="0" smtClean="0"/>
              <a:t>Let me choose </a:t>
            </a:r>
            <a:r>
              <a:rPr lang="en-US" dirty="0" smtClean="0"/>
              <a:t>so you can select the folder to backup, then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 smtClean="0"/>
              <a:t>4. In the next box, select the libraries and folders you want to back up, click </a:t>
            </a:r>
            <a:r>
              <a:rPr lang="en-US" b="1" dirty="0" smtClean="0"/>
              <a:t>Next</a:t>
            </a:r>
            <a:r>
              <a:rPr lang="en-US" dirty="0" smtClean="0"/>
              <a:t> to continue</a:t>
            </a:r>
          </a:p>
          <a:p>
            <a:pPr lvl="1" eaLnBrk="1" hangingPunct="1"/>
            <a:r>
              <a:rPr lang="en-US" dirty="0" smtClean="0"/>
              <a:t>5. Verify the correct folders and libraries are selected</a:t>
            </a:r>
          </a:p>
          <a:p>
            <a:pPr lvl="2" eaLnBrk="1" hangingPunct="1"/>
            <a:r>
              <a:rPr lang="en-US" dirty="0" smtClean="0"/>
              <a:t>You can also change the frequency in this step</a:t>
            </a:r>
          </a:p>
          <a:p>
            <a:pPr lvl="1" eaLnBrk="1" hangingPunct="1"/>
            <a:r>
              <a:rPr lang="en-US" dirty="0" smtClean="0"/>
              <a:t>6. Review your backup settings and click </a:t>
            </a:r>
            <a:r>
              <a:rPr lang="en-US" b="1" dirty="0" smtClean="0"/>
              <a:t>Save settings and run backup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FAC5FBB-11EF-4F12-9C6E-3761A16C9D5F}" type="slidenum">
              <a:rPr lang="en-US" smtClean="0"/>
              <a:pPr eaLnBrk="1" hangingPunct="1"/>
              <a:t>25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4450" name="Picture 2" descr="C:\Users\Julie\Documents\DropBox\InstructorManuals\A+Software\Figures\ch03\35135_f03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"/>
            <a:ext cx="5565169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715000"/>
            <a:ext cx="650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10-11  </a:t>
            </a:r>
            <a:r>
              <a:rPr lang="en-US" dirty="0" smtClean="0"/>
              <a:t>Select the destination media to hold the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5474" name="Picture 2" descr="C:\Users\Julie\Documents\DropBox\InstructorManuals\A+Software\Figures\ch03\35135_f03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"/>
            <a:ext cx="5715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715000"/>
            <a:ext cx="708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10-13  </a:t>
            </a:r>
            <a:r>
              <a:rPr lang="en-US" dirty="0" smtClean="0"/>
              <a:t>Select the folders or libraries to include in the 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5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and Use Backups in Windows 7</a:t>
            </a:r>
            <a:endParaRPr lang="en-US" dirty="0" smtClean="0"/>
          </a:p>
        </p:txBody>
      </p:sp>
      <p:sp>
        <p:nvSpPr>
          <p:cNvPr id="3174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Recover a Corrupted or Lost File or Folder</a:t>
            </a:r>
          </a:p>
          <a:p>
            <a:pPr lvl="1" eaLnBrk="1" hangingPunct="1"/>
            <a:r>
              <a:rPr lang="en-US" dirty="0" smtClean="0"/>
              <a:t>1. Make the backup media available to computer</a:t>
            </a:r>
          </a:p>
          <a:p>
            <a:pPr lvl="1" eaLnBrk="1" hangingPunct="1"/>
            <a:r>
              <a:rPr lang="en-US" dirty="0" smtClean="0"/>
              <a:t>2. Open </a:t>
            </a:r>
            <a:r>
              <a:rPr lang="en-US" b="1" dirty="0" smtClean="0"/>
              <a:t>Backup and Restore </a:t>
            </a:r>
            <a:r>
              <a:rPr lang="en-US" dirty="0" smtClean="0"/>
              <a:t>and click </a:t>
            </a:r>
            <a:r>
              <a:rPr lang="en-US" b="1" dirty="0" smtClean="0"/>
              <a:t>Restore my 	  files</a:t>
            </a:r>
          </a:p>
          <a:p>
            <a:pPr lvl="1" eaLnBrk="1" hangingPunct="1"/>
            <a:r>
              <a:rPr lang="en-US" dirty="0" smtClean="0"/>
              <a:t>3. Use one of three buttons to locate the file or folder</a:t>
            </a:r>
          </a:p>
          <a:p>
            <a:pPr lvl="2" eaLnBrk="1" hangingPunct="1"/>
            <a:r>
              <a:rPr lang="en-US" dirty="0" smtClean="0"/>
              <a:t>Follow directions on-screen to restore</a:t>
            </a:r>
          </a:p>
          <a:p>
            <a:pPr eaLnBrk="1" hangingPunct="1"/>
            <a:r>
              <a:rPr lang="en-US" dirty="0" smtClean="0"/>
              <a:t>To restore a previous version of a file or folder:</a:t>
            </a:r>
          </a:p>
          <a:p>
            <a:pPr lvl="1" eaLnBrk="1" hangingPunct="1"/>
            <a:r>
              <a:rPr lang="en-US" dirty="0" smtClean="0"/>
              <a:t>1. Copy the corrupted file or folder to a new location</a:t>
            </a:r>
          </a:p>
          <a:p>
            <a:pPr lvl="1" eaLnBrk="1" hangingPunct="1"/>
            <a:r>
              <a:rPr lang="en-US" dirty="0" smtClean="0"/>
              <a:t>2. Right click the file or folder and select </a:t>
            </a:r>
            <a:r>
              <a:rPr lang="en-US" b="1" dirty="0" smtClean="0"/>
              <a:t>Restore previous version</a:t>
            </a:r>
          </a:p>
          <a:p>
            <a:pPr lvl="1" eaLnBrk="1" hangingPunct="1"/>
            <a:r>
              <a:rPr lang="en-US" dirty="0" smtClean="0"/>
              <a:t>3. Select the version you want and click </a:t>
            </a:r>
            <a:r>
              <a:rPr lang="en-US" b="1" dirty="0" smtClean="0"/>
              <a:t>Restore</a:t>
            </a:r>
            <a:r>
              <a:rPr lang="en-US" dirty="0" smtClean="0"/>
              <a:t> 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0D25E85-627F-42EF-A7FB-8F7B72A97265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06498" name="Picture 2" descr="C:\Users\Julie\Documents\DropBox\InstructorManuals\A+Software\Figures\ch03\35135_f03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4572"/>
            <a:ext cx="4038600" cy="488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638800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10-17  </a:t>
            </a:r>
            <a:r>
              <a:rPr lang="en-US" dirty="0" smtClean="0"/>
              <a:t>Restore a file or folder from a previous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Scheduled Preventive Maintenance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Preventive maintenance</a:t>
            </a:r>
          </a:p>
          <a:p>
            <a:pPr lvl="1" eaLnBrk="1" hangingPunct="1"/>
            <a:r>
              <a:rPr lang="en-US" dirty="0" smtClean="0"/>
              <a:t>Alleviates slow computer performance</a:t>
            </a:r>
          </a:p>
          <a:p>
            <a:pPr eaLnBrk="1" hangingPunct="1"/>
            <a:r>
              <a:rPr lang="en-US" dirty="0" smtClean="0"/>
              <a:t>Tasks</a:t>
            </a:r>
          </a:p>
          <a:p>
            <a:pPr lvl="1" eaLnBrk="1" hangingPunct="1"/>
            <a:r>
              <a:rPr lang="en-US" dirty="0" smtClean="0"/>
              <a:t>Verifying </a:t>
            </a:r>
            <a:r>
              <a:rPr lang="en-US" dirty="0"/>
              <a:t>c</a:t>
            </a:r>
            <a:r>
              <a:rPr lang="en-US" dirty="0" smtClean="0"/>
              <a:t>ritical Windows settings</a:t>
            </a:r>
          </a:p>
          <a:p>
            <a:pPr lvl="1" eaLnBrk="1" hangingPunct="1"/>
            <a:r>
              <a:rPr lang="en-US" dirty="0" smtClean="0"/>
              <a:t>Clean up the hard drive</a:t>
            </a:r>
          </a:p>
          <a:p>
            <a:pPr lvl="1" eaLnBrk="1" hangingPunct="1"/>
            <a:r>
              <a:rPr lang="en-US" dirty="0" smtClean="0"/>
              <a:t>Checking drive for errors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ree up hard drive space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20D2804-0C29-4935-A352-BD9537882E20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and Use Backups in Windows 7</a:t>
            </a:r>
            <a:endParaRPr lang="en-US" dirty="0" smtClean="0"/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Windows System Protection – automatically backs up system files and stores them at regular intervals</a:t>
            </a:r>
          </a:p>
          <a:p>
            <a:pPr eaLnBrk="1" hangingPunct="1"/>
            <a:r>
              <a:rPr lang="en-US" dirty="0" smtClean="0"/>
              <a:t>Restore point</a:t>
            </a:r>
          </a:p>
          <a:p>
            <a:pPr lvl="1" eaLnBrk="1" hangingPunct="1"/>
            <a:r>
              <a:rPr lang="en-US" dirty="0" smtClean="0"/>
              <a:t>Condition at time a snapshot taken</a:t>
            </a:r>
          </a:p>
          <a:p>
            <a:pPr lvl="1" eaLnBrk="1" hangingPunct="1"/>
            <a:r>
              <a:rPr lang="en-US" dirty="0" smtClean="0"/>
              <a:t>Includes Windows system files</a:t>
            </a:r>
          </a:p>
          <a:p>
            <a:pPr eaLnBrk="1" hangingPunct="1"/>
            <a:r>
              <a:rPr lang="en-US" dirty="0" smtClean="0"/>
              <a:t>Restore points are taken at least every 24 hours</a:t>
            </a:r>
          </a:p>
          <a:p>
            <a:pPr eaLnBrk="1" hangingPunct="1"/>
            <a:r>
              <a:rPr lang="en-US" dirty="0" smtClean="0"/>
              <a:t>Can use up to 15 percent of disk space</a:t>
            </a:r>
          </a:p>
          <a:p>
            <a:pPr lvl="1" eaLnBrk="1" hangingPunct="1"/>
            <a:r>
              <a:rPr lang="en-US" dirty="0" smtClean="0"/>
              <a:t>If disk space gets too low, restore points are no longer made</a:t>
            </a:r>
          </a:p>
          <a:p>
            <a:pPr eaLnBrk="1" hangingPunct="1"/>
            <a:r>
              <a:rPr lang="en-US" dirty="0"/>
              <a:t>Can manually create restore point at any </a:t>
            </a:r>
            <a:r>
              <a:rPr lang="en-US" dirty="0" smtClean="0"/>
              <a:t>time using the System Protection tab of System Properties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0E09A50-9D50-4256-AD4E-BF6DC3C4E83B}" type="slidenum">
              <a:rPr lang="en-US" smtClean="0"/>
              <a:pPr eaLnBrk="1" hangingPunct="1"/>
              <a:t>30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990600" y="5105400"/>
            <a:ext cx="685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10-18  </a:t>
            </a:r>
            <a:r>
              <a:rPr lang="en-US" sz="1600" dirty="0" smtClean="0"/>
              <a:t>Make sure System Protection is turned on which Windows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is installed</a:t>
            </a:r>
            <a:endParaRPr lang="en-US" sz="1600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2468752-A46B-4E30-A777-DEE7819564AE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  <p:pic>
        <p:nvPicPr>
          <p:cNvPr id="1026" name="Picture 2" descr="C:\Users\Julie\Documents\DropBox\InstructorManuals\A+Software\Figures\ch03\35135_f0318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755462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and Use Backups in Windows 7</a:t>
            </a:r>
            <a:endParaRPr lang="en-US" dirty="0" smtClean="0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 a restore point</a:t>
            </a:r>
          </a:p>
          <a:p>
            <a:pPr lvl="1" eaLnBrk="1" hangingPunct="1"/>
            <a:r>
              <a:rPr lang="en-US" dirty="0" smtClean="0"/>
              <a:t>System Restore restores the system to its condition at the time a restore point is made</a:t>
            </a:r>
          </a:p>
          <a:p>
            <a:pPr lvl="1" eaLnBrk="1" hangingPunct="1"/>
            <a:r>
              <a:rPr lang="en-US" dirty="0" smtClean="0"/>
              <a:t>User data not altered</a:t>
            </a:r>
          </a:p>
          <a:p>
            <a:pPr lvl="1" eaLnBrk="1" hangingPunct="1"/>
            <a:r>
              <a:rPr lang="en-US" dirty="0" smtClean="0"/>
              <a:t>Can affect installed software, hardware, user settings, and OS configuration settings</a:t>
            </a:r>
          </a:p>
          <a:p>
            <a:pPr lvl="1" eaLnBrk="1" hangingPunct="1"/>
            <a:r>
              <a:rPr lang="en-US" dirty="0" smtClean="0"/>
              <a:t>Changes made to settings are lost after restore point is created</a:t>
            </a:r>
          </a:p>
          <a:p>
            <a:pPr lvl="1" eaLnBrk="1" hangingPunct="1"/>
            <a:r>
              <a:rPr lang="en-US" dirty="0" smtClean="0"/>
              <a:t>Always use most recent restore point capable of fixing the problem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AC51C91-7563-4CF8-B3E1-7BCAEA82BB27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and Use Backups in Windows 7</a:t>
            </a:r>
            <a:endParaRPr lang="en-US" dirty="0" smtClean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Points to remember about system restore</a:t>
            </a:r>
          </a:p>
          <a:p>
            <a:pPr lvl="1" eaLnBrk="1" hangingPunct="1"/>
            <a:r>
              <a:rPr lang="en-US" dirty="0" smtClean="0"/>
              <a:t>Great tool for fixing a device, restoring Windows settings, and solving application problems</a:t>
            </a:r>
          </a:p>
          <a:p>
            <a:pPr lvl="1" eaLnBrk="1" hangingPunct="1"/>
            <a:r>
              <a:rPr lang="en-US" dirty="0" smtClean="0"/>
              <a:t>Limitations</a:t>
            </a:r>
          </a:p>
          <a:p>
            <a:pPr lvl="2" eaLnBrk="1" hangingPunct="1"/>
            <a:r>
              <a:rPr lang="en-US" dirty="0" smtClean="0"/>
              <a:t>Recovers from errors only if registry somewhat intact</a:t>
            </a:r>
          </a:p>
          <a:p>
            <a:pPr lvl="2" eaLnBrk="1" hangingPunct="1"/>
            <a:r>
              <a:rPr lang="en-US" dirty="0" smtClean="0"/>
              <a:t>Process cannot remove virus or worm infection</a:t>
            </a:r>
          </a:p>
          <a:p>
            <a:pPr lvl="2" eaLnBrk="1" hangingPunct="1"/>
            <a:r>
              <a:rPr lang="en-US" dirty="0" smtClean="0"/>
              <a:t>Process might create a new problem</a:t>
            </a:r>
          </a:p>
          <a:p>
            <a:pPr lvl="2" eaLnBrk="1" hangingPunct="1"/>
            <a:r>
              <a:rPr lang="en-US" dirty="0" smtClean="0"/>
              <a:t>Process might make many changes to a system</a:t>
            </a:r>
          </a:p>
          <a:p>
            <a:pPr lvl="2" eaLnBrk="1" hangingPunct="1"/>
            <a:r>
              <a:rPr lang="en-US" dirty="0" smtClean="0"/>
              <a:t>Process requires restore points</a:t>
            </a:r>
          </a:p>
          <a:p>
            <a:pPr lvl="2" eaLnBrk="1" hangingPunct="1"/>
            <a:r>
              <a:rPr lang="en-US" dirty="0" smtClean="0"/>
              <a:t>Restore points kept in a hidden folder on the hard drive</a:t>
            </a:r>
          </a:p>
          <a:p>
            <a:pPr lvl="2" eaLnBrk="1" hangingPunct="1"/>
            <a:r>
              <a:rPr lang="en-US" dirty="0" smtClean="0"/>
              <a:t>Viruses and malware sometimes hide in restore points</a:t>
            </a:r>
          </a:p>
          <a:p>
            <a:pPr lvl="2" eaLnBrk="1" hangingPunct="1"/>
            <a:r>
              <a:rPr lang="en-US" dirty="0" smtClean="0"/>
              <a:t>Can launch System Restore using startup recovery tools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3B62A40-90A8-4F6C-BA79-647534069BA7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Managing Files, Folders, and Storage Devices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This section of the chapter covers:</a:t>
            </a:r>
          </a:p>
          <a:p>
            <a:pPr lvl="1" eaLnBrk="1" hangingPunct="1"/>
            <a:r>
              <a:rPr lang="en-US" dirty="0" smtClean="0"/>
              <a:t>Managing files and folders using commands in a command prompt window</a:t>
            </a:r>
          </a:p>
          <a:p>
            <a:pPr lvl="1" eaLnBrk="1" hangingPunct="1"/>
            <a:r>
              <a:rPr lang="en-US" dirty="0" smtClean="0"/>
              <a:t>Managing hard drive partitions and volumes using the Disk Management utility</a:t>
            </a:r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4554CEF-F3DF-469A-BDCD-7C3EA60E8844}" type="slidenum">
              <a:rPr lang="en-US" smtClean="0"/>
              <a:pPr eaLnBrk="1" hangingPunct="1"/>
              <a:t>34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Partitions and File Systems Work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 data is stored on a hard drive in sectors (records)</a:t>
            </a:r>
          </a:p>
          <a:p>
            <a:pPr eaLnBrk="1" hangingPunct="1"/>
            <a:r>
              <a:rPr lang="en-US" dirty="0" smtClean="0"/>
              <a:t>Each sector on drive is the same size</a:t>
            </a:r>
            <a:r>
              <a:rPr lang="en-US" dirty="0"/>
              <a:t> </a:t>
            </a:r>
            <a:r>
              <a:rPr lang="en-US" dirty="0" smtClean="0"/>
              <a:t>(usually 512 bytes)</a:t>
            </a:r>
          </a:p>
          <a:p>
            <a:r>
              <a:rPr lang="en-US" dirty="0" smtClean="0"/>
              <a:t>Low-level formatting: </a:t>
            </a:r>
            <a:r>
              <a:rPr lang="en-US" dirty="0"/>
              <a:t>A process (usually </a:t>
            </a:r>
            <a:r>
              <a:rPr lang="en-US" dirty="0" smtClean="0"/>
              <a:t>performed at </a:t>
            </a:r>
            <a:r>
              <a:rPr lang="en-US" dirty="0"/>
              <a:t>the factory) that electronically creates the </a:t>
            </a:r>
            <a:r>
              <a:rPr lang="en-US" dirty="0" smtClean="0"/>
              <a:t>hard drive </a:t>
            </a:r>
            <a:r>
              <a:rPr lang="en-US" dirty="0"/>
              <a:t>tracks and sectors and tests for bad </a:t>
            </a:r>
            <a:r>
              <a:rPr lang="en-US" dirty="0" smtClean="0"/>
              <a:t>spots</a:t>
            </a:r>
            <a:endParaRPr lang="en-US" dirty="0"/>
          </a:p>
          <a:p>
            <a:pPr lvl="1"/>
            <a:r>
              <a:rPr lang="en-US" dirty="0" smtClean="0"/>
              <a:t>Size of the sector and total number of sectors determine capacity</a:t>
            </a:r>
          </a:p>
          <a:p>
            <a:pPr lvl="1"/>
            <a:r>
              <a:rPr lang="en-US" dirty="0" smtClean="0"/>
              <a:t>Today’s drive capacities are measured in GB (gigabytes) or TB (terabytes)</a:t>
            </a:r>
            <a:endParaRPr lang="en-US" dirty="0"/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4C2D781-DE3C-47CF-A232-41C24E7E437D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050" name="Picture 2" descr="C:\Users\Julie\Documents\DropBox\InstructorManuals\A+Software\Figures\ch03\35135_f03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200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7930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10-20  </a:t>
            </a:r>
            <a:r>
              <a:rPr lang="en-US" dirty="0" smtClean="0"/>
              <a:t>A magnetic hard drive is divided into concentric circles called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tracks, and tracks are divided into sectors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61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Partitions and File Systems Work</a:t>
            </a:r>
            <a:endParaRPr lang="en-US" dirty="0" smtClean="0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 drives are further divided into one or more partitions (can have up to four in Windows)</a:t>
            </a:r>
          </a:p>
          <a:p>
            <a:pPr lvl="1" eaLnBrk="1" hangingPunct="1"/>
            <a:r>
              <a:rPr lang="en-US" dirty="0" smtClean="0"/>
              <a:t>Maps of the partitions are kept in a partition table in the first sector of the drive called the Master Boot Record (MBR)</a:t>
            </a:r>
          </a:p>
          <a:p>
            <a:pPr lvl="1" eaLnBrk="1" hangingPunct="1"/>
            <a:r>
              <a:rPr lang="en-US" dirty="0" smtClean="0"/>
              <a:t>Can have up to three primary partitions (also called volumes) </a:t>
            </a:r>
          </a:p>
          <a:p>
            <a:pPr lvl="1" eaLnBrk="1" hangingPunct="1"/>
            <a:r>
              <a:rPr lang="en-US" dirty="0" smtClean="0"/>
              <a:t>A fourth partition (called extended partition) can hold one or more volumes called logical drives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EFB4225-E825-4895-8762-C48D6B42DB95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3074" name="Picture 2" descr="C:\Users\Julie\Documents\DropBox\InstructorManuals\A+Software\Figures\ch03\35135_f03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200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672" y="5239434"/>
            <a:ext cx="744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10-21  </a:t>
            </a:r>
            <a:r>
              <a:rPr lang="en-US" dirty="0" smtClean="0"/>
              <a:t>A hard drive with four partitions; the fourth partition is an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extended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90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Partitions and File Systems Work</a:t>
            </a:r>
            <a:endParaRPr lang="en-US" dirty="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Before a drive can be used it must be: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ssigned a drive letter</a:t>
            </a:r>
            <a:r>
              <a:rPr lang="en-US" dirty="0"/>
              <a:t> </a:t>
            </a:r>
            <a:r>
              <a:rPr lang="en-US" dirty="0" smtClean="0"/>
              <a:t>(C: or D:)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ormatted using a file system</a:t>
            </a:r>
          </a:p>
          <a:p>
            <a:pPr lvl="2" eaLnBrk="1" hangingPunct="1"/>
            <a:r>
              <a:rPr lang="en-US" dirty="0" smtClean="0"/>
              <a:t>File system is overall structure an OS uses to name, store, and organize files on a drive</a:t>
            </a:r>
          </a:p>
          <a:p>
            <a:pPr lvl="2" eaLnBrk="1" hangingPunct="1"/>
            <a:r>
              <a:rPr lang="en-US" dirty="0" smtClean="0"/>
              <a:t>Windows 7 supports three types of file systems: NTFS, FAT32, and exFAT</a:t>
            </a:r>
          </a:p>
          <a:p>
            <a:pPr eaLnBrk="1" hangingPunct="1"/>
            <a:r>
              <a:rPr lang="en-US" dirty="0" smtClean="0"/>
              <a:t>Windows assigns two functions to partitions: </a:t>
            </a:r>
          </a:p>
          <a:p>
            <a:pPr lvl="1" eaLnBrk="1" hangingPunct="1"/>
            <a:r>
              <a:rPr lang="en-US" dirty="0" smtClean="0"/>
              <a:t>System partition (usually drive C</a:t>
            </a:r>
            <a:r>
              <a:rPr lang="en-US" dirty="0" smtClean="0">
                <a:sym typeface="Wingdings" pitchFamily="2" charset="2"/>
              </a:rPr>
              <a:t>:) – active partition that contains the OS program to start up Windows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Boot partition – partition where Windows OS is stored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B5346AE-1A44-4AD4-BA45-CA1AC5653C77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Verify Critical Windows Settings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Three Windows settings are critical for keeping a system protected</a:t>
            </a:r>
          </a:p>
          <a:p>
            <a:pPr lvl="1" eaLnBrk="1" hangingPunct="1"/>
            <a:r>
              <a:rPr lang="en-US" dirty="0" smtClean="0"/>
              <a:t>Explain importance to users so they do not change the settings</a:t>
            </a:r>
          </a:p>
          <a:p>
            <a:pPr eaLnBrk="1" hangingPunct="1"/>
            <a:r>
              <a:rPr lang="en-US" dirty="0" smtClean="0"/>
              <a:t>Verify updates and service packs are installed</a:t>
            </a:r>
          </a:p>
          <a:p>
            <a:pPr lvl="1" eaLnBrk="1" hangingPunct="1"/>
            <a:r>
              <a:rPr lang="en-US" dirty="0" smtClean="0"/>
              <a:t>Windows Updates should be configured to automatically allow updating</a:t>
            </a:r>
          </a:p>
          <a:p>
            <a:pPr eaLnBrk="1" hangingPunct="1"/>
            <a:r>
              <a:rPr lang="en-US" dirty="0" smtClean="0"/>
              <a:t>Antivirus software should be set to scan regularly and up to date</a:t>
            </a:r>
          </a:p>
          <a:p>
            <a:pPr eaLnBrk="1" hangingPunct="1"/>
            <a:r>
              <a:rPr lang="en-US" dirty="0" smtClean="0"/>
              <a:t>Check that the Windows 7 network location is set correctly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70FC16F-05E8-4D31-8D73-BA99C5C2204E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4098" name="Picture 2" descr="C:\Users\Julie\Documents\DropBox\InstructorManuals\A+Software\Figures\ch03\35135_f03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200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181600"/>
            <a:ext cx="605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10-22  </a:t>
            </a:r>
            <a:r>
              <a:rPr lang="en-US" dirty="0" smtClean="0"/>
              <a:t>Two types of Windows hard drive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55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Partitions and File Systems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File systems supported by Windows for volumes that don’t hold the Windows installation:</a:t>
            </a:r>
          </a:p>
          <a:p>
            <a:pPr lvl="1"/>
            <a:r>
              <a:rPr lang="en-US" sz="2350" b="1" dirty="0" smtClean="0"/>
              <a:t>NTFS</a:t>
            </a:r>
            <a:r>
              <a:rPr lang="en-US" sz="2350" dirty="0" smtClean="0"/>
              <a:t> – uses smaller allocation unit or cluster sizes than FAT32 (more efficient)</a:t>
            </a:r>
          </a:p>
          <a:p>
            <a:pPr lvl="1"/>
            <a:r>
              <a:rPr lang="en-US" sz="2350" b="1" dirty="0" smtClean="0"/>
              <a:t>exFAT</a:t>
            </a:r>
            <a:r>
              <a:rPr lang="en-US" sz="2350" dirty="0" smtClean="0"/>
              <a:t> – use for large external storage devices to be used with other operating systems</a:t>
            </a:r>
          </a:p>
          <a:p>
            <a:pPr lvl="1"/>
            <a:r>
              <a:rPr lang="en-US" sz="2350" b="1" dirty="0" smtClean="0"/>
              <a:t>FAT32</a:t>
            </a:r>
            <a:r>
              <a:rPr lang="en-US" sz="2350" dirty="0" smtClean="0"/>
              <a:t> – use for small hard drives or USB flash drives</a:t>
            </a:r>
          </a:p>
          <a:p>
            <a:pPr lvl="1"/>
            <a:r>
              <a:rPr lang="en-US" sz="2350" b="1" dirty="0" smtClean="0"/>
              <a:t>FAT16</a:t>
            </a:r>
            <a:r>
              <a:rPr lang="en-US" sz="2350" dirty="0" smtClean="0"/>
              <a:t> – only recommended on volumes less than 4 GB</a:t>
            </a:r>
          </a:p>
          <a:p>
            <a:pPr lvl="1"/>
            <a:r>
              <a:rPr lang="en-US" sz="2350" b="1" dirty="0" smtClean="0"/>
              <a:t>CDFS(Compact Disc File System) and UDF </a:t>
            </a:r>
            <a:r>
              <a:rPr lang="en-US" sz="2350" dirty="0" smtClean="0"/>
              <a:t>– CDFS is an older file system  used by optical discs and is being replaced by UDF (Universal Disc Format)</a:t>
            </a:r>
            <a:endParaRPr lang="en-US" sz="23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24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 prompt window</a:t>
            </a:r>
          </a:p>
          <a:p>
            <a:pPr lvl="1" eaLnBrk="1" hangingPunct="1"/>
            <a:r>
              <a:rPr lang="en-US" dirty="0" smtClean="0"/>
              <a:t>Open by entering cmd.exe in the search box</a:t>
            </a:r>
          </a:p>
          <a:p>
            <a:pPr lvl="1" eaLnBrk="1" hangingPunct="1"/>
            <a:r>
              <a:rPr lang="en-US" dirty="0" smtClean="0"/>
              <a:t>Provides a Command Line Interface (CLI)</a:t>
            </a:r>
          </a:p>
          <a:p>
            <a:pPr lvl="2" eaLnBrk="1" hangingPunct="1"/>
            <a:r>
              <a:rPr lang="en-US" dirty="0" smtClean="0"/>
              <a:t>Enter command lines to perform a variety of tasks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066800" y="5680364"/>
            <a:ext cx="7010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10-24 </a:t>
            </a:r>
            <a:r>
              <a:rPr lang="en-US" sz="1600" dirty="0"/>
              <a:t>Use the exit command to close the command prompt </a:t>
            </a:r>
            <a:r>
              <a:rPr lang="en-US" sz="1600" dirty="0" smtClean="0"/>
              <a:t>window</a:t>
            </a:r>
            <a:endParaRPr lang="en-US" sz="1600" dirty="0"/>
          </a:p>
        </p:txBody>
      </p:sp>
      <p:sp>
        <p:nvSpPr>
          <p:cNvPr id="5530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D5BB244-2165-4D5F-9C7C-DB40798E270C}" type="slidenum">
              <a:rPr lang="en-US" smtClean="0"/>
              <a:pPr eaLnBrk="1" hangingPunct="1"/>
              <a:t>42</a:t>
            </a:fld>
            <a:endParaRPr lang="en-US" dirty="0" smtClean="0"/>
          </a:p>
        </p:txBody>
      </p:sp>
      <p:pic>
        <p:nvPicPr>
          <p:cNvPr id="5122" name="Picture 2" descr="C:\Users\Julie\Documents\DropBox\InstructorManuals\A+Software\Figures\ch03\35135_f03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8492"/>
            <a:ext cx="5791200" cy="221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7 and Vista have two levels of command prompt windows</a:t>
            </a:r>
          </a:p>
          <a:p>
            <a:pPr lvl="1"/>
            <a:r>
              <a:rPr lang="en-US" dirty="0" smtClean="0"/>
              <a:t>Standard window – default directory is the currently logged on user’s folder</a:t>
            </a:r>
          </a:p>
          <a:p>
            <a:pPr lvl="2"/>
            <a:r>
              <a:rPr lang="en-US" dirty="0" smtClean="0"/>
              <a:t>Commands requiring administrative privileges will not work</a:t>
            </a:r>
          </a:p>
          <a:p>
            <a:pPr lvl="1"/>
            <a:r>
              <a:rPr lang="en-US" dirty="0" smtClean="0"/>
              <a:t>Elevated window – requires the user to logon as an administrator</a:t>
            </a:r>
          </a:p>
          <a:p>
            <a:pPr lvl="2"/>
            <a:r>
              <a:rPr lang="en-US" dirty="0" smtClean="0"/>
              <a:t>The word “administrator” will appear in the title bar</a:t>
            </a:r>
          </a:p>
          <a:p>
            <a:pPr lvl="2"/>
            <a:r>
              <a:rPr lang="en-US" dirty="0" smtClean="0"/>
              <a:t>Default directory will be C:\Windows\system32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86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6146" name="Picture 2" descr="C:\Users\Julie\Documents\DropBox\InstructorManuals\A+Software\Figures\ch03\35135_f03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143000"/>
            <a:ext cx="7620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8145" y="53340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10-25  </a:t>
            </a:r>
            <a:r>
              <a:rPr lang="en-US" dirty="0" smtClean="0"/>
              <a:t>An elevated command prompt window has administrative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51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for working in a command prompt window:</a:t>
            </a:r>
          </a:p>
          <a:p>
            <a:pPr lvl="1"/>
            <a:r>
              <a:rPr lang="en-US" dirty="0" smtClean="0"/>
              <a:t>Type </a:t>
            </a:r>
            <a:r>
              <a:rPr lang="en-US" b="1" dirty="0" smtClean="0"/>
              <a:t>cls</a:t>
            </a:r>
            <a:r>
              <a:rPr lang="en-US" dirty="0" smtClean="0"/>
              <a:t> and press </a:t>
            </a:r>
            <a:r>
              <a:rPr lang="en-US" b="1" dirty="0" smtClean="0"/>
              <a:t>Enter</a:t>
            </a:r>
            <a:r>
              <a:rPr lang="en-US" dirty="0" smtClean="0"/>
              <a:t> to clear the window</a:t>
            </a:r>
          </a:p>
          <a:p>
            <a:pPr lvl="1"/>
            <a:r>
              <a:rPr lang="en-US" dirty="0" smtClean="0"/>
              <a:t>Press the up arrow to retrieve the last command</a:t>
            </a:r>
          </a:p>
          <a:p>
            <a:pPr lvl="1"/>
            <a:r>
              <a:rPr lang="en-US" dirty="0" smtClean="0"/>
              <a:t>Press the right arrow to retrieve the last command line one character at a time</a:t>
            </a:r>
          </a:p>
          <a:p>
            <a:pPr lvl="1"/>
            <a:r>
              <a:rPr lang="en-US" dirty="0" smtClean="0"/>
              <a:t>Press </a:t>
            </a:r>
            <a:r>
              <a:rPr lang="en-US" b="1" dirty="0" smtClean="0"/>
              <a:t>Ctrl+Break</a:t>
            </a:r>
            <a:r>
              <a:rPr lang="en-US" dirty="0" smtClean="0"/>
              <a:t> or </a:t>
            </a:r>
            <a:r>
              <a:rPr lang="en-US" b="1" dirty="0" smtClean="0"/>
              <a:t>Ctrl+Pause</a:t>
            </a:r>
            <a:r>
              <a:rPr lang="en-US" dirty="0" smtClean="0"/>
              <a:t> to terminate a command before it is finished</a:t>
            </a:r>
          </a:p>
          <a:p>
            <a:pPr lvl="1"/>
            <a:r>
              <a:rPr lang="en-US" dirty="0" smtClean="0"/>
              <a:t>Type </a:t>
            </a:r>
            <a:r>
              <a:rPr lang="en-US" b="1" dirty="0" smtClean="0"/>
              <a:t>exit</a:t>
            </a:r>
            <a:r>
              <a:rPr lang="en-US" dirty="0" smtClean="0"/>
              <a:t> and press </a:t>
            </a:r>
            <a:r>
              <a:rPr lang="en-US" b="1" dirty="0" smtClean="0"/>
              <a:t>Enter</a:t>
            </a:r>
            <a:r>
              <a:rPr lang="en-US" dirty="0" smtClean="0"/>
              <a:t> to close the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8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naming conventions</a:t>
            </a:r>
          </a:p>
          <a:p>
            <a:pPr lvl="1" eaLnBrk="1" hangingPunct="1"/>
            <a:r>
              <a:rPr lang="en-US" dirty="0" smtClean="0"/>
              <a:t>Filename and file extension characters</a:t>
            </a:r>
          </a:p>
          <a:p>
            <a:pPr lvl="2" eaLnBrk="1" hangingPunct="1"/>
            <a:r>
              <a:rPr lang="en-US" dirty="0" smtClean="0"/>
              <a:t>Letters a through z and numbers 0 through 9</a:t>
            </a:r>
          </a:p>
          <a:p>
            <a:pPr lvl="2" eaLnBrk="1" hangingPunct="1"/>
            <a:r>
              <a:rPr lang="en-US" dirty="0" smtClean="0"/>
              <a:t>Characters: _ ^ $~ ! # % &amp; – { } ( ) @ ' `</a:t>
            </a:r>
          </a:p>
          <a:p>
            <a:pPr lvl="1" eaLnBrk="1" hangingPunct="1"/>
            <a:r>
              <a:rPr lang="en-US" dirty="0" smtClean="0"/>
              <a:t>Filename with spaces:</a:t>
            </a:r>
          </a:p>
          <a:p>
            <a:pPr lvl="2" eaLnBrk="1" hangingPunct="1"/>
            <a:r>
              <a:rPr lang="en-US" dirty="0" smtClean="0"/>
              <a:t>Enclose filename in double quotation marks</a:t>
            </a:r>
          </a:p>
          <a:p>
            <a:pPr eaLnBrk="1" hangingPunct="1"/>
            <a:r>
              <a:rPr lang="en-US" dirty="0" smtClean="0"/>
              <a:t>Wildcard characters in command lines</a:t>
            </a:r>
          </a:p>
          <a:p>
            <a:pPr lvl="1" eaLnBrk="1" hangingPunct="1"/>
            <a:r>
              <a:rPr lang="en-US" dirty="0" smtClean="0"/>
              <a:t>Question mark (?): wildcard for one character</a:t>
            </a:r>
          </a:p>
          <a:p>
            <a:pPr lvl="1" eaLnBrk="1" hangingPunct="1"/>
            <a:r>
              <a:rPr lang="en-US" dirty="0" smtClean="0"/>
              <a:t>Asterisk (*): wildcard for one or more characters</a:t>
            </a:r>
          </a:p>
        </p:txBody>
      </p:sp>
      <p:pic>
        <p:nvPicPr>
          <p:cNvPr id="563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86400"/>
            <a:ext cx="20574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29153D9-2346-46C6-9C40-564DE4F99096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734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734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en-US" dirty="0" smtClean="0"/>
              <a:t>Help or &lt;command name&gt; /?</a:t>
            </a:r>
          </a:p>
        </p:txBody>
      </p:sp>
      <p:sp>
        <p:nvSpPr>
          <p:cNvPr id="57350" name="Rectangle 13"/>
          <p:cNvSpPr>
            <a:spLocks noChangeArrowheads="1"/>
          </p:cNvSpPr>
          <p:nvPr/>
        </p:nvSpPr>
        <p:spPr bwMode="auto">
          <a:xfrm>
            <a:off x="1447800" y="5334000"/>
            <a:ext cx="33161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3-1 </a:t>
            </a:r>
            <a:r>
              <a:rPr lang="en-US" sz="1600" dirty="0"/>
              <a:t>Sample </a:t>
            </a:r>
            <a:r>
              <a:rPr lang="en-US" sz="1600" dirty="0" smtClean="0"/>
              <a:t>help </a:t>
            </a:r>
            <a:r>
              <a:rPr lang="en-US" sz="1600" dirty="0"/>
              <a:t>commands</a:t>
            </a:r>
          </a:p>
        </p:txBody>
      </p:sp>
      <p:sp>
        <p:nvSpPr>
          <p:cNvPr id="5735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DEC421A-F766-446F-A857-3E5FF237AB29}" type="slidenum">
              <a:rPr lang="en-US" smtClean="0"/>
              <a:pPr eaLnBrk="1" hangingPunct="1"/>
              <a:t>47</a:t>
            </a:fld>
            <a:endParaRPr lang="en-US" dirty="0" smtClean="0"/>
          </a:p>
        </p:txBody>
      </p:sp>
      <p:pic>
        <p:nvPicPr>
          <p:cNvPr id="7170" name="Picture 2" descr="C:\Users\Julie\Documents\DropBox\InstructorManuals\A+Software\Figures\ch03\35135_t03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0846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Dir [&lt;filename&gt;] [/p] [/s] [/w]</a:t>
            </a:r>
          </a:p>
          <a:p>
            <a:pPr lvl="1" eaLnBrk="1" hangingPunct="1"/>
            <a:r>
              <a:rPr lang="en-US" dirty="0"/>
              <a:t>List files and directories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8194" name="Picture 2" descr="C:\Users\Julie\Documents\DropBox\InstructorManuals\A+Software\Figures\ch03\35135_t03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6872584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5562600"/>
            <a:ext cx="355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3-2  </a:t>
            </a:r>
            <a:r>
              <a:rPr lang="en-US" dirty="0" smtClean="0"/>
              <a:t>Sample dir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24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4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MD [drive:]path</a:t>
            </a:r>
          </a:p>
          <a:p>
            <a:pPr lvl="1" eaLnBrk="1" hangingPunct="1"/>
            <a:r>
              <a:rPr lang="en-US" dirty="0" smtClean="0"/>
              <a:t>Creates a subdirectory under a directory</a:t>
            </a:r>
          </a:p>
          <a:p>
            <a:pPr eaLnBrk="1" hangingPunct="1"/>
            <a:r>
              <a:rPr lang="en-US" dirty="0" smtClean="0"/>
              <a:t>CD [drive:]path or CD..</a:t>
            </a:r>
          </a:p>
          <a:p>
            <a:pPr lvl="1" eaLnBrk="1" hangingPunct="1"/>
            <a:r>
              <a:rPr lang="en-US" dirty="0" smtClean="0"/>
              <a:t>Changes current default directory</a:t>
            </a:r>
          </a:p>
          <a:p>
            <a:pPr lvl="1" eaLnBrk="1" hangingPunct="1"/>
            <a:r>
              <a:rPr lang="en-US" dirty="0" smtClean="0"/>
              <a:t>Use .. after CD to move from child directory to its parent directory </a:t>
            </a:r>
          </a:p>
          <a:p>
            <a:pPr eaLnBrk="1" hangingPunct="1"/>
            <a:r>
              <a:rPr lang="en-US" dirty="0" smtClean="0"/>
              <a:t>RD [drive:]path</a:t>
            </a:r>
          </a:p>
          <a:p>
            <a:pPr lvl="1" eaLnBrk="1" hangingPunct="1"/>
            <a:r>
              <a:rPr lang="en-US" dirty="0" smtClean="0"/>
              <a:t>Removes a subdirectory</a:t>
            </a:r>
          </a:p>
          <a:p>
            <a:pPr lvl="2" eaLnBrk="1" hangingPunct="1"/>
            <a:r>
              <a:rPr lang="en-US" dirty="0" smtClean="0"/>
              <a:t>Directory must contain no files</a:t>
            </a:r>
          </a:p>
          <a:p>
            <a:pPr lvl="2" eaLnBrk="1" hangingPunct="1"/>
            <a:r>
              <a:rPr lang="en-US" dirty="0" smtClean="0"/>
              <a:t>Directory must contain no subdirectories</a:t>
            </a:r>
          </a:p>
          <a:p>
            <a:pPr lvl="2" eaLnBrk="1" hangingPunct="1"/>
            <a:r>
              <a:rPr lang="en-US" dirty="0" smtClean="0"/>
              <a:t>Directory must not be current directory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91A3AE9-4A21-497D-ACD4-A33AB6DB3A8C}" type="slidenum">
              <a:rPr lang="en-US" smtClean="0"/>
              <a:pPr eaLnBrk="1" hangingPunct="1"/>
              <a:t>49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Clean Up the Hard Drive</a:t>
            </a:r>
          </a:p>
        </p:txBody>
      </p:sp>
      <p:sp>
        <p:nvSpPr>
          <p:cNvPr id="921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Delete unneeded files occasionally</a:t>
            </a:r>
          </a:p>
          <a:p>
            <a:pPr lvl="1" eaLnBrk="1" hangingPunct="1"/>
            <a:r>
              <a:rPr lang="en-US" dirty="0" smtClean="0"/>
              <a:t>Windows requires about 15% hard drive free space</a:t>
            </a:r>
          </a:p>
          <a:p>
            <a:pPr lvl="2" eaLnBrk="1" hangingPunct="1"/>
            <a:r>
              <a:rPr lang="en-US" dirty="0"/>
              <a:t>D</a:t>
            </a:r>
            <a:r>
              <a:rPr lang="en-US" dirty="0" smtClean="0"/>
              <a:t>efragmenting drives, burning CDs and DVDs, and other tasks</a:t>
            </a:r>
          </a:p>
          <a:p>
            <a:pPr eaLnBrk="1" hangingPunct="1"/>
            <a:r>
              <a:rPr lang="en-US" dirty="0" smtClean="0"/>
              <a:t>Ways to improve drive performance and free up space:</a:t>
            </a:r>
          </a:p>
          <a:p>
            <a:pPr lvl="1" eaLnBrk="1" hangingPunct="1"/>
            <a:r>
              <a:rPr lang="en-US" dirty="0" smtClean="0"/>
              <a:t>Defragmenting the drive</a:t>
            </a:r>
          </a:p>
          <a:p>
            <a:pPr lvl="1" eaLnBrk="1" hangingPunct="1"/>
            <a:r>
              <a:rPr lang="en-US" dirty="0" smtClean="0"/>
              <a:t>Checking for errors</a:t>
            </a:r>
          </a:p>
          <a:p>
            <a:pPr lvl="1" eaLnBrk="1" hangingPunct="1"/>
            <a:r>
              <a:rPr lang="en-US" dirty="0" smtClean="0"/>
              <a:t>Compressing folders</a:t>
            </a:r>
          </a:p>
          <a:p>
            <a:pPr lvl="1" eaLnBrk="1" hangingPunct="1"/>
            <a:r>
              <a:rPr lang="en-US" dirty="0" smtClean="0"/>
              <a:t>Moving files and folders to other drives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9A95C99-652B-4AC1-8891-7B22EB4BF15A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837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Del or Erase &lt;filename&gt;</a:t>
            </a:r>
          </a:p>
          <a:p>
            <a:pPr lvl="1" eaLnBrk="1" hangingPunct="1"/>
            <a:r>
              <a:rPr lang="en-US" dirty="0" smtClean="0"/>
              <a:t>Erases files or groups of files</a:t>
            </a:r>
          </a:p>
          <a:p>
            <a:pPr eaLnBrk="1" hangingPunct="1"/>
            <a:r>
              <a:rPr lang="en-US" dirty="0" smtClean="0"/>
              <a:t>Ren &lt;filename1&gt; &lt;filename2&gt;</a:t>
            </a:r>
          </a:p>
          <a:p>
            <a:pPr lvl="1" eaLnBrk="1" hangingPunct="1"/>
            <a:r>
              <a:rPr lang="en-US" dirty="0" smtClean="0"/>
              <a:t>Renames a file</a:t>
            </a:r>
          </a:p>
          <a:p>
            <a:pPr eaLnBrk="1" hangingPunct="1"/>
            <a:r>
              <a:rPr lang="en-US" dirty="0" smtClean="0"/>
              <a:t>Copy &lt;source&gt; [&lt;destination&gt;] [/V] [/Y]</a:t>
            </a:r>
          </a:p>
          <a:p>
            <a:pPr lvl="1" eaLnBrk="1" hangingPunct="1"/>
            <a:r>
              <a:rPr lang="en-US" dirty="0"/>
              <a:t>U</a:t>
            </a:r>
            <a:r>
              <a:rPr lang="en-US" dirty="0" smtClean="0"/>
              <a:t>seful switches or parameters</a:t>
            </a:r>
          </a:p>
          <a:p>
            <a:pPr lvl="2" eaLnBrk="1" hangingPunct="1"/>
            <a:r>
              <a:rPr lang="en-US" dirty="0" smtClean="0"/>
              <a:t>/V: size of each new file compared to the size of original file</a:t>
            </a:r>
          </a:p>
          <a:p>
            <a:pPr lvl="2" eaLnBrk="1" hangingPunct="1"/>
            <a:r>
              <a:rPr lang="en-US" dirty="0" smtClean="0"/>
              <a:t>/Y: confirmation message does not appear asking to confirm before overwriting a file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5BC9525-0A1F-403A-BA5C-D10AF9B00924}" type="slidenum">
              <a:rPr lang="en-US" smtClean="0"/>
              <a:pPr eaLnBrk="1" hangingPunct="1"/>
              <a:t>50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939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5939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447800"/>
          </a:xfrm>
        </p:spPr>
        <p:txBody>
          <a:bodyPr/>
          <a:lstStyle/>
          <a:p>
            <a:pPr eaLnBrk="1" hangingPunct="1"/>
            <a:r>
              <a:rPr lang="en-US" dirty="0"/>
              <a:t>Recover &lt;filename&gt;</a:t>
            </a:r>
          </a:p>
          <a:p>
            <a:pPr lvl="1" eaLnBrk="1" hangingPunct="1"/>
            <a:r>
              <a:rPr lang="en-US" dirty="0"/>
              <a:t>Attempts to recover a file when parts corrupted</a:t>
            </a:r>
          </a:p>
          <a:p>
            <a:pPr eaLnBrk="1" hangingPunct="1"/>
            <a:r>
              <a:rPr lang="en-US" dirty="0" smtClean="0"/>
              <a:t>Xcopy &lt;source&gt; [&lt;destination&gt;] [/S] [/C] [/Y] [/D:date]</a:t>
            </a:r>
          </a:p>
        </p:txBody>
      </p:sp>
      <p:sp>
        <p:nvSpPr>
          <p:cNvPr id="5939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651176C-3631-4690-BA92-1B30AAD98CA0}" type="slidenum">
              <a:rPr lang="en-US" smtClean="0"/>
              <a:pPr eaLnBrk="1" hangingPunct="1"/>
              <a:t>51</a:t>
            </a:fld>
            <a:endParaRPr lang="en-US" dirty="0" smtClean="0"/>
          </a:p>
        </p:txBody>
      </p:sp>
      <p:pic>
        <p:nvPicPr>
          <p:cNvPr id="9218" name="Picture 2" descr="C:\Users\Julie\Documents\DropBox\InstructorManuals\A+Software\Figures\ch03\35135_t03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909454"/>
            <a:ext cx="6347643" cy="31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Robocopy &lt;source&gt; [&lt;destination&gt;] [/S] [/E] [/LOG:filename] [/LOG+:filename] [/move] [/purge]</a:t>
            </a:r>
          </a:p>
          <a:p>
            <a:pPr lvl="1" eaLnBrk="1" hangingPunct="1"/>
            <a:r>
              <a:rPr lang="en-US" dirty="0" smtClean="0"/>
              <a:t>Robust File Copy command</a:t>
            </a: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2209800" y="5867400"/>
            <a:ext cx="4160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3-4 </a:t>
            </a:r>
            <a:r>
              <a:rPr lang="en-US" sz="1600" dirty="0"/>
              <a:t>Robocopy commands and results</a:t>
            </a:r>
          </a:p>
        </p:txBody>
      </p:sp>
      <p:sp>
        <p:nvSpPr>
          <p:cNvPr id="6042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5F9B16B-AE6A-4247-922A-EE7750F714B7}" type="slidenum">
              <a:rPr lang="en-US" smtClean="0"/>
              <a:pPr eaLnBrk="1" hangingPunct="1"/>
              <a:t>52</a:t>
            </a:fld>
            <a:endParaRPr lang="en-US" dirty="0" smtClean="0"/>
          </a:p>
        </p:txBody>
      </p:sp>
      <p:pic>
        <p:nvPicPr>
          <p:cNvPr id="10242" name="Picture 2" descr="C:\Users\Julie\Documents\DropBox\InstructorManuals\A+Software\Figures\ch03\35135_t0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09454"/>
            <a:ext cx="6098856" cy="295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chkdsk [drive:] [/f] [/r]</a:t>
            </a:r>
          </a:p>
          <a:p>
            <a:pPr lvl="1" eaLnBrk="1" hangingPunct="1"/>
            <a:r>
              <a:rPr lang="en-US" dirty="0" smtClean="0"/>
              <a:t>Fixes file system errors </a:t>
            </a:r>
          </a:p>
          <a:p>
            <a:pPr lvl="1" eaLnBrk="1" hangingPunct="1"/>
            <a:r>
              <a:rPr lang="en-US" dirty="0" smtClean="0"/>
              <a:t>Recovers data from bad sectors</a:t>
            </a:r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2438400" y="5638800"/>
            <a:ext cx="472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10-27 </a:t>
            </a:r>
            <a:r>
              <a:rPr lang="en-US" sz="1600" dirty="0"/>
              <a:t>Lost and cross-linked </a:t>
            </a:r>
            <a:r>
              <a:rPr lang="en-US" sz="1600" dirty="0" smtClean="0"/>
              <a:t>clusters</a:t>
            </a:r>
            <a:endParaRPr lang="en-US" sz="1600" dirty="0"/>
          </a:p>
        </p:txBody>
      </p:sp>
      <p:sp>
        <p:nvSpPr>
          <p:cNvPr id="624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7129A79-29B4-404A-9768-C3C32916CB00}" type="slidenum">
              <a:rPr lang="en-US" smtClean="0"/>
              <a:pPr eaLnBrk="1" hangingPunct="1"/>
              <a:t>53</a:t>
            </a:fld>
            <a:endParaRPr lang="en-US" dirty="0" smtClean="0"/>
          </a:p>
        </p:txBody>
      </p:sp>
      <p:pic>
        <p:nvPicPr>
          <p:cNvPr id="11266" name="Picture 2" descr="C:\Users\Julie\Documents\DropBox\InstructorManuals\A+Software\Figures\ch03\35135_f03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25" y="2971800"/>
            <a:ext cx="52163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34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eaLnBrk="1" hangingPunct="1"/>
            <a:r>
              <a:rPr lang="en-US" dirty="0" smtClean="0"/>
              <a:t>Defrag [drive:] [/C]</a:t>
            </a:r>
          </a:p>
          <a:p>
            <a:pPr lvl="1" eaLnBrk="1" hangingPunct="1"/>
            <a:r>
              <a:rPr lang="en-US" dirty="0" smtClean="0"/>
              <a:t>Examines a drive for fragmented files</a:t>
            </a:r>
          </a:p>
          <a:p>
            <a:pPr lvl="2" eaLnBrk="1" hangingPunct="1"/>
            <a:r>
              <a:rPr lang="en-US" dirty="0" smtClean="0"/>
              <a:t>Rewrites fragmented files in contiguous clusters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2133600" y="5562600"/>
            <a:ext cx="4309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Table </a:t>
            </a:r>
            <a:r>
              <a:rPr lang="en-US" b="1" dirty="0" smtClean="0"/>
              <a:t>3-5 </a:t>
            </a:r>
            <a:r>
              <a:rPr lang="en-US" dirty="0"/>
              <a:t>Defrag commands and results</a:t>
            </a:r>
          </a:p>
        </p:txBody>
      </p:sp>
      <p:sp>
        <p:nvSpPr>
          <p:cNvPr id="634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7D1763D-E36C-4989-9D10-F763EB966923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  <p:pic>
        <p:nvPicPr>
          <p:cNvPr id="12290" name="Picture 2" descr="C:\Users\Julie\Documents\DropBox\InstructorManuals\A+Software\Figures\ch03\35135_t03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34766"/>
            <a:ext cx="7696200" cy="148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45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Commands To Manage Files and Folders</a:t>
            </a:r>
          </a:p>
        </p:txBody>
      </p:sp>
      <p:sp>
        <p:nvSpPr>
          <p:cNvPr id="6451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Format &lt;drive:&gt; [/v:label] [/q] [fs:&lt;filesystem&gt;]</a:t>
            </a:r>
          </a:p>
          <a:p>
            <a:pPr lvl="1" eaLnBrk="1" hangingPunct="1"/>
            <a:r>
              <a:rPr lang="en-US" dirty="0" smtClean="0"/>
              <a:t>Format command</a:t>
            </a:r>
          </a:p>
        </p:txBody>
      </p:sp>
      <p:sp>
        <p:nvSpPr>
          <p:cNvPr id="64517" name="Rectangle 10"/>
          <p:cNvSpPr>
            <a:spLocks noChangeArrowheads="1"/>
          </p:cNvSpPr>
          <p:nvPr/>
        </p:nvSpPr>
        <p:spPr bwMode="auto">
          <a:xfrm>
            <a:off x="2403764" y="5532005"/>
            <a:ext cx="38899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3-6 </a:t>
            </a:r>
            <a:r>
              <a:rPr lang="en-US" sz="1600" dirty="0"/>
              <a:t>Format commands and results</a:t>
            </a:r>
          </a:p>
        </p:txBody>
      </p:sp>
      <p:sp>
        <p:nvSpPr>
          <p:cNvPr id="645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3F32BE7-2614-402E-BAE4-448B7D58BB7B}" type="slidenum">
              <a:rPr lang="en-US" smtClean="0"/>
              <a:pPr eaLnBrk="1" hangingPunct="1"/>
              <a:t>55</a:t>
            </a:fld>
            <a:endParaRPr lang="en-US" dirty="0" smtClean="0"/>
          </a:p>
        </p:txBody>
      </p:sp>
      <p:pic>
        <p:nvPicPr>
          <p:cNvPr id="13314" name="Picture 2" descr="C:\Users\Julie\Documents\DropBox\InstructorManuals\A+Software\Figures\ch03\35135_t03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9" y="2590800"/>
            <a:ext cx="719846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Manage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Shutdown [/m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/>
              <a:t>\\</a:t>
            </a:r>
            <a:r>
              <a:rPr lang="en-US" dirty="0" smtClean="0"/>
              <a:t>computername] [/i] [/r] [/s] [/f] [/t xx]</a:t>
            </a:r>
          </a:p>
          <a:p>
            <a:pPr lvl="1"/>
            <a:r>
              <a:rPr lang="en-US" dirty="0" smtClean="0"/>
              <a:t>Shut down the local computer or a remote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14338" name="Picture 2" descr="C:\Users\Julie\Documents\DropBox\InstructorManuals\A+Software\Figures\ch03\35135_t03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62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5624945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10-7  </a:t>
            </a:r>
            <a:r>
              <a:rPr lang="en-US" dirty="0" smtClean="0"/>
              <a:t>Shutdown commands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59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Disk Management is the primary tool for managing hard drives</a:t>
            </a:r>
          </a:p>
          <a:p>
            <a:pPr lvl="1" eaLnBrk="1" hangingPunct="1"/>
            <a:r>
              <a:rPr lang="en-US" dirty="0" smtClean="0"/>
              <a:t>Manage partitions, prepare a new drive for first use, mount a drive, use Windows dynamic disks, or troubleshoot problems with the hard drive</a:t>
            </a:r>
          </a:p>
          <a:p>
            <a:pPr eaLnBrk="1" hangingPunct="1"/>
            <a:r>
              <a:rPr lang="en-US" dirty="0" smtClean="0"/>
              <a:t>Manage Partitions</a:t>
            </a:r>
            <a:endParaRPr lang="en-US" dirty="0"/>
          </a:p>
          <a:p>
            <a:pPr lvl="1" eaLnBrk="1" hangingPunct="1"/>
            <a:r>
              <a:rPr lang="en-US" dirty="0" smtClean="0"/>
              <a:t>Use Disk Management to resize, create, and delete partitions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C64CAEE-A497-4B71-84CB-E690E506F1C7}" type="slidenum">
              <a:rPr lang="en-US" smtClean="0"/>
              <a:pPr eaLnBrk="1" hangingPunct="1"/>
              <a:t>57</a:t>
            </a:fld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4801A6-569A-488B-AD5C-C0E38B7072E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15362" name="Picture 2" descr="C:\Users\Julie\Documents\DropBox\InstructorManuals\A+Software\Figures\ch03\35135_f03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8927"/>
            <a:ext cx="6934200" cy="454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63880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10-29  </a:t>
            </a:r>
            <a:r>
              <a:rPr lang="en-US" dirty="0" smtClean="0"/>
              <a:t>Shrink a volume to make room for a new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334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Disk Management To Manage Hard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drive for first use</a:t>
            </a:r>
          </a:p>
          <a:p>
            <a:pPr lvl="1"/>
            <a:r>
              <a:rPr lang="en-US" dirty="0" smtClean="0"/>
              <a:t>Step 1: Initialize the Disk </a:t>
            </a:r>
          </a:p>
          <a:p>
            <a:pPr lvl="2"/>
            <a:r>
              <a:rPr lang="en-US" dirty="0" smtClean="0"/>
              <a:t>Choose the MBR system or Globally Unique Identifier Partition Table (GUID or GPT) system</a:t>
            </a:r>
          </a:p>
          <a:p>
            <a:pPr lvl="2"/>
            <a:r>
              <a:rPr lang="en-US" dirty="0" smtClean="0"/>
              <a:t>MBR system can have up to four partitions</a:t>
            </a:r>
          </a:p>
          <a:p>
            <a:pPr lvl="2"/>
            <a:r>
              <a:rPr lang="en-US" dirty="0" smtClean="0"/>
              <a:t>GPT system can support up to 128 partitions and is recommended for drives larger than 2 TB</a:t>
            </a:r>
          </a:p>
          <a:p>
            <a:pPr lvl="1"/>
            <a:r>
              <a:rPr lang="en-US" dirty="0" smtClean="0"/>
              <a:t>Step 2: Create a Volume and Format It with a File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Directory Structures</a:t>
            </a:r>
          </a:p>
        </p:txBody>
      </p:sp>
      <p:sp>
        <p:nvSpPr>
          <p:cNvPr id="1024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User Profile Namespace </a:t>
            </a:r>
            <a:r>
              <a:rPr lang="en-US" dirty="0" smtClean="0"/>
              <a:t>– when a user logs onto Windows 7/Vista a user profile is created</a:t>
            </a:r>
          </a:p>
          <a:p>
            <a:pPr lvl="1" eaLnBrk="1" hangingPunct="1"/>
            <a:r>
              <a:rPr lang="en-US" dirty="0" smtClean="0"/>
              <a:t>A collection of user data and settings</a:t>
            </a:r>
          </a:p>
          <a:p>
            <a:pPr lvl="1" eaLnBrk="1" hangingPunct="1"/>
            <a:r>
              <a:rPr lang="en-US" dirty="0" smtClean="0"/>
              <a:t>Consists of two general items</a:t>
            </a:r>
          </a:p>
          <a:p>
            <a:pPr lvl="2" eaLnBrk="1" hangingPunct="1"/>
            <a:r>
              <a:rPr lang="en-US" b="1" i="1" dirty="0" smtClean="0"/>
              <a:t>A user folder </a:t>
            </a:r>
            <a:r>
              <a:rPr lang="en-US" dirty="0" smtClean="0"/>
              <a:t>– created under the C:\Users folder and contains a group of subfolders collectively called the user profile namespace</a:t>
            </a:r>
          </a:p>
          <a:p>
            <a:pPr lvl="2" eaLnBrk="1" hangingPunct="1"/>
            <a:r>
              <a:rPr lang="en-US" b="1" i="1" dirty="0" smtClean="0"/>
              <a:t>Ntuser.dat</a:t>
            </a:r>
            <a:r>
              <a:rPr lang="en-US" dirty="0" smtClean="0"/>
              <a:t> – file stored in the C:\Users\</a:t>
            </a:r>
            <a:r>
              <a:rPr lang="en-US" i="1" dirty="0" smtClean="0"/>
              <a:t>username</a:t>
            </a:r>
            <a:r>
              <a:rPr lang="en-US" dirty="0" smtClean="0"/>
              <a:t> folder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73FA19B-8AE6-4F90-A057-DBADB23D7DD5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758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6758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/>
            <a:r>
              <a:rPr lang="en-US" dirty="0" smtClean="0"/>
              <a:t>How to Mount a Drive</a:t>
            </a:r>
          </a:p>
          <a:p>
            <a:pPr lvl="1" eaLnBrk="1" hangingPunct="1"/>
            <a:r>
              <a:rPr lang="en-US" dirty="0" smtClean="0"/>
              <a:t>Mounted drive is a volume accessible by a folder on another volume</a:t>
            </a:r>
          </a:p>
          <a:p>
            <a:pPr lvl="2" eaLnBrk="1" hangingPunct="1"/>
            <a:r>
              <a:rPr lang="en-US" dirty="0" smtClean="0"/>
              <a:t>Folder has more available space</a:t>
            </a:r>
          </a:p>
          <a:p>
            <a:pPr lvl="1" eaLnBrk="1" hangingPunct="1"/>
            <a:r>
              <a:rPr lang="en-US" dirty="0" smtClean="0"/>
              <a:t>Mount point: C:\Projects folder</a:t>
            </a:r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5562600" y="4191000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 smtClean="0"/>
              <a:t>Figure 10-33 </a:t>
            </a:r>
            <a:r>
              <a:rPr lang="en-US" sz="1600" dirty="0"/>
              <a:t>The C</a:t>
            </a:r>
            <a:r>
              <a:rPr lang="en-US" sz="1600" dirty="0" smtClean="0"/>
              <a:t>:\Projects folder </a:t>
            </a:r>
            <a:r>
              <a:rPr lang="en-US" sz="1600" dirty="0"/>
              <a:t>is the mount point for the mounted </a:t>
            </a:r>
            <a:r>
              <a:rPr lang="en-US" sz="1600" dirty="0" smtClean="0"/>
              <a:t>drive</a:t>
            </a:r>
            <a:endParaRPr lang="en-US" sz="1600" dirty="0"/>
          </a:p>
        </p:txBody>
      </p:sp>
      <p:sp>
        <p:nvSpPr>
          <p:cNvPr id="675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0C8371D-C475-4F9C-B672-349931B228A2}" type="slidenum">
              <a:rPr lang="en-US" smtClean="0"/>
              <a:pPr eaLnBrk="1" hangingPunct="1"/>
              <a:t>60</a:t>
            </a:fld>
            <a:endParaRPr lang="en-US" dirty="0" smtClean="0"/>
          </a:p>
        </p:txBody>
      </p:sp>
      <p:pic>
        <p:nvPicPr>
          <p:cNvPr id="16386" name="Picture 2" descr="C:\Users\Julie\Documents\DropBox\InstructorManuals\A+Software\Figures\ch03\35135_f03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6398"/>
            <a:ext cx="4512664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Dynamic Disks</a:t>
            </a:r>
          </a:p>
          <a:p>
            <a:pPr lvl="1" eaLnBrk="1" hangingPunct="1"/>
            <a:r>
              <a:rPr lang="en-US" dirty="0" smtClean="0"/>
              <a:t>Several dynamic disks can work together to collectively present a single dynamic volume</a:t>
            </a:r>
          </a:p>
          <a:p>
            <a:pPr lvl="1" eaLnBrk="1" hangingPunct="1"/>
            <a:r>
              <a:rPr lang="en-US" dirty="0" smtClean="0"/>
              <a:t>Data to configure each hard drive is stored in a disk management database (resides in last 1 MB of space on each hard drive)</a:t>
            </a:r>
          </a:p>
          <a:p>
            <a:pPr lvl="1" eaLnBrk="1" hangingPunct="1"/>
            <a:r>
              <a:rPr lang="en-US" dirty="0" smtClean="0"/>
              <a:t>Better reliability, spanning, stripping (RAID 0) to improve performance, mirror two hard drives for fault tolerance (RAID 1) for XP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963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330CC98-F687-4CC9-999F-8ACAC5472DAB}" type="slidenum">
              <a:rPr lang="en-US" smtClean="0"/>
              <a:pPr eaLnBrk="1" hangingPunct="1"/>
              <a:t>61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dynamic disks (cont’d.)</a:t>
            </a:r>
          </a:p>
          <a:p>
            <a:pPr lvl="1" eaLnBrk="1" hangingPunct="1"/>
            <a:r>
              <a:rPr lang="en-US" dirty="0" smtClean="0"/>
              <a:t>Disk Management converts two or more basic disks to dynamic disks</a:t>
            </a:r>
          </a:p>
          <a:p>
            <a:pPr marL="914400" lvl="2" indent="0" eaLnBrk="1" hangingPunct="1">
              <a:buNone/>
            </a:pPr>
            <a:endParaRPr lang="en-US" dirty="0" smtClean="0"/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06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89DF956-6175-4338-98D3-C69C6FC924FA}" type="slidenum">
              <a:rPr lang="en-US" smtClean="0"/>
              <a:pPr eaLnBrk="1" hangingPunct="1"/>
              <a:t>62</a:t>
            </a:fld>
            <a:endParaRPr lang="en-US" dirty="0" smtClean="0"/>
          </a:p>
        </p:txBody>
      </p:sp>
      <p:pic>
        <p:nvPicPr>
          <p:cNvPr id="17410" name="Picture 2" descr="C:\Users\Julie\Documents\DropBox\InstructorManuals\A+Software\Figures\ch03\35135_f03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953000" cy="28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586740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10-37  </a:t>
            </a:r>
            <a:r>
              <a:rPr lang="en-US" dirty="0" smtClean="0"/>
              <a:t>Convert a basic disk to a dynamic 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Disk Management To Manage Hard Drives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Drive and volume statuses:</a:t>
            </a:r>
          </a:p>
          <a:p>
            <a:pPr lvl="1" eaLnBrk="1" hangingPunct="1"/>
            <a:r>
              <a:rPr lang="en-US" dirty="0" smtClean="0"/>
              <a:t>Healthy</a:t>
            </a:r>
          </a:p>
          <a:p>
            <a:pPr lvl="1" eaLnBrk="1" hangingPunct="1"/>
            <a:r>
              <a:rPr lang="en-US" dirty="0" smtClean="0"/>
              <a:t>Failed</a:t>
            </a:r>
          </a:p>
          <a:p>
            <a:pPr lvl="1" eaLnBrk="1" hangingPunct="1"/>
            <a:r>
              <a:rPr lang="en-US" dirty="0" smtClean="0"/>
              <a:t>Online</a:t>
            </a:r>
          </a:p>
          <a:p>
            <a:pPr lvl="1" eaLnBrk="1" hangingPunct="1"/>
            <a:r>
              <a:rPr lang="en-US" dirty="0" smtClean="0"/>
              <a:t>Active</a:t>
            </a:r>
          </a:p>
          <a:p>
            <a:pPr lvl="1" eaLnBrk="1" hangingPunct="1"/>
            <a:r>
              <a:rPr lang="en-US" dirty="0" smtClean="0"/>
              <a:t>Unallocated</a:t>
            </a:r>
          </a:p>
          <a:p>
            <a:pPr lvl="1" eaLnBrk="1" hangingPunct="1"/>
            <a:r>
              <a:rPr lang="en-US" dirty="0" smtClean="0"/>
              <a:t>Formatting</a:t>
            </a:r>
          </a:p>
          <a:p>
            <a:pPr lvl="1" eaLnBrk="1" hangingPunct="1"/>
            <a:r>
              <a:rPr lang="en-US" dirty="0" smtClean="0"/>
              <a:t>Basic</a:t>
            </a:r>
          </a:p>
          <a:p>
            <a:pPr lvl="1" eaLnBrk="1" hangingPunct="1"/>
            <a:r>
              <a:rPr lang="en-US" dirty="0" smtClean="0"/>
              <a:t>Dynamic</a:t>
            </a:r>
          </a:p>
          <a:p>
            <a:pPr lvl="2" eaLnBrk="1" hangingPunct="1"/>
            <a:r>
              <a:rPr lang="en-US" dirty="0" smtClean="0"/>
              <a:t>Offline, foreign drive, and healthy (at risk)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D41F1D1-C920-435F-8583-2F1E95760685}" type="slidenum">
              <a:rPr lang="en-US" smtClean="0"/>
              <a:pPr eaLnBrk="1" hangingPunct="1"/>
              <a:t>63</a:t>
            </a:fld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Regional and Language Settings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Configure computer to use a different language</a:t>
            </a:r>
          </a:p>
          <a:p>
            <a:pPr lvl="1" eaLnBrk="1" hangingPunct="1"/>
            <a:r>
              <a:rPr lang="en-US" dirty="0" smtClean="0"/>
              <a:t>For Windows 7/Vista Ultimate and Enterprise editions, use Windows Update to download and install the language pack</a:t>
            </a:r>
          </a:p>
          <a:p>
            <a:pPr lvl="1" eaLnBrk="1" hangingPunct="1"/>
            <a:r>
              <a:rPr lang="en-US" dirty="0" smtClean="0"/>
              <a:t>For all editions of Windows 7/Vista/XP, download and install a limited Language Interface Pack (LIP) using Windows Update</a:t>
            </a:r>
          </a:p>
          <a:p>
            <a:pPr eaLnBrk="1" hangingPunct="1"/>
            <a:r>
              <a:rPr lang="en-US" dirty="0" smtClean="0"/>
              <a:t>Getting LIP for other Windows editions</a:t>
            </a:r>
          </a:p>
          <a:p>
            <a:pPr lvl="1" eaLnBrk="1" hangingPunct="1"/>
            <a:r>
              <a:rPr lang="en-US" dirty="0" smtClean="0"/>
              <a:t>Go to Microsoft Web site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80A4FA5-423E-42AC-9703-25F8F37A4F23}" type="slidenum">
              <a:rPr lang="en-US" smtClean="0"/>
              <a:pPr eaLnBrk="1" hangingPunct="1"/>
              <a:t>64</a:t>
            </a:fld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Regular preventive maintenance</a:t>
            </a:r>
          </a:p>
          <a:p>
            <a:pPr lvl="1" eaLnBrk="1" hangingPunct="1"/>
            <a:r>
              <a:rPr lang="en-US" dirty="0" smtClean="0"/>
              <a:t>Improves performance and troubleshooting</a:t>
            </a:r>
          </a:p>
          <a:p>
            <a:pPr lvl="2" eaLnBrk="1" hangingPunct="1"/>
            <a:r>
              <a:rPr lang="en-US" dirty="0" smtClean="0"/>
              <a:t>Verify Windows settings, defragment hard drives, check drive for errors, reduce startup process to essentials, and free up hard drive space</a:t>
            </a:r>
          </a:p>
          <a:p>
            <a:pPr eaLnBrk="1" hangingPunct="1"/>
            <a:r>
              <a:rPr lang="en-US" dirty="0" smtClean="0"/>
              <a:t>Windows offers may preventative maintenance tools</a:t>
            </a:r>
          </a:p>
          <a:p>
            <a:pPr eaLnBrk="1" hangingPunct="1"/>
            <a:r>
              <a:rPr lang="en-US" dirty="0" smtClean="0"/>
              <a:t>Plan for disaster recovery in the event a hard drive fails</a:t>
            </a:r>
            <a:r>
              <a:rPr lang="en-US" dirty="0"/>
              <a:t> </a:t>
            </a:r>
            <a:r>
              <a:rPr lang="en-US" dirty="0" smtClean="0"/>
              <a:t>by performing routine backups of data and system files</a:t>
            </a:r>
          </a:p>
          <a:p>
            <a:pPr eaLnBrk="1" hangingPunct="1"/>
            <a:r>
              <a:rPr lang="en-US" dirty="0" smtClean="0"/>
              <a:t>Windows 7 Backup and Restore can be used to schedule routine backups of user data files</a:t>
            </a: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2282BF2-2ABC-40C1-826E-6338B924CD77}" type="slidenum">
              <a:rPr lang="en-US" smtClean="0"/>
              <a:pPr eaLnBrk="1" hangingPunct="1"/>
              <a:t>65</a:t>
            </a:fld>
            <a:endParaRPr lang="en-US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useful to manage files, folders and storage media include Help, Dir, Del, Copy, Recover, Xcopy, Robocopy, MD, CD, RD, Chkdsk, Defrag, and Format</a:t>
            </a:r>
          </a:p>
          <a:p>
            <a:r>
              <a:rPr lang="en-US" dirty="0" smtClean="0"/>
              <a:t>Use Disk Management to manage hard drives and partitions</a:t>
            </a:r>
          </a:p>
          <a:p>
            <a:r>
              <a:rPr lang="en-US" dirty="0" smtClean="0"/>
              <a:t>A language pack can be downloaded and installed in Windows 7/Vista Ultimate and Enterprise editions</a:t>
            </a:r>
          </a:p>
          <a:p>
            <a:r>
              <a:rPr lang="en-US" dirty="0" smtClean="0"/>
              <a:t>A limited LIP can be downloaded and installed in any edition of Windows 7/Vista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1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 Files</a:t>
            </a:r>
          </a:p>
          <a:p>
            <a:r>
              <a:rPr lang="en-US" dirty="0" smtClean="0"/>
              <a:t>C:\Program Files – where Windows stores program files unless you select a different location</a:t>
            </a:r>
          </a:p>
          <a:p>
            <a:r>
              <a:rPr lang="en-US" dirty="0" smtClean="0"/>
              <a:t>In 64-bit versions of Windows:</a:t>
            </a:r>
          </a:p>
          <a:p>
            <a:pPr lvl="1"/>
            <a:r>
              <a:rPr lang="en-US" dirty="0" smtClean="0"/>
              <a:t>64-bit program files are stored in C:\Program Files and 32-bit program files are stored in C:\Program Files (x86) folder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Folders for Windows Data </a:t>
            </a:r>
          </a:p>
          <a:p>
            <a:pPr lvl="1"/>
            <a:r>
              <a:rPr lang="en-US" i="1" dirty="0" smtClean="0"/>
              <a:t>Registry location</a:t>
            </a:r>
            <a:r>
              <a:rPr lang="en-US" dirty="0" smtClean="0"/>
              <a:t>: C:\Windows\system32\config</a:t>
            </a:r>
          </a:p>
          <a:p>
            <a:pPr lvl="1"/>
            <a:r>
              <a:rPr lang="en-US" i="1" dirty="0" smtClean="0"/>
              <a:t>Backup of the registry</a:t>
            </a:r>
            <a:r>
              <a:rPr lang="en-US" dirty="0" smtClean="0"/>
              <a:t>: C:\Windows\system32\config\RegBack</a:t>
            </a:r>
          </a:p>
          <a:p>
            <a:pPr lvl="1"/>
            <a:r>
              <a:rPr lang="en-US" i="1" dirty="0" smtClean="0"/>
              <a:t>Fonts</a:t>
            </a:r>
            <a:r>
              <a:rPr lang="en-US" dirty="0" smtClean="0"/>
              <a:t>: C:\Windows\Fonts</a:t>
            </a:r>
          </a:p>
          <a:p>
            <a:pPr lvl="1"/>
            <a:r>
              <a:rPr lang="en-US" i="1" dirty="0" smtClean="0"/>
              <a:t>Temporary files</a:t>
            </a:r>
            <a:r>
              <a:rPr lang="en-US" dirty="0" smtClean="0"/>
              <a:t>: C:\Windows\Temp</a:t>
            </a:r>
          </a:p>
          <a:p>
            <a:pPr lvl="1"/>
            <a:r>
              <a:rPr lang="en-US" i="1" dirty="0" smtClean="0"/>
              <a:t>Offline files</a:t>
            </a:r>
            <a:r>
              <a:rPr lang="en-US" dirty="0" smtClean="0"/>
              <a:t>: stored in the client-side caching (CSC) folder which is C:\Windows\CSC</a:t>
            </a:r>
          </a:p>
          <a:p>
            <a:pPr lvl="2"/>
            <a:r>
              <a:rPr lang="en-US" dirty="0" smtClean="0"/>
              <a:t>Allows users to work with files in the folder when the computer is not connected to a corporate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Disk Cleanup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Windows Disk Cleanup utility to delete temporary files</a:t>
            </a:r>
          </a:p>
          <a:p>
            <a:r>
              <a:rPr lang="en-US" dirty="0" smtClean="0"/>
              <a:t>To use:</a:t>
            </a:r>
          </a:p>
          <a:p>
            <a:pPr lvl="1"/>
            <a:r>
              <a:rPr lang="en-US" dirty="0" smtClean="0"/>
              <a:t>Open Windows Explorer, right-click the volume that Windows is installed on, and select </a:t>
            </a:r>
            <a:r>
              <a:rPr lang="en-US" b="1" dirty="0" smtClean="0"/>
              <a:t>Properties</a:t>
            </a:r>
          </a:p>
          <a:p>
            <a:pPr lvl="1"/>
            <a:r>
              <a:rPr lang="en-US" dirty="0" smtClean="0"/>
              <a:t>On the General tab, click </a:t>
            </a:r>
            <a:r>
              <a:rPr lang="en-US" b="1" dirty="0" smtClean="0"/>
              <a:t>Disk Cleanup</a:t>
            </a:r>
          </a:p>
          <a:p>
            <a:pPr lvl="1"/>
            <a:r>
              <a:rPr lang="en-US" dirty="0" smtClean="0"/>
              <a:t>To see temporary system files that can also be deleted, click </a:t>
            </a:r>
            <a:r>
              <a:rPr lang="en-US" b="1" dirty="0" smtClean="0"/>
              <a:t>Clean up system files</a:t>
            </a:r>
          </a:p>
          <a:p>
            <a:pPr lvl="1"/>
            <a:r>
              <a:rPr lang="en-US" dirty="0" smtClean="0"/>
              <a:t>If even more space is needed click the </a:t>
            </a:r>
            <a:r>
              <a:rPr lang="en-US" b="1" dirty="0" smtClean="0"/>
              <a:t>More Options </a:t>
            </a:r>
            <a:r>
              <a:rPr lang="en-US" dirty="0" smtClean="0"/>
              <a:t>to see what else could be deleted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C1A6A-CB2B-439F-82FC-3DBB9C95EB5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4108</Words>
  <Application>Microsoft Office PowerPoint</Application>
  <PresentationFormat>On-screen Show (4:3)</PresentationFormat>
  <Paragraphs>499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Default Design</vt:lpstr>
      <vt:lpstr>1_Default Design</vt:lpstr>
      <vt:lpstr>A+ Guide to Managing &amp; Maintaining Your PC, 8th Edition</vt:lpstr>
      <vt:lpstr>Objectives</vt:lpstr>
      <vt:lpstr>Scheduled Preventive Maintenance</vt:lpstr>
      <vt:lpstr>Verify Critical Windows Settings</vt:lpstr>
      <vt:lpstr>Clean Up the Hard Drive</vt:lpstr>
      <vt:lpstr>Directory Structures</vt:lpstr>
      <vt:lpstr>Directory Structures</vt:lpstr>
      <vt:lpstr>Directory Structures</vt:lpstr>
      <vt:lpstr>Use the Disk Cleanup Utility</vt:lpstr>
      <vt:lpstr>PowerPoint Presentation</vt:lpstr>
      <vt:lpstr>Defrag the Hard Drive</vt:lpstr>
      <vt:lpstr>Defrag the Hard Drive</vt:lpstr>
      <vt:lpstr>PowerPoint Presentation</vt:lpstr>
      <vt:lpstr>Check the Hard Drive for Errors</vt:lpstr>
      <vt:lpstr>PowerPoint Presentation</vt:lpstr>
      <vt:lpstr>Free Up Space On the Drive</vt:lpstr>
      <vt:lpstr>Move the Virtual Memory Paging File</vt:lpstr>
      <vt:lpstr>PowerPoint Presentation</vt:lpstr>
      <vt:lpstr>PowerPoint Presentation</vt:lpstr>
      <vt:lpstr>Backup Procedures</vt:lpstr>
      <vt:lpstr>Planning For Disaster Recovery</vt:lpstr>
      <vt:lpstr>Planning For Disaster Recovery</vt:lpstr>
      <vt:lpstr>Create and Use Backups in Windows 7</vt:lpstr>
      <vt:lpstr>PowerPoint Presentation</vt:lpstr>
      <vt:lpstr>Create and Use Backups in Windows 7</vt:lpstr>
      <vt:lpstr>PowerPoint Presentation</vt:lpstr>
      <vt:lpstr>PowerPoint Presentation</vt:lpstr>
      <vt:lpstr>Create and Use Backups in Windows 7</vt:lpstr>
      <vt:lpstr>PowerPoint Presentation</vt:lpstr>
      <vt:lpstr>Create and Use Backups in Windows 7</vt:lpstr>
      <vt:lpstr>PowerPoint Presentation</vt:lpstr>
      <vt:lpstr>Create and Use Backups in Windows 7</vt:lpstr>
      <vt:lpstr>Create and Use Backups in Windows 7</vt:lpstr>
      <vt:lpstr>Managing Files, Folders, and Storage Devices</vt:lpstr>
      <vt:lpstr>How Partitions and File Systems Work</vt:lpstr>
      <vt:lpstr>PowerPoint Presentation</vt:lpstr>
      <vt:lpstr>How Partitions and File Systems Work</vt:lpstr>
      <vt:lpstr>PowerPoint Presentation</vt:lpstr>
      <vt:lpstr>How Partitions and File Systems Work</vt:lpstr>
      <vt:lpstr>PowerPoint Presentation</vt:lpstr>
      <vt:lpstr>How Partitions and File Systems Work</vt:lpstr>
      <vt:lpstr>Commands To Manage Files and Folders</vt:lpstr>
      <vt:lpstr>Commands to Manage Files and Folders</vt:lpstr>
      <vt:lpstr>PowerPoint Presentation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Commands To Manage Files and Folders</vt:lpstr>
      <vt:lpstr>Use Disk Management To Manage Hard Drives</vt:lpstr>
      <vt:lpstr>PowerPoint Presentation</vt:lpstr>
      <vt:lpstr>Use Disk Management To Manage Hard Drives</vt:lpstr>
      <vt:lpstr>Use Disk Management To Manage Hard Drives</vt:lpstr>
      <vt:lpstr>Use Disk Management To Manage Hard Drives</vt:lpstr>
      <vt:lpstr>Use Disk Management To Manage Hard Drives</vt:lpstr>
      <vt:lpstr>Use Disk Management To Manage Hard Drives</vt:lpstr>
      <vt:lpstr>Regional and Language Settings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414</cp:revision>
  <dcterms:created xsi:type="dcterms:W3CDTF">2009-10-08T16:38:15Z</dcterms:created>
  <dcterms:modified xsi:type="dcterms:W3CDTF">2012-11-30T02:08:25Z</dcterms:modified>
</cp:coreProperties>
</file>