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70"/>
  </p:notesMasterIdLst>
  <p:sldIdLst>
    <p:sldId id="319" r:id="rId3"/>
    <p:sldId id="320" r:id="rId4"/>
    <p:sldId id="321" r:id="rId5"/>
    <p:sldId id="418" r:id="rId6"/>
    <p:sldId id="419" r:id="rId7"/>
    <p:sldId id="420" r:id="rId8"/>
    <p:sldId id="322" r:id="rId9"/>
    <p:sldId id="401" r:id="rId10"/>
    <p:sldId id="405" r:id="rId11"/>
    <p:sldId id="406" r:id="rId12"/>
    <p:sldId id="328" r:id="rId13"/>
    <p:sldId id="402" r:id="rId14"/>
    <p:sldId id="403" r:id="rId15"/>
    <p:sldId id="404" r:id="rId16"/>
    <p:sldId id="421" r:id="rId17"/>
    <p:sldId id="332" r:id="rId18"/>
    <p:sldId id="422" r:id="rId19"/>
    <p:sldId id="336" r:id="rId20"/>
    <p:sldId id="337" r:id="rId21"/>
    <p:sldId id="338" r:id="rId22"/>
    <p:sldId id="340" r:id="rId23"/>
    <p:sldId id="339" r:id="rId24"/>
    <p:sldId id="341" r:id="rId25"/>
    <p:sldId id="423" r:id="rId26"/>
    <p:sldId id="343" r:id="rId27"/>
    <p:sldId id="424" r:id="rId28"/>
    <p:sldId id="425" r:id="rId29"/>
    <p:sldId id="349" r:id="rId30"/>
    <p:sldId id="350" r:id="rId31"/>
    <p:sldId id="426" r:id="rId32"/>
    <p:sldId id="427" r:id="rId33"/>
    <p:sldId id="377" r:id="rId34"/>
    <p:sldId id="416" r:id="rId35"/>
    <p:sldId id="428" r:id="rId36"/>
    <p:sldId id="429" r:id="rId37"/>
    <p:sldId id="430" r:id="rId38"/>
    <p:sldId id="431" r:id="rId39"/>
    <p:sldId id="433" r:id="rId40"/>
    <p:sldId id="432" r:id="rId41"/>
    <p:sldId id="434" r:id="rId42"/>
    <p:sldId id="435" r:id="rId43"/>
    <p:sldId id="436" r:id="rId44"/>
    <p:sldId id="437" r:id="rId45"/>
    <p:sldId id="438" r:id="rId46"/>
    <p:sldId id="346" r:id="rId47"/>
    <p:sldId id="347" r:id="rId48"/>
    <p:sldId id="357" r:id="rId49"/>
    <p:sldId id="379" r:id="rId50"/>
    <p:sldId id="440" r:id="rId51"/>
    <p:sldId id="439" r:id="rId52"/>
    <p:sldId id="383" r:id="rId53"/>
    <p:sldId id="411" r:id="rId54"/>
    <p:sldId id="384" r:id="rId55"/>
    <p:sldId id="385" r:id="rId56"/>
    <p:sldId id="388" r:id="rId57"/>
    <p:sldId id="389" r:id="rId58"/>
    <p:sldId id="442" r:id="rId59"/>
    <p:sldId id="441" r:id="rId60"/>
    <p:sldId id="359" r:id="rId61"/>
    <p:sldId id="443" r:id="rId62"/>
    <p:sldId id="400" r:id="rId63"/>
    <p:sldId id="413" r:id="rId64"/>
    <p:sldId id="414" r:id="rId65"/>
    <p:sldId id="444" r:id="rId66"/>
    <p:sldId id="355" r:id="rId67"/>
    <p:sldId id="445" r:id="rId68"/>
    <p:sldId id="356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AB1AC07-3463-4011-BE01-4FE1F13491D0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00EBD31-8D68-4309-B41F-04167A052A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1D090440-2697-470D-A3FF-086060DA7A6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AD5DA-3045-4817-B08F-324B6DB8B1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6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7DACF-E251-4C0A-A89B-A91600D4B1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9AE73-D0F7-4A81-B25A-31F5C27185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C6872-A9CA-45E2-B23B-C60B859416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8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8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3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07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08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3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E9922-B64F-4AF8-A39A-89EECD43F1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97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25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3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44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7652-F058-4D7D-B4C4-E37BE9788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7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696EF-2E39-48EE-BBFD-099067D24E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AE23D-73DB-42CE-B5CB-E7FBA67EC3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8BDCA-029C-461C-9452-6BBD5159A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E3058-2CF9-4512-8025-72B41D94C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D33D5-24A1-4931-A481-49A02695A0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1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10D45-6D65-4BF7-A198-7496CB375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2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42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5CB2926-7724-4EAA-82D3-EC6ADD9E3E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046214" y="64008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</a:t>
            </a:r>
            <a:r>
              <a:rPr lang="en-US" sz="3400" i="1" dirty="0" smtClean="0"/>
              <a:t>11</a:t>
            </a:r>
            <a:endParaRPr lang="en-US" sz="3400" i="1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Optimizing Windows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990600" y="5586266"/>
            <a:ext cx="6781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smtClean="0"/>
              <a:t>Figure 11-6 </a:t>
            </a:r>
            <a:r>
              <a:rPr lang="en-US" sz="1600" dirty="0"/>
              <a:t>Processes running under </a:t>
            </a:r>
            <a:r>
              <a:rPr lang="en-US" sz="1600" dirty="0" smtClean="0"/>
              <a:t>(a) the </a:t>
            </a:r>
            <a:r>
              <a:rPr lang="en-US" sz="1600" dirty="0"/>
              <a:t>current </a:t>
            </a:r>
            <a:r>
              <a:rPr lang="en-US" sz="1600" dirty="0" smtClean="0"/>
              <a:t>user and (b) all                        	   users, for a new Windows 7 installation</a:t>
            </a:r>
            <a:endParaRPr lang="en-US" sz="1600" dirty="0"/>
          </a:p>
        </p:txBody>
      </p:sp>
      <p:sp>
        <p:nvSpPr>
          <p:cNvPr id="922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A30F6E1-CC9D-475C-8E5A-5B3ED981142D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pic>
        <p:nvPicPr>
          <p:cNvPr id="3074" name="Picture 2" descr="C:\Users\Julie\Documents\DropBox\InstructorManuals\A+Software\Figures\ch04\35135_f0406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49" y="1219200"/>
            <a:ext cx="7746551" cy="40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1126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Services Tab </a:t>
            </a:r>
          </a:p>
          <a:p>
            <a:pPr lvl="1" eaLnBrk="1" hangingPunct="1"/>
            <a:r>
              <a:rPr lang="en-US" dirty="0" smtClean="0"/>
              <a:t>Lists currently installed services with status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4932218" y="5415671"/>
            <a:ext cx="388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11-9 </a:t>
            </a:r>
            <a:r>
              <a:rPr lang="en-US" sz="1600" dirty="0" smtClean="0"/>
              <a:t>The </a:t>
            </a:r>
            <a:r>
              <a:rPr lang="en-US" sz="1600" dirty="0"/>
              <a:t>Services tab of Windows </a:t>
            </a:r>
            <a:r>
              <a:rPr lang="en-US" sz="1600" dirty="0" smtClean="0"/>
              <a:t>7 </a:t>
            </a:r>
            <a:r>
              <a:rPr lang="en-US" sz="1600" dirty="0"/>
              <a:t>Task Manager gives the current status of all installed </a:t>
            </a:r>
            <a:r>
              <a:rPr lang="en-US" sz="1600" dirty="0" smtClean="0"/>
              <a:t>services</a:t>
            </a:r>
            <a:endParaRPr lang="en-US" sz="1600" dirty="0"/>
          </a:p>
        </p:txBody>
      </p:sp>
      <p:sp>
        <p:nvSpPr>
          <p:cNvPr id="112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30F5BD1-46B6-4128-9DC5-85C024D1690C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  <p:pic>
        <p:nvPicPr>
          <p:cNvPr id="4098" name="Picture 2" descr="C:\Users\Julie\Documents\DropBox\InstructorManuals\A+Software\Figures\ch04\35135_f04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3321273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1229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19100" y="1371600"/>
            <a:ext cx="83820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Performance Tab </a:t>
            </a:r>
          </a:p>
          <a:p>
            <a:pPr lvl="1" eaLnBrk="1" hangingPunct="1"/>
            <a:r>
              <a:rPr lang="en-US" dirty="0" smtClean="0"/>
              <a:t>Provides graphs to show how system resources are used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1465118" y="5105400"/>
            <a:ext cx="3124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11-10 </a:t>
            </a:r>
            <a:r>
              <a:rPr lang="en-US" sz="1600" dirty="0"/>
              <a:t>The Performance tab window shows details about how system resources are being </a:t>
            </a:r>
            <a:r>
              <a:rPr lang="en-US" sz="1600" dirty="0" smtClean="0"/>
              <a:t>used</a:t>
            </a:r>
            <a:endParaRPr lang="en-US" sz="1600" dirty="0"/>
          </a:p>
        </p:txBody>
      </p:sp>
      <p:sp>
        <p:nvSpPr>
          <p:cNvPr id="122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82752E7-A6C7-429A-B25C-6564CD71CD8F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  <p:pic>
        <p:nvPicPr>
          <p:cNvPr id="5122" name="Picture 2" descr="C:\Users\Julie\Documents\DropBox\InstructorManuals\A+Software\Figures\ch04\35135_f04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330913"/>
            <a:ext cx="3281362" cy="38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9144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Networking Tab </a:t>
            </a:r>
          </a:p>
          <a:p>
            <a:pPr lvl="1" eaLnBrk="1" hangingPunct="1"/>
            <a:r>
              <a:rPr lang="en-US" dirty="0" smtClean="0"/>
              <a:t>Displays how heavily network being used by a computer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685800" y="5334000"/>
            <a:ext cx="320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11-11 </a:t>
            </a:r>
            <a:r>
              <a:rPr lang="en-US" sz="1600" dirty="0"/>
              <a:t>Use the Networking tab of Task Manager to monitor network </a:t>
            </a:r>
            <a:r>
              <a:rPr lang="en-US" sz="1600" dirty="0" smtClean="0"/>
              <a:t>activity</a:t>
            </a:r>
            <a:endParaRPr lang="en-US" sz="1600" dirty="0"/>
          </a:p>
        </p:txBody>
      </p:sp>
      <p:sp>
        <p:nvSpPr>
          <p:cNvPr id="133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D600CAB-D7D5-414D-9F0E-F145589AA46B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  <p:pic>
        <p:nvPicPr>
          <p:cNvPr id="6146" name="Picture 2" descr="C:\Users\Julie\Documents\DropBox\InstructorManuals\A+Software\Figures\ch04\35135_f04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48345"/>
            <a:ext cx="353187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434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1434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990600"/>
          </a:xfrm>
        </p:spPr>
        <p:txBody>
          <a:bodyPr/>
          <a:lstStyle/>
          <a:p>
            <a:pPr eaLnBrk="1" hangingPunct="1"/>
            <a:r>
              <a:rPr lang="en-US" b="1" dirty="0" smtClean="0"/>
              <a:t>Users Tab </a:t>
            </a:r>
          </a:p>
          <a:p>
            <a:pPr lvl="1" eaLnBrk="1" hangingPunct="1"/>
            <a:r>
              <a:rPr lang="en-US" dirty="0" smtClean="0"/>
              <a:t>Shows all users currently logged on</a:t>
            </a:r>
          </a:p>
          <a:p>
            <a:pPr lvl="1" eaLnBrk="1" hangingPunct="1"/>
            <a:r>
              <a:rPr lang="en-US" dirty="0" smtClean="0"/>
              <a:t>Log off user to improve performance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5029200" y="5562600"/>
            <a:ext cx="358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smtClean="0"/>
              <a:t>Figure 11-12 </a:t>
            </a:r>
            <a:r>
              <a:rPr lang="en-US" dirty="0"/>
              <a:t>Use Task Manager to log off a user</a:t>
            </a:r>
          </a:p>
        </p:txBody>
      </p:sp>
      <p:sp>
        <p:nvSpPr>
          <p:cNvPr id="143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2EF7CBE-4483-448C-84AA-8D33513B050F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pic>
        <p:nvPicPr>
          <p:cNvPr id="7170" name="Picture 2" descr="C:\Users\Julie\Documents\DropBox\InstructorManuals\A+Software\Figures\ch04\35135_f04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14" y="2669604"/>
            <a:ext cx="3461639" cy="35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Administrative tools can be found in Control Panel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194" name="Picture 2" descr="C:\Users\Julie\Documents\DropBox\InstructorManuals\A+Software\Figures\ch04\35135_f04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0275"/>
            <a:ext cx="4876800" cy="392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1117" y="4876799"/>
            <a:ext cx="3172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11-13  </a:t>
            </a:r>
            <a:r>
              <a:rPr lang="en-US" dirty="0" smtClean="0"/>
              <a:t>Administrative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tools available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in Windows 7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Ultimate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Configuration (MSconfig)</a:t>
            </a:r>
          </a:p>
        </p:txBody>
      </p:sp>
      <p:sp>
        <p:nvSpPr>
          <p:cNvPr id="1536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Msconfig.exe</a:t>
            </a:r>
          </a:p>
          <a:p>
            <a:pPr lvl="1" eaLnBrk="1" hangingPunct="1"/>
            <a:r>
              <a:rPr lang="en-US" dirty="0" smtClean="0"/>
              <a:t>Use to view processes launched at startup and to temporarily disable a process from loading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5562383" y="5257800"/>
            <a:ext cx="29307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11-15 </a:t>
            </a:r>
            <a:r>
              <a:rPr lang="en-US" sz="1600" dirty="0"/>
              <a:t>Use MSconfig to view and control services launched at </a:t>
            </a:r>
            <a:r>
              <a:rPr lang="en-US" sz="1600" dirty="0" smtClean="0"/>
              <a:t>startup</a:t>
            </a:r>
            <a:endParaRPr lang="en-US" sz="1600" dirty="0"/>
          </a:p>
        </p:txBody>
      </p:sp>
      <p:sp>
        <p:nvSpPr>
          <p:cNvPr id="1536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62292EE-D27B-413A-8BCA-B9025BE8E8B3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pic>
        <p:nvPicPr>
          <p:cNvPr id="9218" name="Picture 2" descr="C:\Users\Julie\Documents\DropBox\InstructorManuals\A+Software\Figures\ch04\35135_f04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01164"/>
            <a:ext cx="4653920" cy="32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E3058-2CF9-4512-8025-72B41D94C66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42" name="Picture 2" descr="C:\Users\Julie\Documents\DropBox\InstructorManuals\A+Software\Figures\ch04\35135_f04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5" y="685800"/>
            <a:ext cx="697423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715000"/>
            <a:ext cx="740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11-18  </a:t>
            </a:r>
            <a:r>
              <a:rPr lang="en-US" dirty="0" smtClean="0"/>
              <a:t>The Tools tab makes it easy to find troubleshooting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9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Services Console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Services console is used to control the Windows and third-party services installed</a:t>
            </a:r>
          </a:p>
          <a:p>
            <a:pPr eaLnBrk="1" hangingPunct="1"/>
            <a:r>
              <a:rPr lang="en-US" dirty="0" smtClean="0"/>
              <a:t>To launch: type </a:t>
            </a:r>
            <a:r>
              <a:rPr lang="en-US" b="1" dirty="0"/>
              <a:t>S</a:t>
            </a:r>
            <a:r>
              <a:rPr lang="en-US" b="1" dirty="0" smtClean="0"/>
              <a:t>ervices.msc</a:t>
            </a:r>
            <a:r>
              <a:rPr lang="en-US" dirty="0" smtClean="0"/>
              <a:t> in the search box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872836" y="5808077"/>
            <a:ext cx="678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11-19 </a:t>
            </a:r>
            <a:r>
              <a:rPr lang="en-US" sz="1600" dirty="0"/>
              <a:t>The Services </a:t>
            </a:r>
            <a:r>
              <a:rPr lang="en-US" sz="1600" dirty="0" smtClean="0"/>
              <a:t>console </a:t>
            </a:r>
            <a:r>
              <a:rPr lang="en-US" sz="1600" dirty="0"/>
              <a:t>is used to manage Windows </a:t>
            </a:r>
            <a:r>
              <a:rPr lang="en-US" sz="1600" dirty="0" smtClean="0"/>
              <a:t>services</a:t>
            </a:r>
            <a:endParaRPr lang="en-US" sz="1600" dirty="0"/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FD9AC16-4E23-441E-A75F-E81D1E430BBF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  <p:pic>
        <p:nvPicPr>
          <p:cNvPr id="11266" name="Picture 2" descr="C:\Users\Julie\Documents\DropBox\InstructorManuals\A+Software\Figures\ch04\35135_f04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08167"/>
            <a:ext cx="7466423" cy="279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Services Console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Properties</a:t>
            </a:r>
          </a:p>
          <a:p>
            <a:pPr lvl="1" eaLnBrk="1" hangingPunct="1"/>
            <a:r>
              <a:rPr lang="en-US" dirty="0" smtClean="0"/>
              <a:t>Provides more information about a service</a:t>
            </a:r>
          </a:p>
          <a:p>
            <a:pPr lvl="2" eaLnBrk="1" hangingPunct="1"/>
            <a:r>
              <a:rPr lang="en-US" dirty="0" smtClean="0"/>
              <a:t>Allows stopping or starting a service</a:t>
            </a:r>
          </a:p>
          <a:p>
            <a:pPr eaLnBrk="1" hangingPunct="1"/>
            <a:r>
              <a:rPr lang="en-US" dirty="0" smtClean="0"/>
              <a:t>Service startup types</a:t>
            </a:r>
          </a:p>
          <a:p>
            <a:pPr lvl="1" eaLnBrk="1" hangingPunct="1"/>
            <a:r>
              <a:rPr lang="en-US" i="1" dirty="0" smtClean="0"/>
              <a:t>Automatic (Delayed Start): </a:t>
            </a:r>
            <a:r>
              <a:rPr lang="en-US" dirty="0" smtClean="0"/>
              <a:t>starts shortly after startup, after the user logs on</a:t>
            </a:r>
          </a:p>
          <a:p>
            <a:pPr lvl="1" eaLnBrk="1" hangingPunct="1"/>
            <a:r>
              <a:rPr lang="en-US" i="1" dirty="0" smtClean="0"/>
              <a:t>Automatic:</a:t>
            </a:r>
            <a:r>
              <a:rPr lang="en-US" dirty="0" smtClean="0"/>
              <a:t> starts when Windows loads</a:t>
            </a:r>
          </a:p>
          <a:p>
            <a:pPr lvl="1" eaLnBrk="1" hangingPunct="1"/>
            <a:r>
              <a:rPr lang="en-US" i="1" dirty="0" smtClean="0"/>
              <a:t>Manual:</a:t>
            </a:r>
            <a:r>
              <a:rPr lang="en-US" dirty="0" smtClean="0"/>
              <a:t> starts as needed</a:t>
            </a:r>
          </a:p>
          <a:p>
            <a:pPr lvl="1" eaLnBrk="1" hangingPunct="1"/>
            <a:r>
              <a:rPr lang="en-US" i="1" dirty="0" smtClean="0"/>
              <a:t>Disabled:</a:t>
            </a:r>
            <a:r>
              <a:rPr lang="en-US" dirty="0" smtClean="0"/>
              <a:t> cannot be started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2A398E9-FBA5-4BEC-A4A3-03C7AF59FD6A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about Windows utilities and tools you can use to solve problems with Windows</a:t>
            </a:r>
          </a:p>
          <a:p>
            <a:pPr eaLnBrk="1" hangingPunct="1"/>
            <a:r>
              <a:rPr lang="en-US" dirty="0" smtClean="0"/>
              <a:t>Learn how to optimize Windows to improve performance</a:t>
            </a:r>
          </a:p>
          <a:p>
            <a:pPr eaLnBrk="1" hangingPunct="1"/>
            <a:r>
              <a:rPr lang="en-US" dirty="0" smtClean="0"/>
              <a:t>Learn how to manually remove software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B44AD61-00CE-4BFD-BECE-858E8A237D5B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Management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Consolidates several Windows administrative tools</a:t>
            </a:r>
          </a:p>
          <a:p>
            <a:pPr lvl="1" eaLnBrk="1" hangingPunct="1"/>
            <a:r>
              <a:rPr lang="en-US" dirty="0" smtClean="0"/>
              <a:t>Use to manage local PC and other network computers</a:t>
            </a:r>
          </a:p>
          <a:p>
            <a:pPr lvl="1" eaLnBrk="1" hangingPunct="1"/>
            <a:r>
              <a:rPr lang="en-US" dirty="0" smtClean="0"/>
              <a:t>Administrator authority required</a:t>
            </a:r>
          </a:p>
          <a:p>
            <a:pPr lvl="2" eaLnBrk="1" hangingPunct="1"/>
            <a:r>
              <a:rPr lang="en-US" dirty="0" smtClean="0"/>
              <a:t>Viewing may allow lesser privileges</a:t>
            </a:r>
          </a:p>
          <a:p>
            <a:pPr eaLnBrk="1" hangingPunct="1"/>
            <a:r>
              <a:rPr lang="en-US" dirty="0" smtClean="0"/>
              <a:t>Accessing Computer Management in Windows</a:t>
            </a:r>
          </a:p>
          <a:p>
            <a:pPr lvl="1" eaLnBrk="1" hangingPunct="1"/>
            <a:r>
              <a:rPr lang="en-US" dirty="0" smtClean="0"/>
              <a:t>Enter compmgmt.msc in Search box</a:t>
            </a:r>
          </a:p>
          <a:p>
            <a:pPr lvl="1" eaLnBrk="1" hangingPunct="1"/>
            <a:r>
              <a:rPr lang="en-US" dirty="0" smtClean="0"/>
              <a:t>Click Start, right-click Computer, and select Manage</a:t>
            </a:r>
          </a:p>
          <a:p>
            <a:pPr lvl="1" eaLnBrk="1" hangingPunct="1"/>
            <a:r>
              <a:rPr lang="en-US" dirty="0" smtClean="0"/>
              <a:t>Control Panel</a:t>
            </a:r>
          </a:p>
          <a:p>
            <a:pPr lvl="2" eaLnBrk="1" hangingPunct="1"/>
            <a:r>
              <a:rPr lang="en-US" dirty="0" smtClean="0"/>
              <a:t>Click Administrative Tools group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BF65540-16DD-4E82-A561-8A45FCB658A3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94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2D2EE24-AFEF-4C80-8865-B0A6EFD146F1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  <p:pic>
        <p:nvPicPr>
          <p:cNvPr id="12290" name="Picture 2" descr="C:\Users\Julie\Documents\DropBox\InstructorManuals\A+Software\Figures\ch04\35135_f04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7162800" cy="45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588" y="5602514"/>
            <a:ext cx="7314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11-21  </a:t>
            </a:r>
            <a:r>
              <a:rPr lang="en-US" dirty="0" smtClean="0"/>
              <a:t>Windows Computer Management combines several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administrative tools into a single easy-to-access window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Microsoft Management Console (MMC)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1"/>
            <a:ext cx="8229600" cy="4605754"/>
          </a:xfrm>
        </p:spPr>
        <p:txBody>
          <a:bodyPr/>
          <a:lstStyle/>
          <a:p>
            <a:pPr eaLnBrk="1" hangingPunct="1"/>
            <a:r>
              <a:rPr lang="en-US" dirty="0" smtClean="0"/>
              <a:t>Windows utility to build customized console windows</a:t>
            </a:r>
          </a:p>
          <a:p>
            <a:pPr lvl="2" eaLnBrk="1" hangingPunct="1"/>
            <a:r>
              <a:rPr lang="en-US" dirty="0" smtClean="0"/>
              <a:t>Console is a single window containing one or more administrative tools </a:t>
            </a:r>
          </a:p>
          <a:p>
            <a:pPr lvl="2" eaLnBrk="1" hangingPunct="1"/>
            <a:r>
              <a:rPr lang="en-US" dirty="0" smtClean="0"/>
              <a:t>Snap-ins are individual tools in a console</a:t>
            </a:r>
          </a:p>
          <a:p>
            <a:pPr lvl="2" eaLnBrk="1" hangingPunct="1"/>
            <a:r>
              <a:rPr lang="en-US" dirty="0" smtClean="0"/>
              <a:t>Must be logged in with administrator privileges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209800" y="5986421"/>
            <a:ext cx="487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11-22 </a:t>
            </a:r>
            <a:r>
              <a:rPr lang="en-US" sz="1600" dirty="0"/>
              <a:t>An empty </a:t>
            </a:r>
            <a:r>
              <a:rPr lang="en-US" sz="1600" dirty="0" smtClean="0"/>
              <a:t>console</a:t>
            </a:r>
            <a:endParaRPr lang="en-US" sz="1600" dirty="0"/>
          </a:p>
        </p:txBody>
      </p:sp>
      <p:sp>
        <p:nvSpPr>
          <p:cNvPr id="2048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84B97A2-63B3-4189-9742-365B5A8AA52D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  <p:pic>
        <p:nvPicPr>
          <p:cNvPr id="13314" name="Picture 2" descr="C:\Users\Julie\Documents\DropBox\InstructorManuals\A+Software\Figures\ch04\35135_f04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0178"/>
            <a:ext cx="6594764" cy="267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 Viewer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Eventvwr.msc</a:t>
            </a:r>
          </a:p>
          <a:p>
            <a:pPr lvl="1" eaLnBrk="1" hangingPunct="1"/>
            <a:r>
              <a:rPr lang="en-US" dirty="0" smtClean="0"/>
              <a:t>Tool for troubleshooting problems with Windows, applications, and hardware</a:t>
            </a:r>
          </a:p>
          <a:p>
            <a:pPr lvl="1" eaLnBrk="1" hangingPunct="1"/>
            <a:r>
              <a:rPr lang="en-US" dirty="0" smtClean="0"/>
              <a:t>Also a Computer Management console snap-in</a:t>
            </a:r>
          </a:p>
          <a:p>
            <a:pPr eaLnBrk="1" hangingPunct="1"/>
            <a:r>
              <a:rPr lang="en-US" dirty="0" smtClean="0"/>
              <a:t>Three main types of events that are logged:</a:t>
            </a:r>
          </a:p>
          <a:p>
            <a:pPr lvl="1" eaLnBrk="1" hangingPunct="1"/>
            <a:r>
              <a:rPr lang="en-US" dirty="0" smtClean="0"/>
              <a:t>Error</a:t>
            </a:r>
          </a:p>
          <a:p>
            <a:pPr lvl="1" eaLnBrk="1" hangingPunct="1"/>
            <a:r>
              <a:rPr lang="en-US" dirty="0" smtClean="0"/>
              <a:t>Warning</a:t>
            </a:r>
          </a:p>
          <a:p>
            <a:pPr lvl="1" eaLnBrk="1" hangingPunct="1"/>
            <a:r>
              <a:rPr lang="en-US" dirty="0" smtClean="0"/>
              <a:t>Information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2263CC3-6C4D-4AA1-9BFF-4F9A51E8411C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Views of logs that are most useful:</a:t>
            </a:r>
          </a:p>
          <a:p>
            <a:pPr lvl="1"/>
            <a:r>
              <a:rPr lang="en-US" b="1" i="1" dirty="0" smtClean="0"/>
              <a:t>Administrator Events log</a:t>
            </a:r>
            <a:r>
              <a:rPr lang="en-US" dirty="0" smtClean="0"/>
              <a:t>: shows only Warning and Error events intended for administrator</a:t>
            </a:r>
          </a:p>
          <a:p>
            <a:pPr lvl="1"/>
            <a:r>
              <a:rPr lang="en-US" b="1" i="1" dirty="0" smtClean="0"/>
              <a:t>Application log</a:t>
            </a:r>
            <a:r>
              <a:rPr lang="en-US" dirty="0" smtClean="0"/>
              <a:t>: shows events recorded by an application</a:t>
            </a:r>
          </a:p>
          <a:p>
            <a:pPr lvl="1"/>
            <a:r>
              <a:rPr lang="en-US" b="1" i="1" dirty="0" smtClean="0"/>
              <a:t>Security log</a:t>
            </a:r>
            <a:r>
              <a:rPr lang="en-US" dirty="0" smtClean="0"/>
              <a:t>: includes successful and unsuccessful logins to a user account</a:t>
            </a:r>
          </a:p>
          <a:p>
            <a:pPr lvl="1"/>
            <a:r>
              <a:rPr lang="en-US" b="1" i="1" dirty="0" smtClean="0"/>
              <a:t>Setup log</a:t>
            </a:r>
            <a:r>
              <a:rPr lang="en-US" dirty="0" smtClean="0"/>
              <a:t>: events when applications are installed</a:t>
            </a:r>
          </a:p>
          <a:p>
            <a:pPr lvl="1"/>
            <a:r>
              <a:rPr lang="en-US" b="1" i="1" dirty="0" smtClean="0"/>
              <a:t>System log</a:t>
            </a:r>
            <a:r>
              <a:rPr lang="en-US" dirty="0" smtClean="0"/>
              <a:t>:  events triggered by Windows components</a:t>
            </a:r>
          </a:p>
          <a:p>
            <a:pPr lvl="1"/>
            <a:r>
              <a:rPr lang="en-US" b="1" i="1" dirty="0" smtClean="0"/>
              <a:t>Forwarded Events log</a:t>
            </a:r>
            <a:r>
              <a:rPr lang="en-US" dirty="0" smtClean="0"/>
              <a:t>: receives events recorded on other computers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0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 Viewer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Save time reviewing logs by using filters</a:t>
            </a:r>
          </a:p>
          <a:p>
            <a:pPr lvl="1" eaLnBrk="1" hangingPunct="1"/>
            <a:r>
              <a:rPr lang="en-US" dirty="0" smtClean="0"/>
              <a:t>To view most significant events when troubleshooting check Critical and Error under Event level</a:t>
            </a:r>
          </a:p>
          <a:p>
            <a:pPr eaLnBrk="1" hangingPunct="1"/>
            <a:r>
              <a:rPr lang="en-US" dirty="0" smtClean="0"/>
              <a:t>To save a filtered file:</a:t>
            </a:r>
          </a:p>
          <a:p>
            <a:pPr lvl="1" eaLnBrk="1" hangingPunct="1"/>
            <a:r>
              <a:rPr lang="en-US" dirty="0" smtClean="0"/>
              <a:t>Right-click the log and select </a:t>
            </a:r>
            <a:r>
              <a:rPr lang="en-US" b="1" dirty="0" smtClean="0"/>
              <a:t>Save Filtered Log File As</a:t>
            </a:r>
            <a:endParaRPr lang="en-US" b="1" dirty="0"/>
          </a:p>
          <a:p>
            <a:pPr eaLnBrk="1" hangingPunct="1"/>
            <a:r>
              <a:rPr lang="en-US" dirty="0" smtClean="0"/>
              <a:t>To control the size of a log file, you can clear it</a:t>
            </a:r>
          </a:p>
          <a:p>
            <a:pPr lvl="1" eaLnBrk="1" hangingPunct="1"/>
            <a:r>
              <a:rPr lang="en-US" dirty="0" smtClean="0"/>
              <a:t>Right-click the log and select </a:t>
            </a:r>
            <a:r>
              <a:rPr lang="en-US" b="1" dirty="0" smtClean="0"/>
              <a:t>Clear Log</a:t>
            </a:r>
          </a:p>
          <a:p>
            <a:pPr eaLnBrk="1" hangingPunct="1"/>
            <a:r>
              <a:rPr lang="en-US" dirty="0" smtClean="0"/>
              <a:t>To control the maximum size of the log file:</a:t>
            </a:r>
          </a:p>
          <a:p>
            <a:pPr lvl="1" eaLnBrk="1" hangingPunct="1"/>
            <a:r>
              <a:rPr lang="en-US" dirty="0" smtClean="0"/>
              <a:t>Right-click the log and select </a:t>
            </a:r>
            <a:r>
              <a:rPr lang="en-US" b="1" dirty="0" smtClean="0"/>
              <a:t>Properties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6CE75CB-D4EB-4C8A-938C-3A9D5AD54362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E3058-2CF9-4512-8025-72B41D94C66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4338" name="Picture 2" descr="C:\Users\Julie\Documents\DropBox\InstructorManuals\A+Software\Figures\ch04\35135_f04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762000"/>
            <a:ext cx="7620000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638800"/>
            <a:ext cx="671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11-28  </a:t>
            </a:r>
            <a:r>
              <a:rPr lang="en-US" dirty="0" smtClean="0"/>
              <a:t>Save a filtered log file so that you can view it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24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Task Scheduler – can be set to launch a task or program at a future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5362" name="Picture 2" descr="C:\Users\Julie\Documents\DropBox\InstructorManuals\A+Software\Figures\ch04\35135_f0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83873"/>
            <a:ext cx="5029200" cy="35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4876800"/>
            <a:ext cx="1820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11-30 </a:t>
            </a:r>
            <a:endParaRPr lang="en-US" sz="1600" b="1" dirty="0" smtClean="0"/>
          </a:p>
          <a:p>
            <a:r>
              <a:rPr lang="en-US" sz="1600" dirty="0" smtClean="0"/>
              <a:t>View and manage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tasks from the</a:t>
            </a:r>
          </a:p>
          <a:p>
            <a:r>
              <a:rPr lang="en-US" sz="1600" dirty="0" smtClean="0"/>
              <a:t>Task Scheduler</a:t>
            </a:r>
          </a:p>
          <a:p>
            <a:r>
              <a:rPr lang="en-US" sz="1600" dirty="0" smtClean="0"/>
              <a:t>Window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3680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Registry Editor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Difficult problems might require editing or removal of a registry key</a:t>
            </a:r>
          </a:p>
          <a:p>
            <a:pPr eaLnBrk="1" hangingPunct="1"/>
            <a:r>
              <a:rPr lang="en-US" dirty="0" smtClean="0"/>
              <a:t>Registry organization</a:t>
            </a:r>
          </a:p>
          <a:p>
            <a:pPr lvl="1" eaLnBrk="1" hangingPunct="1"/>
            <a:r>
              <a:rPr lang="en-US" dirty="0" smtClean="0"/>
              <a:t>Registry</a:t>
            </a:r>
          </a:p>
          <a:p>
            <a:pPr lvl="2" eaLnBrk="1" hangingPunct="1"/>
            <a:r>
              <a:rPr lang="en-US" dirty="0" smtClean="0"/>
              <a:t>Database designed with a treelike structure (i.e., hierarchical database)</a:t>
            </a:r>
          </a:p>
          <a:p>
            <a:pPr lvl="2" eaLnBrk="1" hangingPunct="1"/>
            <a:r>
              <a:rPr lang="en-US" dirty="0" smtClean="0"/>
              <a:t>Contains configuration information for Windows, users, software applications, and installed hardware devices</a:t>
            </a:r>
          </a:p>
          <a:p>
            <a:pPr lvl="1" eaLnBrk="1" hangingPunct="1"/>
            <a:r>
              <a:rPr lang="en-US" dirty="0" smtClean="0"/>
              <a:t>Registry built in memory at startup</a:t>
            </a:r>
          </a:p>
          <a:p>
            <a:pPr lvl="2" eaLnBrk="1" hangingPunct="1"/>
            <a:r>
              <a:rPr lang="en-US" dirty="0" smtClean="0"/>
              <a:t>Windows uses current hardware configuration and information taken from files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A61F84C-6524-43B6-9EDC-47C2BD24B7B8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Registry Editor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Five files used to build registry are called hives:</a:t>
            </a:r>
          </a:p>
          <a:p>
            <a:pPr lvl="1" eaLnBrk="1" hangingPunct="1"/>
            <a:r>
              <a:rPr lang="en-US" dirty="0" smtClean="0"/>
              <a:t>SAM (Security Accounts Manager), Security, Software, System, and Default hives</a:t>
            </a:r>
          </a:p>
          <a:p>
            <a:pPr eaLnBrk="1" hangingPunct="1"/>
            <a:r>
              <a:rPr lang="en-US" dirty="0" smtClean="0"/>
              <a:t>Registry organized into five treelike structures (called keys)</a:t>
            </a:r>
          </a:p>
          <a:p>
            <a:pPr lvl="1" eaLnBrk="1" hangingPunct="1"/>
            <a:r>
              <a:rPr lang="en-US" dirty="0" smtClean="0"/>
              <a:t>Each key can have subkeys</a:t>
            </a:r>
          </a:p>
          <a:p>
            <a:pPr lvl="2" eaLnBrk="1" hangingPunct="1"/>
            <a:r>
              <a:rPr lang="en-US" dirty="0" smtClean="0"/>
              <a:t>Subkeys can have more subkeys and can be assigned one or more values</a:t>
            </a:r>
          </a:p>
          <a:p>
            <a:pPr lvl="1" eaLnBrk="1" hangingPunct="1"/>
            <a:r>
              <a:rPr lang="en-US" dirty="0" smtClean="0"/>
              <a:t>Data is organized in registry keys differently than the way it is organized in the hive files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41EC7FA-DB3D-4B75-925B-78F5FB116148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Utilities and Tools to Support the OS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subjects covered in this chapter  include:  </a:t>
            </a:r>
          </a:p>
          <a:p>
            <a:pPr lvl="1" eaLnBrk="1" hangingPunct="1"/>
            <a:r>
              <a:rPr lang="en-US" dirty="0" smtClean="0"/>
              <a:t>The Windows Shell and Kernel</a:t>
            </a:r>
          </a:p>
          <a:p>
            <a:pPr lvl="1" eaLnBrk="1" hangingPunct="1"/>
            <a:r>
              <a:rPr lang="en-US" dirty="0" smtClean="0"/>
              <a:t>Task Manager</a:t>
            </a:r>
          </a:p>
          <a:p>
            <a:pPr lvl="1" eaLnBrk="1" hangingPunct="1"/>
            <a:r>
              <a:rPr lang="en-US" dirty="0" smtClean="0"/>
              <a:t>System Configuration Utility (MSconfig)</a:t>
            </a:r>
          </a:p>
          <a:p>
            <a:pPr lvl="1" eaLnBrk="1" hangingPunct="1"/>
            <a:r>
              <a:rPr lang="en-US" dirty="0" smtClean="0"/>
              <a:t>Services console</a:t>
            </a:r>
          </a:p>
          <a:p>
            <a:pPr lvl="1" eaLnBrk="1" hangingPunct="1"/>
            <a:r>
              <a:rPr lang="en-US" dirty="0" smtClean="0"/>
              <a:t>Computer Management</a:t>
            </a:r>
          </a:p>
          <a:p>
            <a:pPr lvl="1" eaLnBrk="1" hangingPunct="1"/>
            <a:r>
              <a:rPr lang="en-US" dirty="0" smtClean="0"/>
              <a:t>Microsoft Management Console (MMC)</a:t>
            </a:r>
          </a:p>
          <a:p>
            <a:pPr lvl="1" eaLnBrk="1" hangingPunct="1"/>
            <a:r>
              <a:rPr lang="en-US" dirty="0" smtClean="0"/>
              <a:t>Event Viewer</a:t>
            </a:r>
          </a:p>
          <a:p>
            <a:pPr lvl="1" eaLnBrk="1" hangingPunct="1"/>
            <a:r>
              <a:rPr lang="en-US" dirty="0" smtClean="0"/>
              <a:t>Reliability and Performance Monitor</a:t>
            </a:r>
          </a:p>
          <a:p>
            <a:pPr lvl="1" eaLnBrk="1" hangingPunct="1"/>
            <a:r>
              <a:rPr lang="en-US" dirty="0" smtClean="0"/>
              <a:t>Registry Editor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7D0E28D-A29B-4AFA-AF73-D9FC7946E312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E3058-2CF9-4512-8025-72B41D94C66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6386" name="Picture 2" descr="C:\Users\Julie\Documents\DropBox\InstructorManuals\A+Software\Figures\ch04\35135_f04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2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5334000"/>
            <a:ext cx="613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11-31  </a:t>
            </a:r>
            <a:r>
              <a:rPr lang="en-US" dirty="0" smtClean="0"/>
              <a:t>The Windows registry is logically organized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in five keys with subkeys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78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E3058-2CF9-4512-8025-72B41D94C66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7410" name="Picture 2" descr="C:\Users\Julie\Documents\DropBox\InstructorManuals\A+Software\Figures\ch04\35135_f04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"/>
            <a:ext cx="5562600" cy="48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791200"/>
            <a:ext cx="664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11-32  </a:t>
            </a:r>
            <a:r>
              <a:rPr lang="en-US" dirty="0" smtClean="0"/>
              <a:t>The relationship between registry keys and hives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37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Registry Editor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Five keys:</a:t>
            </a:r>
          </a:p>
          <a:p>
            <a:pPr lvl="1" eaLnBrk="1" hangingPunct="1"/>
            <a:r>
              <a:rPr lang="en-US" dirty="0" smtClean="0"/>
              <a:t>HKEY_LOCAL_MACHINE (HKLM)</a:t>
            </a:r>
          </a:p>
          <a:p>
            <a:pPr lvl="2" eaLnBrk="1" hangingPunct="1"/>
            <a:r>
              <a:rPr lang="en-US" dirty="0" smtClean="0"/>
              <a:t>Contains hardware, software, and security data</a:t>
            </a:r>
          </a:p>
          <a:p>
            <a:pPr lvl="1" eaLnBrk="1" hangingPunct="1"/>
            <a:r>
              <a:rPr lang="en-US" dirty="0" smtClean="0"/>
              <a:t>HKEY_CURRENT_CONFIG (HKCC)</a:t>
            </a:r>
          </a:p>
          <a:p>
            <a:pPr lvl="2" eaLnBrk="1" hangingPunct="1"/>
            <a:r>
              <a:rPr lang="en-US" dirty="0" smtClean="0"/>
              <a:t>Used to identify each hardware device</a:t>
            </a:r>
          </a:p>
          <a:p>
            <a:pPr lvl="1" eaLnBrk="1" hangingPunct="1"/>
            <a:r>
              <a:rPr lang="en-US" dirty="0" smtClean="0"/>
              <a:t>HKEY_CLASSES_ROOT (HKCR)</a:t>
            </a:r>
          </a:p>
          <a:p>
            <a:pPr lvl="2" eaLnBrk="1" hangingPunct="1"/>
            <a:r>
              <a:rPr lang="en-US" dirty="0" smtClean="0"/>
              <a:t>Used to determine which application opens</a:t>
            </a:r>
          </a:p>
          <a:p>
            <a:pPr lvl="1" eaLnBrk="1" hangingPunct="1"/>
            <a:r>
              <a:rPr lang="en-US" dirty="0" smtClean="0"/>
              <a:t>HKEY_USERS (HKU)</a:t>
            </a:r>
          </a:p>
          <a:p>
            <a:pPr lvl="2" eaLnBrk="1" hangingPunct="1"/>
            <a:r>
              <a:rPr lang="en-US" dirty="0" smtClean="0"/>
              <a:t>Contains data about all users</a:t>
            </a:r>
          </a:p>
          <a:p>
            <a:pPr lvl="1" eaLnBrk="1" hangingPunct="1"/>
            <a:r>
              <a:rPr lang="en-US" dirty="0" smtClean="0"/>
              <a:t>HKEY_CURRENT_USER (HKCU)</a:t>
            </a:r>
          </a:p>
          <a:p>
            <a:pPr lvl="2" eaLnBrk="1" hangingPunct="1"/>
            <a:r>
              <a:rPr lang="en-US" dirty="0" smtClean="0"/>
              <a:t>Contains data about the current user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790D19E-D9F4-4CDF-8F29-411B2CDE8CA0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072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Registry Editor</a:t>
            </a:r>
          </a:p>
        </p:txBody>
      </p:sp>
      <p:sp>
        <p:nvSpPr>
          <p:cNvPr id="30724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Before editing the registry</a:t>
            </a:r>
          </a:p>
          <a:p>
            <a:pPr lvl="1" eaLnBrk="1" hangingPunct="1"/>
            <a:r>
              <a:rPr lang="en-US" dirty="0" smtClean="0"/>
              <a:t>Back up registry</a:t>
            </a:r>
          </a:p>
          <a:p>
            <a:pPr lvl="2" eaLnBrk="1" hangingPunct="1"/>
            <a:r>
              <a:rPr lang="en-US" dirty="0" smtClean="0"/>
              <a:t>Use System Protection to create a restore point</a:t>
            </a:r>
          </a:p>
          <a:p>
            <a:pPr lvl="2" eaLnBrk="1" hangingPunct="1"/>
            <a:r>
              <a:rPr lang="en-US" dirty="0" smtClean="0"/>
              <a:t>Back up a single registry key just before editing the key</a:t>
            </a:r>
          </a:p>
          <a:p>
            <a:pPr lvl="2" eaLnBrk="1" hangingPunct="1"/>
            <a:r>
              <a:rPr lang="en-US" dirty="0" smtClean="0"/>
              <a:t>Make an extra copy of the C:\Windows\System32\config folder</a:t>
            </a:r>
          </a:p>
          <a:p>
            <a:pPr lvl="2" eaLnBrk="1" hangingPunct="1"/>
            <a:r>
              <a:rPr lang="en-US" dirty="0" smtClean="0"/>
              <a:t>For Windows XP, back up the system state</a:t>
            </a:r>
          </a:p>
          <a:p>
            <a:pPr lvl="1" eaLnBrk="1" hangingPunct="1"/>
            <a:r>
              <a:rPr lang="en-US" dirty="0" smtClean="0"/>
              <a:t>Back up and restore individual keys</a:t>
            </a:r>
          </a:p>
          <a:p>
            <a:pPr eaLnBrk="1" hangingPunct="1"/>
            <a:r>
              <a:rPr lang="en-US" dirty="0" smtClean="0"/>
              <a:t>Edit the registry with Registry Editor (regedit.exe)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92C9943-61FA-417B-B5DF-23C52CCE6CFE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E3058-2CF9-4512-8025-72B41D94C66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8434" name="Picture 2" descr="C:\Users\Julie\Documents\DropBox\InstructorManuals\A+Software\Figures\ch04\35135_f04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62" y="1524000"/>
            <a:ext cx="76200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9322" y="5486400"/>
            <a:ext cx="749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11-33  </a:t>
            </a:r>
            <a:r>
              <a:rPr lang="en-US" dirty="0" smtClean="0"/>
              <a:t>The Registry Editor showing the five main keys, subkeys,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values,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81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E3058-2CF9-4512-8025-72B41D94C66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9458" name="Picture 2" descr="C:\Users\Julie\Documents\DropBox\InstructorManuals\A+Software\Figures\ch04\35135_f04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6200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9929" y="5269468"/>
            <a:ext cx="663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11-35  </a:t>
            </a:r>
            <a:r>
              <a:rPr lang="en-US" dirty="0" smtClean="0"/>
              <a:t>Right-click a value to modify, delete, or rename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57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 Tools to Monitor Performance and Optimize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7 Performance Information and Tools window</a:t>
            </a:r>
          </a:p>
          <a:p>
            <a:r>
              <a:rPr lang="en-US" dirty="0" smtClean="0"/>
              <a:t>Resource Monitor</a:t>
            </a:r>
          </a:p>
          <a:p>
            <a:r>
              <a:rPr lang="en-US" dirty="0" smtClean="0"/>
              <a:t>Reliability Monitor</a:t>
            </a:r>
          </a:p>
          <a:p>
            <a:r>
              <a:rPr lang="en-US" dirty="0" smtClean="0"/>
              <a:t>Performance Monitor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59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Information and Tools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information to evaluate performance of a system</a:t>
            </a:r>
          </a:p>
          <a:p>
            <a:pPr lvl="1"/>
            <a:r>
              <a:rPr lang="en-US" dirty="0" smtClean="0"/>
              <a:t>Also adjusts Windows for best performance</a:t>
            </a:r>
          </a:p>
          <a:p>
            <a:r>
              <a:rPr lang="en-US" dirty="0" smtClean="0"/>
              <a:t>To open: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Start</a:t>
            </a:r>
            <a:r>
              <a:rPr lang="en-US" dirty="0" smtClean="0"/>
              <a:t>, right-click </a:t>
            </a:r>
            <a:r>
              <a:rPr lang="en-US" b="1" dirty="0" smtClean="0"/>
              <a:t>Computer</a:t>
            </a:r>
            <a:r>
              <a:rPr lang="en-US" dirty="0" smtClean="0"/>
              <a:t>, and select </a:t>
            </a:r>
            <a:r>
              <a:rPr lang="en-US" b="1" dirty="0" smtClean="0"/>
              <a:t>Properties</a:t>
            </a:r>
            <a:r>
              <a:rPr lang="en-US" dirty="0" smtClean="0"/>
              <a:t>. In the System window, click </a:t>
            </a:r>
            <a:r>
              <a:rPr lang="en-US" b="1" dirty="0" smtClean="0"/>
              <a:t>Performance Information and Tools</a:t>
            </a:r>
          </a:p>
          <a:p>
            <a:pPr lvl="1"/>
            <a:r>
              <a:rPr lang="en-US" dirty="0" smtClean="0"/>
              <a:t>In the Action Center, click </a:t>
            </a:r>
            <a:r>
              <a:rPr lang="en-US" b="1" dirty="0" smtClean="0"/>
              <a:t>View performance information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2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Information and Tools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Windows Experience Index evaluates key system components to give a high-level view of the computer’s performance</a:t>
            </a:r>
          </a:p>
          <a:p>
            <a:pPr lvl="1"/>
            <a:r>
              <a:rPr lang="en-US" dirty="0" smtClean="0"/>
              <a:t>Five key components are rated on a scale of 1.0 to 7.9</a:t>
            </a:r>
          </a:p>
          <a:p>
            <a:pPr lvl="1"/>
            <a:r>
              <a:rPr lang="en-US" dirty="0" smtClean="0"/>
              <a:t>The index is the lowest value of all five ratings (considered to be the bottleneck component for overall performance)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9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E3058-2CF9-4512-8025-72B41D94C66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5638800"/>
            <a:ext cx="6968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11-37  </a:t>
            </a:r>
            <a:r>
              <a:rPr lang="en-US" dirty="0" smtClean="0"/>
              <a:t>The Windows Experience Index give a rating of key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system components in this Windows 7 computer </a:t>
            </a:r>
            <a:endParaRPr lang="en-US" dirty="0"/>
          </a:p>
        </p:txBody>
      </p:sp>
      <p:pic>
        <p:nvPicPr>
          <p:cNvPr id="20483" name="Picture 3" descr="C:\Users\Julie\Documents\DropBox\InstructorManuals\A+Software\Figures\ch04\35135_f04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699911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80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Shell and the Kernel?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1" dirty="0" smtClean="0"/>
              <a:t>Shell</a:t>
            </a:r>
            <a:r>
              <a:rPr lang="en-US" dirty="0" smtClean="0"/>
              <a:t>: portion of an OS that relates to the user and to applications</a:t>
            </a:r>
          </a:p>
          <a:p>
            <a:pPr lvl="1"/>
            <a:r>
              <a:rPr lang="en-US" dirty="0" smtClean="0"/>
              <a:t>Provides tools such as Windows Explorer and the Windows desktop</a:t>
            </a:r>
          </a:p>
          <a:p>
            <a:pPr lvl="1"/>
            <a:r>
              <a:rPr lang="en-US" dirty="0" smtClean="0"/>
              <a:t>Made up of subsystems that operate in user mode</a:t>
            </a:r>
          </a:p>
          <a:p>
            <a:r>
              <a:rPr lang="en-US" b="1" dirty="0" smtClean="0"/>
              <a:t>Kernel</a:t>
            </a:r>
            <a:r>
              <a:rPr lang="en-US" dirty="0" smtClean="0"/>
              <a:t>: responsible for interacting with hardware</a:t>
            </a:r>
          </a:p>
          <a:p>
            <a:pPr lvl="1"/>
            <a:r>
              <a:rPr lang="en-US" dirty="0" smtClean="0"/>
              <a:t>Known as the “core” of the OS</a:t>
            </a:r>
          </a:p>
          <a:p>
            <a:pPr lvl="1"/>
            <a:r>
              <a:rPr lang="en-US" dirty="0" smtClean="0"/>
              <a:t>Has two main components:</a:t>
            </a:r>
          </a:p>
          <a:p>
            <a:pPr lvl="2"/>
            <a:r>
              <a:rPr lang="en-US" dirty="0" smtClean="0"/>
              <a:t>HAL (hardware abstraction layer) – layer closest to hardware</a:t>
            </a:r>
          </a:p>
          <a:p>
            <a:pPr lvl="2"/>
            <a:r>
              <a:rPr lang="en-US" dirty="0" smtClean="0"/>
              <a:t>Executive services interface – operate between the user mode subsystems and the HAL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93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 Resource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Monitor (resmon.exe) – monitors performance of the processor, memory, hard drive, and network</a:t>
            </a:r>
          </a:p>
          <a:p>
            <a:r>
              <a:rPr lang="en-US" dirty="0" smtClean="0"/>
              <a:t>To access:</a:t>
            </a:r>
          </a:p>
          <a:p>
            <a:pPr lvl="1"/>
            <a:r>
              <a:rPr lang="en-US" dirty="0" smtClean="0"/>
              <a:t>In Task Manager, click </a:t>
            </a:r>
            <a:r>
              <a:rPr lang="en-US" b="1" dirty="0" smtClean="0"/>
              <a:t>Resource Monitor </a:t>
            </a:r>
            <a:r>
              <a:rPr lang="en-US" dirty="0" smtClean="0"/>
              <a:t>on the Performance tab</a:t>
            </a:r>
          </a:p>
          <a:p>
            <a:pPr lvl="1"/>
            <a:r>
              <a:rPr lang="en-US" dirty="0" smtClean="0"/>
              <a:t>In the Performance Information and Tools window, click </a:t>
            </a:r>
            <a:r>
              <a:rPr lang="en-US" b="1" dirty="0" smtClean="0"/>
              <a:t>Advanced Tools </a:t>
            </a:r>
            <a:r>
              <a:rPr lang="en-US" dirty="0" smtClean="0"/>
              <a:t>and click </a:t>
            </a:r>
            <a:r>
              <a:rPr lang="en-US" b="1" dirty="0" smtClean="0"/>
              <a:t>Open Resource Monitor</a:t>
            </a:r>
          </a:p>
          <a:p>
            <a:pPr lvl="1"/>
            <a:r>
              <a:rPr lang="en-US" dirty="0" smtClean="0"/>
              <a:t>In Computer Management window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04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 Resource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Memory tab in Resource Monitor shows five ways memory is used:</a:t>
            </a:r>
          </a:p>
          <a:p>
            <a:pPr lvl="1"/>
            <a:r>
              <a:rPr lang="en-US" dirty="0" smtClean="0"/>
              <a:t>Hardware Reserved memory: used by BIOS and certain drivers (Windows does not have access)</a:t>
            </a:r>
          </a:p>
          <a:p>
            <a:pPr lvl="1"/>
            <a:r>
              <a:rPr lang="en-US" dirty="0" smtClean="0"/>
              <a:t>In Use memory: used by other drivers, the OS and applications</a:t>
            </a:r>
          </a:p>
          <a:p>
            <a:pPr lvl="1"/>
            <a:r>
              <a:rPr lang="en-US" dirty="0" smtClean="0"/>
              <a:t>Modified memory: available as soon as its contents are written to disk</a:t>
            </a:r>
          </a:p>
          <a:p>
            <a:pPr lvl="1"/>
            <a:r>
              <a:rPr lang="en-US" dirty="0" smtClean="0"/>
              <a:t>Standby memory: holding data and code ready to use</a:t>
            </a:r>
          </a:p>
          <a:p>
            <a:pPr lvl="1"/>
            <a:r>
              <a:rPr lang="en-US" dirty="0" smtClean="0"/>
              <a:t>Free memory: will be used as the system needs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59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E3058-2CF9-4512-8025-72B41D94C66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1506" name="Picture 2" descr="C:\Users\Julie\Documents\DropBox\InstructorManuals\A+Software\Figures\ch04\35135_f04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89345"/>
            <a:ext cx="6781800" cy="45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884" y="5588123"/>
            <a:ext cx="778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11-40  </a:t>
            </a:r>
            <a:r>
              <a:rPr lang="en-US" dirty="0" smtClean="0"/>
              <a:t>The Resource Monitor shows how memory is currently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26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 Resource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 to determine if memory upgrade is needed:</a:t>
            </a:r>
          </a:p>
          <a:p>
            <a:pPr lvl="1"/>
            <a:r>
              <a:rPr lang="en-US" dirty="0" smtClean="0"/>
              <a:t>Watch the memory bar as a user works</a:t>
            </a:r>
          </a:p>
          <a:p>
            <a:pPr lvl="1"/>
            <a:r>
              <a:rPr lang="en-US" dirty="0" smtClean="0"/>
              <a:t>If Free memory consistently disappears from the graph, a memory upgrade would be helpful</a:t>
            </a:r>
          </a:p>
          <a:p>
            <a:r>
              <a:rPr lang="en-US" dirty="0" smtClean="0"/>
              <a:t>Network tab: useful if you suspect a program is hogging network resources</a:t>
            </a:r>
          </a:p>
          <a:p>
            <a:pPr lvl="1"/>
            <a:r>
              <a:rPr lang="en-US" dirty="0" smtClean="0"/>
              <a:t>Look for process in the Processes with Network Activity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90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 Reliability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Reliability Monitor - Gives information about problems and errors that happen over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22530" name="Picture 2" descr="C:\Users\Julie\Documents\DropBox\InstructorManuals\A+Software\Figures\ch04\35135_f04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62200"/>
            <a:ext cx="4724400" cy="377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5029200"/>
            <a:ext cx="27620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Figure 11-42  </a:t>
            </a:r>
            <a:r>
              <a:rPr lang="en-US" sz="1400" dirty="0" smtClean="0"/>
              <a:t>Use the Reliability</a:t>
            </a:r>
          </a:p>
          <a:p>
            <a:r>
              <a:rPr lang="en-US" sz="1400" dirty="0" smtClean="0"/>
              <a:t>Monitor to search for when a </a:t>
            </a:r>
          </a:p>
          <a:p>
            <a:r>
              <a:rPr lang="en-US" sz="1400" dirty="0" smtClean="0"/>
              <a:t>Problem began and what else</a:t>
            </a:r>
          </a:p>
          <a:p>
            <a:r>
              <a:rPr lang="en-US" sz="1400" dirty="0" smtClean="0"/>
              <a:t>Happened about that 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3606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7 Performance Monitor</a:t>
            </a:r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  <a:defRPr/>
            </a:pPr>
            <a:r>
              <a:rPr lang="en-US" sz="2600" dirty="0" smtClean="0"/>
              <a:t>Perfmon.msc or Perfmon.exe (another MMC snap-in)</a:t>
            </a:r>
          </a:p>
          <a:p>
            <a:pPr lvl="1" eaLnBrk="1" hangingPunct="1">
              <a:defRPr/>
            </a:pPr>
            <a:r>
              <a:rPr lang="en-US" dirty="0" smtClean="0"/>
              <a:t>Can track activity by hardware and software to measure performance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Starting the monitor</a:t>
            </a:r>
          </a:p>
          <a:p>
            <a:pPr lvl="1" eaLnBrk="1" hangingPunct="1">
              <a:defRPr/>
            </a:pPr>
            <a:r>
              <a:rPr lang="en-US" dirty="0" smtClean="0"/>
              <a:t>Click </a:t>
            </a:r>
            <a:r>
              <a:rPr lang="en-US" b="1" dirty="0" smtClean="0"/>
              <a:t>Start</a:t>
            </a:r>
            <a:r>
              <a:rPr lang="en-US" dirty="0" smtClean="0"/>
              <a:t>, enter </a:t>
            </a:r>
            <a:r>
              <a:rPr lang="en-US" b="1" dirty="0"/>
              <a:t>perfmon.msc</a:t>
            </a:r>
            <a:r>
              <a:rPr lang="en-US" dirty="0"/>
              <a:t> in search box</a:t>
            </a:r>
          </a:p>
          <a:p>
            <a:pPr lvl="1" eaLnBrk="1" hangingPunct="1">
              <a:defRPr/>
            </a:pPr>
            <a:r>
              <a:rPr lang="en-US" dirty="0" smtClean="0"/>
              <a:t>In Performance Information and Tools window, click </a:t>
            </a:r>
            <a:r>
              <a:rPr lang="en-US" b="1" dirty="0" smtClean="0"/>
              <a:t>Advanced Tools</a:t>
            </a:r>
            <a:r>
              <a:rPr lang="en-US" dirty="0" smtClean="0"/>
              <a:t>, and click </a:t>
            </a:r>
            <a:r>
              <a:rPr lang="en-US" b="1" dirty="0" smtClean="0"/>
              <a:t>Open Performance Monitor</a:t>
            </a:r>
          </a:p>
          <a:p>
            <a:pPr lvl="1" eaLnBrk="1" hangingPunct="1">
              <a:defRPr/>
            </a:pPr>
            <a:r>
              <a:rPr lang="en-US" dirty="0" smtClean="0"/>
              <a:t>In Computer Management window, click </a:t>
            </a:r>
            <a:r>
              <a:rPr lang="en-US" b="1" dirty="0" smtClean="0"/>
              <a:t>Performance Monitor</a:t>
            </a:r>
            <a:endParaRPr lang="en-US" b="1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B2BC9EC-E134-451F-8A14-FB428146597B}" type="slidenum">
              <a:rPr lang="en-US" smtClean="0"/>
              <a:pPr eaLnBrk="1" hangingPunct="1"/>
              <a:t>45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7 Performance Monitor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Contains hundreds of counters used to examine many aspects of the system </a:t>
            </a:r>
          </a:p>
          <a:p>
            <a:pPr lvl="1" eaLnBrk="1" hangingPunct="1"/>
            <a:r>
              <a:rPr lang="en-US" dirty="0" smtClean="0"/>
              <a:t>To conserve system resources, only use the counter you really need</a:t>
            </a:r>
          </a:p>
          <a:p>
            <a:pPr eaLnBrk="1" hangingPunct="1"/>
            <a:r>
              <a:rPr lang="en-US" dirty="0" smtClean="0"/>
              <a:t>Also offers several data collector sets</a:t>
            </a:r>
          </a:p>
          <a:p>
            <a:pPr lvl="1" eaLnBrk="1" hangingPunct="1"/>
            <a:r>
              <a:rPr lang="en-US" dirty="0" smtClean="0"/>
              <a:t>Data collector set: counters that you can use to collect data about the system and save in a report or a log file</a:t>
            </a:r>
          </a:p>
          <a:p>
            <a:pPr lvl="1" eaLnBrk="1" hangingPunct="1"/>
            <a:r>
              <a:rPr lang="en-US" dirty="0" smtClean="0"/>
              <a:t>Can create custom data collector sets 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5EC6B73-94D6-42D4-AB7B-A9A90B445626}" type="slidenum">
              <a:rPr lang="en-US" smtClean="0"/>
              <a:pPr eaLnBrk="1" hangingPunct="1"/>
              <a:t>46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Improving Windows Performance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Assuming Windows is starting with no errors</a:t>
            </a:r>
          </a:p>
          <a:p>
            <a:pPr lvl="1" eaLnBrk="1" hangingPunct="1"/>
            <a:r>
              <a:rPr lang="en-US" dirty="0" smtClean="0"/>
              <a:t>Use 10 step-by-step procedures</a:t>
            </a:r>
          </a:p>
          <a:p>
            <a:pPr lvl="2" eaLnBrk="1" hangingPunct="1"/>
            <a:r>
              <a:rPr lang="en-US" dirty="0" smtClean="0"/>
              <a:t>Search for problems affecting performance</a:t>
            </a:r>
          </a:p>
          <a:p>
            <a:pPr lvl="2" eaLnBrk="1" hangingPunct="1"/>
            <a:r>
              <a:rPr lang="en-US" dirty="0" smtClean="0"/>
              <a:t>Clean up Windows startup process</a:t>
            </a:r>
          </a:p>
          <a:p>
            <a:pPr eaLnBrk="1" hangingPunct="1"/>
            <a:r>
              <a:rPr lang="en-US" dirty="0" smtClean="0"/>
              <a:t>Trouble starting windows</a:t>
            </a:r>
          </a:p>
          <a:p>
            <a:pPr lvl="1" eaLnBrk="1" hangingPunct="1"/>
            <a:r>
              <a:rPr lang="en-US" dirty="0" smtClean="0"/>
              <a:t>Address those errors first before addressing performance</a:t>
            </a:r>
          </a:p>
          <a:p>
            <a:pPr lvl="2" eaLnBrk="1" hangingPunct="1"/>
            <a:r>
              <a:rPr lang="en-US" dirty="0" smtClean="0"/>
              <a:t>See Chapters 6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0BBEF1D-BC5A-4B2C-B148-0F34F3CE2DD3}" type="slidenum">
              <a:rPr lang="en-US" smtClean="0"/>
              <a:pPr eaLnBrk="1" hangingPunct="1"/>
              <a:t>47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Improving Windows Performance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1: Perform routine maintenance</a:t>
            </a:r>
          </a:p>
          <a:p>
            <a:pPr lvl="1" eaLnBrk="1" hangingPunct="1"/>
            <a:r>
              <a:rPr lang="en-US" dirty="0" smtClean="0"/>
              <a:t>Verify critical Windows settings</a:t>
            </a:r>
          </a:p>
          <a:p>
            <a:pPr lvl="1" eaLnBrk="1" hangingPunct="1"/>
            <a:r>
              <a:rPr lang="en-US" dirty="0" smtClean="0"/>
              <a:t>Clean up, defrag, and check the hard drive</a:t>
            </a:r>
          </a:p>
          <a:p>
            <a:pPr lvl="1" eaLnBrk="1" hangingPunct="1"/>
            <a:r>
              <a:rPr lang="en-US" dirty="0" smtClean="0"/>
              <a:t>Uninstall software you no longer need</a:t>
            </a:r>
          </a:p>
          <a:p>
            <a:pPr lvl="1" eaLnBrk="1" hangingPunct="1"/>
            <a:r>
              <a:rPr lang="en-US" dirty="0" smtClean="0"/>
              <a:t>Back up data before applying any fixes</a:t>
            </a:r>
          </a:p>
          <a:p>
            <a:pPr eaLnBrk="1" hangingPunct="1"/>
            <a:r>
              <a:rPr lang="en-US" dirty="0"/>
              <a:t>Step </a:t>
            </a:r>
            <a:r>
              <a:rPr lang="en-US" dirty="0" smtClean="0"/>
              <a:t>2: </a:t>
            </a:r>
            <a:r>
              <a:rPr lang="en-US" dirty="0"/>
              <a:t>Clean windows startup</a:t>
            </a:r>
          </a:p>
          <a:p>
            <a:pPr lvl="1" eaLnBrk="1" hangingPunct="1"/>
            <a:r>
              <a:rPr lang="en-US" dirty="0"/>
              <a:t>Verify startup programs kept to a minimum</a:t>
            </a:r>
          </a:p>
          <a:p>
            <a:pPr lvl="1" eaLnBrk="1" hangingPunct="1"/>
            <a:r>
              <a:rPr lang="en-US" dirty="0" smtClean="0"/>
              <a:t>Use </a:t>
            </a:r>
            <a:r>
              <a:rPr lang="en-US" dirty="0"/>
              <a:t>Safe Mode </a:t>
            </a:r>
            <a:r>
              <a:rPr lang="en-US" dirty="0" smtClean="0"/>
              <a:t>to set a benchmark for the time it takes to start Windows when only minimum of programs are launched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AE9EA4C-622F-428C-96D4-2B91AF430235}" type="slidenum">
              <a:rPr lang="en-US" smtClean="0"/>
              <a:pPr eaLnBrk="1" hangingPunct="1"/>
              <a:t>48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Windows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 </a:t>
            </a:r>
            <a:r>
              <a:rPr lang="en-US" dirty="0" smtClean="0"/>
              <a:t>2: </a:t>
            </a:r>
            <a:r>
              <a:rPr lang="en-US" dirty="0"/>
              <a:t>Clean windows startup (cont’d.)</a:t>
            </a:r>
          </a:p>
          <a:p>
            <a:pPr lvl="1" eaLnBrk="1" hangingPunct="1"/>
            <a:r>
              <a:rPr lang="en-US" dirty="0"/>
              <a:t>Observe performance in Safe </a:t>
            </a:r>
            <a:r>
              <a:rPr lang="en-US" dirty="0" smtClean="0"/>
              <a:t>Mode</a:t>
            </a:r>
            <a:endParaRPr lang="en-US" dirty="0"/>
          </a:p>
          <a:p>
            <a:pPr lvl="2" eaLnBrk="1" hangingPunct="1"/>
            <a:r>
              <a:rPr lang="en-US" dirty="0"/>
              <a:t>Time a normal startup and a Safe Mode boot</a:t>
            </a:r>
          </a:p>
          <a:p>
            <a:pPr lvl="2" eaLnBrk="1" hangingPunct="1"/>
            <a:r>
              <a:rPr lang="en-US" dirty="0"/>
              <a:t>Significant difference: reduce Windows startup to essentials</a:t>
            </a:r>
          </a:p>
          <a:p>
            <a:pPr lvl="2" eaLnBrk="1" hangingPunct="1"/>
            <a:r>
              <a:rPr lang="en-US" dirty="0"/>
              <a:t>No improvement indicates problem with </a:t>
            </a:r>
            <a:r>
              <a:rPr lang="en-US" dirty="0" smtClean="0"/>
              <a:t>hardware </a:t>
            </a:r>
            <a:r>
              <a:rPr lang="en-US" dirty="0"/>
              <a:t>or </a:t>
            </a:r>
            <a:r>
              <a:rPr lang="en-US" dirty="0" smtClean="0"/>
              <a:t>Windows settings (proceed to Step 3)</a:t>
            </a:r>
          </a:p>
          <a:p>
            <a:pPr lvl="1" eaLnBrk="1" hangingPunct="1"/>
            <a:r>
              <a:rPr lang="en-US" dirty="0" smtClean="0"/>
              <a:t>Investigate and eliminate startup programs</a:t>
            </a:r>
          </a:p>
          <a:p>
            <a:pPr lvl="1" eaLnBrk="1" hangingPunct="1"/>
            <a:r>
              <a:rPr lang="en-US" dirty="0" smtClean="0"/>
              <a:t>Check for unwanted scheduled tasks</a:t>
            </a:r>
          </a:p>
          <a:p>
            <a:pPr lvl="1" eaLnBrk="1" hangingPunct="1"/>
            <a:r>
              <a:rPr lang="en-US" dirty="0" smtClean="0"/>
              <a:t>Monitor the startup process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8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Windows Manages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Process: a program that is running under the authority of the shell, together with the system resources assigned to it</a:t>
            </a:r>
          </a:p>
          <a:p>
            <a:pPr lvl="1"/>
            <a:r>
              <a:rPr lang="en-US" dirty="0" smtClean="0"/>
              <a:t>When a process makes a request for resources to the Win32 subsystem the request is known as a </a:t>
            </a:r>
            <a:r>
              <a:rPr lang="en-US" b="1" dirty="0" smtClean="0"/>
              <a:t>thread</a:t>
            </a:r>
          </a:p>
          <a:p>
            <a:pPr lvl="1"/>
            <a:r>
              <a:rPr lang="en-US" dirty="0" smtClean="0"/>
              <a:t> A thread is a single task, such as printing a file that the process requests from the kernel</a:t>
            </a:r>
          </a:p>
          <a:p>
            <a:pPr lvl="1"/>
            <a:r>
              <a:rPr lang="en-US" dirty="0" smtClean="0"/>
              <a:t>Sometimes a process is called an instance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8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Windows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 </a:t>
            </a:r>
            <a:r>
              <a:rPr lang="en-US" dirty="0" smtClean="0"/>
              <a:t>3: </a:t>
            </a:r>
            <a:r>
              <a:rPr lang="en-US" dirty="0"/>
              <a:t>Check if </a:t>
            </a:r>
            <a:r>
              <a:rPr lang="en-US" dirty="0" smtClean="0"/>
              <a:t>the hardware can support </a:t>
            </a:r>
            <a:r>
              <a:rPr lang="en-US" dirty="0"/>
              <a:t>the OS</a:t>
            </a:r>
          </a:p>
          <a:p>
            <a:pPr lvl="1" eaLnBrk="1" hangingPunct="1"/>
            <a:r>
              <a:rPr lang="en-US" dirty="0" smtClean="0"/>
              <a:t>Use the Windows 7/Vista Windows Experience Index to see if a hardware component might be a bottleneck</a:t>
            </a:r>
            <a:endParaRPr lang="en-US" dirty="0"/>
          </a:p>
          <a:p>
            <a:pPr lvl="1" eaLnBrk="1" hangingPunct="1"/>
            <a:r>
              <a:rPr lang="en-US" dirty="0" smtClean="0"/>
              <a:t>Considering upgrading the component if you find it is creating a bottleneck</a:t>
            </a:r>
          </a:p>
          <a:p>
            <a:pPr lvl="1" eaLnBrk="1" hangingPunct="1"/>
            <a:r>
              <a:rPr lang="en-US" dirty="0" smtClean="0"/>
              <a:t>May also have to consider an upgrade to the OS to solve performance issues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8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Improving Windows Performance</a:t>
            </a:r>
          </a:p>
        </p:txBody>
      </p:sp>
      <p:sp>
        <p:nvSpPr>
          <p:cNvPr id="3481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4: Check for performance warnings</a:t>
            </a:r>
          </a:p>
          <a:p>
            <a:pPr lvl="1" eaLnBrk="1" hangingPunct="1"/>
            <a:r>
              <a:rPr lang="en-US" dirty="0" smtClean="0"/>
              <a:t>Use Performance Information and Tools window to view performance issues</a:t>
            </a:r>
          </a:p>
          <a:p>
            <a:pPr lvl="1" eaLnBrk="1" hangingPunct="1"/>
            <a:r>
              <a:rPr lang="en-US" dirty="0" smtClean="0"/>
              <a:t>Clicking an issue</a:t>
            </a:r>
          </a:p>
          <a:p>
            <a:pPr lvl="2" eaLnBrk="1" hangingPunct="1"/>
            <a:r>
              <a:rPr lang="en-US" dirty="0" smtClean="0"/>
              <a:t>Displays dialog box describing the issue</a:t>
            </a:r>
          </a:p>
          <a:p>
            <a:pPr lvl="2" eaLnBrk="1" hangingPunct="1"/>
            <a:r>
              <a:rPr lang="en-US" dirty="0" smtClean="0"/>
              <a:t>Gives suggestions to resolve it</a:t>
            </a:r>
          </a:p>
          <a:p>
            <a:pPr lvl="1" eaLnBrk="1" hangingPunct="1"/>
            <a:r>
              <a:rPr lang="en-US" dirty="0" smtClean="0"/>
              <a:t>Investigate each issue one at a time</a:t>
            </a:r>
          </a:p>
          <a:p>
            <a:pPr lvl="1" eaLnBrk="1" hangingPunct="1"/>
            <a:r>
              <a:rPr lang="en-US" dirty="0" smtClean="0"/>
              <a:t>Tools to assist in troubleshooting are listed in Advanced Tools window</a:t>
            </a:r>
          </a:p>
          <a:p>
            <a:pPr lvl="2" eaLnBrk="1" hangingPunct="1"/>
            <a:r>
              <a:rPr lang="en-US" dirty="0" smtClean="0"/>
              <a:t>Windows XP does not offer Advanced Tools – Use Event Viewer and view System log instead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395480A-DB0E-4F21-BEA1-F45F4249CC56}" type="slidenum">
              <a:rPr lang="en-US" smtClean="0"/>
              <a:pPr eaLnBrk="1" hangingPunct="1"/>
              <a:t>51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58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54818AF-5C3E-48E6-B16D-C4D6AF118140}" type="slidenum">
              <a:rPr lang="en-US" smtClean="0"/>
              <a:pPr eaLnBrk="1" hangingPunct="1"/>
              <a:t>52</a:t>
            </a:fld>
            <a:endParaRPr lang="en-US" dirty="0" smtClean="0"/>
          </a:p>
        </p:txBody>
      </p:sp>
      <p:pic>
        <p:nvPicPr>
          <p:cNvPr id="23554" name="Picture 2" descr="C:\Users\Julie\Documents\DropBox\InstructorManuals\A+Software\Figures\ch04\35135_f04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562600" cy="436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5638800"/>
            <a:ext cx="658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11-51  </a:t>
            </a:r>
            <a:r>
              <a:rPr lang="en-US" dirty="0" smtClean="0"/>
              <a:t>Windows reports that current visual settings are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affecting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Improving Windows Performance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5: Check for a history of problems</a:t>
            </a:r>
          </a:p>
          <a:p>
            <a:pPr lvl="1" eaLnBrk="1" hangingPunct="1"/>
            <a:r>
              <a:rPr lang="en-US" dirty="0" smtClean="0"/>
              <a:t>Determine if a problem with hardware or software installation is affecting performance</a:t>
            </a:r>
          </a:p>
          <a:p>
            <a:pPr lvl="1" eaLnBrk="1" hangingPunct="1"/>
            <a:r>
              <a:rPr lang="en-US" dirty="0" smtClean="0"/>
              <a:t>Determine when time problem started</a:t>
            </a:r>
          </a:p>
          <a:p>
            <a:pPr lvl="1" eaLnBrk="1" hangingPunct="1"/>
            <a:r>
              <a:rPr lang="en-US" dirty="0" smtClean="0"/>
              <a:t>Use Windows 7 or Vista Reliability Monitor</a:t>
            </a:r>
          </a:p>
          <a:p>
            <a:pPr lvl="2" eaLnBrk="1" hangingPunct="1"/>
            <a:r>
              <a:rPr lang="en-US" dirty="0" smtClean="0"/>
              <a:t>Find out what changes were made around the time the problem started</a:t>
            </a:r>
          </a:p>
          <a:p>
            <a:pPr lvl="2" eaLnBrk="1" hangingPunct="1"/>
            <a:r>
              <a:rPr lang="en-US" dirty="0" smtClean="0"/>
              <a:t>See if other problems occurred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68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77B2CC8-0938-46E7-80FE-B14F0DB66603}" type="slidenum">
              <a:rPr lang="en-US" smtClean="0"/>
              <a:pPr eaLnBrk="1" hangingPunct="1"/>
              <a:t>53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Improving Windows Performance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6: Disable the indexer for Windows search</a:t>
            </a:r>
          </a:p>
          <a:p>
            <a:pPr lvl="1" eaLnBrk="1" hangingPunct="1"/>
            <a:r>
              <a:rPr lang="en-US" dirty="0" smtClean="0"/>
              <a:t>May cause performance problems</a:t>
            </a:r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7ADEF94-260F-4655-8071-67084572D5CB}" type="slidenum">
              <a:rPr lang="en-US" smtClean="0"/>
              <a:pPr eaLnBrk="1" hangingPunct="1"/>
              <a:t>54</a:t>
            </a:fld>
            <a:endParaRPr lang="en-US" dirty="0" smtClean="0"/>
          </a:p>
        </p:txBody>
      </p:sp>
      <p:pic>
        <p:nvPicPr>
          <p:cNvPr id="24578" name="Picture 2" descr="C:\Users\Julie\Documents\DropBox\InstructorManuals\A+Software\Figures\ch04\35135_f04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598"/>
            <a:ext cx="4918364" cy="373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72200" y="5257800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11-53</a:t>
            </a:r>
            <a:endParaRPr lang="en-US" b="1" dirty="0" smtClean="0"/>
          </a:p>
          <a:p>
            <a:r>
              <a:rPr lang="en-US" dirty="0" smtClean="0"/>
              <a:t>Disable the Windows</a:t>
            </a:r>
          </a:p>
          <a:p>
            <a:r>
              <a:rPr lang="en-US" dirty="0" smtClean="0"/>
              <a:t>Search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Improving Windows Performance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7: Plug up any memory leaks</a:t>
            </a:r>
          </a:p>
          <a:p>
            <a:pPr lvl="1" eaLnBrk="1" hangingPunct="1"/>
            <a:r>
              <a:rPr lang="en-US" dirty="0" smtClean="0"/>
              <a:t>Caused when an application does not properly release memory allocated to it that it no longer needs</a:t>
            </a:r>
          </a:p>
          <a:p>
            <a:pPr lvl="1" eaLnBrk="1" hangingPunct="1"/>
            <a:r>
              <a:rPr lang="en-US" dirty="0" smtClean="0"/>
              <a:t>Use Task Manager Processes tab</a:t>
            </a:r>
          </a:p>
          <a:p>
            <a:pPr lvl="2" eaLnBrk="1" hangingPunct="1"/>
            <a:r>
              <a:rPr lang="en-US" dirty="0" smtClean="0"/>
              <a:t>Click View and Select Columns</a:t>
            </a:r>
          </a:p>
          <a:p>
            <a:pPr lvl="2" eaLnBrk="1" hangingPunct="1"/>
            <a:r>
              <a:rPr lang="en-US" dirty="0" smtClean="0"/>
              <a:t>Verify Memory Private Working Set, Handles, and Threads columns are checked</a:t>
            </a:r>
          </a:p>
          <a:p>
            <a:pPr lvl="2" eaLnBrk="1" hangingPunct="1"/>
            <a:r>
              <a:rPr lang="en-US" dirty="0" smtClean="0"/>
              <a:t>Watch values over time for increases</a:t>
            </a:r>
          </a:p>
          <a:p>
            <a:pPr lvl="1" eaLnBrk="1" hangingPunct="1"/>
            <a:r>
              <a:rPr lang="en-US" dirty="0" smtClean="0"/>
              <a:t>Solving memory leak</a:t>
            </a:r>
          </a:p>
          <a:p>
            <a:pPr lvl="2" eaLnBrk="1" hangingPunct="1"/>
            <a:r>
              <a:rPr lang="en-US" dirty="0" smtClean="0"/>
              <a:t>Obtain update or patch from program manufacturer’s Web site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2BD879B-DF98-4C5B-931C-0335EC8D57B8}" type="slidenum">
              <a:rPr lang="en-US" smtClean="0"/>
              <a:pPr eaLnBrk="1" hangingPunct="1"/>
              <a:t>55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Improving Windows Performance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Step 8: Consider using ReadyBoost</a:t>
            </a:r>
          </a:p>
          <a:p>
            <a:pPr lvl="1" eaLnBrk="1" hangingPunct="1"/>
            <a:r>
              <a:rPr lang="en-US" dirty="0" smtClean="0"/>
              <a:t>Flash drive or secure digital (SD) memory card used to boost hard drive performance</a:t>
            </a:r>
          </a:p>
          <a:p>
            <a:pPr lvl="2" eaLnBrk="1" hangingPunct="1"/>
            <a:r>
              <a:rPr lang="en-US" dirty="0" smtClean="0"/>
              <a:t>Acts as a buffer to speed up access time</a:t>
            </a:r>
          </a:p>
          <a:p>
            <a:pPr lvl="1" eaLnBrk="1" hangingPunct="1"/>
            <a:r>
              <a:rPr lang="en-US" dirty="0" smtClean="0"/>
              <a:t>Best for hard drive running at less than 7200 RPM</a:t>
            </a:r>
          </a:p>
          <a:p>
            <a:pPr lvl="1" eaLnBrk="1" hangingPunct="1"/>
            <a:r>
              <a:rPr lang="en-US" dirty="0" smtClean="0"/>
              <a:t>Windows automatically tests device qualifications</a:t>
            </a:r>
          </a:p>
          <a:p>
            <a:pPr lvl="2" eaLnBrk="1" hangingPunct="1"/>
            <a:r>
              <a:rPr lang="en-US" dirty="0" smtClean="0"/>
              <a:t>256 MB to 4 GB, 256 MB free space, 2 MB/sec of throughput</a:t>
            </a:r>
          </a:p>
          <a:p>
            <a:pPr eaLnBrk="1" hangingPunct="1"/>
            <a:r>
              <a:rPr lang="en-US" dirty="0"/>
              <a:t>Step 9: Disable the Aero interface</a:t>
            </a:r>
          </a:p>
          <a:p>
            <a:pPr lvl="1" eaLnBrk="1" hangingPunct="1"/>
            <a:r>
              <a:rPr lang="en-US" dirty="0"/>
              <a:t>Uses memory and computing power</a:t>
            </a:r>
          </a:p>
          <a:p>
            <a:pPr lvl="2" eaLnBrk="1" hangingPunct="1"/>
            <a:r>
              <a:rPr lang="en-US" dirty="0"/>
              <a:t>May require memory or video card </a:t>
            </a:r>
            <a:r>
              <a:rPr lang="en-US" dirty="0" smtClean="0"/>
              <a:t>upgrade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8579B6B-8475-4E14-9C84-1845E3752884}" type="slidenum">
              <a:rPr lang="en-US" smtClean="0"/>
              <a:pPr eaLnBrk="1" hangingPunct="1"/>
              <a:t>56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E3058-2CF9-4512-8025-72B41D94C66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25602" name="Picture 2" descr="C:\Users\Julie\Documents\DropBox\InstructorManuals\A+Software\Figures\ch04\35135_f04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324600" cy="42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530334"/>
            <a:ext cx="6814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11-58  </a:t>
            </a:r>
            <a:r>
              <a:rPr lang="en-US" dirty="0" smtClean="0"/>
              <a:t>Disable the Windows 7 Aero interface to conserve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system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71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Windows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10: </a:t>
            </a:r>
            <a:r>
              <a:rPr lang="en-US" dirty="0"/>
              <a:t>Disable the Vista Sidebar</a:t>
            </a:r>
          </a:p>
          <a:p>
            <a:pPr lvl="1" eaLnBrk="1" hangingPunct="1"/>
            <a:r>
              <a:rPr lang="en-US" dirty="0"/>
              <a:t>Might see slight performance improvement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26626" name="Picture 2" descr="C:\Users\Julie\Documents\DropBox\InstructorManuals\A+Software\Figures\ch04\35135_f04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312991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3000" y="5309175"/>
            <a:ext cx="3760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11-60  </a:t>
            </a:r>
            <a:r>
              <a:rPr lang="en-US" sz="1600" dirty="0" smtClean="0"/>
              <a:t>Disable the Vista sidebar</a:t>
            </a:r>
          </a:p>
          <a:p>
            <a:r>
              <a:rPr lang="en-US" sz="1600" dirty="0" smtClean="0"/>
              <a:t> to improve performance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12557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Manually Removing Software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Manually uninstall</a:t>
            </a:r>
          </a:p>
          <a:p>
            <a:pPr lvl="1" eaLnBrk="1" hangingPunct="1"/>
            <a:r>
              <a:rPr lang="en-US" dirty="0" smtClean="0"/>
              <a:t>Programs refusing to uninstall or giving errors when uninstalling</a:t>
            </a:r>
          </a:p>
          <a:p>
            <a:pPr lvl="1" eaLnBrk="1" hangingPunct="1"/>
            <a:r>
              <a:rPr lang="en-US" dirty="0" smtClean="0"/>
              <a:t>Use as a last resort</a:t>
            </a:r>
          </a:p>
          <a:p>
            <a:pPr lvl="2" eaLnBrk="1" hangingPunct="1"/>
            <a:r>
              <a:rPr lang="en-US" dirty="0" smtClean="0"/>
              <a:t>Try program’s uninstall routine</a:t>
            </a:r>
          </a:p>
          <a:p>
            <a:pPr lvl="2" eaLnBrk="1" hangingPunct="1"/>
            <a:r>
              <a:rPr lang="en-US" dirty="0" smtClean="0"/>
              <a:t>Delete the program folders and files</a:t>
            </a:r>
          </a:p>
          <a:p>
            <a:pPr lvl="2" eaLnBrk="1" hangingPunct="1"/>
            <a:r>
              <a:rPr lang="en-US" dirty="0" smtClean="0"/>
              <a:t>Delete the registry entries used by the software</a:t>
            </a:r>
          </a:p>
          <a:p>
            <a:pPr lvl="2" eaLnBrk="1" hangingPunct="1"/>
            <a:r>
              <a:rPr lang="en-US" dirty="0" smtClean="0"/>
              <a:t>Remove entries in the Start menu and delete shortcuts</a:t>
            </a:r>
          </a:p>
          <a:p>
            <a:pPr lvl="2" eaLnBrk="1" hangingPunct="1"/>
            <a:r>
              <a:rPr lang="en-US" dirty="0" smtClean="0"/>
              <a:t>Remove any entries that launch processes at startup</a:t>
            </a:r>
          </a:p>
          <a:p>
            <a:pPr marL="914400" lvl="2" indent="0" eaLnBrk="1" hangingPunct="1">
              <a:buNone/>
            </a:pPr>
            <a:endParaRPr lang="en-US" dirty="0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DDC73D6-2210-4679-8C2C-3FAC1423F80D}" type="slidenum">
              <a:rPr lang="en-US" smtClean="0"/>
              <a:pPr eaLnBrk="1" hangingPunct="1"/>
              <a:t>59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E3058-2CF9-4512-8025-72B41D94C66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C:\Users\Julie\Documents\DropBox\InstructorManuals\A+Software\Figures\ch04\35135_f04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"/>
            <a:ext cx="5656385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689661"/>
            <a:ext cx="769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11-2  </a:t>
            </a:r>
            <a:r>
              <a:rPr lang="en-US" dirty="0" smtClean="0"/>
              <a:t>A process with more than one thread is called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673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Removing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First try the uninstall routine</a:t>
            </a:r>
          </a:p>
          <a:p>
            <a:pPr lvl="1"/>
            <a:r>
              <a:rPr lang="en-US" dirty="0" smtClean="0"/>
              <a:t>Can be access from the Windows 7/Vista Programs and Features window, the XP Add Remove Programs window, or an uninstall utility in the All Programs menu</a:t>
            </a:r>
          </a:p>
          <a:p>
            <a:r>
              <a:rPr lang="en-US" dirty="0" smtClean="0"/>
              <a:t>Step 2: Delete Program files</a:t>
            </a:r>
          </a:p>
          <a:p>
            <a:pPr lvl="1"/>
            <a:r>
              <a:rPr lang="en-US" dirty="0" smtClean="0"/>
              <a:t>Look for the program folder in one of these folders:</a:t>
            </a:r>
          </a:p>
          <a:p>
            <a:pPr lvl="2"/>
            <a:r>
              <a:rPr lang="en-US" dirty="0" smtClean="0"/>
              <a:t>C:/Program Files</a:t>
            </a:r>
          </a:p>
          <a:p>
            <a:pPr lvl="2"/>
            <a:r>
              <a:rPr lang="en-US" dirty="0" smtClean="0"/>
              <a:t>C:/Program Files (x86)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14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Manually Removing Software</a:t>
            </a:r>
          </a:p>
        </p:txBody>
      </p:sp>
      <p:sp>
        <p:nvSpPr>
          <p:cNvPr id="4710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3: Delete Registry entries</a:t>
            </a:r>
          </a:p>
          <a:p>
            <a:pPr lvl="1" eaLnBrk="1" hangingPunct="1"/>
            <a:r>
              <a:rPr lang="en-US" dirty="0" smtClean="0"/>
              <a:t>Editing the registry can be dangerous – back up first!</a:t>
            </a:r>
          </a:p>
          <a:p>
            <a:pPr lvl="1" eaLnBrk="1" hangingPunct="1"/>
            <a:r>
              <a:rPr lang="en-US" dirty="0" smtClean="0"/>
              <a:t>Follow steps outlined on pages 204-205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7B75A0C-25AB-4D65-90BF-28C9B09A5501}" type="slidenum">
              <a:rPr lang="en-US" smtClean="0"/>
              <a:pPr eaLnBrk="1" hangingPunct="1"/>
              <a:t>61</a:t>
            </a:fld>
            <a:endParaRPr lang="en-US" dirty="0" smtClean="0"/>
          </a:p>
        </p:txBody>
      </p:sp>
      <p:pic>
        <p:nvPicPr>
          <p:cNvPr id="27650" name="Picture 2" descr="C:\Users\Julie\Documents\DropBox\InstructorManuals\A+Software\Figures\ch04\35135_f04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74" y="2971799"/>
            <a:ext cx="733063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5867400"/>
            <a:ext cx="744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11-65  </a:t>
            </a:r>
            <a:r>
              <a:rPr lang="en-US" sz="1600" dirty="0" smtClean="0"/>
              <a:t>Delete the registry key that lists the software as installed software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Manually Removing Software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4: Remove the program from the All Programs menu and the Desktop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386F7E0-AC30-4A1A-AF7A-49E15030398A}" type="slidenum">
              <a:rPr lang="en-US" smtClean="0"/>
              <a:pPr eaLnBrk="1" hangingPunct="1"/>
              <a:t>62</a:t>
            </a:fld>
            <a:endParaRPr lang="en-US" dirty="0" smtClean="0"/>
          </a:p>
        </p:txBody>
      </p:sp>
      <p:pic>
        <p:nvPicPr>
          <p:cNvPr id="28674" name="Picture 2" descr="C:\Users\Julie\Documents\DropBox\InstructorManuals\A+Software\Figures\ch04\35135_f04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75161"/>
            <a:ext cx="3158836" cy="415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80655" y="5504765"/>
            <a:ext cx="363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11-66  </a:t>
            </a:r>
            <a:r>
              <a:rPr lang="en-US" dirty="0" smtClean="0"/>
              <a:t>Delete the program</a:t>
            </a:r>
          </a:p>
          <a:p>
            <a:r>
              <a:rPr lang="en-US" dirty="0" smtClean="0"/>
              <a:t>From the All Programs menu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Manually Removing Software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5: Remove Startup processes</a:t>
            </a:r>
          </a:p>
          <a:p>
            <a:pPr lvl="1" eaLnBrk="1" hangingPunct="1"/>
            <a:r>
              <a:rPr lang="en-US" dirty="0" smtClean="0"/>
              <a:t>Restart the PC and watch for any startup errors about a missing program file</a:t>
            </a:r>
          </a:p>
          <a:p>
            <a:pPr lvl="1" eaLnBrk="1" hangingPunct="1"/>
            <a:r>
              <a:rPr lang="en-US" dirty="0" smtClean="0"/>
              <a:t>Use MSconfig to find out how the program is set to start</a:t>
            </a:r>
          </a:p>
          <a:p>
            <a:pPr lvl="2" eaLnBrk="1" hangingPunct="1"/>
            <a:r>
              <a:rPr lang="en-US" dirty="0" smtClean="0"/>
              <a:t>This entry point is called an orphaned entry</a:t>
            </a:r>
          </a:p>
          <a:p>
            <a:pPr lvl="1" eaLnBrk="1" hangingPunct="1"/>
            <a:r>
              <a:rPr lang="en-US" dirty="0" smtClean="0"/>
              <a:t>You’ll need to delete this startup entry by editing the registry, deleting a shortcut in a startup folder, or disabling a service using the Services console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9052FC5-1627-44B6-9AF5-E5A31082E46E}" type="slidenum">
              <a:rPr lang="en-US" smtClean="0"/>
              <a:pPr eaLnBrk="1" hangingPunct="1"/>
              <a:t>63</a:t>
            </a:fld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Removing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Registry keys that affect startup and logon events:</a:t>
            </a:r>
          </a:p>
          <a:p>
            <a:pPr lvl="1"/>
            <a:r>
              <a:rPr lang="en-US" dirty="0" smtClean="0"/>
              <a:t>If a system is giving repeated startup errors you may want to search through registry keys where startup processes can be located</a:t>
            </a:r>
          </a:p>
          <a:p>
            <a:pPr lvl="1"/>
            <a:r>
              <a:rPr lang="en-US" dirty="0" smtClean="0"/>
              <a:t>See Appendix G for a list of registry keys and startup folders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886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OS is made up of two main components: the shell and the kernel</a:t>
            </a:r>
          </a:p>
          <a:p>
            <a:pPr eaLnBrk="1" hangingPunct="1"/>
            <a:r>
              <a:rPr lang="en-US" dirty="0" smtClean="0"/>
              <a:t>Tools to optimize Windows</a:t>
            </a:r>
          </a:p>
          <a:p>
            <a:pPr lvl="1" eaLnBrk="1" hangingPunct="1"/>
            <a:r>
              <a:rPr lang="en-US" dirty="0" smtClean="0"/>
              <a:t>Task Manager</a:t>
            </a:r>
          </a:p>
          <a:p>
            <a:pPr lvl="1" eaLnBrk="1" hangingPunct="1"/>
            <a:r>
              <a:rPr lang="en-US" dirty="0" smtClean="0"/>
              <a:t>Administrative Tools group of Control Panel</a:t>
            </a:r>
          </a:p>
          <a:p>
            <a:pPr lvl="1" eaLnBrk="1" hangingPunct="1"/>
            <a:r>
              <a:rPr lang="en-US" dirty="0" smtClean="0"/>
              <a:t>System Configuration Utility (MSconfig)</a:t>
            </a:r>
          </a:p>
          <a:p>
            <a:pPr lvl="1" eaLnBrk="1" hangingPunct="1"/>
            <a:r>
              <a:rPr lang="en-US" dirty="0" smtClean="0"/>
              <a:t>Services console</a:t>
            </a:r>
          </a:p>
          <a:p>
            <a:pPr lvl="1" eaLnBrk="1" hangingPunct="1"/>
            <a:r>
              <a:rPr lang="en-US" dirty="0" smtClean="0"/>
              <a:t>Computer Management console</a:t>
            </a:r>
          </a:p>
          <a:p>
            <a:pPr lvl="1" eaLnBrk="1" hangingPunct="1"/>
            <a:r>
              <a:rPr lang="en-US" dirty="0" smtClean="0"/>
              <a:t>Microsoft Management Console (MMC)</a:t>
            </a:r>
          </a:p>
          <a:p>
            <a:pPr lvl="1" eaLnBrk="1" hangingPunct="1"/>
            <a:r>
              <a:rPr lang="en-US" dirty="0" smtClean="0"/>
              <a:t>Event Viewer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453C0BF-F42B-442E-8147-6B32C3ED69F0}" type="slidenum">
              <a:rPr lang="en-US" smtClean="0"/>
              <a:pPr eaLnBrk="1" hangingPunct="1"/>
              <a:t>65</a:t>
            </a:fld>
            <a:endParaRPr lang="en-US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to optimize Windows (continued):</a:t>
            </a:r>
          </a:p>
          <a:p>
            <a:pPr lvl="1"/>
            <a:r>
              <a:rPr lang="en-US" dirty="0" smtClean="0"/>
              <a:t>Registry Editor (regedit.exe)</a:t>
            </a:r>
          </a:p>
          <a:p>
            <a:pPr lvl="1"/>
            <a:r>
              <a:rPr lang="en-US" dirty="0" smtClean="0"/>
              <a:t>Performance Information and Tools window</a:t>
            </a:r>
          </a:p>
          <a:p>
            <a:pPr lvl="1"/>
            <a:r>
              <a:rPr lang="en-US" dirty="0" smtClean="0"/>
              <a:t>Windows 7 Resource Monitor</a:t>
            </a:r>
          </a:p>
          <a:p>
            <a:pPr lvl="1"/>
            <a:r>
              <a:rPr lang="en-US" dirty="0" smtClean="0"/>
              <a:t>Windows 7 Reliability monitor</a:t>
            </a:r>
          </a:p>
          <a:p>
            <a:pPr lvl="1"/>
            <a:r>
              <a:rPr lang="en-US" dirty="0" smtClean="0"/>
              <a:t>Windows 7 Performance Monitor</a:t>
            </a:r>
          </a:p>
          <a:p>
            <a:pPr lvl="1"/>
            <a:r>
              <a:rPr lang="en-US" dirty="0" smtClean="0"/>
              <a:t>Vista Reliability and Performance Monitor (an earlier version of the three Windows 7 tools above)</a:t>
            </a:r>
          </a:p>
          <a:p>
            <a:pPr lvl="1"/>
            <a:r>
              <a:rPr lang="en-US" dirty="0" smtClean="0"/>
              <a:t>XP Performance Monitor (System Monitor) – is an earlier version of the Windows 7 Performance Monitor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1E9922-B64F-4AF8-A39A-89EECD43F142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546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troubleshoot a sluggish Windows system</a:t>
            </a:r>
          </a:p>
          <a:p>
            <a:pPr lvl="1" eaLnBrk="1" hangingPunct="1"/>
            <a:r>
              <a:rPr lang="en-US" dirty="0" smtClean="0"/>
              <a:t>Follow the 10 step performance troubleshooting process discussed in this chapter</a:t>
            </a:r>
          </a:p>
          <a:p>
            <a:pPr eaLnBrk="1" hangingPunct="1"/>
            <a:r>
              <a:rPr lang="en-US" dirty="0" smtClean="0"/>
              <a:t>If software does not uninstall correctly you can manually uninstall the software</a:t>
            </a:r>
          </a:p>
          <a:p>
            <a:pPr eaLnBrk="1" hangingPunct="1"/>
            <a:r>
              <a:rPr lang="en-US" dirty="0" smtClean="0"/>
              <a:t>To manually delete software:</a:t>
            </a:r>
          </a:p>
          <a:p>
            <a:pPr lvl="1" eaLnBrk="1" hangingPunct="1"/>
            <a:r>
              <a:rPr lang="en-US" dirty="0" smtClean="0"/>
              <a:t>Delete the program files, entries in the All Programs menu, registry keys, and items in startup folders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7DF651B-4210-46C3-8F5A-DA75D89B37E0}" type="slidenum">
              <a:rPr lang="en-US" smtClean="0"/>
              <a:pPr eaLnBrk="1" hangingPunct="1"/>
              <a:t>67</a:t>
            </a:fld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614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Taskmgr.exe displays applications and processes</a:t>
            </a:r>
          </a:p>
          <a:p>
            <a:pPr lvl="1" eaLnBrk="1" hangingPunct="1"/>
            <a:r>
              <a:rPr lang="en-US" dirty="0" smtClean="0"/>
              <a:t>Also displays information about memory performance, network activity, and user activity</a:t>
            </a:r>
          </a:p>
          <a:p>
            <a:pPr eaLnBrk="1" hangingPunct="1"/>
            <a:r>
              <a:rPr lang="en-US" dirty="0" smtClean="0"/>
              <a:t>Several ways to access Task Manager:</a:t>
            </a:r>
          </a:p>
          <a:p>
            <a:pPr lvl="1" eaLnBrk="1" hangingPunct="1"/>
            <a:r>
              <a:rPr lang="en-US" dirty="0" smtClean="0"/>
              <a:t>Press </a:t>
            </a:r>
            <a:r>
              <a:rPr lang="en-US" b="1" dirty="0" smtClean="0"/>
              <a:t>Ctrl+Alt+Delete</a:t>
            </a:r>
          </a:p>
          <a:p>
            <a:pPr lvl="1" eaLnBrk="1" hangingPunct="1"/>
            <a:r>
              <a:rPr lang="en-US" dirty="0" smtClean="0"/>
              <a:t>Right click a blank area in the taskbar and select </a:t>
            </a:r>
            <a:r>
              <a:rPr lang="en-US" b="1" dirty="0" smtClean="0"/>
              <a:t>Start Task Manager</a:t>
            </a:r>
            <a:r>
              <a:rPr lang="en-US" dirty="0" smtClean="0"/>
              <a:t> from shortcut menu</a:t>
            </a:r>
          </a:p>
          <a:p>
            <a:pPr lvl="1" eaLnBrk="1" hangingPunct="1"/>
            <a:r>
              <a:rPr lang="en-US" dirty="0" smtClean="0"/>
              <a:t>Press </a:t>
            </a:r>
            <a:r>
              <a:rPr lang="en-US" b="1" dirty="0" smtClean="0"/>
              <a:t>Ctrl+Shift+Esc</a:t>
            </a:r>
          </a:p>
          <a:p>
            <a:pPr lvl="1" eaLnBrk="1" hangingPunct="1"/>
            <a:r>
              <a:rPr lang="en-US" dirty="0" smtClean="0"/>
              <a:t>Click </a:t>
            </a:r>
            <a:r>
              <a:rPr lang="en-US" b="1" dirty="0" smtClean="0"/>
              <a:t>Start</a:t>
            </a:r>
            <a:r>
              <a:rPr lang="en-US" dirty="0" smtClean="0"/>
              <a:t>, enter </a:t>
            </a:r>
            <a:r>
              <a:rPr lang="en-US" b="1" dirty="0" smtClean="0"/>
              <a:t>taskmgr.exe</a:t>
            </a:r>
            <a:r>
              <a:rPr lang="en-US" dirty="0" smtClean="0"/>
              <a:t> in the search box</a:t>
            </a:r>
          </a:p>
        </p:txBody>
      </p:sp>
      <p:sp>
        <p:nvSpPr>
          <p:cNvPr id="615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8D8E88E-F31D-43BA-8D3E-746F06D826F8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Applications </a:t>
            </a:r>
            <a:r>
              <a:rPr lang="en-US" b="1" dirty="0"/>
              <a:t>T</a:t>
            </a:r>
            <a:r>
              <a:rPr lang="en-US" b="1" dirty="0" smtClean="0"/>
              <a:t>ab</a:t>
            </a:r>
          </a:p>
          <a:p>
            <a:pPr lvl="1" eaLnBrk="1" hangingPunct="1"/>
            <a:r>
              <a:rPr lang="en-US" dirty="0" smtClean="0"/>
              <a:t>States: running or not responding</a:t>
            </a:r>
          </a:p>
          <a:p>
            <a:pPr lvl="2" eaLnBrk="1" hangingPunct="1"/>
            <a:r>
              <a:rPr lang="en-US" dirty="0" smtClean="0"/>
              <a:t>End task button at bottom of the window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ABE91C1-B627-4B4A-B7BA-C51FD299357C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  <p:pic>
        <p:nvPicPr>
          <p:cNvPr id="2050" name="Picture 2" descr="C:\Users\Julie\Documents\DropBox\InstructorManuals\A+Software\Figures\ch04\35135_f04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3200400" cy="361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4495800"/>
            <a:ext cx="4062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11-5  </a:t>
            </a:r>
            <a:r>
              <a:rPr lang="en-US" dirty="0" smtClean="0"/>
              <a:t>The Applications tab in  	    	     Task Manager shows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the status of active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Task Manager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Processes Tab</a:t>
            </a:r>
          </a:p>
          <a:p>
            <a:pPr lvl="1" eaLnBrk="1" hangingPunct="1"/>
            <a:r>
              <a:rPr lang="en-US" dirty="0" smtClean="0"/>
              <a:t>Lists system services and other processes, CPU time, and memory use</a:t>
            </a:r>
          </a:p>
          <a:p>
            <a:pPr lvl="1" eaLnBrk="1" hangingPunct="1"/>
            <a:r>
              <a:rPr lang="en-US" dirty="0" smtClean="0"/>
              <a:t>Identifies applications slowing down a system</a:t>
            </a:r>
          </a:p>
          <a:p>
            <a:pPr eaLnBrk="1" hangingPunct="1"/>
            <a:r>
              <a:rPr lang="en-US" dirty="0" smtClean="0"/>
              <a:t>Showing all processes running under current user</a:t>
            </a:r>
          </a:p>
          <a:p>
            <a:pPr lvl="1" eaLnBrk="1" hangingPunct="1"/>
            <a:r>
              <a:rPr lang="en-US" dirty="0" smtClean="0"/>
              <a:t>System, Local Service, and Network Service accounts</a:t>
            </a:r>
          </a:p>
          <a:p>
            <a:pPr lvl="2" eaLnBrk="1" hangingPunct="1"/>
            <a:r>
              <a:rPr lang="en-US" dirty="0" smtClean="0"/>
              <a:t>Cannot display dialog box on-screen or interact with user</a:t>
            </a:r>
          </a:p>
          <a:p>
            <a:pPr eaLnBrk="1" hangingPunct="1"/>
            <a:r>
              <a:rPr lang="en-US" dirty="0" smtClean="0"/>
              <a:t>Stopping a process</a:t>
            </a:r>
          </a:p>
          <a:p>
            <a:pPr lvl="1" eaLnBrk="1" hangingPunct="1"/>
            <a:r>
              <a:rPr lang="en-US" dirty="0" smtClean="0"/>
              <a:t>Click End Process</a:t>
            </a:r>
          </a:p>
          <a:p>
            <a:pPr eaLnBrk="1" hangingPunct="1"/>
            <a:r>
              <a:rPr lang="en-US" dirty="0" smtClean="0"/>
              <a:t>Be careful not to end critical Windows processes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36F4A11-56CD-4652-8F59-2F83665F36D8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3734</Words>
  <Application>Microsoft Office PowerPoint</Application>
  <PresentationFormat>On-screen Show (4:3)</PresentationFormat>
  <Paragraphs>523</Paragraphs>
  <Slides>67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Default Design</vt:lpstr>
      <vt:lpstr>1_Default Design</vt:lpstr>
      <vt:lpstr>A+ Guide to Managing &amp; Maintaining Your PC, 8th Edition</vt:lpstr>
      <vt:lpstr>Objectives</vt:lpstr>
      <vt:lpstr>Windows Utilities and Tools to Support the OS</vt:lpstr>
      <vt:lpstr>What is the Shell and the Kernel?</vt:lpstr>
      <vt:lpstr>How Windows Manages Applications</vt:lpstr>
      <vt:lpstr>PowerPoint Presentation</vt:lpstr>
      <vt:lpstr>Task Manager</vt:lpstr>
      <vt:lpstr>Task Manager</vt:lpstr>
      <vt:lpstr>Task Manager</vt:lpstr>
      <vt:lpstr>PowerPoint Presentation</vt:lpstr>
      <vt:lpstr>Task Manager</vt:lpstr>
      <vt:lpstr>Task Manager</vt:lpstr>
      <vt:lpstr>Task Manager</vt:lpstr>
      <vt:lpstr>Task Manager</vt:lpstr>
      <vt:lpstr>Administrative Tools</vt:lpstr>
      <vt:lpstr>System Configuration (MSconfig)</vt:lpstr>
      <vt:lpstr>PowerPoint Presentation</vt:lpstr>
      <vt:lpstr>Services Console</vt:lpstr>
      <vt:lpstr>Services Console</vt:lpstr>
      <vt:lpstr>Computer Management</vt:lpstr>
      <vt:lpstr>PowerPoint Presentation</vt:lpstr>
      <vt:lpstr>Microsoft Management Console (MMC)</vt:lpstr>
      <vt:lpstr>Event Viewer</vt:lpstr>
      <vt:lpstr>Event Viewer</vt:lpstr>
      <vt:lpstr>Event Viewer</vt:lpstr>
      <vt:lpstr>PowerPoint Presentation</vt:lpstr>
      <vt:lpstr>Task Scheduler</vt:lpstr>
      <vt:lpstr>The Registry Editor</vt:lpstr>
      <vt:lpstr>The Registry Editor</vt:lpstr>
      <vt:lpstr>PowerPoint Presentation</vt:lpstr>
      <vt:lpstr>PowerPoint Presentation</vt:lpstr>
      <vt:lpstr>The Registry Editor</vt:lpstr>
      <vt:lpstr>The Registry Editor</vt:lpstr>
      <vt:lpstr>PowerPoint Presentation</vt:lpstr>
      <vt:lpstr>PowerPoint Presentation</vt:lpstr>
      <vt:lpstr>Windows 7 Tools to Monitor Performance and Optimize Resources</vt:lpstr>
      <vt:lpstr>Performance Information and Tools Window</vt:lpstr>
      <vt:lpstr>Performance Information and Tools Window</vt:lpstr>
      <vt:lpstr>PowerPoint Presentation</vt:lpstr>
      <vt:lpstr>Windows 7 Resource Monitor</vt:lpstr>
      <vt:lpstr>Windows 7 Resource Monitor</vt:lpstr>
      <vt:lpstr>PowerPoint Presentation</vt:lpstr>
      <vt:lpstr>Windows 7 Resource Monitor</vt:lpstr>
      <vt:lpstr>Windows 7 Reliability Monitor</vt:lpstr>
      <vt:lpstr>Windows 7 Performance Monitor</vt:lpstr>
      <vt:lpstr>Windows 7 Performance Monitor</vt:lpstr>
      <vt:lpstr>Improving Windows Performance</vt:lpstr>
      <vt:lpstr>Improving Windows Performance</vt:lpstr>
      <vt:lpstr>Improving Windows Performance</vt:lpstr>
      <vt:lpstr>Improving Windows Performance</vt:lpstr>
      <vt:lpstr>Improving Windows Performance</vt:lpstr>
      <vt:lpstr>PowerPoint Presentation</vt:lpstr>
      <vt:lpstr>Improving Windows Performance</vt:lpstr>
      <vt:lpstr>Improving Windows Performance</vt:lpstr>
      <vt:lpstr>Improving Windows Performance</vt:lpstr>
      <vt:lpstr>Improving Windows Performance</vt:lpstr>
      <vt:lpstr>PowerPoint Presentation</vt:lpstr>
      <vt:lpstr>Improving Windows Performance</vt:lpstr>
      <vt:lpstr>Manually Removing Software</vt:lpstr>
      <vt:lpstr>Manually Removing Software</vt:lpstr>
      <vt:lpstr>Manually Removing Software</vt:lpstr>
      <vt:lpstr>Manually Removing Software</vt:lpstr>
      <vt:lpstr>Manually Removing Software</vt:lpstr>
      <vt:lpstr>Manually Removing Software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400</cp:revision>
  <dcterms:created xsi:type="dcterms:W3CDTF">2009-10-09T17:11:19Z</dcterms:created>
  <dcterms:modified xsi:type="dcterms:W3CDTF">2012-11-30T02:09:42Z</dcterms:modified>
</cp:coreProperties>
</file>