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54"/>
  </p:notesMasterIdLst>
  <p:sldIdLst>
    <p:sldId id="319" r:id="rId3"/>
    <p:sldId id="320" r:id="rId4"/>
    <p:sldId id="404" r:id="rId5"/>
    <p:sldId id="405" r:id="rId6"/>
    <p:sldId id="406" r:id="rId7"/>
    <p:sldId id="409" r:id="rId8"/>
    <p:sldId id="407" r:id="rId9"/>
    <p:sldId id="408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328" r:id="rId34"/>
    <p:sldId id="433" r:id="rId35"/>
    <p:sldId id="434" r:id="rId36"/>
    <p:sldId id="435" r:id="rId37"/>
    <p:sldId id="436" r:id="rId38"/>
    <p:sldId id="438" r:id="rId39"/>
    <p:sldId id="437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8" r:id="rId49"/>
    <p:sldId id="447" r:id="rId50"/>
    <p:sldId id="449" r:id="rId51"/>
    <p:sldId id="384" r:id="rId52"/>
    <p:sldId id="450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3DE09D5-511B-4537-9694-E31F5BFEC6FD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8EC877-0A34-4BC8-87F5-826AEE51AD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D54C1026-0923-4B15-BA6F-C0B2A2D867C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6E19C-98ED-4197-B634-CC9310A897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A0A12-BD25-43AA-AF22-02C2427F2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E880D-9726-4285-92CE-D67BF24631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1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3086C-C278-4161-9A4E-54BBCDD5C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9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9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2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F407F-4CF5-44A3-BDE0-820AE0A78B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9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66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3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17906-0F04-4BD6-9DAF-A07C00E11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4C5F6-1A8D-4C2C-B6F2-C37EFF587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01A-DFB0-4CE2-AF63-72BBC0BE3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EE1A-205E-4344-A7DE-ECDEE66A4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7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EF45-2D66-4063-8E8F-F89CD15E2E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97499-02E2-42BE-A3AE-4FC7631C7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3E30E-A4F2-4578-B684-6779D9F2E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59BFB0-B6A5-472E-91C5-2F2EA4E687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046214" y="64008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12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Troubleshooting Windows and Applications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Interview the User and Back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up any important data that is not currently backed up before you begin working</a:t>
            </a:r>
          </a:p>
          <a:p>
            <a:pPr lvl="1"/>
            <a:r>
              <a:rPr lang="en-US" dirty="0" smtClean="0"/>
              <a:t>If computer won’t boot to Windows desktop, use Windows Explorer to copy files to a flash drive</a:t>
            </a:r>
          </a:p>
          <a:p>
            <a:pPr lvl="1"/>
            <a:r>
              <a:rPr lang="en-US" dirty="0" smtClean="0"/>
              <a:t>If Windows Explorer can’t be used</a:t>
            </a:r>
          </a:p>
          <a:p>
            <a:pPr lvl="2"/>
            <a:r>
              <a:rPr lang="en-US" dirty="0" smtClean="0"/>
              <a:t>Remove the hard drive and connect to a USB port on another computer</a:t>
            </a:r>
          </a:p>
          <a:p>
            <a:pPr lvl="2"/>
            <a:r>
              <a:rPr lang="en-US" dirty="0" smtClean="0"/>
              <a:t>Copy the data to the other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4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Examine The System and Make Your Best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Troubleshooting Rule #5</a:t>
            </a:r>
            <a:r>
              <a:rPr lang="en-US" dirty="0" smtClean="0"/>
              <a:t>: Make No Assumptions</a:t>
            </a:r>
          </a:p>
          <a:p>
            <a:pPr lvl="1"/>
            <a:r>
              <a:rPr lang="en-US" dirty="0" smtClean="0"/>
              <a:t>Hardest rule to follow</a:t>
            </a:r>
          </a:p>
          <a:p>
            <a:pPr lvl="1"/>
            <a:r>
              <a:rPr lang="en-US" dirty="0" smtClean="0"/>
              <a:t>Do your own investigating after the user tells you about the problem</a:t>
            </a:r>
          </a:p>
          <a:p>
            <a:r>
              <a:rPr lang="en-US" b="1" dirty="0" smtClean="0"/>
              <a:t>Troubleshooting Rule #6</a:t>
            </a:r>
            <a:r>
              <a:rPr lang="en-US" dirty="0" smtClean="0"/>
              <a:t>: Try the Simple Things First</a:t>
            </a:r>
          </a:p>
          <a:p>
            <a:pPr lvl="1"/>
            <a:r>
              <a:rPr lang="en-US" dirty="0" smtClean="0"/>
              <a:t>Most problem are easy to fix</a:t>
            </a:r>
          </a:p>
          <a:p>
            <a:pPr lvl="1"/>
            <a:r>
              <a:rPr lang="en-US" dirty="0" smtClean="0"/>
              <a:t>Check simple things first</a:t>
            </a:r>
            <a:endParaRPr lang="en-US" dirty="0"/>
          </a:p>
          <a:p>
            <a:pPr lvl="1"/>
            <a:r>
              <a:rPr lang="en-US" dirty="0" smtClean="0"/>
              <a:t>Example: if USB drive is not working, verify the drive works on another computer before verifying drivers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Examine The System and Make Your Best Guess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this process to form best theory and test:</a:t>
            </a:r>
          </a:p>
          <a:p>
            <a:pPr lvl="1"/>
            <a:r>
              <a:rPr lang="en-US" dirty="0" smtClean="0"/>
              <a:t>Reproduce the problem and observe for yourself what the user described</a:t>
            </a:r>
          </a:p>
          <a:p>
            <a:pPr lvl="1"/>
            <a:r>
              <a:rPr lang="en-US" dirty="0" smtClean="0"/>
              <a:t>Decide if the problem is hardware or software related</a:t>
            </a:r>
          </a:p>
          <a:p>
            <a:pPr lvl="1"/>
            <a:r>
              <a:rPr lang="en-US" dirty="0" smtClean="0"/>
              <a:t>Make your best guess as to the source of the problem</a:t>
            </a:r>
          </a:p>
          <a:p>
            <a:pPr lvl="2"/>
            <a:r>
              <a:rPr lang="en-US" dirty="0" smtClean="0"/>
              <a:t>Example: if video does not work, a best guess is the monitor cables are loose or the monitor is turned off</a:t>
            </a:r>
          </a:p>
          <a:p>
            <a:r>
              <a:rPr lang="en-US" b="1" dirty="0" smtClean="0"/>
              <a:t>Troubleshooting Rule #7</a:t>
            </a:r>
            <a:r>
              <a:rPr lang="en-US" dirty="0" smtClean="0"/>
              <a:t>: Become a Researcher</a:t>
            </a:r>
          </a:p>
          <a:p>
            <a:pPr lvl="1"/>
            <a:r>
              <a:rPr lang="en-US" dirty="0" smtClean="0"/>
              <a:t>Search the web, ask questions, read documentation, make phone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5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7042" name="Picture 2" descr="C:\Users\Julie\Documents\DropBox\InstructorManuals\A+Software\Figures\ch05\35135_f05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5942983" cy="48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060" y="5562600"/>
            <a:ext cx="660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12-2 </a:t>
            </a:r>
            <a:r>
              <a:rPr lang="en-US" dirty="0" smtClean="0"/>
              <a:t>Search the manufacturer web sites for help with a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hardware or software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Test Your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test:</a:t>
            </a:r>
          </a:p>
          <a:p>
            <a:pPr lvl="1"/>
            <a:r>
              <a:rPr lang="en-US" dirty="0" smtClean="0"/>
              <a:t>Video does not work and you suspect loose cables</a:t>
            </a:r>
          </a:p>
          <a:p>
            <a:pPr lvl="1"/>
            <a:r>
              <a:rPr lang="en-US" dirty="0" smtClean="0"/>
              <a:t>Check the connection and discover that it is loose</a:t>
            </a:r>
          </a:p>
          <a:p>
            <a:pPr lvl="1"/>
            <a:r>
              <a:rPr lang="en-US" dirty="0" smtClean="0"/>
              <a:t>Connect it securely and problem is solved</a:t>
            </a:r>
          </a:p>
          <a:p>
            <a:r>
              <a:rPr lang="en-US" dirty="0" smtClean="0"/>
              <a:t>Example that includes testing an incorrect guess:</a:t>
            </a:r>
          </a:p>
          <a:p>
            <a:pPr lvl="1"/>
            <a:r>
              <a:rPr lang="en-US" dirty="0" smtClean="0"/>
              <a:t>CD drive won’t read a CD, suspect a scratched CD</a:t>
            </a:r>
          </a:p>
          <a:p>
            <a:pPr lvl="1"/>
            <a:r>
              <a:rPr lang="en-US" dirty="0" smtClean="0"/>
              <a:t>CD looks fine, no scratch</a:t>
            </a:r>
          </a:p>
          <a:p>
            <a:pPr lvl="1"/>
            <a:r>
              <a:rPr lang="en-US" dirty="0" smtClean="0"/>
              <a:t>Next guess, CD drive is not recognized by Windows</a:t>
            </a:r>
          </a:p>
          <a:p>
            <a:pPr lvl="1"/>
            <a:r>
              <a:rPr lang="en-US" dirty="0" smtClean="0"/>
              <a:t>Check Device Manager and it reports errors </a:t>
            </a:r>
          </a:p>
          <a:p>
            <a:pPr lvl="1"/>
            <a:r>
              <a:rPr lang="en-US" dirty="0" smtClean="0"/>
              <a:t>Next guess, drivers are corrupted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8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Test Your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Troubleshooting Rule #8</a:t>
            </a:r>
            <a:r>
              <a:rPr lang="en-US" dirty="0" smtClean="0"/>
              <a:t>: Divide and Conquer</a:t>
            </a:r>
          </a:p>
          <a:p>
            <a:pPr lvl="1"/>
            <a:r>
              <a:rPr lang="en-US" dirty="0" smtClean="0"/>
              <a:t>Isolate the problem – Remove one hardware or software component after another until the problem is isolated</a:t>
            </a:r>
          </a:p>
          <a:p>
            <a:pPr lvl="1"/>
            <a:r>
              <a:rPr lang="en-US" dirty="0" smtClean="0"/>
              <a:t>Try the following:</a:t>
            </a:r>
          </a:p>
          <a:p>
            <a:pPr lvl="2"/>
            <a:r>
              <a:rPr lang="en-US" dirty="0" smtClean="0"/>
              <a:t>In Windows, stop all nonessential services running in the background</a:t>
            </a:r>
          </a:p>
          <a:p>
            <a:pPr lvl="2"/>
            <a:r>
              <a:rPr lang="en-US" dirty="0" smtClean="0"/>
              <a:t>Boot from a bootable CD or DVD to eliminate OS on the hard drive</a:t>
            </a:r>
          </a:p>
          <a:p>
            <a:pPr lvl="2"/>
            <a:r>
              <a:rPr lang="en-US" dirty="0" smtClean="0"/>
              <a:t>Start Windows in Safe Mode to eliminate unnecessary startup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0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Test Your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Troubleshooting Rule #9</a:t>
            </a:r>
            <a:r>
              <a:rPr lang="en-US" dirty="0" smtClean="0"/>
              <a:t>: Write Things Down</a:t>
            </a:r>
          </a:p>
          <a:p>
            <a:pPr lvl="1"/>
            <a:r>
              <a:rPr lang="en-US" dirty="0" smtClean="0"/>
              <a:t>Take notes, draw diagrams, make lists</a:t>
            </a:r>
          </a:p>
          <a:p>
            <a:r>
              <a:rPr lang="en-US" b="1" dirty="0" smtClean="0"/>
              <a:t>Troubleshooting Rule #10</a:t>
            </a:r>
            <a:r>
              <a:rPr lang="en-US" dirty="0" smtClean="0"/>
              <a:t>: Don’t Assume the Worst</a:t>
            </a:r>
          </a:p>
          <a:p>
            <a:pPr lvl="1"/>
            <a:r>
              <a:rPr lang="en-US" dirty="0" smtClean="0"/>
              <a:t>When working with a hard drive that is not working, don’t assume that data is lost</a:t>
            </a:r>
          </a:p>
          <a:p>
            <a:r>
              <a:rPr lang="en-US" b="1" dirty="0" smtClean="0"/>
              <a:t>Troubleshooting Rule #11</a:t>
            </a:r>
            <a:r>
              <a:rPr lang="en-US" dirty="0" smtClean="0"/>
              <a:t>: Reboot and Start Over</a:t>
            </a:r>
          </a:p>
          <a:p>
            <a:pPr lvl="1"/>
            <a:r>
              <a:rPr lang="en-US" dirty="0" smtClean="0"/>
              <a:t>Take a break, walk away from the problem</a:t>
            </a:r>
          </a:p>
          <a:p>
            <a:pPr lvl="1"/>
            <a:r>
              <a:rPr lang="en-US" dirty="0" smtClean="0"/>
              <a:t>Come back and begin again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5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Plan Your Solution and Then Fix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Troubleshooting Rule #12</a:t>
            </a:r>
            <a:r>
              <a:rPr lang="en-US" dirty="0" smtClean="0"/>
              <a:t>: Use the Least Invasive Solution First</a:t>
            </a:r>
          </a:p>
          <a:p>
            <a:pPr lvl="1"/>
            <a:r>
              <a:rPr lang="en-US" dirty="0" smtClean="0"/>
              <a:t>Fix the problem so that they system returns to normal working condition with the least amount of effort</a:t>
            </a:r>
          </a:p>
          <a:p>
            <a:r>
              <a:rPr lang="en-US" b="1" dirty="0" smtClean="0"/>
              <a:t>Troubleshooting Rule #13</a:t>
            </a:r>
            <a:r>
              <a:rPr lang="en-US" dirty="0" smtClean="0"/>
              <a:t>: Know Your Starting Point</a:t>
            </a:r>
          </a:p>
          <a:p>
            <a:pPr lvl="1"/>
            <a:r>
              <a:rPr lang="en-US" dirty="0" smtClean="0"/>
              <a:t>Find out what works and doesn’t work before you take anything apart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9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Plan Your Solution and Then Fix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your solution and fix the problem:</a:t>
            </a:r>
          </a:p>
          <a:p>
            <a:pPr lvl="1"/>
            <a:r>
              <a:rPr lang="en-US" dirty="0" smtClean="0"/>
              <a:t>Consider different solutions and select the least invasive one</a:t>
            </a:r>
          </a:p>
          <a:p>
            <a:pPr lvl="1"/>
            <a:r>
              <a:rPr lang="en-US" dirty="0" smtClean="0"/>
              <a:t>Before applying your solution, determine what works and what doesn’t work</a:t>
            </a:r>
          </a:p>
          <a:p>
            <a:pPr lvl="1"/>
            <a:r>
              <a:rPr lang="en-US" dirty="0" smtClean="0"/>
              <a:t>Fix the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Verify the Fix and Take Preventative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problem is fixed:</a:t>
            </a:r>
          </a:p>
          <a:p>
            <a:pPr lvl="1"/>
            <a:r>
              <a:rPr lang="en-US" dirty="0" smtClean="0"/>
              <a:t>Reboot the system and verify all is well</a:t>
            </a:r>
          </a:p>
          <a:p>
            <a:pPr lvl="1"/>
            <a:r>
              <a:rPr lang="en-US" dirty="0" smtClean="0"/>
              <a:t>Have the user check everything and verify also</a:t>
            </a:r>
          </a:p>
          <a:p>
            <a:pPr lvl="1"/>
            <a:r>
              <a:rPr lang="en-US" dirty="0" smtClean="0"/>
              <a:t>Ask yourself this question: Could this problem have been prevented?</a:t>
            </a:r>
          </a:p>
          <a:p>
            <a:pPr lvl="2"/>
            <a:r>
              <a:rPr lang="en-US" dirty="0" smtClean="0"/>
              <a:t>If so, instruct the user on what to do, set Widows to automatically install updates, etc…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Windows tools to help you when troubleshooting Windows and application problems</a:t>
            </a:r>
          </a:p>
          <a:p>
            <a:pPr eaLnBrk="1" hangingPunct="1"/>
            <a:r>
              <a:rPr lang="en-US" dirty="0" smtClean="0"/>
              <a:t>Learn about general strategies and steps you can take to troubleshoot and solve any computer problem</a:t>
            </a:r>
          </a:p>
          <a:p>
            <a:pPr eaLnBrk="1" hangingPunct="1"/>
            <a:r>
              <a:rPr lang="en-US" dirty="0" smtClean="0"/>
              <a:t>Learn how to troubleshoot blue screen stop errors and improper shutdowns</a:t>
            </a:r>
          </a:p>
          <a:p>
            <a:pPr eaLnBrk="1" hangingPunct="1"/>
            <a:r>
              <a:rPr lang="en-US" dirty="0" smtClean="0"/>
              <a:t>Learn how to troubleshoot problems with applications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E55652-992A-49CE-BB59-BC8A4D553E8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Document What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to document:</a:t>
            </a:r>
          </a:p>
          <a:p>
            <a:pPr lvl="1"/>
            <a:r>
              <a:rPr lang="en-US" dirty="0" smtClean="0"/>
              <a:t>Help when troubleshooting the next situation</a:t>
            </a:r>
          </a:p>
          <a:p>
            <a:pPr lvl="1"/>
            <a:r>
              <a:rPr lang="en-US" dirty="0" smtClean="0"/>
              <a:t>Train others</a:t>
            </a:r>
          </a:p>
          <a:p>
            <a:pPr lvl="1"/>
            <a:r>
              <a:rPr lang="en-US" dirty="0" smtClean="0"/>
              <a:t>Develop effective preventative maintenance plans</a:t>
            </a:r>
          </a:p>
          <a:p>
            <a:pPr lvl="1"/>
            <a:r>
              <a:rPr lang="en-US" dirty="0" smtClean="0"/>
              <a:t>Satisfy any audits or employer queries about your work</a:t>
            </a:r>
          </a:p>
          <a:p>
            <a:r>
              <a:rPr lang="en-US" dirty="0" smtClean="0"/>
              <a:t>Many companies use Help Desk Software to record this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8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8066" name="Picture 2" descr="C:\Users\Julie\Documents\DropBox\InstructorManuals\A+Software\Figures\ch05\35135_f05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20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8845" y="5385045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12-5  </a:t>
            </a:r>
            <a:r>
              <a:rPr lang="en-US" dirty="0" smtClean="0"/>
              <a:t>Help Desk Software allows you to create, edit,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and close tickets used by technicians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6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Blue Screen Errors and Improper Shutdowns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screen error: happens when processes running in kernel mode encounter a problem and Windows must stop</a:t>
            </a:r>
          </a:p>
          <a:p>
            <a:pPr lvl="1"/>
            <a:r>
              <a:rPr lang="en-US" dirty="0" smtClean="0"/>
              <a:t>Also known as a stop error or blue screen of death (BSOD)</a:t>
            </a:r>
          </a:p>
          <a:p>
            <a:r>
              <a:rPr lang="en-US" dirty="0" smtClean="0"/>
              <a:t>A stop error at the top and the specific number of the error at the bottom will help with troubleshooting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5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9090" name="Picture 2" descr="C:\Users\Julie\Documents\DropBox\InstructorManuals\A+Software\Figures\ch05\35135_f05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" y="762000"/>
            <a:ext cx="76200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967" y="5648098"/>
            <a:ext cx="772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12-6  </a:t>
            </a:r>
            <a:r>
              <a:rPr lang="en-US" dirty="0" smtClean="0"/>
              <a:t>A blue screen of death (BSOD) is definitively not a good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Blue Screen Errors and Improper Shutdowns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blue screen errors after startup:</a:t>
            </a:r>
          </a:p>
          <a:p>
            <a:pPr lvl="1"/>
            <a:r>
              <a:rPr lang="en-US" dirty="0" smtClean="0"/>
              <a:t>Search the Microsoft web site</a:t>
            </a:r>
          </a:p>
          <a:p>
            <a:pPr lvl="1"/>
            <a:r>
              <a:rPr lang="en-US" dirty="0" smtClean="0"/>
              <a:t>If a device driver or service that caused the problem is listed, use Windows Explorer to locate the program file</a:t>
            </a:r>
          </a:p>
          <a:p>
            <a:pPr lvl="2"/>
            <a:r>
              <a:rPr lang="en-US" dirty="0" smtClean="0"/>
              <a:t>You can try to reinstall the device or program</a:t>
            </a:r>
          </a:p>
          <a:p>
            <a:pPr lvl="1"/>
            <a:r>
              <a:rPr lang="en-US" dirty="0" smtClean="0"/>
              <a:t>After a restart, a Windows error message box might appear with useful information</a:t>
            </a:r>
          </a:p>
          <a:p>
            <a:pPr lvl="1"/>
            <a:r>
              <a:rPr lang="en-US" dirty="0" smtClean="0"/>
              <a:t>Check Event Viewer</a:t>
            </a:r>
          </a:p>
          <a:p>
            <a:pPr lvl="1"/>
            <a:r>
              <a:rPr lang="en-US" dirty="0" smtClean="0"/>
              <a:t>Check Archived Messages in the Action Center</a:t>
            </a:r>
          </a:p>
          <a:p>
            <a:pPr lvl="2"/>
            <a:r>
              <a:rPr lang="en-US" dirty="0" smtClean="0"/>
              <a:t>In Vista, check Problem Reports and Solutions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61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Blue Screen Errors and Improper Shutdowns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blue screen errors after startup (cont’d):</a:t>
            </a:r>
          </a:p>
          <a:p>
            <a:pPr lvl="1"/>
            <a:r>
              <a:rPr lang="en-US" dirty="0" smtClean="0"/>
              <a:t>Use Windows Updates to apply patches</a:t>
            </a:r>
          </a:p>
          <a:p>
            <a:pPr lvl="1"/>
            <a:r>
              <a:rPr lang="en-US" dirty="0" smtClean="0"/>
              <a:t>Undo any recent changes</a:t>
            </a:r>
            <a:endParaRPr lang="en-US" dirty="0"/>
          </a:p>
          <a:p>
            <a:pPr lvl="2"/>
            <a:r>
              <a:rPr lang="en-US" dirty="0" smtClean="0"/>
              <a:t>If unsure which changes to undo, consider using System Restore </a:t>
            </a:r>
          </a:p>
          <a:p>
            <a:pPr lvl="1"/>
            <a:r>
              <a:rPr lang="en-US" dirty="0" smtClean="0"/>
              <a:t>Use Memory Diagnostics tool to check memory</a:t>
            </a:r>
          </a:p>
          <a:p>
            <a:pPr lvl="1"/>
            <a:r>
              <a:rPr lang="en-US" dirty="0" smtClean="0"/>
              <a:t>Use Chkdsk /r to check the hard drive for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7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Blue Screen Errors and Improper Shutdowns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Common blue screen errors:</a:t>
            </a:r>
          </a:p>
          <a:p>
            <a:pPr lvl="1"/>
            <a:r>
              <a:rPr lang="en-US" sz="2350" dirty="0" smtClean="0"/>
              <a:t>BAD_POOL_HEADER – could occur for a variety of reasons such as a corrupted Windows update, bad memory, or a corrupted application</a:t>
            </a:r>
          </a:p>
          <a:p>
            <a:pPr lvl="1"/>
            <a:r>
              <a:rPr lang="en-US" sz="2350" dirty="0" smtClean="0"/>
              <a:t>NTFS_FILE_SYSTEM – hard drive might be corrupted</a:t>
            </a:r>
          </a:p>
          <a:p>
            <a:pPr lvl="1"/>
            <a:r>
              <a:rPr lang="en-US" sz="2350" dirty="0" smtClean="0"/>
              <a:t>KERNEL_DATA_INPAGE_ERROR – could not read the paging file</a:t>
            </a:r>
          </a:p>
          <a:p>
            <a:pPr lvl="1"/>
            <a:r>
              <a:rPr lang="en-US" sz="2350" dirty="0" smtClean="0"/>
              <a:t>UNEXPECTED_KERNEL_MODE_TRAP – most likely caused by bad memory</a:t>
            </a:r>
          </a:p>
          <a:p>
            <a:pPr lvl="1"/>
            <a:r>
              <a:rPr lang="en-US" sz="2350" dirty="0" smtClean="0"/>
              <a:t>DIVIDE_BY_ZERO_ERROR – most likely caused by an application</a:t>
            </a:r>
            <a:endParaRPr lang="en-US" sz="23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1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32-Bit and 64-Bit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Must get a 32-bit patch for a 32-bit installation of Windows, a device driver, or an application</a:t>
            </a:r>
          </a:p>
          <a:p>
            <a:r>
              <a:rPr lang="en-US" dirty="0" smtClean="0"/>
              <a:t>For a 64-bit installation of Windows:</a:t>
            </a:r>
          </a:p>
          <a:p>
            <a:pPr lvl="1"/>
            <a:r>
              <a:rPr lang="en-US" dirty="0" smtClean="0"/>
              <a:t>Must get a 64-bit device driver</a:t>
            </a:r>
          </a:p>
          <a:p>
            <a:pPr lvl="1"/>
            <a:r>
              <a:rPr lang="en-US" dirty="0" smtClean="0"/>
              <a:t>An application could be a 32-bit or 64-bit application</a:t>
            </a:r>
          </a:p>
          <a:p>
            <a:r>
              <a:rPr lang="en-US" dirty="0" smtClean="0"/>
              <a:t>Guidelines when reading error messages:</a:t>
            </a:r>
          </a:p>
          <a:p>
            <a:pPr lvl="1"/>
            <a:r>
              <a:rPr lang="en-US" dirty="0" smtClean="0"/>
              <a:t>The term x86 refers to 32-bit CPUs and operating systems</a:t>
            </a:r>
          </a:p>
          <a:p>
            <a:pPr lvl="1"/>
            <a:r>
              <a:rPr lang="en-US" dirty="0" smtClean="0"/>
              <a:t>All CPUs in PCs today are hybrid processors</a:t>
            </a:r>
          </a:p>
          <a:p>
            <a:pPr lvl="2"/>
            <a:r>
              <a:rPr lang="en-US" dirty="0" smtClean="0"/>
              <a:t>The term x86-64 refers to these processors and also may refer to a 64-bit OS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67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32-Bit and 64-Bit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when reading error messages (cont’d):</a:t>
            </a:r>
          </a:p>
          <a:p>
            <a:pPr lvl="1"/>
            <a:r>
              <a:rPr lang="en-US" dirty="0" smtClean="0"/>
              <a:t>The term IA64 refers to 64-bit Intel processors</a:t>
            </a:r>
          </a:p>
          <a:p>
            <a:pPr lvl="1"/>
            <a:r>
              <a:rPr lang="en-US" dirty="0" smtClean="0"/>
              <a:t>The term x64 refers to 64-bit operating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58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550" dirty="0" smtClean="0"/>
              <a:t>Identifies problem with memory</a:t>
            </a:r>
          </a:p>
          <a:p>
            <a:pPr eaLnBrk="1" hangingPunct="1"/>
            <a:r>
              <a:rPr lang="en-US" sz="2550" dirty="0" smtClean="0"/>
              <a:t>Eliminates memory as problem source</a:t>
            </a:r>
          </a:p>
          <a:p>
            <a:pPr eaLnBrk="1" hangingPunct="1"/>
            <a:r>
              <a:rPr lang="en-US" sz="2550" dirty="0" smtClean="0"/>
              <a:t>Use one of these methods to start the utility</a:t>
            </a:r>
          </a:p>
          <a:p>
            <a:pPr lvl="1" eaLnBrk="1" hangingPunct="1"/>
            <a:r>
              <a:rPr lang="en-US" dirty="0" smtClean="0"/>
              <a:t>Command Prompt window command: </a:t>
            </a:r>
            <a:r>
              <a:rPr lang="en-US" b="1" dirty="0" smtClean="0"/>
              <a:t>mdsched.exe</a:t>
            </a:r>
          </a:p>
          <a:p>
            <a:pPr lvl="1" eaLnBrk="1" hangingPunct="1"/>
            <a:r>
              <a:rPr lang="en-US" dirty="0" smtClean="0"/>
              <a:t>If Windows desktop will not load, press Spacebar during the boot</a:t>
            </a:r>
          </a:p>
          <a:p>
            <a:pPr lvl="2" eaLnBrk="1" hangingPunct="1"/>
            <a:r>
              <a:rPr lang="en-US" dirty="0" smtClean="0"/>
              <a:t>Select </a:t>
            </a:r>
            <a:r>
              <a:rPr lang="en-US" b="1" dirty="0" smtClean="0"/>
              <a:t>Windows Memory Diagnostic </a:t>
            </a:r>
            <a:r>
              <a:rPr lang="en-US" dirty="0" smtClean="0"/>
              <a:t>from the Windows Boot Manager screen</a:t>
            </a:r>
          </a:p>
          <a:p>
            <a:pPr lvl="1" eaLnBrk="1" hangingPunct="1"/>
            <a:r>
              <a:rPr lang="en-US" dirty="0" smtClean="0"/>
              <a:t>If you cannot boot from the hard drive, boot from the Windows setup DVD</a:t>
            </a:r>
          </a:p>
          <a:p>
            <a:pPr lvl="2" eaLnBrk="1" hangingPunct="1"/>
            <a:r>
              <a:rPr lang="en-US" dirty="0" smtClean="0"/>
              <a:t>Click </a:t>
            </a:r>
            <a:r>
              <a:rPr lang="en-US" b="1" dirty="0" smtClean="0"/>
              <a:t>Repair your computer </a:t>
            </a:r>
            <a:r>
              <a:rPr lang="en-US" dirty="0" smtClean="0"/>
              <a:t>then click </a:t>
            </a:r>
            <a:r>
              <a:rPr lang="en-US" b="1" dirty="0" smtClean="0"/>
              <a:t>Windows Memory Diagnostic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Windows 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Table 5-1 on pages 212-216 for a quick reference of the many troubleshooting tools offered in Windows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90114" name="Picture 2" descr="C:\Users\Julie\Documents\DropBox\InstructorManuals\A+Software\Figures\ch05\35135_f0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943600" cy="45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9773" y="5509598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12-9  </a:t>
            </a:r>
            <a:r>
              <a:rPr lang="en-US" dirty="0" smtClean="0"/>
              <a:t>Force the Windows Boot Manager menu to display by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pressing the Spacebar during the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9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91138" name="Picture 2" descr="C:\Users\Julie\Documents\DropBox\InstructorManuals\A+Software\Figures\ch05\35135_f05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2673"/>
            <a:ext cx="631657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721927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12-10 </a:t>
            </a:r>
            <a:r>
              <a:rPr lang="en-US" dirty="0" smtClean="0"/>
              <a:t>Opening menu when you boot from the Windows 7 setup DVD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89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7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 smtClean="0"/>
              <a:t>System File Checker</a:t>
            </a:r>
          </a:p>
        </p:txBody>
      </p:sp>
      <p:sp>
        <p:nvSpPr>
          <p:cNvPr id="112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dirty="0" smtClean="0"/>
              <a:t>System file checker (SFC)</a:t>
            </a:r>
          </a:p>
          <a:p>
            <a:pPr lvl="1" eaLnBrk="1" hangingPunct="1"/>
            <a:r>
              <a:rPr lang="en-US" dirty="0" smtClean="0"/>
              <a:t>SFC protects system files and keeps cache current</a:t>
            </a:r>
          </a:p>
          <a:p>
            <a:pPr lvl="2" eaLnBrk="1" hangingPunct="1"/>
            <a:r>
              <a:rPr lang="en-US" dirty="0" smtClean="0"/>
              <a:t>Can refresh a damaged file</a:t>
            </a:r>
          </a:p>
          <a:p>
            <a:pPr lvl="1" eaLnBrk="1" hangingPunct="1"/>
            <a:r>
              <a:rPr lang="en-US" dirty="0" smtClean="0"/>
              <a:t>Run SFC in elevated command prompt window: </a:t>
            </a:r>
            <a:r>
              <a:rPr lang="en-US" b="1" dirty="0" smtClean="0"/>
              <a:t>sfc /scannow </a:t>
            </a:r>
          </a:p>
          <a:p>
            <a:pPr lvl="2" eaLnBrk="1" hangingPunct="1"/>
            <a:r>
              <a:rPr lang="en-US" dirty="0" smtClean="0"/>
              <a:t>If corrupted system files are found, might need the Windows setup DVD to restore files</a:t>
            </a:r>
          </a:p>
          <a:p>
            <a:pPr lvl="1" eaLnBrk="1" hangingPunct="1"/>
            <a:r>
              <a:rPr lang="en-US" dirty="0" smtClean="0"/>
              <a:t>If SFC won’t run using the above command, try the command </a:t>
            </a:r>
            <a:r>
              <a:rPr lang="en-US" b="1" dirty="0" smtClean="0"/>
              <a:t>sfc /scanonce</a:t>
            </a:r>
          </a:p>
          <a:p>
            <a:pPr lvl="2" eaLnBrk="1" hangingPunct="1"/>
            <a:r>
              <a:rPr lang="en-US" dirty="0" smtClean="0"/>
              <a:t>Will scan files immediately after the next reboot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DD9E59B-8102-44C9-ABD3-5DE40E495602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Improper Shutdowns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that can cause these errors:</a:t>
            </a:r>
          </a:p>
          <a:p>
            <a:pPr lvl="1"/>
            <a:r>
              <a:rPr lang="en-US" dirty="0" smtClean="0"/>
              <a:t>Memory, motherboard, CPU, video card, or the system overheating</a:t>
            </a:r>
          </a:p>
          <a:p>
            <a:r>
              <a:rPr lang="en-US" dirty="0" smtClean="0"/>
              <a:t>When these error occur:</a:t>
            </a:r>
          </a:p>
          <a:p>
            <a:pPr lvl="1"/>
            <a:r>
              <a:rPr lang="en-US" dirty="0" smtClean="0"/>
              <a:t>Check Event Viewer – look for hardware failure</a:t>
            </a:r>
          </a:p>
          <a:p>
            <a:pPr lvl="1"/>
            <a:r>
              <a:rPr lang="en-US" dirty="0" smtClean="0"/>
              <a:t>Apply any Windows patches</a:t>
            </a:r>
          </a:p>
          <a:p>
            <a:pPr lvl="1"/>
            <a:r>
              <a:rPr lang="en-US" dirty="0" smtClean="0"/>
              <a:t>Use Memory Diagnostics and Chkdsk /r</a:t>
            </a:r>
          </a:p>
          <a:p>
            <a:pPr lvl="1"/>
            <a:r>
              <a:rPr lang="en-US" dirty="0" smtClean="0"/>
              <a:t>If overheating is suspected, go into BIOS setup and check the temperature of the CPU</a:t>
            </a:r>
          </a:p>
          <a:p>
            <a:pPr lvl="2"/>
            <a:r>
              <a:rPr lang="en-US" dirty="0" smtClean="0"/>
              <a:t>Should not exceed 38 degrees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8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Endless Shutdowns and Restarts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caught in an endless cycle of restarts:</a:t>
            </a:r>
          </a:p>
          <a:p>
            <a:pPr lvl="1"/>
            <a:r>
              <a:rPr lang="en-US" dirty="0" smtClean="0"/>
              <a:t>Boot into Safe Mode where you can change the Windows setting to control automatic restarts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92162" name="Picture 2" descr="C:\Users\Julie\Documents\DropBox\InstructorManuals\A+Software\Figures\ch05\35135_f0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2895600"/>
            <a:ext cx="480114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2200" y="5071646"/>
            <a:ext cx="2853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12-15 </a:t>
            </a:r>
            <a:r>
              <a:rPr lang="en-US" sz="1600" dirty="0" smtClean="0"/>
              <a:t>Use the Startup</a:t>
            </a:r>
          </a:p>
          <a:p>
            <a:r>
              <a:rPr lang="en-US" sz="1600" dirty="0" smtClean="0"/>
              <a:t>and Recovery box to change</a:t>
            </a:r>
          </a:p>
          <a:p>
            <a:r>
              <a:rPr lang="en-US" sz="1600" dirty="0" smtClean="0"/>
              <a:t>the way Windows responds</a:t>
            </a:r>
          </a:p>
          <a:p>
            <a:r>
              <a:rPr lang="en-US" sz="1600" dirty="0" smtClean="0"/>
              <a:t>to a stop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7972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an application might be caused by:</a:t>
            </a:r>
          </a:p>
          <a:p>
            <a:pPr lvl="1"/>
            <a:r>
              <a:rPr lang="en-US" dirty="0" smtClean="0"/>
              <a:t>The application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The operating system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Other applications in conflict with the application</a:t>
            </a:r>
          </a:p>
          <a:p>
            <a:pPr lvl="1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00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For Solving Application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Interview the User and Back Up Data</a:t>
            </a:r>
          </a:p>
          <a:p>
            <a:pPr lvl="1"/>
            <a:r>
              <a:rPr lang="en-US" dirty="0" smtClean="0"/>
              <a:t>Ask the user to reproduce the problem while you watch</a:t>
            </a:r>
          </a:p>
          <a:p>
            <a:pPr lvl="1"/>
            <a:r>
              <a:rPr lang="en-US" dirty="0" smtClean="0"/>
              <a:t>Try a reboot</a:t>
            </a:r>
          </a:p>
          <a:p>
            <a:r>
              <a:rPr lang="en-US" dirty="0" smtClean="0"/>
              <a:t>Step 2: Error Messages, The Web, and Logs Might Help</a:t>
            </a:r>
          </a:p>
          <a:p>
            <a:pPr lvl="1"/>
            <a:r>
              <a:rPr lang="en-US" dirty="0" smtClean="0"/>
              <a:t>Check Windows 7 Action Center</a:t>
            </a:r>
          </a:p>
          <a:p>
            <a:pPr lvl="1"/>
            <a:r>
              <a:rPr lang="en-US" dirty="0" smtClean="0"/>
              <a:t>Check Vista Problem Reports and Solutions window</a:t>
            </a:r>
          </a:p>
          <a:p>
            <a:pPr lvl="1"/>
            <a:r>
              <a:rPr lang="en-US" dirty="0" smtClean="0"/>
              <a:t>For XP error dialog boxes, click Send Error Report and follow links to find out more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68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3186" name="Picture 2" descr="C:\Users\Julie\Documents\DropBox\InstructorManuals\A+Software\Figures\ch05\35135_f05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096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715000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12-16  </a:t>
            </a:r>
            <a:r>
              <a:rPr lang="en-US" dirty="0" smtClean="0"/>
              <a:t>Windows 7 reports problems with two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08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For Solving Application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Error Messages, The Web, and Logs Might Help (cont’d):</a:t>
            </a:r>
          </a:p>
          <a:p>
            <a:pPr lvl="1"/>
            <a:r>
              <a:rPr lang="en-US" dirty="0" smtClean="0"/>
              <a:t>Search the web for help</a:t>
            </a:r>
          </a:p>
          <a:p>
            <a:pPr lvl="1"/>
            <a:r>
              <a:rPr lang="en-US" dirty="0" smtClean="0"/>
              <a:t>Use Event Viewer and Reliability Monitor to look for clues</a:t>
            </a:r>
          </a:p>
          <a:p>
            <a:r>
              <a:rPr lang="en-US" dirty="0" smtClean="0"/>
              <a:t>Step 3: Consider the Data or the Application is Corrupted</a:t>
            </a:r>
          </a:p>
          <a:p>
            <a:pPr lvl="1"/>
            <a:r>
              <a:rPr lang="en-US" dirty="0" smtClean="0"/>
              <a:t>Application settings might be wrong</a:t>
            </a:r>
          </a:p>
          <a:p>
            <a:pPr lvl="1"/>
            <a:r>
              <a:rPr lang="en-US" dirty="0" smtClean="0"/>
              <a:t>Uninstall and reinstall the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4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For Solving Application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Consider Outside Interference</a:t>
            </a:r>
          </a:p>
          <a:p>
            <a:pPr lvl="1"/>
            <a:r>
              <a:rPr lang="en-US" dirty="0" smtClean="0"/>
              <a:t>Suspect a virus</a:t>
            </a:r>
          </a:p>
          <a:p>
            <a:pPr lvl="1"/>
            <a:r>
              <a:rPr lang="en-US" dirty="0" smtClean="0"/>
              <a:t>System resources might be low</a:t>
            </a:r>
          </a:p>
          <a:p>
            <a:pPr lvl="1"/>
            <a:r>
              <a:rPr lang="en-US" dirty="0" smtClean="0"/>
              <a:t>Another application might be interfering</a:t>
            </a:r>
          </a:p>
          <a:p>
            <a:pPr lvl="1"/>
            <a:r>
              <a:rPr lang="en-US" dirty="0" smtClean="0"/>
              <a:t>A service may have failed to start</a:t>
            </a:r>
          </a:p>
          <a:p>
            <a:pPr lvl="1"/>
            <a:r>
              <a:rPr lang="en-US" dirty="0" smtClean="0"/>
              <a:t>Bad memory</a:t>
            </a:r>
          </a:p>
          <a:p>
            <a:pPr lvl="1"/>
            <a:r>
              <a:rPr lang="en-US" dirty="0" smtClean="0"/>
              <a:t>Corrupted hard drive</a:t>
            </a:r>
          </a:p>
          <a:p>
            <a:pPr lvl="1"/>
            <a:r>
              <a:rPr lang="en-US" dirty="0" smtClean="0"/>
              <a:t>A background program might be conflicting with the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Troubleshoot Any Computer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first approach the problem as an investigator </a:t>
            </a:r>
          </a:p>
          <a:p>
            <a:pPr lvl="1"/>
            <a:r>
              <a:rPr lang="en-US" dirty="0" smtClean="0"/>
              <a:t>Be careful not to compound the problem through actions before discovering as much as you can about the problem</a:t>
            </a:r>
          </a:p>
          <a:p>
            <a:r>
              <a:rPr lang="en-US" dirty="0" smtClean="0"/>
              <a:t>Ask questions until you understand the source of the problem</a:t>
            </a:r>
          </a:p>
          <a:p>
            <a:r>
              <a:rPr lang="en-US" dirty="0"/>
              <a:t>A</a:t>
            </a:r>
            <a:r>
              <a:rPr lang="en-US" dirty="0" smtClean="0"/>
              <a:t> systematic method used by most expert troubleshooters is introduced in this chapter</a:t>
            </a:r>
          </a:p>
          <a:p>
            <a:pPr lvl="1"/>
            <a:r>
              <a:rPr lang="en-US" dirty="0" smtClean="0"/>
              <a:t>Refer to the diagram on the next slide and on page 217 of the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83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For Solving Application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 Consider Windows Might Be the Problem</a:t>
            </a:r>
          </a:p>
          <a:p>
            <a:pPr lvl="1"/>
            <a:r>
              <a:rPr lang="en-US" dirty="0" smtClean="0"/>
              <a:t>A problem with an application might be solved by updating or restoring Windows system files</a:t>
            </a:r>
          </a:p>
          <a:p>
            <a:pPr lvl="1"/>
            <a:r>
              <a:rPr lang="en-US" dirty="0" smtClean="0"/>
              <a:t>Download Windows updates</a:t>
            </a:r>
          </a:p>
          <a:p>
            <a:pPr lvl="1"/>
            <a:r>
              <a:rPr lang="en-US" dirty="0" smtClean="0"/>
              <a:t>Use System File Checker to verify and replace system files</a:t>
            </a:r>
          </a:p>
          <a:p>
            <a:pPr lvl="1"/>
            <a:r>
              <a:rPr lang="en-US" dirty="0" smtClean="0"/>
              <a:t>Use System Restore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64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dirty="0" smtClean="0"/>
              <a:t>Responding To Specific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An Application Hangs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Task Manager to end it</a:t>
            </a:r>
          </a:p>
          <a:p>
            <a:pPr lvl="1"/>
            <a:r>
              <a:rPr lang="en-US" dirty="0" smtClean="0"/>
              <a:t>If Task Manager can’t end it, use the Tasklist and Taskkill commands</a:t>
            </a:r>
          </a:p>
          <a:p>
            <a:pPr lvl="2"/>
            <a:r>
              <a:rPr lang="en-US" dirty="0" smtClean="0"/>
              <a:t>Tasklist command returns the process identify (PID)</a:t>
            </a:r>
          </a:p>
          <a:p>
            <a:pPr lvl="2"/>
            <a:r>
              <a:rPr lang="en-US" dirty="0" smtClean="0"/>
              <a:t>Taskkill command uses the process ID to kill the process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use taskkill | more to list running processes</a:t>
            </a:r>
          </a:p>
          <a:p>
            <a:pPr lvl="2"/>
            <a:r>
              <a:rPr lang="en-US" dirty="0" smtClean="0"/>
              <a:t>Note the PID of the process you want to end (ex. 2212)</a:t>
            </a:r>
          </a:p>
          <a:p>
            <a:pPr lvl="2"/>
            <a:r>
              <a:rPr lang="en-US" dirty="0" smtClean="0"/>
              <a:t>Enter taskkill /f /pid:2212 to forcefully kill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44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Specific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a File Fails to Open</a:t>
            </a:r>
          </a:p>
          <a:p>
            <a:pPr lvl="1"/>
            <a:r>
              <a:rPr lang="en-US" dirty="0" smtClean="0"/>
              <a:t>The application is not installed or the file extension is wrong</a:t>
            </a:r>
          </a:p>
          <a:p>
            <a:pPr lvl="1"/>
            <a:r>
              <a:rPr lang="en-US" dirty="0" smtClean="0"/>
              <a:t>A program associated with a file extension is called a </a:t>
            </a:r>
            <a:r>
              <a:rPr lang="en-US" b="1" dirty="0" smtClean="0"/>
              <a:t>default program</a:t>
            </a:r>
          </a:p>
          <a:p>
            <a:pPr lvl="1"/>
            <a:r>
              <a:rPr lang="en-US" dirty="0" smtClean="0"/>
              <a:t>Use the Default Programs window to change the program associated with a file extension</a:t>
            </a:r>
          </a:p>
          <a:p>
            <a:r>
              <a:rPr lang="en-US" dirty="0" smtClean="0"/>
              <a:t>Data Sources Open Database Connectivity (ODBC) tool: can be used to allow data files to be connected to applications they normally would not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8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94210" name="Picture 2" descr="C:\Users\Julie\Documents\DropBox\InstructorManuals\A+Software\Figures\ch05\35135_f05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550843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15000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12-21  </a:t>
            </a:r>
            <a:r>
              <a:rPr lang="en-US" dirty="0" smtClean="0"/>
              <a:t>Select the default program to associate with a file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33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Specific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a Service Fails to Start</a:t>
            </a:r>
          </a:p>
          <a:p>
            <a:pPr lvl="1"/>
            <a:r>
              <a:rPr lang="en-US" dirty="0" smtClean="0"/>
              <a:t>Can be caused by a corrupted or missing service program</a:t>
            </a:r>
          </a:p>
          <a:p>
            <a:pPr lvl="1"/>
            <a:r>
              <a:rPr lang="en-US" dirty="0" smtClean="0"/>
              <a:t>Check the Service console to make sure the service is set to start automatically </a:t>
            </a:r>
          </a:p>
          <a:p>
            <a:pPr lvl="1"/>
            <a:r>
              <a:rPr lang="en-US" dirty="0" smtClean="0"/>
              <a:t>Use the service’s Properties box to find the path and filename to the executable program</a:t>
            </a:r>
          </a:p>
          <a:p>
            <a:pPr lvl="2"/>
            <a:r>
              <a:rPr lang="en-US" dirty="0" smtClean="0"/>
              <a:t>Next, use Windows Explorer to make sure the program file is not missing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0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Specific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A DLL Is Missing or a Component Is Not Registered</a:t>
            </a:r>
          </a:p>
          <a:p>
            <a:pPr lvl="1"/>
            <a:r>
              <a:rPr lang="en-US" dirty="0" smtClean="0"/>
              <a:t>Most applications have many small programs called components that serve the main program</a:t>
            </a:r>
          </a:p>
          <a:p>
            <a:pPr lvl="1"/>
            <a:r>
              <a:rPr lang="en-US" dirty="0" smtClean="0"/>
              <a:t>These small component services often have a .DLL extension (Dynamic Link Library)</a:t>
            </a:r>
          </a:p>
          <a:p>
            <a:pPr lvl="1"/>
            <a:r>
              <a:rPr lang="en-US" dirty="0" smtClean="0"/>
              <a:t>When an error message appear about a missing DLL</a:t>
            </a:r>
          </a:p>
          <a:p>
            <a:pPr lvl="2"/>
            <a:r>
              <a:rPr lang="en-US" dirty="0" smtClean="0"/>
              <a:t>Reinstall the application</a:t>
            </a:r>
          </a:p>
          <a:p>
            <a:pPr lvl="2"/>
            <a:r>
              <a:rPr lang="en-US" dirty="0" smtClean="0"/>
              <a:t>Recover it from backup or from the application installation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0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Specific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A DLL Is Missing or a Component Is Not Registered </a:t>
            </a:r>
            <a:r>
              <a:rPr lang="en-US" dirty="0" smtClean="0"/>
              <a:t>(cont’d)</a:t>
            </a:r>
            <a:endParaRPr lang="en-US" b="1" dirty="0" smtClean="0"/>
          </a:p>
          <a:p>
            <a:pPr lvl="1"/>
            <a:r>
              <a:rPr lang="en-US" dirty="0" smtClean="0"/>
              <a:t>The relationship between the main program and the component might be broken</a:t>
            </a:r>
          </a:p>
          <a:p>
            <a:pPr lvl="2"/>
            <a:r>
              <a:rPr lang="en-US" dirty="0" smtClean="0"/>
              <a:t>Use a Microsoft Management Console snap-in called Component Services (COM+) to register components</a:t>
            </a:r>
          </a:p>
          <a:p>
            <a:pPr lvl="2"/>
            <a:r>
              <a:rPr lang="en-US" dirty="0" smtClean="0"/>
              <a:t>On older versions of Windows use the Regsvr32.exe program to register the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3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95234" name="Picture 2" descr="C:\Users\Julie\Documents\DropBox\InstructorManuals\A+Software\Figures\ch05\35135_f05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219200"/>
            <a:ext cx="76200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010834"/>
            <a:ext cx="666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12-26  </a:t>
            </a:r>
            <a:r>
              <a:rPr lang="en-US" dirty="0" smtClean="0"/>
              <a:t>Use the Component Services window to register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components used by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50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Specific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the Application Has Never Worked</a:t>
            </a:r>
          </a:p>
          <a:p>
            <a:pPr lvl="1"/>
            <a:r>
              <a:rPr lang="en-US" dirty="0" smtClean="0"/>
              <a:t>Update Windows and search the web</a:t>
            </a:r>
          </a:p>
          <a:p>
            <a:pPr lvl="1"/>
            <a:r>
              <a:rPr lang="en-US" dirty="0" smtClean="0"/>
              <a:t>Run the installation program or application as an administrator</a:t>
            </a:r>
          </a:p>
          <a:p>
            <a:pPr lvl="1"/>
            <a:r>
              <a:rPr lang="en-US" dirty="0" smtClean="0"/>
              <a:t>Consider whether an older application is having compatibility problems with Windows</a:t>
            </a:r>
          </a:p>
          <a:p>
            <a:pPr lvl="1"/>
            <a:r>
              <a:rPr lang="en-US" dirty="0" smtClean="0"/>
              <a:t>Verify that the application is digitally signed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9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96258" name="Picture 2" descr="C:\Users\Julie\Documents\DropBox\InstructorManuals\A+Software\Figures\ch05\35135_f05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56805"/>
            <a:ext cx="6512128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63424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12-30  </a:t>
            </a:r>
            <a:r>
              <a:rPr lang="en-US" dirty="0" smtClean="0"/>
              <a:t>This program is digitally 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1EF45-2D66-4063-8E8F-F89CD15E2E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6018" name="Picture 2" descr="C:\Users\Julie\Documents\DropBox\InstructorManuals\A+Software\Figures\ch05\35135_f0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8600"/>
            <a:ext cx="41529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49890" y="5957455"/>
            <a:ext cx="4758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12-1  </a:t>
            </a:r>
            <a:r>
              <a:rPr lang="en-US" sz="1600" dirty="0" smtClean="0"/>
              <a:t>General approach to problem solving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4816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many Windows tools that can be used to help find a solution to a problem with a system</a:t>
            </a:r>
          </a:p>
          <a:p>
            <a:pPr eaLnBrk="1" hangingPunct="1"/>
            <a:r>
              <a:rPr lang="en-US" dirty="0" smtClean="0"/>
              <a:t>Many technicians use a six step troubleshooting process to help them solve PC related problems </a:t>
            </a:r>
          </a:p>
          <a:p>
            <a:pPr eaLnBrk="1" hangingPunct="1"/>
            <a:r>
              <a:rPr lang="en-US" dirty="0" smtClean="0"/>
              <a:t>To solve blue screen stop errors, use the web, Event Viewer, Windows updates, System Restore, Memory Diagnostics, and Chkdsk to examine the system and solve the problem</a:t>
            </a:r>
          </a:p>
          <a:p>
            <a:pPr eaLnBrk="1" hangingPunct="1"/>
            <a:r>
              <a:rPr lang="en-US" dirty="0" smtClean="0"/>
              <a:t>Microsoft calls 32-bit OSs x86-based OSs and x64 applies to 64-bit OSs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E22AC6B-5A9E-450A-8D73-4CFB7FA97946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System File Checker (SFC) tool to verify and restore system files</a:t>
            </a:r>
          </a:p>
          <a:p>
            <a:r>
              <a:rPr lang="en-US" dirty="0" smtClean="0"/>
              <a:t>Windows error messages and logs can help examine a system looking for the source of an application problem</a:t>
            </a:r>
          </a:p>
          <a:p>
            <a:r>
              <a:rPr lang="en-US" dirty="0" smtClean="0"/>
              <a:t>Applying Windows patches and repairing system files can sometimes solve an application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Troubleshoot Any Computer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13 rules introduced throughout the chapter that might be useful when troubleshooting</a:t>
            </a:r>
          </a:p>
          <a:p>
            <a:r>
              <a:rPr lang="en-US" dirty="0" smtClean="0"/>
              <a:t>Here is </a:t>
            </a:r>
            <a:r>
              <a:rPr lang="en-US" b="1" dirty="0" smtClean="0"/>
              <a:t>Troubleshooting</a:t>
            </a:r>
            <a:r>
              <a:rPr lang="en-US" dirty="0" smtClean="0"/>
              <a:t> </a:t>
            </a:r>
            <a:r>
              <a:rPr lang="en-US" b="1" dirty="0" smtClean="0"/>
              <a:t>Rule #1</a:t>
            </a:r>
            <a:r>
              <a:rPr lang="en-US" dirty="0" smtClean="0"/>
              <a:t>: Approach the Problem Systematically</a:t>
            </a:r>
          </a:p>
          <a:p>
            <a:pPr lvl="1"/>
            <a:r>
              <a:rPr lang="en-US" dirty="0" smtClean="0"/>
              <a:t>Start at the beginning and walk through it carefully</a:t>
            </a:r>
          </a:p>
          <a:p>
            <a:pPr lvl="1"/>
            <a:r>
              <a:rPr lang="en-US" dirty="0" smtClean="0"/>
              <a:t>If you find more than one problem on the same computer, work on only one problem at a time</a:t>
            </a:r>
          </a:p>
          <a:p>
            <a:pPr lvl="2"/>
            <a:r>
              <a:rPr lang="en-US" dirty="0" smtClean="0"/>
              <a:t>Trying to solve more than one at a time can get very confusing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Interview the User and Back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possible questions to ask:</a:t>
            </a:r>
          </a:p>
          <a:p>
            <a:pPr lvl="1"/>
            <a:r>
              <a:rPr lang="en-US" dirty="0" smtClean="0"/>
              <a:t>Please describe the problem. What error messages, unusual displays, or failures did you see?</a:t>
            </a:r>
          </a:p>
          <a:p>
            <a:pPr lvl="1"/>
            <a:r>
              <a:rPr lang="en-US" dirty="0" smtClean="0"/>
              <a:t>When did the problem start?</a:t>
            </a:r>
          </a:p>
          <a:p>
            <a:pPr lvl="1"/>
            <a:r>
              <a:rPr lang="en-US" dirty="0" smtClean="0"/>
              <a:t>What was the situation when the problem occurred?</a:t>
            </a:r>
          </a:p>
          <a:p>
            <a:pPr lvl="1"/>
            <a:r>
              <a:rPr lang="en-US" dirty="0" smtClean="0"/>
              <a:t>What programs or software were you using?</a:t>
            </a:r>
          </a:p>
          <a:p>
            <a:pPr lvl="1"/>
            <a:r>
              <a:rPr lang="en-US" dirty="0" smtClean="0"/>
              <a:t>What changes have recently been made to the system?</a:t>
            </a:r>
          </a:p>
          <a:p>
            <a:pPr lvl="1"/>
            <a:r>
              <a:rPr lang="en-US" dirty="0" smtClean="0"/>
              <a:t>Has there been a recent thunderstorm or electrical problem?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5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Interview the User and Back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possible questions to ask (cont’d):</a:t>
            </a:r>
          </a:p>
          <a:p>
            <a:pPr lvl="1"/>
            <a:r>
              <a:rPr lang="en-US" dirty="0" smtClean="0"/>
              <a:t>Have you made any hardware, software, or configuration changes?</a:t>
            </a:r>
          </a:p>
          <a:p>
            <a:pPr lvl="1"/>
            <a:r>
              <a:rPr lang="en-US" dirty="0" smtClean="0"/>
              <a:t>Has someone else used your computer recently?</a:t>
            </a:r>
          </a:p>
          <a:p>
            <a:pPr lvl="1"/>
            <a:r>
              <a:rPr lang="en-US" dirty="0" smtClean="0"/>
              <a:t>Is there some valuable data on your system that is not backed up that I should know about before I start working on the problem?</a:t>
            </a:r>
          </a:p>
          <a:p>
            <a:pPr lvl="1"/>
            <a:r>
              <a:rPr lang="en-US" dirty="0" smtClean="0"/>
              <a:t>Can you show me how to reproduce the problem?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8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Interview the User and Back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Troubleshooting Rule #2</a:t>
            </a:r>
            <a:r>
              <a:rPr lang="en-US" dirty="0" smtClean="0"/>
              <a:t>: Establish Your Priorities</a:t>
            </a:r>
          </a:p>
          <a:p>
            <a:pPr lvl="1"/>
            <a:r>
              <a:rPr lang="en-US" dirty="0" smtClean="0"/>
              <a:t>Decide what your first priority is</a:t>
            </a:r>
          </a:p>
          <a:p>
            <a:pPr lvl="1"/>
            <a:r>
              <a:rPr lang="en-US" dirty="0" smtClean="0"/>
              <a:t>When practical, ask user for help deciding priorities</a:t>
            </a:r>
          </a:p>
          <a:p>
            <a:r>
              <a:rPr lang="en-US" b="1" dirty="0" smtClean="0"/>
              <a:t>Troubleshooting Rule #3</a:t>
            </a:r>
            <a:r>
              <a:rPr lang="en-US" dirty="0" smtClean="0"/>
              <a:t>: Beware of User Error</a:t>
            </a:r>
          </a:p>
          <a:p>
            <a:pPr lvl="1"/>
            <a:r>
              <a:rPr lang="en-US" dirty="0" smtClean="0"/>
              <a:t>If you suspect this, ask user to show you the problem and watch what the user is doing</a:t>
            </a:r>
          </a:p>
          <a:p>
            <a:r>
              <a:rPr lang="en-US" b="1" dirty="0" smtClean="0"/>
              <a:t>Troubleshooting Rule #4</a:t>
            </a:r>
            <a:r>
              <a:rPr lang="en-US" dirty="0" smtClean="0"/>
              <a:t>: Keep Your Cool and Don’t Rush</a:t>
            </a:r>
          </a:p>
          <a:p>
            <a:pPr lvl="1"/>
            <a:r>
              <a:rPr lang="en-US" dirty="0" smtClean="0"/>
              <a:t>A wrong move can be costly – carefully plan your moves and research the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6F407F-4CF5-44A3-BDE0-820AE0A78BF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828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3340</Words>
  <Application>Microsoft Office PowerPoint</Application>
  <PresentationFormat>On-screen Show (4:3)</PresentationFormat>
  <Paragraphs>390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Default Design</vt:lpstr>
      <vt:lpstr>1_Default Design</vt:lpstr>
      <vt:lpstr>A+ Guide to Managing &amp; Maintaining Your PC, 8th Edition</vt:lpstr>
      <vt:lpstr>Objectives</vt:lpstr>
      <vt:lpstr>Overview of Windows Troubleshooting Tools</vt:lpstr>
      <vt:lpstr>Strategies To Troubleshoot Any Computer Problem</vt:lpstr>
      <vt:lpstr>PowerPoint Presentation</vt:lpstr>
      <vt:lpstr>Strategies To Troubleshoot Any Computer Problem</vt:lpstr>
      <vt:lpstr>Step 1: Interview the User and Back Up Data</vt:lpstr>
      <vt:lpstr>Step 1: Interview the User and Back Up Data</vt:lpstr>
      <vt:lpstr>Step 1: Interview the User and Back Up Data</vt:lpstr>
      <vt:lpstr>Step 1: Interview the User and Back Up Data</vt:lpstr>
      <vt:lpstr>Step 2: Examine The System and Make Your Best Guess</vt:lpstr>
      <vt:lpstr>Step 2: Examine The System and Make Your Best Guess</vt:lpstr>
      <vt:lpstr>PowerPoint Presentation</vt:lpstr>
      <vt:lpstr>Step 3: Test Your Theory</vt:lpstr>
      <vt:lpstr>Step 3: Test Your Theory</vt:lpstr>
      <vt:lpstr>Step 3: Test Your Theory</vt:lpstr>
      <vt:lpstr>Step 4: Plan Your Solution and Then Fix the Problem</vt:lpstr>
      <vt:lpstr>Step 4: Plan Your Solution and Then Fix the Problem</vt:lpstr>
      <vt:lpstr>Step 5: Verify the Fix and Take Preventative Action</vt:lpstr>
      <vt:lpstr>Step 6: Document What Happened</vt:lpstr>
      <vt:lpstr>PowerPoint Presentation</vt:lpstr>
      <vt:lpstr>Troubleshooting Blue Screen Errors and Improper Shutdowns</vt:lpstr>
      <vt:lpstr>PowerPoint Presentation</vt:lpstr>
      <vt:lpstr>Troubleshooting Blue Screen Errors and Improper Shutdowns</vt:lpstr>
      <vt:lpstr>Troubleshooting Blue Screen Errors and Improper Shutdowns</vt:lpstr>
      <vt:lpstr>Troubleshooting Blue Screen Errors and Improper Shutdowns</vt:lpstr>
      <vt:lpstr>Windows 32-Bit and 64-Bit Patches</vt:lpstr>
      <vt:lpstr>Windows 32-Bit and 64-Bit Patches</vt:lpstr>
      <vt:lpstr>Memory Diagnostics</vt:lpstr>
      <vt:lpstr>PowerPoint Presentation</vt:lpstr>
      <vt:lpstr>PowerPoint Presentation</vt:lpstr>
      <vt:lpstr>System File Checker</vt:lpstr>
      <vt:lpstr>Dealing with Improper Shutdowns</vt:lpstr>
      <vt:lpstr>Dealing With Endless Shutdowns and Restarts</vt:lpstr>
      <vt:lpstr>Troubleshooting Applications</vt:lpstr>
      <vt:lpstr>General Steps For Solving Application Errors</vt:lpstr>
      <vt:lpstr>PowerPoint Presentation</vt:lpstr>
      <vt:lpstr>General Steps For Solving Application Errors</vt:lpstr>
      <vt:lpstr>General Steps For Solving Application Errors</vt:lpstr>
      <vt:lpstr>General Steps For Solving Application Errors</vt:lpstr>
      <vt:lpstr>Responding To Specific Error Messages</vt:lpstr>
      <vt:lpstr>Responding To Specific Error Messages</vt:lpstr>
      <vt:lpstr>PowerPoint Presentation</vt:lpstr>
      <vt:lpstr>Responding To Specific Error Messages</vt:lpstr>
      <vt:lpstr>Responding To Specific Error Messages</vt:lpstr>
      <vt:lpstr>Responding To Specific Error Messages</vt:lpstr>
      <vt:lpstr>PowerPoint Presentation</vt:lpstr>
      <vt:lpstr>Responding To Specific Error Messages</vt:lpstr>
      <vt:lpstr>PowerPoint Presentation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391</cp:revision>
  <dcterms:created xsi:type="dcterms:W3CDTF">2009-10-13T18:24:58Z</dcterms:created>
  <dcterms:modified xsi:type="dcterms:W3CDTF">2012-11-30T02:11:00Z</dcterms:modified>
</cp:coreProperties>
</file>