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4064" r:id="rId1"/>
    <p:sldMasterId id="2147484065" r:id="rId2"/>
  </p:sldMasterIdLst>
  <p:notesMasterIdLst>
    <p:notesMasterId r:id="rId63"/>
  </p:notesMasterIdLst>
  <p:sldIdLst>
    <p:sldId id="319" r:id="rId3"/>
    <p:sldId id="320" r:id="rId4"/>
    <p:sldId id="359" r:id="rId5"/>
    <p:sldId id="360" r:id="rId6"/>
    <p:sldId id="361" r:id="rId7"/>
    <p:sldId id="362" r:id="rId8"/>
    <p:sldId id="363" r:id="rId9"/>
    <p:sldId id="364" r:id="rId10"/>
    <p:sldId id="407" r:id="rId11"/>
    <p:sldId id="408" r:id="rId12"/>
    <p:sldId id="409" r:id="rId13"/>
    <p:sldId id="366" r:id="rId14"/>
    <p:sldId id="367" r:id="rId15"/>
    <p:sldId id="368" r:id="rId16"/>
    <p:sldId id="369" r:id="rId17"/>
    <p:sldId id="370" r:id="rId18"/>
    <p:sldId id="371" r:id="rId19"/>
    <p:sldId id="372" r:id="rId20"/>
    <p:sldId id="374" r:id="rId21"/>
    <p:sldId id="410" r:id="rId22"/>
    <p:sldId id="373" r:id="rId23"/>
    <p:sldId id="375" r:id="rId24"/>
    <p:sldId id="411" r:id="rId25"/>
    <p:sldId id="376" r:id="rId26"/>
    <p:sldId id="377" r:id="rId27"/>
    <p:sldId id="378" r:id="rId28"/>
    <p:sldId id="379" r:id="rId29"/>
    <p:sldId id="380" r:id="rId30"/>
    <p:sldId id="381" r:id="rId31"/>
    <p:sldId id="382" r:id="rId32"/>
    <p:sldId id="412" r:id="rId33"/>
    <p:sldId id="383" r:id="rId34"/>
    <p:sldId id="384" r:id="rId35"/>
    <p:sldId id="385" r:id="rId36"/>
    <p:sldId id="386" r:id="rId37"/>
    <p:sldId id="387" r:id="rId38"/>
    <p:sldId id="388" r:id="rId39"/>
    <p:sldId id="389" r:id="rId40"/>
    <p:sldId id="390" r:id="rId41"/>
    <p:sldId id="391" r:id="rId42"/>
    <p:sldId id="392" r:id="rId43"/>
    <p:sldId id="393" r:id="rId44"/>
    <p:sldId id="394" r:id="rId45"/>
    <p:sldId id="395" r:id="rId46"/>
    <p:sldId id="396" r:id="rId47"/>
    <p:sldId id="397" r:id="rId48"/>
    <p:sldId id="398" r:id="rId49"/>
    <p:sldId id="399" r:id="rId50"/>
    <p:sldId id="400" r:id="rId51"/>
    <p:sldId id="401" r:id="rId52"/>
    <p:sldId id="402" r:id="rId53"/>
    <p:sldId id="403" r:id="rId54"/>
    <p:sldId id="323" r:id="rId55"/>
    <p:sldId id="345" r:id="rId56"/>
    <p:sldId id="404" r:id="rId57"/>
    <p:sldId id="346" r:id="rId58"/>
    <p:sldId id="327" r:id="rId59"/>
    <p:sldId id="343" r:id="rId60"/>
    <p:sldId id="405" r:id="rId61"/>
    <p:sldId id="406" r:id="rId6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035E649C-C8DD-412D-BB23-3A9C289F9DD9}" type="datetime1">
              <a:rPr lang="en-US"/>
              <a:pPr>
                <a:defRPr/>
              </a:pPr>
              <a:t>11/29/2012</a:t>
            </a:fld>
            <a:endParaRPr lang="en-US" dirty="0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6813EFD4-1D5C-47E5-BC4C-DDAA00D379B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5371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pitchFamily="-110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pitchFamily="-110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pitchFamily="-110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pitchFamily="-110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pitchFamily="-11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fld id="{368408AC-FD81-4BC8-9639-C10D0AA4CA24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C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E2C17C-2D52-42CD-8AED-E6A052ADBF5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323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400634-7DFE-47E5-8C0D-14973FBAD5F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340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91E7DA-06AA-4285-BE7F-73999D4EC05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4692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F22E36-152F-4E31-A18C-9DAA6C50F1D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6010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2328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>
                <a:latin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554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3774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3146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3173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7110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183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5D106B-9357-443E-8343-EA654963546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9183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>
                <a:latin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6099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1761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>
                <a:latin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42198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>
            <a:lvl5pPr>
              <a:defRPr>
                <a:latin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524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0AA174-E29E-40DF-A000-A4F6D851A97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670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7D14B2-CD07-4303-A647-AD00E8BC44E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288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60F18D-F3BE-442B-8A7E-23275E53F3C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788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FB8D3B-03DE-4989-BA5B-7B12EC80C48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914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F81F9D-C561-4F99-A11C-A4D81DA526A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202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D094B8-708B-4CAC-A072-0BDA742569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905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0C128A-5969-4727-A8A9-E477FF9BDE8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470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245225"/>
            <a:ext cx="3581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686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3FC21030-9E55-47DE-ACAF-B33141C380F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 userDrawn="1"/>
        </p:nvSpPr>
        <p:spPr bwMode="auto">
          <a:xfrm>
            <a:off x="4191000" y="6477000"/>
            <a:ext cx="188064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-110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-110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-110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-110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-110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-110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-110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-110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-110" charset="-128"/>
                <a:cs typeface="+mn-cs"/>
              </a:defRPr>
            </a:lvl9pPr>
          </a:lstStyle>
          <a:p>
            <a:r>
              <a:rPr lang="en-US" sz="1100" dirty="0"/>
              <a:t>© Cengage Learning  </a:t>
            </a:r>
            <a:r>
              <a:rPr lang="en-US" sz="1100" dirty="0" smtClean="0"/>
              <a:t>2014</a:t>
            </a:r>
            <a:endParaRPr lang="en-US" sz="11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6" r:id="rId1"/>
    <p:sldLayoutId id="2147484067" r:id="rId2"/>
    <p:sldLayoutId id="2147484068" r:id="rId3"/>
    <p:sldLayoutId id="2147484069" r:id="rId4"/>
    <p:sldLayoutId id="2147484070" r:id="rId5"/>
    <p:sldLayoutId id="2147484071" r:id="rId6"/>
    <p:sldLayoutId id="2147484072" r:id="rId7"/>
    <p:sldLayoutId id="2147484073" r:id="rId8"/>
    <p:sldLayoutId id="2147484074" r:id="rId9"/>
    <p:sldLayoutId id="2147484075" r:id="rId10"/>
    <p:sldLayoutId id="2147484076" r:id="rId11"/>
    <p:sldLayoutId id="2147484077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ＭＳ Ｐゴシック" pitchFamily="-110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-110" charset="0"/>
          <a:ea typeface="ＭＳ Ｐゴシック" pitchFamily="-110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-110" charset="0"/>
          <a:ea typeface="ＭＳ Ｐゴシック" pitchFamily="-110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-110" charset="0"/>
          <a:ea typeface="ＭＳ Ｐゴシック" pitchFamily="-110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-110" charset="0"/>
          <a:ea typeface="ＭＳ Ｐゴシック" pitchFamily="-110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-110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-110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-110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-110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  <a:ea typeface="ＭＳ Ｐゴシック" pitchFamily="-110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ＭＳ Ｐゴシック" pitchFamily="-110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  <a:ea typeface="ＭＳ Ｐゴシック" pitchFamily="-110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110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381750"/>
            <a:ext cx="56388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000">
                <a:solidFill>
                  <a:srgbClr val="222222"/>
                </a:solidFill>
                <a:latin typeface="Arial" pitchFamily="-110" charset="0"/>
                <a:ea typeface="+mn-ea"/>
              </a:defRPr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2000">
                <a:solidFill>
                  <a:srgbClr val="222222"/>
                </a:solidFill>
                <a:latin typeface="Arial" pitchFamily="-110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8" r:id="rId1"/>
    <p:sldLayoutId id="2147484079" r:id="rId2"/>
    <p:sldLayoutId id="2147484080" r:id="rId3"/>
    <p:sldLayoutId id="2147484081" r:id="rId4"/>
    <p:sldLayoutId id="2147484082" r:id="rId5"/>
    <p:sldLayoutId id="2147484083" r:id="rId6"/>
    <p:sldLayoutId id="2147484084" r:id="rId7"/>
    <p:sldLayoutId id="2147484085" r:id="rId8"/>
    <p:sldLayoutId id="2147484086" r:id="rId9"/>
    <p:sldLayoutId id="2147484087" r:id="rId10"/>
    <p:sldLayoutId id="2147484088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ＭＳ Ｐゴシック" pitchFamily="-110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itchFamily="-110" charset="0"/>
          <a:ea typeface="ＭＳ Ｐゴシック" pitchFamily="-110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itchFamily="-110" charset="0"/>
          <a:ea typeface="ＭＳ Ｐゴシック" pitchFamily="-110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itchFamily="-110" charset="0"/>
          <a:ea typeface="ＭＳ Ｐゴシック" pitchFamily="-110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itchFamily="-110" charset="0"/>
          <a:ea typeface="ＭＳ Ｐゴシック" pitchFamily="-110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itchFamily="-110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itchFamily="-110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itchFamily="-110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itchFamily="-110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ＭＳ Ｐゴシック" pitchFamily="-110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  <a:ea typeface="ＭＳ Ｐゴシック" pitchFamily="-110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  <a:ea typeface="ＭＳ Ｐゴシック" pitchFamily="-110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  <a:ea typeface="ＭＳ Ｐゴシック" pitchFamily="-110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Grp="1" noChangeArrowheads="1"/>
          </p:cNvSpPr>
          <p:nvPr>
            <p:ph type="ctrTitle" idx="4294967295"/>
          </p:nvPr>
        </p:nvSpPr>
        <p:spPr>
          <a:xfrm>
            <a:off x="609600" y="1447800"/>
            <a:ext cx="8001000" cy="2209800"/>
          </a:xfrm>
        </p:spPr>
        <p:txBody>
          <a:bodyPr/>
          <a:lstStyle/>
          <a:p>
            <a:r>
              <a:rPr lang="en-US" dirty="0"/>
              <a:t>A+ Guide to Managing &amp; Maintaining Your PC, 8th Edition</a:t>
            </a:r>
            <a:endParaRPr lang="en-US" b="1" dirty="0" smtClean="0">
              <a:solidFill>
                <a:schemeClr val="tx1"/>
              </a:solidFill>
            </a:endParaRPr>
          </a:p>
        </p:txBody>
      </p:sp>
      <p:sp>
        <p:nvSpPr>
          <p:cNvPr id="3075" name="Rectangle 1027"/>
          <p:cNvSpPr>
            <a:spLocks noGrp="1" noChangeArrowheads="1"/>
          </p:cNvSpPr>
          <p:nvPr>
            <p:ph type="subTitle" idx="4294967295"/>
          </p:nvPr>
        </p:nvSpPr>
        <p:spPr>
          <a:xfrm>
            <a:off x="682625" y="4524375"/>
            <a:ext cx="7927975" cy="1462088"/>
          </a:xfrm>
        </p:spPr>
        <p:txBody>
          <a:bodyPr/>
          <a:lstStyle/>
          <a:p>
            <a:pPr marL="0" indent="0" algn="ctr">
              <a:lnSpc>
                <a:spcPct val="90000"/>
              </a:lnSpc>
              <a:buFontTx/>
              <a:buNone/>
            </a:pPr>
            <a:r>
              <a:rPr lang="en-US" sz="3400" i="1" dirty="0" smtClean="0">
                <a:solidFill>
                  <a:schemeClr val="tx1"/>
                </a:solidFill>
              </a:rPr>
              <a:t>Chapter </a:t>
            </a:r>
            <a:r>
              <a:rPr lang="en-US" sz="3400" i="1" dirty="0" smtClean="0">
                <a:solidFill>
                  <a:schemeClr val="tx1"/>
                </a:solidFill>
              </a:rPr>
              <a:t>13</a:t>
            </a:r>
            <a:endParaRPr lang="en-US" sz="3400" i="1" dirty="0" smtClean="0">
              <a:solidFill>
                <a:schemeClr val="tx1"/>
              </a:solidFill>
            </a:endParaRPr>
          </a:p>
          <a:p>
            <a:pPr marL="0" indent="0" algn="ctr">
              <a:lnSpc>
                <a:spcPct val="90000"/>
              </a:lnSpc>
              <a:buFontTx/>
              <a:buNone/>
            </a:pPr>
            <a:r>
              <a:rPr lang="en-US" sz="3400" i="1" dirty="0" smtClean="0">
                <a:solidFill>
                  <a:schemeClr val="tx1"/>
                </a:solidFill>
              </a:rPr>
              <a:t>Troubleshooting Hardware Problems</a:t>
            </a:r>
          </a:p>
        </p:txBody>
      </p:sp>
      <p:pic>
        <p:nvPicPr>
          <p:cNvPr id="3076" name="Picture 3" descr="Cengage_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66712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F81F9D-C561-4F99-A11C-A4D81DA526AA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3074" name="Picture 2" descr="C:\Users\Julie\Documents\DropBox\InstructorManuals\A+Hardware\Figures\Ch08\Figure 8-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838200"/>
            <a:ext cx="5181600" cy="4319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39002" y="5301918"/>
            <a:ext cx="76738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Figure 13-5  </a:t>
            </a:r>
            <a:r>
              <a:rPr lang="en-US" sz="1600" dirty="0" smtClean="0"/>
              <a:t>Move a hard drive to a working computer to recover data on the drive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81736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F81F9D-C561-4F99-A11C-A4D81DA526AA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4098" name="Picture 2" descr="C:\Users\Julie\Documents\DropBox\InstructorManuals\A+Hardware\Figures\Ch08\Figure 8-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614055"/>
            <a:ext cx="5646844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66800" y="4953000"/>
            <a:ext cx="74558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Figure 13-6  </a:t>
            </a:r>
            <a:r>
              <a:rPr lang="en-US" dirty="0" smtClean="0"/>
              <a:t>Use an IDE-to-USB converter for diagnostic testing and to</a:t>
            </a:r>
          </a:p>
          <a:p>
            <a:r>
              <a:rPr lang="en-US" dirty="0" smtClean="0"/>
              <a:t>                    recover data from a failing PATA hard drive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36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Troubleshooting the Electrical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dirty="0" smtClean="0"/>
              <a:t>Electrical problems can:</a:t>
            </a:r>
          </a:p>
          <a:p>
            <a:pPr lvl="1"/>
            <a:r>
              <a:rPr lang="en-US" dirty="0" smtClean="0"/>
              <a:t>Occur before or after the boot</a:t>
            </a:r>
          </a:p>
          <a:p>
            <a:pPr lvl="1"/>
            <a:r>
              <a:rPr lang="en-US" dirty="0" smtClean="0"/>
              <a:t>Be consistent or intermittent</a:t>
            </a:r>
          </a:p>
          <a:p>
            <a:r>
              <a:rPr lang="en-US" dirty="0" smtClean="0"/>
              <a:t>Possible symptoms of electrical problem:</a:t>
            </a:r>
          </a:p>
          <a:p>
            <a:pPr lvl="1"/>
            <a:r>
              <a:rPr lang="en-US" dirty="0" smtClean="0"/>
              <a:t>PC appears to be “dead”</a:t>
            </a:r>
          </a:p>
          <a:p>
            <a:pPr lvl="1"/>
            <a:r>
              <a:rPr lang="en-US" dirty="0" smtClean="0"/>
              <a:t>PC sometimes locks up during booting</a:t>
            </a:r>
          </a:p>
          <a:p>
            <a:pPr lvl="1"/>
            <a:r>
              <a:rPr lang="en-US" dirty="0" smtClean="0"/>
              <a:t>Error codes or beeps occur during booting</a:t>
            </a:r>
          </a:p>
          <a:p>
            <a:pPr lvl="1"/>
            <a:r>
              <a:rPr lang="en-US" dirty="0" smtClean="0"/>
              <a:t>Smell burnt parts or odors</a:t>
            </a:r>
          </a:p>
          <a:p>
            <a:pPr lvl="1"/>
            <a:r>
              <a:rPr lang="en-US" dirty="0" smtClean="0"/>
              <a:t>PC powers down at unexpected times</a:t>
            </a:r>
          </a:p>
          <a:p>
            <a:pPr lvl="1"/>
            <a:r>
              <a:rPr lang="en-US" dirty="0" smtClean="0"/>
              <a:t>PC appears dead except you hear a whine coming from the power supply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65D106B-9357-443E-8343-EA654963546B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059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Troubleshooting the Electrical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r>
              <a:rPr lang="en-US" dirty="0" smtClean="0"/>
              <a:t>Try these simple things first:</a:t>
            </a:r>
          </a:p>
          <a:p>
            <a:pPr lvl="1"/>
            <a:r>
              <a:rPr lang="en-US" dirty="0" smtClean="0"/>
              <a:t>If you small any burnt part, don’t turn system on</a:t>
            </a:r>
          </a:p>
          <a:p>
            <a:pPr lvl="2"/>
            <a:r>
              <a:rPr lang="en-US" dirty="0" smtClean="0"/>
              <a:t>Find burnt up part and replace</a:t>
            </a:r>
          </a:p>
          <a:p>
            <a:pPr lvl="1"/>
            <a:r>
              <a:rPr lang="en-US" dirty="0" smtClean="0"/>
              <a:t>If power supply is whining, don’t turn system on</a:t>
            </a:r>
          </a:p>
          <a:p>
            <a:pPr lvl="2"/>
            <a:r>
              <a:rPr lang="en-US" dirty="0" smtClean="0"/>
              <a:t>Open case and look for short or consider upgrading</a:t>
            </a:r>
          </a:p>
          <a:p>
            <a:pPr lvl="2"/>
            <a:r>
              <a:rPr lang="en-US" dirty="0" smtClean="0"/>
              <a:t>Test power supply with a power supply tester</a:t>
            </a:r>
          </a:p>
          <a:p>
            <a:pPr lvl="1"/>
            <a:r>
              <a:rPr lang="en-US" dirty="0" smtClean="0"/>
              <a:t>Check power cord connection and power bar it may be plugged into</a:t>
            </a:r>
          </a:p>
          <a:p>
            <a:pPr lvl="1"/>
            <a:r>
              <a:rPr lang="en-US" dirty="0" smtClean="0"/>
              <a:t>Is power outlet controlled by wall switch? If so, turn it on</a:t>
            </a:r>
          </a:p>
          <a:p>
            <a:pPr lvl="1"/>
            <a:r>
              <a:rPr lang="en-US" dirty="0" smtClean="0"/>
              <a:t>Are any cable connections loose?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65D106B-9357-443E-8343-EA654963546B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198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Troubleshooting the Electrical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 these simple things first (cont’d):</a:t>
            </a:r>
          </a:p>
          <a:p>
            <a:pPr lvl="1"/>
            <a:r>
              <a:rPr lang="en-US" dirty="0" smtClean="0"/>
              <a:t>Is the circuit breaker blown? Is the house circuit overloaded?</a:t>
            </a:r>
          </a:p>
          <a:p>
            <a:pPr lvl="1"/>
            <a:r>
              <a:rPr lang="en-US" dirty="0" smtClean="0"/>
              <a:t>Are all switches on the system turned on?</a:t>
            </a:r>
          </a:p>
          <a:p>
            <a:pPr lvl="1"/>
            <a:r>
              <a:rPr lang="en-US" dirty="0" smtClean="0"/>
              <a:t>Is it possible the system has overheated? If so, wait awhile and try again</a:t>
            </a:r>
          </a:p>
          <a:p>
            <a:pPr lvl="1"/>
            <a:r>
              <a:rPr lang="en-US" dirty="0" smtClean="0"/>
              <a:t>Older computers might be affected by electromagnetic interference (EMI)</a:t>
            </a:r>
          </a:p>
          <a:p>
            <a:pPr lvl="2"/>
            <a:r>
              <a:rPr lang="en-US" dirty="0" smtClean="0"/>
              <a:t>Check for sources of EMI such as fluorescent lighting or an electric fan or copier sitting near PC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65D106B-9357-443E-8343-EA654963546B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3924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That Come and 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Generally, intermittent problems are more difficult to solve</a:t>
            </a:r>
          </a:p>
          <a:p>
            <a:r>
              <a:rPr lang="en-US" dirty="0" smtClean="0"/>
              <a:t>Symptoms of what may be an intermittent problem:</a:t>
            </a:r>
          </a:p>
          <a:p>
            <a:pPr lvl="1"/>
            <a:r>
              <a:rPr lang="en-US" dirty="0" smtClean="0"/>
              <a:t>Computer stops or hangs for no reason</a:t>
            </a:r>
          </a:p>
          <a:p>
            <a:pPr lvl="1"/>
            <a:r>
              <a:rPr lang="en-US" dirty="0" smtClean="0"/>
              <a:t>Memory errors appear intermittently</a:t>
            </a:r>
          </a:p>
          <a:p>
            <a:pPr lvl="1"/>
            <a:r>
              <a:rPr lang="en-US" dirty="0" smtClean="0"/>
              <a:t>Data is written incorrectly to the hard drive</a:t>
            </a:r>
          </a:p>
          <a:p>
            <a:pPr lvl="1"/>
            <a:r>
              <a:rPr lang="en-US" dirty="0" smtClean="0"/>
              <a:t>Keyboard stops working at odd times</a:t>
            </a:r>
          </a:p>
          <a:p>
            <a:pPr lvl="1"/>
            <a:r>
              <a:rPr lang="en-US" dirty="0" smtClean="0"/>
              <a:t>Motherboard fails or is damaged</a:t>
            </a:r>
          </a:p>
          <a:p>
            <a:pPr lvl="1"/>
            <a:r>
              <a:rPr lang="en-US" dirty="0" smtClean="0"/>
              <a:t>Power supply overheats and becomes hot to touch</a:t>
            </a:r>
          </a:p>
          <a:p>
            <a:pPr lvl="1"/>
            <a:r>
              <a:rPr lang="en-US" dirty="0" smtClean="0"/>
              <a:t>Power supply fan whines and becomes noisy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65D106B-9357-443E-8343-EA654963546B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3455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Problems With the Motherboard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Short might occur if a motherboard component makes improper contact with the chassis</a:t>
            </a:r>
          </a:p>
          <a:p>
            <a:pPr lvl="1"/>
            <a:r>
              <a:rPr lang="en-US" dirty="0" smtClean="0"/>
              <a:t>Can seriously damage the motherboard</a:t>
            </a:r>
          </a:p>
          <a:p>
            <a:pPr lvl="1"/>
            <a:r>
              <a:rPr lang="en-US" dirty="0" smtClean="0"/>
              <a:t>Check for missing/loose standoffs or loose screws</a:t>
            </a:r>
          </a:p>
          <a:p>
            <a:r>
              <a:rPr lang="en-US" dirty="0" smtClean="0"/>
              <a:t>Shorts in motherboard circuits might also cause problems</a:t>
            </a:r>
          </a:p>
          <a:p>
            <a:pPr lvl="1"/>
            <a:r>
              <a:rPr lang="en-US" dirty="0" smtClean="0"/>
              <a:t>Look for damage on the bottom of the motherboard</a:t>
            </a:r>
          </a:p>
          <a:p>
            <a:pPr lvl="1"/>
            <a:r>
              <a:rPr lang="en-US" dirty="0" smtClean="0"/>
              <a:t>Look for burned-out capacitors that are spotted brown or corroded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65D106B-9357-443E-8343-EA654963546B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3959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Overheating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Symptoms of overheating:</a:t>
            </a:r>
          </a:p>
          <a:p>
            <a:pPr lvl="1"/>
            <a:r>
              <a:rPr lang="en-US" dirty="0" smtClean="0"/>
              <a:t>System hangs or freezes at odd times or after the boot starts</a:t>
            </a:r>
          </a:p>
          <a:p>
            <a:pPr lvl="1"/>
            <a:r>
              <a:rPr lang="en-US" dirty="0" smtClean="0"/>
              <a:t>Windows BSOD (blue screen of death) error occurs during the boot</a:t>
            </a:r>
          </a:p>
          <a:p>
            <a:pPr lvl="1"/>
            <a:r>
              <a:rPr lang="en-US" dirty="0" smtClean="0"/>
              <a:t>You cannot hear a fan running or the fan makes a whining sound</a:t>
            </a:r>
          </a:p>
          <a:p>
            <a:pPr lvl="1"/>
            <a:r>
              <a:rPr lang="en-US" dirty="0" smtClean="0"/>
              <a:t>You cannot feel air being pulled into or out of the case</a:t>
            </a:r>
          </a:p>
          <a:p>
            <a:r>
              <a:rPr lang="en-US" dirty="0" smtClean="0"/>
              <a:t>You can purchase a temperature sensor that will sound an alarm when the inside of the case is too hot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65D106B-9357-443E-8343-EA654963546B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2887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Overheating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Things to do to solve overheating:</a:t>
            </a:r>
          </a:p>
          <a:p>
            <a:pPr lvl="1"/>
            <a:r>
              <a:rPr lang="en-US" dirty="0" smtClean="0"/>
              <a:t>If system hangs, go into BIOS setup and find the CPU screen that reports temperature (should not exceed 38 degrees C)</a:t>
            </a:r>
          </a:p>
          <a:p>
            <a:pPr lvl="1"/>
            <a:r>
              <a:rPr lang="en-US" dirty="0" smtClean="0"/>
              <a:t>Use compressed air, a blower, or antistatic vacuum to remove dust from the power supply and vents</a:t>
            </a:r>
          </a:p>
          <a:p>
            <a:pPr lvl="1"/>
            <a:r>
              <a:rPr lang="en-US" dirty="0" smtClean="0"/>
              <a:t>Check airflow inside the case to see if fans are running (may need to replace a fan)</a:t>
            </a:r>
          </a:p>
          <a:p>
            <a:pPr lvl="1"/>
            <a:r>
              <a:rPr lang="en-US" dirty="0" smtClean="0"/>
              <a:t>Install extra fans if case will hold them</a:t>
            </a:r>
          </a:p>
          <a:p>
            <a:pPr lvl="1"/>
            <a:r>
              <a:rPr lang="en-US" dirty="0" smtClean="0"/>
              <a:t>Can the side of the case hold a chassis air guide that guides air to the processor? If so, install one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65D106B-9357-443E-8343-EA654963546B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6506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65D106B-9357-443E-8343-EA654963546B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5122" name="Picture 2" descr="C:\Users\Julie\Documents\DropBox\InstructorManuals\A+Hardware\Figures\Ch08\Figure 8-9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650" y="1827213"/>
            <a:ext cx="4584700" cy="320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143000" y="5163234"/>
            <a:ext cx="70583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Figure 13-9  </a:t>
            </a:r>
            <a:r>
              <a:rPr lang="en-US" dirty="0" smtClean="0"/>
              <a:t>Dust in the cooler fan can cause the fan to fail and the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processor to overheat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862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40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38FA07F4-4E4B-4167-96B4-E9FC36E5D948}" type="slidenum">
              <a:rPr lang="en-US" smtClean="0"/>
              <a:pPr eaLnBrk="1" hangingPunct="1"/>
              <a:t>2</a:t>
            </a:fld>
            <a:endParaRPr lang="en-US" dirty="0" smtClean="0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Objectives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Learn how to approach and solve a computer problem related to hardware, especially when the problem occurs during the boot</a:t>
            </a:r>
          </a:p>
          <a:p>
            <a:pPr eaLnBrk="1" hangingPunct="1"/>
            <a:r>
              <a:rPr lang="en-US" dirty="0" smtClean="0"/>
              <a:t>Learn how to troubleshoot problems with the electrical system</a:t>
            </a:r>
          </a:p>
          <a:p>
            <a:pPr eaLnBrk="1" hangingPunct="1"/>
            <a:r>
              <a:rPr lang="en-US" dirty="0" smtClean="0"/>
              <a:t>Learn how to troubleshoot problems that occur during POST before video is active</a:t>
            </a:r>
          </a:p>
          <a:p>
            <a:pPr eaLnBrk="1" hangingPunct="1"/>
            <a:r>
              <a:rPr lang="en-US" dirty="0" smtClean="0"/>
              <a:t>Learn how to troubleshoot error messages that occur during the POST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F81F9D-C561-4F99-A11C-A4D81DA526AA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6146" name="Picture 2" descr="C:\Users\Julie\Documents\DropBox\InstructorManuals\A+Hardware\Figures\Ch08\Figure 8-1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600200"/>
            <a:ext cx="4487583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24000" y="5333999"/>
            <a:ext cx="64171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Figure 13-10  </a:t>
            </a:r>
            <a:r>
              <a:rPr lang="en-US" dirty="0" smtClean="0"/>
              <a:t>Install one exhaust fan on the rear of the case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to help pull air through the 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7022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Overheating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Things to do to solve overheating (cont’d):</a:t>
            </a:r>
          </a:p>
          <a:p>
            <a:pPr lvl="1"/>
            <a:r>
              <a:rPr lang="en-US" dirty="0" smtClean="0"/>
              <a:t>To improve airflow, replace missing faceplates and expansion slot covers</a:t>
            </a:r>
          </a:p>
          <a:p>
            <a:pPr lvl="1"/>
            <a:r>
              <a:rPr lang="en-US" dirty="0" smtClean="0"/>
              <a:t>Ensure cables are not in the way of airflow</a:t>
            </a:r>
          </a:p>
          <a:p>
            <a:pPr lvl="1"/>
            <a:r>
              <a:rPr lang="en-US" dirty="0" smtClean="0"/>
              <a:t>Place case so that there are a few inches of space on both sides and the top of the case</a:t>
            </a:r>
          </a:p>
          <a:p>
            <a:pPr lvl="1"/>
            <a:r>
              <a:rPr lang="en-US" dirty="0" smtClean="0"/>
              <a:t>Verify the cooler is connected properly to the processor</a:t>
            </a:r>
          </a:p>
          <a:p>
            <a:pPr lvl="1"/>
            <a:r>
              <a:rPr lang="en-US" dirty="0" smtClean="0"/>
              <a:t>After closing the case, leave system off for at least 30 minutes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65D106B-9357-443E-8343-EA654963546B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6102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65D106B-9357-443E-8343-EA654963546B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pic>
        <p:nvPicPr>
          <p:cNvPr id="7170" name="Picture 2" descr="C:\Users\Julie\Documents\DropBox\InstructorManuals\A+Hardware\Figures\Ch08\Figure 8-1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219200"/>
            <a:ext cx="4648200" cy="3312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524000" y="4876800"/>
            <a:ext cx="67250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Figure 13-11  </a:t>
            </a:r>
            <a:r>
              <a:rPr lang="en-US" dirty="0" smtClean="0"/>
              <a:t>For optimum airflow, don’t leave empty expansion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slots and bays uncovered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7834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F81F9D-C561-4F99-A11C-A4D81DA526AA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pic>
        <p:nvPicPr>
          <p:cNvPr id="8194" name="Picture 2" descr="C:\Users\Julie\Documents\DropBox\InstructorManuals\A+Hardware\Figures\Ch08\Figure 8-1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652" y="990600"/>
            <a:ext cx="4144963" cy="4094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14400" y="5301734"/>
            <a:ext cx="71785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Figure 13-12  </a:t>
            </a:r>
            <a:r>
              <a:rPr lang="en-US" sz="1600" dirty="0" smtClean="0"/>
              <a:t>Use cable ties to hold cables out of the way of fans and airflow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837694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Overheating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Things to do to solve overheating (cont’d):</a:t>
            </a:r>
          </a:p>
          <a:p>
            <a:pPr lvl="1"/>
            <a:r>
              <a:rPr lang="en-US" dirty="0" smtClean="0"/>
              <a:t>Check BIOS setup to see if the processor is being overclocked (can cause system to overheat)</a:t>
            </a:r>
          </a:p>
          <a:p>
            <a:pPr lvl="1"/>
            <a:r>
              <a:rPr lang="en-US" dirty="0" smtClean="0"/>
              <a:t>Have too many peripherals been installed inside the case? Try to leave an empty slot between each card</a:t>
            </a:r>
          </a:p>
          <a:p>
            <a:pPr lvl="1"/>
            <a:r>
              <a:rPr lang="en-US" dirty="0" smtClean="0"/>
              <a:t>Flash BIOS to update firmware on motherboard</a:t>
            </a:r>
          </a:p>
          <a:p>
            <a:pPr lvl="1"/>
            <a:r>
              <a:rPr lang="en-US" dirty="0" smtClean="0"/>
              <a:t>Replace thermal compound if it has hardened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65D106B-9357-443E-8343-EA654963546B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9385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65D106B-9357-443E-8343-EA654963546B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33829" y="5181600"/>
            <a:ext cx="6904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Figure 13-14  </a:t>
            </a:r>
            <a:r>
              <a:rPr lang="en-US" dirty="0" smtClean="0"/>
              <a:t>Vents and fans need to be arranged for best airflow</a:t>
            </a:r>
            <a:endParaRPr lang="en-US" dirty="0"/>
          </a:p>
        </p:txBody>
      </p:sp>
      <p:pic>
        <p:nvPicPr>
          <p:cNvPr id="9219" name="Picture 3" descr="C:\Users\Julie\Documents\DropBox\InstructorManuals\A+Hardware\Figure8-1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829" y="1600200"/>
            <a:ext cx="6871005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79851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Overheating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a power supply that has vents on the bottom and front for better ventilation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65D106B-9357-443E-8343-EA654963546B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pic>
        <p:nvPicPr>
          <p:cNvPr id="10242" name="Picture 2" descr="C:\Users\Julie\Documents\DropBox\InstructorManuals\A+Hardware\Figures\Ch08\Figure 8-1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743200"/>
            <a:ext cx="4349750" cy="259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295400" y="5562600"/>
            <a:ext cx="6314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Figure 13-15  </a:t>
            </a:r>
            <a:r>
              <a:rPr lang="en-US" dirty="0" smtClean="0"/>
              <a:t>This power supply has vents on the bottom to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provide better airflow inside the 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586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Troubleshooting POST Before Video Is Active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power is getting to system, but screen is blank:</a:t>
            </a:r>
          </a:p>
          <a:p>
            <a:pPr lvl="1"/>
            <a:r>
              <a:rPr lang="en-US" dirty="0" smtClean="0"/>
              <a:t>Turn off and then back on</a:t>
            </a:r>
          </a:p>
          <a:p>
            <a:pPr lvl="1"/>
            <a:r>
              <a:rPr lang="en-US" dirty="0" smtClean="0"/>
              <a:t>Listen carefully to any beep codes or BIOS speech messages</a:t>
            </a:r>
          </a:p>
          <a:p>
            <a:pPr lvl="1"/>
            <a:r>
              <a:rPr lang="en-US" dirty="0" smtClean="0"/>
              <a:t>One beep or no beep indicates all is well</a:t>
            </a:r>
          </a:p>
          <a:p>
            <a:pPr lvl="1"/>
            <a:r>
              <a:rPr lang="en-US" dirty="0" smtClean="0"/>
              <a:t>If you hear more than one beep</a:t>
            </a:r>
          </a:p>
          <a:p>
            <a:pPr lvl="2"/>
            <a:r>
              <a:rPr lang="en-US" dirty="0" smtClean="0"/>
              <a:t>Look up beep code in the motherboard or BIOS documentation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65D106B-9357-443E-8343-EA654963546B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9423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65D106B-9357-443E-8343-EA654963546B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pic>
        <p:nvPicPr>
          <p:cNvPr id="11266" name="Picture 2" descr="C:\Users\Julie\Documents\DropBox\InstructorManuals\A+Hardware\Figures\Ch08\Table 8-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371600"/>
            <a:ext cx="6909753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993844" y="5408014"/>
            <a:ext cx="7208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Table 8-2  </a:t>
            </a:r>
            <a:r>
              <a:rPr lang="en-US" sz="1600" dirty="0" smtClean="0"/>
              <a:t>Common beep codes and their meanings for Intel and Award BIOS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52220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Troubleshooting Error Messages During the Boot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video and electrical systems are working</a:t>
            </a:r>
          </a:p>
          <a:p>
            <a:pPr lvl="1"/>
            <a:r>
              <a:rPr lang="en-US" dirty="0" smtClean="0"/>
              <a:t>Most boot problems show up as an error message on the screen</a:t>
            </a:r>
          </a:p>
          <a:p>
            <a:pPr lvl="1"/>
            <a:r>
              <a:rPr lang="en-US" dirty="0" smtClean="0"/>
              <a:t>Error messages that occur before Windows starts to load usually apply to hardware components</a:t>
            </a:r>
          </a:p>
          <a:p>
            <a:pPr lvl="1"/>
            <a:r>
              <a:rPr lang="en-US" dirty="0" smtClean="0"/>
              <a:t>See table on following slide</a:t>
            </a:r>
          </a:p>
          <a:p>
            <a:r>
              <a:rPr lang="en-US" dirty="0" smtClean="0"/>
              <a:t>If Windows boot manager program has problems loading Windows</a:t>
            </a:r>
          </a:p>
          <a:p>
            <a:pPr lvl="1"/>
            <a:r>
              <a:rPr lang="en-US" dirty="0" smtClean="0"/>
              <a:t>Different set of error messages will be displayed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65D106B-9357-443E-8343-EA654963546B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204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40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38FA07F4-4E4B-4167-96B4-E9FC36E5D948}" type="slidenum">
              <a:rPr lang="en-US" smtClean="0"/>
              <a:pPr eaLnBrk="1" hangingPunct="1"/>
              <a:t>3</a:t>
            </a:fld>
            <a:endParaRPr lang="en-US" dirty="0" smtClean="0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Objectives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Learn how to troubleshoot problems with the motherboard, processor, and RAM</a:t>
            </a:r>
          </a:p>
          <a:p>
            <a:pPr eaLnBrk="1" hangingPunct="1"/>
            <a:r>
              <a:rPr lang="en-US" dirty="0" smtClean="0"/>
              <a:t>Learn how to troubleshoot hard drive problems</a:t>
            </a:r>
          </a:p>
          <a:p>
            <a:pPr eaLnBrk="1" hangingPunct="1"/>
            <a:r>
              <a:rPr lang="en-US" dirty="0" smtClean="0"/>
              <a:t>Learn how to troubleshoot problems with the monitor and video</a:t>
            </a:r>
          </a:p>
          <a:p>
            <a:pPr eaLnBrk="1" hangingPunct="1"/>
            <a:r>
              <a:rPr lang="en-US" dirty="0" smtClean="0"/>
              <a:t>Learn about protecting a computer and the environment</a:t>
            </a:r>
          </a:p>
        </p:txBody>
      </p:sp>
    </p:spTree>
    <p:extLst>
      <p:ext uri="{BB962C8B-B14F-4D97-AF65-F5344CB8AC3E}">
        <p14:creationId xmlns:p14="http://schemas.microsoft.com/office/powerpoint/2010/main" val="340300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65D106B-9357-443E-8343-EA654963546B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pic>
        <p:nvPicPr>
          <p:cNvPr id="13314" name="Picture 2" descr="C:\Users\Julie\Documents\DropBox\InstructorManuals\A+Hardware\Figures\Ch08\Table 8-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8188" y="762000"/>
            <a:ext cx="5126037" cy="458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13899" y="5638800"/>
            <a:ext cx="6314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Table 8-3  </a:t>
            </a:r>
            <a:r>
              <a:rPr lang="en-US" dirty="0" smtClean="0"/>
              <a:t>Error messages that occur before Windows starts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464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F81F9D-C561-4F99-A11C-A4D81DA526AA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pic>
        <p:nvPicPr>
          <p:cNvPr id="12290" name="Picture 2" descr="C:\Users\Julie\Documents\DropBox\InstructorManuals\A+Hardware\Figures\Ch08\Figure 8-1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914400"/>
            <a:ext cx="5198373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62000" y="5454134"/>
            <a:ext cx="7712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Figure 13-17  </a:t>
            </a:r>
            <a:r>
              <a:rPr lang="en-US" dirty="0" smtClean="0"/>
              <a:t>A Windows error early in the boot that is related to software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4581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Troubleshooting the Motherboard, Processor, and 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Symptoms that a motherboard, processor, or memory is failing:</a:t>
            </a:r>
          </a:p>
          <a:p>
            <a:pPr lvl="1"/>
            <a:r>
              <a:rPr lang="en-US" dirty="0" smtClean="0"/>
              <a:t>System begins to boot put then powers down</a:t>
            </a:r>
          </a:p>
          <a:p>
            <a:pPr lvl="1"/>
            <a:r>
              <a:rPr lang="en-US" dirty="0" smtClean="0"/>
              <a:t>Error message is displayed during the boot</a:t>
            </a:r>
          </a:p>
          <a:p>
            <a:pPr lvl="1"/>
            <a:r>
              <a:rPr lang="en-US" dirty="0" smtClean="0"/>
              <a:t>System becomes unstable, hangs, or freezes at odd times</a:t>
            </a:r>
          </a:p>
          <a:p>
            <a:pPr lvl="1"/>
            <a:r>
              <a:rPr lang="en-US" dirty="0" smtClean="0"/>
              <a:t>Intermittent Windows or hard drive errors occur</a:t>
            </a:r>
          </a:p>
          <a:p>
            <a:pPr lvl="1"/>
            <a:r>
              <a:rPr lang="en-US" dirty="0" smtClean="0"/>
              <a:t>Components on the motherboard or devices connected to it don’t work</a:t>
            </a:r>
          </a:p>
          <a:p>
            <a:r>
              <a:rPr lang="en-US" dirty="0" smtClean="0"/>
              <a:t>Check simple things first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65D106B-9357-443E-8343-EA654963546B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0702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Troubleshooting the Motherboard, Processor, and 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Follow these steps to find source of problem:</a:t>
            </a:r>
          </a:p>
          <a:p>
            <a:pPr lvl="1"/>
            <a:r>
              <a:rPr lang="en-US" dirty="0" smtClean="0"/>
              <a:t>1. The problem might be a virus</a:t>
            </a:r>
          </a:p>
          <a:p>
            <a:pPr lvl="2"/>
            <a:r>
              <a:rPr lang="en-US" dirty="0" smtClean="0"/>
              <a:t>Run antivirus software to check for viruses</a:t>
            </a:r>
          </a:p>
          <a:p>
            <a:pPr lvl="1"/>
            <a:r>
              <a:rPr lang="en-US" dirty="0" smtClean="0"/>
              <a:t>2. A memory module might be failing</a:t>
            </a:r>
          </a:p>
          <a:p>
            <a:pPr lvl="2"/>
            <a:r>
              <a:rPr lang="en-US" dirty="0" smtClean="0"/>
              <a:t>Use Memory Diagnostics tool to test memory</a:t>
            </a:r>
          </a:p>
          <a:p>
            <a:pPr lvl="1"/>
            <a:r>
              <a:rPr lang="en-US" dirty="0" smtClean="0"/>
              <a:t>3. Check for potential hardware problems using    	  Device Manager</a:t>
            </a:r>
          </a:p>
          <a:p>
            <a:pPr lvl="1"/>
            <a:r>
              <a:rPr lang="en-US" dirty="0" smtClean="0"/>
              <a:t>4. Download and install any Windows updates or 	  patches</a:t>
            </a:r>
          </a:p>
          <a:p>
            <a:pPr lvl="1"/>
            <a:r>
              <a:rPr lang="en-US" dirty="0" smtClean="0"/>
              <a:t>5. If problem began after a change or new install,    	  uninstall device or application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65D106B-9357-443E-8343-EA654963546B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6798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Troubleshooting the Motherboard, Processor, and 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525963"/>
          </a:xfrm>
        </p:spPr>
        <p:txBody>
          <a:bodyPr/>
          <a:lstStyle/>
          <a:p>
            <a:r>
              <a:rPr lang="en-US" dirty="0" smtClean="0"/>
              <a:t>Follow these steps to find source of problem (cont’d):</a:t>
            </a:r>
          </a:p>
          <a:p>
            <a:pPr lvl="1"/>
            <a:r>
              <a:rPr lang="en-US" dirty="0" smtClean="0"/>
              <a:t> 6. Use System window to find out how much RAM is 	  installed (consider upgrading if not enough)</a:t>
            </a:r>
          </a:p>
          <a:p>
            <a:pPr lvl="1"/>
            <a:r>
              <a:rPr lang="en-US" dirty="0" smtClean="0"/>
              <a:t> 7. Check BIOS setup to ensure proper settings</a:t>
            </a:r>
          </a:p>
          <a:p>
            <a:pPr lvl="1"/>
            <a:r>
              <a:rPr lang="en-US" dirty="0" smtClean="0"/>
              <a:t> 8. Disable any quick booting features in BIOS</a:t>
            </a:r>
          </a:p>
          <a:p>
            <a:pPr lvl="2"/>
            <a:r>
              <a:rPr lang="en-US" dirty="0" smtClean="0"/>
              <a:t>Then look for errors reported during the boot</a:t>
            </a:r>
          </a:p>
          <a:p>
            <a:pPr lvl="1"/>
            <a:r>
              <a:rPr lang="en-US" dirty="0" smtClean="0"/>
              <a:t> 9. Flash BIOS to update firmware on the board</a:t>
            </a:r>
          </a:p>
          <a:p>
            <a:pPr lvl="1"/>
            <a:r>
              <a:rPr lang="en-US" dirty="0" smtClean="0"/>
              <a:t>10. Check CD that came with motherboard </a:t>
            </a:r>
          </a:p>
          <a:p>
            <a:pPr lvl="2"/>
            <a:r>
              <a:rPr lang="en-US" dirty="0" smtClean="0"/>
              <a:t>May have diagnostic tests</a:t>
            </a:r>
          </a:p>
          <a:p>
            <a:pPr lvl="1"/>
            <a:r>
              <a:rPr lang="en-US" dirty="0" smtClean="0"/>
              <a:t>11. Update all drivers of motherboard components that 	  are not working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65D106B-9357-443E-8343-EA654963546B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2059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Troubleshooting the Motherboard, Processor, and 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525963"/>
          </a:xfrm>
        </p:spPr>
        <p:txBody>
          <a:bodyPr/>
          <a:lstStyle/>
          <a:p>
            <a:r>
              <a:rPr lang="en-US" dirty="0" smtClean="0"/>
              <a:t>Follow these steps to find source of problem (cont’d):</a:t>
            </a:r>
          </a:p>
          <a:p>
            <a:pPr lvl="1"/>
            <a:r>
              <a:rPr lang="en-US" dirty="0" smtClean="0"/>
              <a:t>12. If an onboard port is not working:</a:t>
            </a:r>
          </a:p>
          <a:p>
            <a:pPr lvl="2"/>
            <a:r>
              <a:rPr lang="en-US" dirty="0" smtClean="0"/>
              <a:t>Verify the problem is not with the device using the port</a:t>
            </a:r>
          </a:p>
          <a:p>
            <a:pPr lvl="2"/>
            <a:r>
              <a:rPr lang="en-US" dirty="0" smtClean="0"/>
              <a:t>Go into BIOS setup and verify the port is enabled</a:t>
            </a:r>
          </a:p>
          <a:p>
            <a:pPr lvl="2"/>
            <a:r>
              <a:rPr lang="en-US" dirty="0" smtClean="0"/>
              <a:t>Check Device Manager and verify Windows recognizes port with no errors</a:t>
            </a:r>
          </a:p>
          <a:p>
            <a:pPr lvl="2"/>
            <a:r>
              <a:rPr lang="en-US" dirty="0" smtClean="0"/>
              <a:t>Update motherboard drivers for this port from manufacturer’s web site</a:t>
            </a:r>
          </a:p>
          <a:p>
            <a:pPr lvl="2"/>
            <a:r>
              <a:rPr lang="en-US" dirty="0" smtClean="0"/>
              <a:t>Use a loop-back plug to test the port</a:t>
            </a:r>
          </a:p>
          <a:p>
            <a:pPr lvl="2"/>
            <a:r>
              <a:rPr lang="en-US" dirty="0" smtClean="0"/>
              <a:t>Disable the port in BIOS setup and install an expansion card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65D106B-9357-443E-8343-EA654963546B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0038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Troubleshooting the Motherboard, Processor, and 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525963"/>
          </a:xfrm>
        </p:spPr>
        <p:txBody>
          <a:bodyPr/>
          <a:lstStyle/>
          <a:p>
            <a:r>
              <a:rPr lang="en-US" dirty="0" smtClean="0"/>
              <a:t>Follow these steps to find source of problem (cont’d):</a:t>
            </a:r>
          </a:p>
          <a:p>
            <a:pPr lvl="1"/>
            <a:r>
              <a:rPr lang="en-US" dirty="0" smtClean="0"/>
              <a:t>13. Suspect the problem is a failing hard drive</a:t>
            </a:r>
          </a:p>
          <a:p>
            <a:pPr lvl="1"/>
            <a:r>
              <a:rPr lang="en-US" dirty="0" smtClean="0"/>
              <a:t>14. Suspect the problem is caused by overheating</a:t>
            </a:r>
          </a:p>
          <a:p>
            <a:pPr lvl="1"/>
            <a:r>
              <a:rPr lang="en-US" dirty="0" smtClean="0"/>
              <a:t>15. Search the support section of the web sites</a:t>
            </a:r>
          </a:p>
          <a:p>
            <a:pPr lvl="1"/>
            <a:r>
              <a:rPr lang="en-US" dirty="0" smtClean="0"/>
              <a:t>16. Verify the installed processor is supported by the 	   motherboard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65D106B-9357-443E-8343-EA654963546B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5165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Installations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new processor, DIMM, or other component has been installed and system does not boot:</a:t>
            </a:r>
          </a:p>
          <a:p>
            <a:pPr lvl="1"/>
            <a:r>
              <a:rPr lang="en-US" dirty="0" smtClean="0"/>
              <a:t>1. Check simple things first</a:t>
            </a:r>
          </a:p>
          <a:p>
            <a:pPr lvl="2"/>
            <a:r>
              <a:rPr lang="en-US" dirty="0" smtClean="0"/>
              <a:t>Check all power and data connections</a:t>
            </a:r>
          </a:p>
          <a:p>
            <a:pPr lvl="1"/>
            <a:r>
              <a:rPr lang="en-US" dirty="0" smtClean="0"/>
              <a:t>2. Open case and check installation of the new 	  	  component</a:t>
            </a:r>
          </a:p>
          <a:p>
            <a:pPr lvl="1"/>
            <a:r>
              <a:rPr lang="en-US" dirty="0" smtClean="0"/>
              <a:t>3. Reboot the system</a:t>
            </a:r>
          </a:p>
          <a:p>
            <a:pPr lvl="2"/>
            <a:r>
              <a:rPr lang="en-US" dirty="0" smtClean="0"/>
              <a:t>If problem still occurs, make sure new component is compatible with system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65D106B-9357-443E-8343-EA654963546B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3296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Installations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new processor, DIMM, or other component has been installed and system does not boot (cont’d):</a:t>
            </a:r>
          </a:p>
          <a:p>
            <a:pPr lvl="1"/>
            <a:r>
              <a:rPr lang="en-US" dirty="0" smtClean="0"/>
              <a:t>4. Try taking out new component and checking for 	  physical defects (bent pins on processor)</a:t>
            </a:r>
          </a:p>
          <a:p>
            <a:pPr lvl="1"/>
            <a:r>
              <a:rPr lang="en-US" dirty="0" smtClean="0"/>
              <a:t>5. Is case getting too hot?</a:t>
            </a:r>
          </a:p>
          <a:p>
            <a:pPr lvl="1"/>
            <a:r>
              <a:rPr lang="en-US" dirty="0" smtClean="0"/>
              <a:t>6. Clean edge connectors on memory or expansion  	  cards (blow out any dust from inside case)</a:t>
            </a:r>
          </a:p>
          <a:p>
            <a:pPr lvl="1"/>
            <a:r>
              <a:rPr lang="en-US" dirty="0" smtClean="0"/>
              <a:t>7. When upgrading processor</a:t>
            </a:r>
          </a:p>
          <a:p>
            <a:pPr lvl="2"/>
            <a:r>
              <a:rPr lang="en-US" dirty="0" smtClean="0"/>
              <a:t>Reinstall old processor, flash BIOS and try the new processor again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65D106B-9357-443E-8343-EA654963546B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7030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Troubleshooting Hard Drives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Problems caused by hard drive during the boot can be caused by:</a:t>
            </a:r>
          </a:p>
          <a:p>
            <a:pPr lvl="1"/>
            <a:r>
              <a:rPr lang="en-US" dirty="0" smtClean="0"/>
              <a:t>Hard drive subsystem</a:t>
            </a:r>
          </a:p>
          <a:p>
            <a:pPr lvl="1"/>
            <a:r>
              <a:rPr lang="en-US" dirty="0" smtClean="0"/>
              <a:t>File system on the drive</a:t>
            </a:r>
          </a:p>
          <a:p>
            <a:pPr lvl="1"/>
            <a:r>
              <a:rPr lang="en-US" dirty="0" smtClean="0"/>
              <a:t>Files required by Windows when it begins to load</a:t>
            </a:r>
          </a:p>
          <a:p>
            <a:r>
              <a:rPr lang="en-US" dirty="0" smtClean="0"/>
              <a:t>Hardware problems usually show up at POST</a:t>
            </a:r>
            <a:endParaRPr lang="en-US" dirty="0"/>
          </a:p>
          <a:p>
            <a:r>
              <a:rPr lang="en-US" dirty="0" smtClean="0"/>
              <a:t>Could be due to :</a:t>
            </a:r>
          </a:p>
          <a:p>
            <a:pPr lvl="1"/>
            <a:r>
              <a:rPr lang="en-US" dirty="0" smtClean="0"/>
              <a:t>The drive, data cable, electrical system, motherboard, SCSI host adapter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65D106B-9357-443E-8343-EA654963546B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752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Approach A Hardware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step: Interview the customer</a:t>
            </a:r>
          </a:p>
          <a:p>
            <a:r>
              <a:rPr lang="en-US" dirty="0" smtClean="0"/>
              <a:t>Include these questions:</a:t>
            </a:r>
          </a:p>
          <a:p>
            <a:pPr lvl="1"/>
            <a:r>
              <a:rPr lang="en-US" dirty="0" smtClean="0"/>
              <a:t>Can you describe the problem, when did it first start, and when does it occur?</a:t>
            </a:r>
          </a:p>
          <a:p>
            <a:pPr lvl="1"/>
            <a:r>
              <a:rPr lang="en-US" dirty="0" smtClean="0"/>
              <a:t>Was the computer recently moved?</a:t>
            </a:r>
          </a:p>
          <a:p>
            <a:pPr lvl="1"/>
            <a:r>
              <a:rPr lang="en-US" dirty="0" smtClean="0"/>
              <a:t>Was any new hardware or software recently installed?</a:t>
            </a:r>
          </a:p>
          <a:p>
            <a:pPr lvl="1"/>
            <a:r>
              <a:rPr lang="en-US" dirty="0" smtClean="0"/>
              <a:t>Was any software recently reconfigured or upgraded?</a:t>
            </a:r>
          </a:p>
          <a:p>
            <a:pPr lvl="1"/>
            <a:r>
              <a:rPr lang="en-US" dirty="0" smtClean="0"/>
              <a:t>Did someone else use your computer recently?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65D106B-9357-443E-8343-EA654963546B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2510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Troubleshooting Hard Drives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Things to do and check before opening case:</a:t>
            </a:r>
          </a:p>
          <a:p>
            <a:pPr lvl="1"/>
            <a:r>
              <a:rPr lang="en-US" dirty="0" smtClean="0"/>
              <a:t>Check to see if BIOS displays a numeric error code or other message during POST</a:t>
            </a:r>
          </a:p>
          <a:p>
            <a:pPr lvl="1"/>
            <a:r>
              <a:rPr lang="en-US" dirty="0" smtClean="0"/>
              <a:t>Check BIOS setup for errors in the hard drive configuration</a:t>
            </a:r>
          </a:p>
          <a:p>
            <a:pPr lvl="1"/>
            <a:r>
              <a:rPr lang="en-US" dirty="0" smtClean="0"/>
              <a:t>Try booting from another bootable media</a:t>
            </a:r>
          </a:p>
          <a:p>
            <a:pPr lvl="1"/>
            <a:r>
              <a:rPr lang="en-US" dirty="0" smtClean="0"/>
              <a:t>For a RAID array, use the firmware utility to check the status of each disk in the array and check for errors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65D106B-9357-443E-8343-EA654963546B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1946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Troubleshooting Hard Drives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 problem is still not solved, open case and check these things:</a:t>
            </a:r>
          </a:p>
          <a:p>
            <a:pPr lvl="1"/>
            <a:r>
              <a:rPr lang="en-US" dirty="0" smtClean="0"/>
              <a:t>Remove and reattach all drive cables</a:t>
            </a:r>
          </a:p>
          <a:p>
            <a:pPr lvl="1"/>
            <a:r>
              <a:rPr lang="en-US" dirty="0" smtClean="0"/>
              <a:t>If using a RAID, SATA, PATA, or SCSI controller card, remove and reseat it or place in a different slot</a:t>
            </a:r>
          </a:p>
          <a:p>
            <a:pPr lvl="1"/>
            <a:r>
              <a:rPr lang="en-US" dirty="0" smtClean="0"/>
              <a:t>Check jumper settings on IDE drives</a:t>
            </a:r>
          </a:p>
          <a:p>
            <a:pPr lvl="1"/>
            <a:r>
              <a:rPr lang="en-US" dirty="0" smtClean="0"/>
              <a:t>Inspect drive for damage</a:t>
            </a:r>
          </a:p>
          <a:p>
            <a:pPr lvl="1"/>
            <a:r>
              <a:rPr lang="en-US" dirty="0" smtClean="0"/>
              <a:t>Determine if hard drive is spinning by listening to it</a:t>
            </a:r>
          </a:p>
          <a:p>
            <a:pPr lvl="1"/>
            <a:r>
              <a:rPr lang="en-US" dirty="0" smtClean="0"/>
              <a:t>Check the cable for frayed edges</a:t>
            </a:r>
          </a:p>
          <a:p>
            <a:pPr lvl="1"/>
            <a:r>
              <a:rPr lang="en-US" dirty="0" smtClean="0"/>
              <a:t>Check installation manual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65D106B-9357-443E-8343-EA654963546B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9890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Troubleshooting Hard Drives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 problem is still not solved, open case and check these things (cont’d):</a:t>
            </a:r>
          </a:p>
          <a:p>
            <a:pPr lvl="1"/>
            <a:r>
              <a:rPr lang="en-US" dirty="0" smtClean="0"/>
              <a:t>Use Windows tools for checking a hard drive</a:t>
            </a:r>
          </a:p>
          <a:p>
            <a:pPr lvl="1"/>
            <a:r>
              <a:rPr lang="en-US" dirty="0" smtClean="0"/>
              <a:t>Check the drive manufacturer’s web site for diagnostic software</a:t>
            </a:r>
          </a:p>
          <a:p>
            <a:pPr lvl="1"/>
            <a:r>
              <a:rPr lang="en-US" dirty="0" smtClean="0"/>
              <a:t>Move the device to a working computer and install it as a second drive</a:t>
            </a:r>
          </a:p>
          <a:p>
            <a:pPr lvl="1"/>
            <a:r>
              <a:rPr lang="en-US" dirty="0" smtClean="0"/>
              <a:t>Exchange the three field replaceable units</a:t>
            </a:r>
          </a:p>
          <a:p>
            <a:pPr lvl="2"/>
            <a:r>
              <a:rPr lang="en-US" dirty="0" smtClean="0"/>
              <a:t>Reconnect or swap the data cable</a:t>
            </a:r>
          </a:p>
          <a:p>
            <a:pPr lvl="2"/>
            <a:r>
              <a:rPr lang="en-US" dirty="0" smtClean="0"/>
              <a:t>Reseat or exchange the controller card</a:t>
            </a:r>
          </a:p>
          <a:p>
            <a:pPr lvl="2"/>
            <a:r>
              <a:rPr lang="en-US" dirty="0" smtClean="0"/>
              <a:t>Exchange the hard drive for a known good drive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65D106B-9357-443E-8343-EA654963546B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5348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Troubleshooting Hard Drives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 problem is still not solved, open case and check these things (cont’d):</a:t>
            </a:r>
          </a:p>
          <a:p>
            <a:pPr lvl="1"/>
            <a:r>
              <a:rPr lang="en-US" dirty="0" smtClean="0"/>
              <a:t>If your drives whines loudly, try replacing it</a:t>
            </a:r>
          </a:p>
          <a:p>
            <a:pPr lvl="1"/>
            <a:r>
              <a:rPr lang="en-US" dirty="0" smtClean="0"/>
              <a:t>A bad power supply or a bad motherboard also might cause a disk boot failure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65D106B-9357-443E-8343-EA654963546B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5764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Troubleshooting Monitors and Video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monitor and video problems:</a:t>
            </a:r>
          </a:p>
          <a:p>
            <a:pPr lvl="1"/>
            <a:r>
              <a:rPr lang="en-US" dirty="0" smtClean="0"/>
              <a:t>Try easy things first such as:</a:t>
            </a:r>
          </a:p>
          <a:p>
            <a:pPr lvl="2"/>
            <a:r>
              <a:rPr lang="en-US" dirty="0" smtClean="0"/>
              <a:t>Check cable connections</a:t>
            </a:r>
          </a:p>
          <a:p>
            <a:pPr lvl="2"/>
            <a:r>
              <a:rPr lang="en-US" dirty="0" smtClean="0"/>
              <a:t>Check contrast/brightness adjustments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65D106B-9357-443E-8343-EA654963546B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84889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 Indicator Light Is NOT On; No Image On-Screen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Ask these questions and try:</a:t>
            </a:r>
          </a:p>
          <a:p>
            <a:pPr lvl="1"/>
            <a:r>
              <a:rPr lang="en-US" dirty="0" smtClean="0"/>
              <a:t>Is the monitor power cable plugged in?</a:t>
            </a:r>
          </a:p>
          <a:p>
            <a:pPr lvl="1"/>
            <a:r>
              <a:rPr lang="en-US" dirty="0" smtClean="0"/>
              <a:t>Is the monitor turned on? </a:t>
            </a:r>
          </a:p>
          <a:p>
            <a:pPr lvl="1"/>
            <a:r>
              <a:rPr lang="en-US" dirty="0" smtClean="0"/>
              <a:t>Is the monitor cable plugged into the video port at the back of the PC?</a:t>
            </a:r>
          </a:p>
          <a:p>
            <a:pPr lvl="1"/>
            <a:r>
              <a:rPr lang="en-US" dirty="0" smtClean="0"/>
              <a:t>Try a different monitor and a different monitor cable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65D106B-9357-443E-8343-EA654963546B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45585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 Indicator Light IS On; No Image On-Screen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 the following:</a:t>
            </a:r>
          </a:p>
          <a:p>
            <a:pPr lvl="1"/>
            <a:r>
              <a:rPr lang="en-US" dirty="0" smtClean="0"/>
              <a:t>Ensure video cable is securely connected</a:t>
            </a:r>
          </a:p>
          <a:p>
            <a:pPr lvl="1"/>
            <a:r>
              <a:rPr lang="en-US" dirty="0" smtClean="0"/>
              <a:t>If monitor displays POST but goes blank when Windows starts to load:</a:t>
            </a:r>
          </a:p>
          <a:p>
            <a:pPr lvl="2"/>
            <a:r>
              <a:rPr lang="en-US" dirty="0" smtClean="0"/>
              <a:t>Problem is with Windows, not monitor</a:t>
            </a:r>
          </a:p>
          <a:p>
            <a:pPr lvl="1"/>
            <a:r>
              <a:rPr lang="en-US" dirty="0" smtClean="0"/>
              <a:t>Ensure monitor is set to correct voltage (110 vs. 220)</a:t>
            </a:r>
          </a:p>
          <a:p>
            <a:pPr lvl="1"/>
            <a:r>
              <a:rPr lang="en-US" dirty="0" smtClean="0"/>
              <a:t>Might be problem with video card</a:t>
            </a:r>
          </a:p>
          <a:p>
            <a:pPr lvl="1"/>
            <a:r>
              <a:rPr lang="en-US" dirty="0" smtClean="0"/>
              <a:t>Verify video cable connection inside case</a:t>
            </a:r>
          </a:p>
          <a:p>
            <a:pPr lvl="1"/>
            <a:r>
              <a:rPr lang="en-US" dirty="0" smtClean="0"/>
              <a:t>Check the contrast adjustment</a:t>
            </a:r>
          </a:p>
          <a:p>
            <a:pPr lvl="1"/>
            <a:r>
              <a:rPr lang="en-US" dirty="0" smtClean="0"/>
              <a:t>Check brightness or backlight adjustment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65D106B-9357-443E-8343-EA654963546B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34574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 Indicator Light IS On; No Image On-Screen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 the following:</a:t>
            </a:r>
          </a:p>
          <a:p>
            <a:pPr lvl="1"/>
            <a:r>
              <a:rPr lang="en-US" dirty="0" smtClean="0"/>
              <a:t>Switch out monitor-to-computer cable</a:t>
            </a:r>
          </a:p>
          <a:p>
            <a:pPr lvl="1"/>
            <a:r>
              <a:rPr lang="en-US" dirty="0" smtClean="0"/>
              <a:t>Test a monitor you know is good on the computer you suspect is bad</a:t>
            </a:r>
          </a:p>
          <a:p>
            <a:pPr lvl="1"/>
            <a:r>
              <a:rPr lang="en-US" dirty="0" smtClean="0"/>
              <a:t>Open computer case and reseat video card</a:t>
            </a:r>
          </a:p>
          <a:p>
            <a:pPr lvl="1"/>
            <a:r>
              <a:rPr lang="en-US" dirty="0" smtClean="0"/>
              <a:t>Trade a good video for suspected bad video card</a:t>
            </a:r>
          </a:p>
          <a:p>
            <a:pPr lvl="1"/>
            <a:r>
              <a:rPr lang="en-US" dirty="0" smtClean="0"/>
              <a:t>Test the RAM on the motherboard</a:t>
            </a:r>
          </a:p>
          <a:p>
            <a:pPr lvl="1"/>
            <a:r>
              <a:rPr lang="en-US" dirty="0" smtClean="0"/>
              <a:t>Try using a backup PCI video card if using a PCI-Express or AGP video card</a:t>
            </a:r>
          </a:p>
          <a:p>
            <a:pPr lvl="1"/>
            <a:r>
              <a:rPr lang="en-US" dirty="0" smtClean="0"/>
              <a:t>Trade the motherboard for one you know is good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65D106B-9357-443E-8343-EA654963546B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66877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 Indicator Light IS On; No Image On-Screen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 the following (cont’d):</a:t>
            </a:r>
          </a:p>
          <a:p>
            <a:pPr lvl="1"/>
            <a:r>
              <a:rPr lang="en-US" dirty="0" smtClean="0"/>
              <a:t>For notebook computers, is the LCD switch turned on?</a:t>
            </a:r>
          </a:p>
          <a:p>
            <a:pPr lvl="1"/>
            <a:r>
              <a:rPr lang="en-US" dirty="0" smtClean="0"/>
              <a:t>For notebook computers, try connecting a second monitor to the notebook and use the function key to toggle between the LCD panel and second monitor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65D106B-9357-443E-8343-EA654963546B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5745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Poor Display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Solve these problems by using controls on the monitor and Windows settings - Do the following:</a:t>
            </a:r>
          </a:p>
          <a:p>
            <a:pPr lvl="1"/>
            <a:r>
              <a:rPr lang="en-US" dirty="0" smtClean="0"/>
              <a:t>LCD monitor controls – usually located on front of monitor</a:t>
            </a:r>
          </a:p>
          <a:p>
            <a:pPr lvl="1"/>
            <a:r>
              <a:rPr lang="en-US" dirty="0" smtClean="0"/>
              <a:t>Windows display settings – use to adjust font size, screen resolution, brightness, color, and Clear Type text</a:t>
            </a:r>
          </a:p>
          <a:p>
            <a:pPr lvl="1"/>
            <a:r>
              <a:rPr lang="en-US" dirty="0" smtClean="0"/>
              <a:t>Update video drivers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65D106B-9357-443E-8343-EA654963546B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693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Approach A Hardware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Include these questions (cont’d):</a:t>
            </a:r>
          </a:p>
          <a:p>
            <a:pPr lvl="1"/>
            <a:r>
              <a:rPr lang="en-US" dirty="0" smtClean="0"/>
              <a:t>Does the computer have a history of similar problems?</a:t>
            </a:r>
          </a:p>
          <a:p>
            <a:pPr lvl="1"/>
            <a:r>
              <a:rPr lang="en-US" dirty="0" smtClean="0"/>
              <a:t>Is there important data on the drive that is not backed up?</a:t>
            </a:r>
          </a:p>
          <a:p>
            <a:pPr lvl="1"/>
            <a:r>
              <a:rPr lang="en-US" dirty="0" smtClean="0"/>
              <a:t>Can you show me how to reproduce the problem?</a:t>
            </a:r>
          </a:p>
          <a:p>
            <a:r>
              <a:rPr lang="en-US" dirty="0" smtClean="0"/>
              <a:t>After gathering information:</a:t>
            </a:r>
          </a:p>
          <a:p>
            <a:pPr lvl="1"/>
            <a:r>
              <a:rPr lang="en-US" dirty="0" smtClean="0"/>
              <a:t>Prioritize what to do and begin diagnosing and addressing the problem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65D106B-9357-443E-8343-EA654963546B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2555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CRT Monitors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monitor flickers, has wavy lines or a distorted image, try the following:</a:t>
            </a:r>
          </a:p>
          <a:p>
            <a:pPr lvl="1"/>
            <a:r>
              <a:rPr lang="en-US" dirty="0" smtClean="0"/>
              <a:t>Monitor flicker can be caused by poor cable connections</a:t>
            </a:r>
          </a:p>
          <a:p>
            <a:pPr lvl="1"/>
            <a:r>
              <a:rPr lang="en-US" dirty="0" smtClean="0"/>
              <a:t>Odd-colored blotches or screen flicker can be result of EMI</a:t>
            </a:r>
          </a:p>
          <a:p>
            <a:pPr lvl="1"/>
            <a:r>
              <a:rPr lang="en-US" dirty="0" smtClean="0"/>
              <a:t>Use degauss button to eliminate accumulated or stray magnetic fields</a:t>
            </a:r>
          </a:p>
          <a:p>
            <a:pPr lvl="1"/>
            <a:r>
              <a:rPr lang="en-US" dirty="0" smtClean="0"/>
              <a:t>Change refresh rate to the highest value supported</a:t>
            </a:r>
          </a:p>
          <a:p>
            <a:pPr lvl="1"/>
            <a:r>
              <a:rPr lang="en-US" dirty="0" smtClean="0"/>
              <a:t>Consider purchasing a newer monitor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65D106B-9357-443E-8343-EA654963546B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01730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 Settings Make the Screen Unreadable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Return to standard VGA settings called VGA mode</a:t>
            </a:r>
          </a:p>
          <a:p>
            <a:r>
              <a:rPr lang="en-US" dirty="0" smtClean="0"/>
              <a:t>Do the following:</a:t>
            </a:r>
          </a:p>
          <a:p>
            <a:pPr lvl="1"/>
            <a:r>
              <a:rPr lang="en-US" dirty="0" smtClean="0"/>
              <a:t>Reboot the system and press F8 to get to Advanced Boot Options menu</a:t>
            </a:r>
          </a:p>
          <a:p>
            <a:pPr lvl="1"/>
            <a:r>
              <a:rPr lang="en-US" dirty="0" smtClean="0"/>
              <a:t>Select Safe Mode to boot up with minimal configuration of Windows</a:t>
            </a:r>
          </a:p>
          <a:p>
            <a:pPr lvl="1"/>
            <a:r>
              <a:rPr lang="en-US" dirty="0" smtClean="0"/>
              <a:t>After you have changed display settings, restart Windows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65D106B-9357-443E-8343-EA654963546B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71922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Protecting A Computer and The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Avoid future problems by  protecting your computer against environmental factors such as:</a:t>
            </a:r>
          </a:p>
          <a:p>
            <a:pPr lvl="1"/>
            <a:r>
              <a:rPr lang="en-US" dirty="0" smtClean="0"/>
              <a:t>Humidity</a:t>
            </a:r>
          </a:p>
          <a:p>
            <a:pPr lvl="1"/>
            <a:r>
              <a:rPr lang="en-US" dirty="0" smtClean="0"/>
              <a:t>Dust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ut-of-control electricity</a:t>
            </a:r>
          </a:p>
          <a:p>
            <a:r>
              <a:rPr lang="en-US" dirty="0" smtClean="0"/>
              <a:t>Technicians must learn how to properly dispose of used computer equipment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65D106B-9357-443E-8343-EA654963546B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61724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112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BFAAB6E5-796C-49C7-8933-1E55A2A1829B}" type="slidenum">
              <a:rPr lang="en-US" smtClean="0"/>
              <a:pPr eaLnBrk="1" hangingPunct="1"/>
              <a:t>53</a:t>
            </a:fld>
            <a:endParaRPr lang="en-US" dirty="0" smtClean="0"/>
          </a:p>
        </p:txBody>
      </p:sp>
      <p:sp>
        <p:nvSpPr>
          <p:cNvPr id="11268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Physically Protect Your Equipment</a:t>
            </a:r>
          </a:p>
        </p:txBody>
      </p:sp>
      <p:sp>
        <p:nvSpPr>
          <p:cNvPr id="11269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057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Do’s and Don’ts to protect a computer: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Do not move or jar computer when 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Protect a computer against dust and other airborne particles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Allow for good ventilation inside and outside the system</a:t>
            </a:r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1219200" y="5486400"/>
            <a:ext cx="3505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600" b="1" dirty="0" smtClean="0"/>
              <a:t>Figure 13-39 </a:t>
            </a:r>
            <a:r>
              <a:rPr lang="en-US" sz="1600" dirty="0" smtClean="0"/>
              <a:t>This dust-jammed case fan caused a system to overheat</a:t>
            </a:r>
            <a:endParaRPr lang="en-US" sz="1600" dirty="0"/>
          </a:p>
        </p:txBody>
      </p:sp>
      <p:pic>
        <p:nvPicPr>
          <p:cNvPr id="14338" name="Picture 2" descr="C:\Users\Julie\Documents\DropBox\InstructorManuals\A+Hardware\Figures\Ch08\Figure 8-39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586771"/>
            <a:ext cx="2667000" cy="2616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122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517CC893-FCA4-498E-9EC4-20675132653D}" type="slidenum">
              <a:rPr lang="en-US" smtClean="0"/>
              <a:pPr eaLnBrk="1" hangingPunct="1"/>
              <a:t>54</a:t>
            </a:fld>
            <a:endParaRPr lang="en-US" dirty="0" smtClean="0"/>
          </a:p>
        </p:txBody>
      </p:sp>
      <p:sp>
        <p:nvSpPr>
          <p:cNvPr id="12292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Physically Protect Your Equipment</a:t>
            </a:r>
          </a:p>
        </p:txBody>
      </p:sp>
      <p:sp>
        <p:nvSpPr>
          <p:cNvPr id="12293" name="Rectangle 1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Do’s and Don’ts to protect a </a:t>
            </a:r>
            <a:r>
              <a:rPr lang="en-US" dirty="0" smtClean="0"/>
              <a:t>computer (cont’d):</a:t>
            </a:r>
            <a:endParaRPr lang="en-US" dirty="0"/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High temperatures and humidity can be dangerous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Use BIOS setup to disable ability to write to the hard dive boot sector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Protect your CDs, DVDs, BDs, and other storage media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Don’t leave a computer turned off for weeks or months at a time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Do not unpack and turn on a cold computer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Protect electrical equipment from power </a:t>
            </a:r>
            <a:r>
              <a:rPr lang="en-US" dirty="0" smtClean="0"/>
              <a:t>surges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Use uninterruptible power supply (UPS) to protect against power surges, brownouts, or sags</a:t>
            </a:r>
            <a:endParaRPr lang="en-US" dirty="0"/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dirty="0" smtClean="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Preventative Maintenance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Keep a record book for each new computer</a:t>
            </a:r>
          </a:p>
          <a:p>
            <a:pPr lvl="1"/>
            <a:r>
              <a:rPr lang="en-US" dirty="0" smtClean="0"/>
              <a:t>Record any changes in setup data and any problems or maintenance</a:t>
            </a:r>
          </a:p>
          <a:p>
            <a:pPr lvl="1"/>
            <a:r>
              <a:rPr lang="en-US" dirty="0" smtClean="0"/>
              <a:t>Keep a record of all changes to BIOS setup data and jumpers on the motherboard</a:t>
            </a:r>
          </a:p>
          <a:p>
            <a:r>
              <a:rPr lang="en-US" dirty="0" smtClean="0"/>
              <a:t>Label documentation and keep in a safe place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65D106B-9357-443E-8343-EA654963546B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40217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143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0BEA60AC-C86A-4325-9D15-26084A6BBEB1}" type="slidenum">
              <a:rPr lang="en-US" smtClean="0"/>
              <a:pPr eaLnBrk="1" hangingPunct="1"/>
              <a:t>56</a:t>
            </a:fld>
            <a:endParaRPr lang="en-US" dirty="0" smtClean="0"/>
          </a:p>
        </p:txBody>
      </p:sp>
      <p:sp>
        <p:nvSpPr>
          <p:cNvPr id="14340" name="Rectangle 8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How to Dispose Of Used Equipment</a:t>
            </a:r>
          </a:p>
        </p:txBody>
      </p:sp>
      <p:sp>
        <p:nvSpPr>
          <p:cNvPr id="14341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724400"/>
          </a:xfrm>
        </p:spPr>
        <p:txBody>
          <a:bodyPr/>
          <a:lstStyle/>
          <a:p>
            <a:pPr eaLnBrk="1" hangingPunct="1"/>
            <a:r>
              <a:rPr lang="en-US" dirty="0" smtClean="0"/>
              <a:t>First check to see if any equipment can be donated or at least recycled</a:t>
            </a:r>
          </a:p>
          <a:p>
            <a:pPr eaLnBrk="1" hangingPunct="1"/>
            <a:r>
              <a:rPr lang="en-US" dirty="0" smtClean="0"/>
              <a:t>If computer is to be given away</a:t>
            </a:r>
          </a:p>
          <a:p>
            <a:pPr lvl="1" eaLnBrk="1" hangingPunct="1"/>
            <a:r>
              <a:rPr lang="en-US" dirty="0" smtClean="0"/>
              <a:t>Uninstall any applications software</a:t>
            </a:r>
          </a:p>
          <a:p>
            <a:pPr lvl="1" eaLnBrk="1" hangingPunct="1"/>
            <a:r>
              <a:rPr lang="en-US" dirty="0" smtClean="0"/>
              <a:t>Delete private data (use a zero-fill utility)</a:t>
            </a:r>
          </a:p>
          <a:p>
            <a:pPr eaLnBrk="1" hangingPunct="1"/>
            <a:r>
              <a:rPr lang="en-US" dirty="0" smtClean="0"/>
              <a:t>If trashing a computer</a:t>
            </a:r>
          </a:p>
          <a:p>
            <a:pPr lvl="1" eaLnBrk="1" hangingPunct="1"/>
            <a:r>
              <a:rPr lang="en-US" dirty="0" smtClean="0"/>
              <a:t>Use a degausser to erase everything on a magnetic hard drive or drill holes through the drive</a:t>
            </a:r>
          </a:p>
          <a:p>
            <a:pPr lvl="1" eaLnBrk="1" hangingPunct="1"/>
            <a:r>
              <a:rPr lang="en-US" dirty="0" smtClean="0"/>
              <a:t>Comply with local government regulation when disposing of any type of equipment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133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0E85D73B-DFB8-4B53-81A2-FE820FEC62E9}" type="slidenum">
              <a:rPr lang="en-US" smtClean="0"/>
              <a:pPr eaLnBrk="1" hangingPunct="1"/>
              <a:t>57</a:t>
            </a:fld>
            <a:endParaRPr lang="en-US" dirty="0" smtClean="0"/>
          </a:p>
        </p:txBody>
      </p:sp>
      <p:sp>
        <p:nvSpPr>
          <p:cNvPr id="1331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How to Dispose Of Used Equipment</a:t>
            </a:r>
          </a:p>
        </p:txBody>
      </p:sp>
      <p:pic>
        <p:nvPicPr>
          <p:cNvPr id="15362" name="Picture 2" descr="C:\Users\Julie\Documents\DropBox\InstructorManuals\A+Hardware\Figures\Ch08\Table 8-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447800"/>
            <a:ext cx="4187391" cy="3732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447800" y="5562600"/>
            <a:ext cx="5737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Table 8-4  </a:t>
            </a:r>
            <a:r>
              <a:rPr lang="en-US" dirty="0" smtClean="0"/>
              <a:t>Computer parts and how to dispose of them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430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A6503C75-4E66-4B08-9D9F-83FCBA167AD2}" type="slidenum">
              <a:rPr lang="en-US" smtClean="0"/>
              <a:pPr eaLnBrk="1" hangingPunct="1"/>
              <a:t>58</a:t>
            </a:fld>
            <a:endParaRPr lang="en-US" dirty="0" smtClean="0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Summary</a:t>
            </a:r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pPr eaLnBrk="1" hangingPunct="1"/>
            <a:r>
              <a:rPr lang="en-US" dirty="0" smtClean="0"/>
              <a:t>Always begin troubleshooting my interviewing the user</a:t>
            </a:r>
          </a:p>
          <a:p>
            <a:pPr eaLnBrk="1" hangingPunct="1"/>
            <a:r>
              <a:rPr lang="en-US" dirty="0" smtClean="0"/>
              <a:t>Decide if problem occurs before or after a successful boot and if it is caused by hardware or software</a:t>
            </a:r>
          </a:p>
          <a:p>
            <a:pPr eaLnBrk="1" hangingPunct="1"/>
            <a:r>
              <a:rPr lang="en-US" dirty="0" smtClean="0"/>
              <a:t>Listen for spinning fans or drives and look for indicator lights to ensure a system is getting power</a:t>
            </a:r>
          </a:p>
          <a:p>
            <a:pPr eaLnBrk="1" hangingPunct="1"/>
            <a:r>
              <a:rPr lang="en-US" dirty="0" smtClean="0"/>
              <a:t>Removing dust from a system, providing for proper ventilation, and installing extra fans can help keep a system from overheating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en-US" dirty="0" smtClean="0"/>
              <a:t>BIOS gives beep codes when a POST error occurs during the boot before it tests video</a:t>
            </a:r>
          </a:p>
          <a:p>
            <a:r>
              <a:rPr lang="en-US" dirty="0" smtClean="0"/>
              <a:t>Error messages on a black screen during the boot are usually put there by startup BIOS during the POST</a:t>
            </a:r>
          </a:p>
          <a:p>
            <a:r>
              <a:rPr lang="en-US" dirty="0" smtClean="0"/>
              <a:t>The motherboard, processor, RAM, processor cooler assembly, and CMOS battery are field replaceable units</a:t>
            </a:r>
          </a:p>
          <a:p>
            <a:r>
              <a:rPr lang="en-US" dirty="0" smtClean="0"/>
              <a:t>Problems caused by the hard drive during a boot can be caused by the hard drive subsystem, file system, or by files required by Windows to load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65D106B-9357-443E-8343-EA654963546B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511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Approach A Hardware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Troubleshooting resources:</a:t>
            </a:r>
          </a:p>
          <a:p>
            <a:pPr lvl="1"/>
            <a:r>
              <a:rPr lang="en-US" dirty="0" smtClean="0"/>
              <a:t>User manuals</a:t>
            </a:r>
          </a:p>
          <a:p>
            <a:pPr lvl="1"/>
            <a:r>
              <a:rPr lang="en-US" dirty="0" smtClean="0"/>
              <a:t>Internet</a:t>
            </a:r>
          </a:p>
          <a:p>
            <a:pPr lvl="1"/>
            <a:r>
              <a:rPr lang="en-US" dirty="0" smtClean="0"/>
              <a:t>Chat, telephone, or email technical support</a:t>
            </a:r>
          </a:p>
          <a:p>
            <a:pPr lvl="1"/>
            <a:r>
              <a:rPr lang="en-US" dirty="0" smtClean="0"/>
              <a:t>Manufacturer’s diagnostic software</a:t>
            </a:r>
          </a:p>
          <a:p>
            <a:pPr lvl="1"/>
            <a:r>
              <a:rPr lang="en-US" dirty="0" smtClean="0"/>
              <a:t>Technical associates in your organization</a:t>
            </a:r>
          </a:p>
          <a:p>
            <a:r>
              <a:rPr lang="en-US" dirty="0" smtClean="0"/>
              <a:t>Technicians need a game plan on how to solve PC problems</a:t>
            </a:r>
          </a:p>
          <a:p>
            <a:pPr lvl="1"/>
            <a:r>
              <a:rPr lang="en-US" dirty="0" smtClean="0"/>
              <a:t>The flowchart on the following slide is a great example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65D106B-9357-443E-8343-EA654963546B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15861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r>
              <a:rPr lang="en-US" dirty="0" smtClean="0"/>
              <a:t>Video problems can be caused by the monitor, video cable, video card, onboard video, video drivers, or Windows display settings</a:t>
            </a:r>
          </a:p>
          <a:p>
            <a:r>
              <a:rPr lang="en-US" dirty="0" smtClean="0"/>
              <a:t>A CRT monitor might have a degauss button to eliminate stray EMI</a:t>
            </a:r>
          </a:p>
          <a:p>
            <a:r>
              <a:rPr lang="en-US" dirty="0" smtClean="0"/>
              <a:t>Protect a computer against dust and other airborne particles using protective enclosures and air filters, and ridding the inside of a computer from dust</a:t>
            </a:r>
          </a:p>
          <a:p>
            <a:r>
              <a:rPr lang="en-US" dirty="0" smtClean="0"/>
              <a:t>Dispose of used equipment and consumables according to local government environmental guidelines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65D106B-9357-443E-8343-EA654963546B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465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65D106B-9357-443E-8343-EA654963546B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1026" name="Picture 2" descr="C:\Users\Julie\Documents\DropBox\InstructorManuals\A+Hardware\Figures\Ch08\Figure 8-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477982"/>
            <a:ext cx="3595578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295400" y="5551116"/>
            <a:ext cx="7212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Figure 13-2  </a:t>
            </a:r>
            <a:r>
              <a:rPr lang="en-US" dirty="0" smtClean="0"/>
              <a:t>Use this flowchart when first facing a computer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395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Approach A Hardware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a computer that is not booting properly:</a:t>
            </a:r>
          </a:p>
          <a:p>
            <a:pPr lvl="1"/>
            <a:r>
              <a:rPr lang="en-US" dirty="0" smtClean="0"/>
              <a:t>If the hard drive has important data on it, consider moving the hard drive to a working computer as a second drive</a:t>
            </a:r>
          </a:p>
          <a:p>
            <a:pPr lvl="1"/>
            <a:r>
              <a:rPr lang="en-US" dirty="0" smtClean="0"/>
              <a:t>No need to install the drive in a bay, just connect it with a data cable and power cable</a:t>
            </a:r>
          </a:p>
          <a:p>
            <a:pPr lvl="1"/>
            <a:r>
              <a:rPr lang="en-US" dirty="0" smtClean="0"/>
              <a:t>Use Windows Explorer to copy files from non-booting drive to the hard drive of the working computer</a:t>
            </a:r>
          </a:p>
          <a:p>
            <a:pPr lvl="1"/>
            <a:r>
              <a:rPr lang="en-US" dirty="0" smtClean="0"/>
              <a:t>Return drive to the original system and continue trying to solve the original problem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65D106B-9357-443E-8343-EA654963546B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829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F81F9D-C561-4F99-A11C-A4D81DA526AA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2050" name="Picture 2" descr="C:\Users\Julie\Documents\DropBox\InstructorManuals\A+Hardware\Figures\Ch08\Figure 8-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496291"/>
            <a:ext cx="6019800" cy="3505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9600" y="5352595"/>
            <a:ext cx="8234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Figure 13-4  </a:t>
            </a:r>
            <a:r>
              <a:rPr lang="en-US" dirty="0" smtClean="0"/>
              <a:t>A POST error message on a black screen shown early in the boot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65209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1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3836</Words>
  <Application>Microsoft Office PowerPoint</Application>
  <PresentationFormat>On-screen Show (4:3)</PresentationFormat>
  <Paragraphs>464</Paragraphs>
  <Slides>60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60</vt:i4>
      </vt:variant>
    </vt:vector>
  </HeadingPairs>
  <TitlesOfParts>
    <vt:vector size="62" baseType="lpstr">
      <vt:lpstr>Default Design</vt:lpstr>
      <vt:lpstr>1_Default Design</vt:lpstr>
      <vt:lpstr>A+ Guide to Managing &amp; Maintaining Your PC, 8th Edition</vt:lpstr>
      <vt:lpstr>Objectives</vt:lpstr>
      <vt:lpstr>Objectives</vt:lpstr>
      <vt:lpstr>How to Approach A Hardware Problem</vt:lpstr>
      <vt:lpstr>How to Approach A Hardware Problem</vt:lpstr>
      <vt:lpstr>How to Approach A Hardware Problem</vt:lpstr>
      <vt:lpstr>PowerPoint Presentation</vt:lpstr>
      <vt:lpstr>How to Approach A Hardware Problem</vt:lpstr>
      <vt:lpstr>PowerPoint Presentation</vt:lpstr>
      <vt:lpstr>PowerPoint Presentation</vt:lpstr>
      <vt:lpstr>PowerPoint Presentation</vt:lpstr>
      <vt:lpstr>Troubleshooting the Electrical System</vt:lpstr>
      <vt:lpstr>Troubleshooting the Electrical System</vt:lpstr>
      <vt:lpstr>Troubleshooting the Electrical System</vt:lpstr>
      <vt:lpstr>Problems That Come and Go</vt:lpstr>
      <vt:lpstr>Power Problems With the Motherboard</vt:lpstr>
      <vt:lpstr>Problems With Overheating</vt:lpstr>
      <vt:lpstr>Problems With Overheating</vt:lpstr>
      <vt:lpstr>PowerPoint Presentation</vt:lpstr>
      <vt:lpstr>PowerPoint Presentation</vt:lpstr>
      <vt:lpstr>Problems With Overheating</vt:lpstr>
      <vt:lpstr>PowerPoint Presentation</vt:lpstr>
      <vt:lpstr>PowerPoint Presentation</vt:lpstr>
      <vt:lpstr>Problems With Overheating</vt:lpstr>
      <vt:lpstr>PowerPoint Presentation</vt:lpstr>
      <vt:lpstr>Problems With Overheating</vt:lpstr>
      <vt:lpstr>Troubleshooting POST Before Video Is Active</vt:lpstr>
      <vt:lpstr>PowerPoint Presentation</vt:lpstr>
      <vt:lpstr>Troubleshooting Error Messages During the Boot</vt:lpstr>
      <vt:lpstr>PowerPoint Presentation</vt:lpstr>
      <vt:lpstr>PowerPoint Presentation</vt:lpstr>
      <vt:lpstr>Troubleshooting the Motherboard, Processor, and RAM</vt:lpstr>
      <vt:lpstr>Troubleshooting the Motherboard, Processor, and RAM</vt:lpstr>
      <vt:lpstr>Troubleshooting the Motherboard, Processor, and RAM</vt:lpstr>
      <vt:lpstr>Troubleshooting the Motherboard, Processor, and RAM</vt:lpstr>
      <vt:lpstr>Troubleshooting the Motherboard, Processor, and RAM</vt:lpstr>
      <vt:lpstr>Problems With Installations</vt:lpstr>
      <vt:lpstr>Problems With Installations</vt:lpstr>
      <vt:lpstr>Troubleshooting Hard Drives</vt:lpstr>
      <vt:lpstr>Troubleshooting Hard Drives</vt:lpstr>
      <vt:lpstr>Troubleshooting Hard Drives</vt:lpstr>
      <vt:lpstr>Troubleshooting Hard Drives</vt:lpstr>
      <vt:lpstr>Troubleshooting Hard Drives</vt:lpstr>
      <vt:lpstr>Troubleshooting Monitors and Video</vt:lpstr>
      <vt:lpstr>Monitor Indicator Light Is NOT On; No Image On-Screen</vt:lpstr>
      <vt:lpstr>Monitor Indicator Light IS On; No Image On-Screen</vt:lpstr>
      <vt:lpstr>Monitor Indicator Light IS On; No Image On-Screen</vt:lpstr>
      <vt:lpstr>Monitor Indicator Light IS On; No Image On-Screen</vt:lpstr>
      <vt:lpstr>Poor Display</vt:lpstr>
      <vt:lpstr>Problems With CRT Monitors</vt:lpstr>
      <vt:lpstr>Display Settings Make the Screen Unreadable</vt:lpstr>
      <vt:lpstr>Protecting A Computer and The Environment</vt:lpstr>
      <vt:lpstr>Physically Protect Your Equipment</vt:lpstr>
      <vt:lpstr>Physically Protect Your Equipment</vt:lpstr>
      <vt:lpstr>Document Preventative Maintenance</vt:lpstr>
      <vt:lpstr>How to Dispose Of Used Equipment</vt:lpstr>
      <vt:lpstr>How to Dispose Of Used Equipment</vt:lpstr>
      <vt:lpstr>Summary</vt:lpstr>
      <vt:lpstr>Summary</vt:lpstr>
      <vt:lpstr>Summary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337</cp:revision>
  <dcterms:created xsi:type="dcterms:W3CDTF">2009-10-02T16:47:43Z</dcterms:created>
  <dcterms:modified xsi:type="dcterms:W3CDTF">2012-11-30T02:12:18Z</dcterms:modified>
</cp:coreProperties>
</file>