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74"/>
  </p:notesMasterIdLst>
  <p:sldIdLst>
    <p:sldId id="319" r:id="rId3"/>
    <p:sldId id="320" r:id="rId4"/>
    <p:sldId id="369" r:id="rId5"/>
    <p:sldId id="394" r:id="rId6"/>
    <p:sldId id="332" r:id="rId7"/>
    <p:sldId id="370" r:id="rId8"/>
    <p:sldId id="384" r:id="rId9"/>
    <p:sldId id="396" r:id="rId10"/>
    <p:sldId id="372" r:id="rId11"/>
    <p:sldId id="395" r:id="rId12"/>
    <p:sldId id="397" r:id="rId13"/>
    <p:sldId id="398" r:id="rId14"/>
    <p:sldId id="333" r:id="rId15"/>
    <p:sldId id="376" r:id="rId16"/>
    <p:sldId id="399" r:id="rId17"/>
    <p:sldId id="378" r:id="rId18"/>
    <p:sldId id="379" r:id="rId19"/>
    <p:sldId id="400" r:id="rId20"/>
    <p:sldId id="401" r:id="rId21"/>
    <p:sldId id="377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1" r:id="rId31"/>
    <p:sldId id="412" r:id="rId32"/>
    <p:sldId id="334" r:id="rId33"/>
    <p:sldId id="382" r:id="rId34"/>
    <p:sldId id="413" r:id="rId35"/>
    <p:sldId id="381" r:id="rId36"/>
    <p:sldId id="387" r:id="rId37"/>
    <p:sldId id="336" r:id="rId38"/>
    <p:sldId id="338" r:id="rId39"/>
    <p:sldId id="339" r:id="rId40"/>
    <p:sldId id="389" r:id="rId41"/>
    <p:sldId id="415" r:id="rId42"/>
    <p:sldId id="390" r:id="rId43"/>
    <p:sldId id="416" r:id="rId44"/>
    <p:sldId id="417" r:id="rId45"/>
    <p:sldId id="340" r:id="rId46"/>
    <p:sldId id="418" r:id="rId47"/>
    <p:sldId id="391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393" r:id="rId71"/>
    <p:sldId id="441" r:id="rId72"/>
    <p:sldId id="442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804DCE3-B98A-4846-8031-5A860C75BE19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06B87E-01BF-4ABF-BB31-6105D86AC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5578092A-41C6-43B9-BC11-BDC8D4AAE58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44276-EF08-4611-9782-604B8F92A5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96643-B0C1-4DA3-8F0A-E2C022326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1DE77-CB5D-4758-AC0E-5282E8A1C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EFE0C-CBE1-4B1B-9940-D8BC62A4E5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2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0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9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124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30CC8-7741-4FE2-8B5F-A4809065A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62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33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07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02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F5FF-EE92-49A9-91BC-0040F96239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15CE-038E-4170-A6CE-F5E6FBCA9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C143B-34F2-4246-A959-A2B5E042CE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5C13-0A11-4B9D-BEA9-05D16C5821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B5A4-343E-49BF-8B50-CC6C038C3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0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96F33-BAAC-4C65-AABA-2C71787EF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B229B-5B78-4741-8CCD-C873E1246D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2667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8E7561-AC97-4986-9FF5-6D045B7D8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100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15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Connecting to and Setting up a Network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31242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42" name="Picture 2" descr="C:\Users\Julie\Documents\DropBox\InstructorManuals\A+Software\Figures\ch07\35135_f07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78269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5562599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15-5 </a:t>
            </a:r>
            <a:r>
              <a:rPr lang="en-US" dirty="0" smtClean="0"/>
              <a:t>Each server running on a computer is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addressed by a unique port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 Addresses Get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 address is embedded on a network adapter at a factory</a:t>
            </a:r>
          </a:p>
          <a:p>
            <a:r>
              <a:rPr lang="en-US" dirty="0" smtClean="0"/>
              <a:t>IP addresses are assigned manually or by software</a:t>
            </a:r>
          </a:p>
          <a:p>
            <a:pPr lvl="1"/>
            <a:r>
              <a:rPr lang="en-US" dirty="0" smtClean="0"/>
              <a:t>Static IP address: manually and permanently assigned to a computer or device</a:t>
            </a:r>
          </a:p>
          <a:p>
            <a:pPr lvl="1"/>
            <a:r>
              <a:rPr lang="en-US" dirty="0" smtClean="0"/>
              <a:t>Dynamic IP address: assigned by a server each time the device connects to the network</a:t>
            </a:r>
          </a:p>
          <a:p>
            <a:pPr lvl="2"/>
            <a:r>
              <a:rPr lang="en-US" dirty="0" smtClean="0"/>
              <a:t>A DHCP (dynamic host configuration protocol) server assigns addresses to a DHCP client that is requesting an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 Addresses Get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IP address has 32 or 128 bits</a:t>
            </a:r>
          </a:p>
          <a:p>
            <a:r>
              <a:rPr lang="en-US" dirty="0" smtClean="0"/>
              <a:t>Internet Protocol version 4 (IPv4) – uses a 32-bit address to identify a network connection</a:t>
            </a:r>
          </a:p>
          <a:p>
            <a:pPr lvl="1"/>
            <a:r>
              <a:rPr lang="en-US" dirty="0" smtClean="0"/>
              <a:t>Currently a shortage of IPv4 IP addresses</a:t>
            </a:r>
          </a:p>
          <a:p>
            <a:r>
              <a:rPr lang="en-US" dirty="0" smtClean="0"/>
              <a:t>Internet Protocol version 6 (IPv6) was created partly due to the shortage of IPv4 addresses</a:t>
            </a:r>
          </a:p>
          <a:p>
            <a:pPr lvl="1"/>
            <a:r>
              <a:rPr lang="en-US" dirty="0" smtClean="0"/>
              <a:t>Uses a 128-bit IP address</a:t>
            </a:r>
          </a:p>
          <a:p>
            <a:r>
              <a:rPr lang="en-US" dirty="0" smtClean="0"/>
              <a:t>Internet Assigned Numbers Authority (IANA) is responsible for keeping track of assigned IP addresses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3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IPv4 IP Addresses Are Used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address: 32 bits long, made up of 4 groups, each 8 bits long</a:t>
            </a:r>
          </a:p>
          <a:p>
            <a:pPr lvl="1" eaLnBrk="1" hangingPunct="1"/>
            <a:r>
              <a:rPr lang="en-US" dirty="0" smtClean="0"/>
              <a:t>Four decimal numbers separated by periods</a:t>
            </a:r>
          </a:p>
          <a:p>
            <a:pPr lvl="2" eaLnBrk="1" hangingPunct="1"/>
            <a:r>
              <a:rPr lang="en-US" dirty="0" smtClean="0"/>
              <a:t>72.56.105.12</a:t>
            </a:r>
          </a:p>
          <a:p>
            <a:pPr lvl="1" eaLnBrk="1" hangingPunct="1"/>
            <a:r>
              <a:rPr lang="en-US" dirty="0" smtClean="0"/>
              <a:t>Largest possible 8-bit number</a:t>
            </a:r>
          </a:p>
          <a:p>
            <a:pPr lvl="2" eaLnBrk="1" hangingPunct="1"/>
            <a:r>
              <a:rPr lang="en-US" dirty="0" smtClean="0"/>
              <a:t>11111111 (255 decimal)</a:t>
            </a:r>
          </a:p>
          <a:p>
            <a:pPr lvl="1" eaLnBrk="1" hangingPunct="1"/>
            <a:r>
              <a:rPr lang="en-US" dirty="0" smtClean="0"/>
              <a:t>Largest possible decimal IP address</a:t>
            </a:r>
          </a:p>
          <a:p>
            <a:pPr lvl="2" eaLnBrk="1" hangingPunct="1"/>
            <a:r>
              <a:rPr lang="en-US" dirty="0" smtClean="0"/>
              <a:t>255.255.255.255</a:t>
            </a:r>
          </a:p>
          <a:p>
            <a:pPr lvl="2" eaLnBrk="1" hangingPunct="1"/>
            <a:r>
              <a:rPr lang="en-US" dirty="0" smtClean="0"/>
              <a:t>11111111.11111111.11111111.11111111 binary</a:t>
            </a:r>
          </a:p>
          <a:p>
            <a:pPr lvl="1" eaLnBrk="1" hangingPunct="1"/>
            <a:r>
              <a:rPr lang="en-US" dirty="0" smtClean="0"/>
              <a:t>Octet: each of the four decimal numbers</a:t>
            </a:r>
          </a:p>
          <a:p>
            <a:pPr lvl="2" eaLnBrk="1" hangingPunct="1"/>
            <a:r>
              <a:rPr lang="en-US" dirty="0" smtClean="0"/>
              <a:t>0 to 255, 4.3 billion potential IP addresses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FD48DD1-6ECB-46FC-B0BD-81597E92DC37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IPv4 IP Addresses Are Used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 identifies network and host</a:t>
            </a:r>
          </a:p>
          <a:p>
            <a:pPr lvl="1" eaLnBrk="1" hangingPunct="1"/>
            <a:r>
              <a:rPr lang="en-US" dirty="0" smtClean="0"/>
              <a:t>Classes are based on the number of possible IP addresses in each network within each class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895600" y="5410200"/>
            <a:ext cx="33252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7-1 </a:t>
            </a:r>
            <a:r>
              <a:rPr lang="en-US" sz="1600" dirty="0"/>
              <a:t>Classes of IP addresses</a:t>
            </a: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FCCDCED-CDC1-4142-AB23-4DEB07107E78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pic>
        <p:nvPicPr>
          <p:cNvPr id="12296" name="Picture 8" descr="C:\Users\Julie\Documents\DropBox\InstructorManuals\A+Software\Figures\ch07\35135_t0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62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IPv4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 addresses: </a:t>
            </a:r>
          </a:p>
          <a:p>
            <a:pPr lvl="1"/>
            <a:r>
              <a:rPr lang="en-US" dirty="0" smtClean="0"/>
              <a:t>First octet identifies the network and last three can be used to identify the host</a:t>
            </a:r>
          </a:p>
          <a:p>
            <a:r>
              <a:rPr lang="en-US" dirty="0" smtClean="0"/>
              <a:t>Class B addresses:</a:t>
            </a:r>
          </a:p>
          <a:p>
            <a:pPr lvl="1"/>
            <a:r>
              <a:rPr lang="en-US" dirty="0" smtClean="0"/>
              <a:t>First two octets identify the network and last two can be used to identify the host</a:t>
            </a:r>
          </a:p>
          <a:p>
            <a:r>
              <a:rPr lang="en-US" dirty="0" smtClean="0"/>
              <a:t>Class C addresses:</a:t>
            </a:r>
          </a:p>
          <a:p>
            <a:pPr lvl="1"/>
            <a:r>
              <a:rPr lang="en-US" dirty="0" smtClean="0"/>
              <a:t>First three octets identify the network and the last octet can be used to identify the host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IPv4 IP Addresses Are Used</a:t>
            </a:r>
          </a:p>
        </p:txBody>
      </p:sp>
      <p:sp>
        <p:nvSpPr>
          <p:cNvPr id="1331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D addresses: octets 224 through 239</a:t>
            </a:r>
          </a:p>
          <a:p>
            <a:pPr lvl="1" eaLnBrk="1" hangingPunct="1"/>
            <a:r>
              <a:rPr lang="en-US" dirty="0" smtClean="0"/>
              <a:t>Multicasting</a:t>
            </a:r>
          </a:p>
          <a:p>
            <a:pPr eaLnBrk="1" hangingPunct="1"/>
            <a:r>
              <a:rPr lang="en-US" dirty="0" smtClean="0"/>
              <a:t>Class E addresses: octets 240 through 254</a:t>
            </a:r>
          </a:p>
          <a:p>
            <a:pPr lvl="1" eaLnBrk="1" hangingPunct="1"/>
            <a:r>
              <a:rPr lang="en-US" dirty="0" smtClean="0"/>
              <a:t>Research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762000" y="5741827"/>
            <a:ext cx="784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15-7 </a:t>
            </a:r>
            <a:r>
              <a:rPr lang="en-US" sz="1600" dirty="0"/>
              <a:t>The network portion and host portion for each class of IP </a:t>
            </a:r>
            <a:r>
              <a:rPr lang="en-US" sz="1600" dirty="0" smtClean="0"/>
              <a:t>addresses</a:t>
            </a:r>
            <a:endParaRPr lang="en-US" sz="1600" dirty="0"/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591FD3B-646B-4319-82D5-D06608D552B9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13320" name="Picture 8" descr="C:\Users\Julie\Documents\DropBox\InstructorManuals\A+Software\Figures\ch07\35135_f07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5944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IPv4 IP Addresses Are Used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few IP addresses are reserved for special use by TCP/IP and should not be assigned to a device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493818" y="5181600"/>
            <a:ext cx="3625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Table </a:t>
            </a:r>
            <a:r>
              <a:rPr lang="en-US" b="1" dirty="0" smtClean="0"/>
              <a:t>7-2 </a:t>
            </a:r>
            <a:r>
              <a:rPr lang="en-US" dirty="0"/>
              <a:t>Reserved IP addresses</a:t>
            </a:r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07A4C7C-C0B9-4773-96CA-B49C59AC09A7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pic>
        <p:nvPicPr>
          <p:cNvPr id="15368" name="Picture 8" descr="C:\Users\Julie\Documents\DropBox\InstructorManuals\A+Software\Figures\ch07\35135_t0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620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IPv4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Subnets using IPv4</a:t>
            </a:r>
          </a:p>
          <a:p>
            <a:pPr lvl="1"/>
            <a:r>
              <a:rPr lang="en-US" dirty="0" smtClean="0"/>
              <a:t>Large networks can and should be divided into smaller networks called subnetworks or subnets</a:t>
            </a:r>
          </a:p>
          <a:p>
            <a:pPr lvl="1"/>
            <a:r>
              <a:rPr lang="en-US" dirty="0" smtClean="0"/>
              <a:t>To divide a network into subnets, you designate part of the host portion of the IP address as a subnet</a:t>
            </a:r>
          </a:p>
          <a:p>
            <a:r>
              <a:rPr lang="en-US" dirty="0" smtClean="0"/>
              <a:t>Example: Class A network of 69.0.0.0</a:t>
            </a:r>
          </a:p>
          <a:p>
            <a:pPr lvl="1"/>
            <a:r>
              <a:rPr lang="en-US" dirty="0" smtClean="0"/>
              <a:t>On network 69 you could have 16 million hosts</a:t>
            </a:r>
          </a:p>
          <a:p>
            <a:pPr lvl="1"/>
            <a:r>
              <a:rPr lang="en-US" dirty="0" smtClean="0"/>
              <a:t>You can divide this network into 256 subnets by using the second octet for the subnet address</a:t>
            </a:r>
          </a:p>
          <a:p>
            <a:pPr lvl="1"/>
            <a:r>
              <a:rPr lang="en-US" dirty="0" smtClean="0"/>
              <a:t>Possible network numbers would range from 69.0.x.y – 69.255.x.y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IPv4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The subnet mask identifies which part of an IP address is the network id and which is the host id</a:t>
            </a:r>
          </a:p>
          <a:p>
            <a:r>
              <a:rPr lang="en-US" dirty="0" smtClean="0"/>
              <a:t>Subnet masks help a device know if an IP address is part of it’s network or belongs to another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3490" name="Picture 2" descr="C:\Users\Julie\Documents\DropBox\InstructorManuals\A+Software\Figures\ch07\35135_f07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7327"/>
            <a:ext cx="3508510" cy="28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5257800"/>
            <a:ext cx="2553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15-8  </a:t>
            </a:r>
            <a:r>
              <a:rPr lang="en-US" sz="1600" dirty="0" smtClean="0"/>
              <a:t>A host can </a:t>
            </a:r>
          </a:p>
          <a:p>
            <a:r>
              <a:rPr lang="en-US" sz="1600" dirty="0" smtClean="0"/>
              <a:t>Always determine if an IP </a:t>
            </a:r>
          </a:p>
          <a:p>
            <a:r>
              <a:rPr lang="en-US" sz="1600" dirty="0" smtClean="0"/>
              <a:t>Address is on its </a:t>
            </a:r>
          </a:p>
          <a:p>
            <a:r>
              <a:rPr lang="en-US" sz="1600" dirty="0" smtClean="0"/>
              <a:t>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07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TCP/IP protocols and standards Windows uses for networking</a:t>
            </a:r>
          </a:p>
          <a:p>
            <a:pPr eaLnBrk="1" hangingPunct="1"/>
            <a:r>
              <a:rPr lang="en-US" dirty="0" smtClean="0"/>
              <a:t>Learn how to connect a computer to a network</a:t>
            </a:r>
          </a:p>
          <a:p>
            <a:pPr eaLnBrk="1" hangingPunct="1"/>
            <a:r>
              <a:rPr lang="en-US" dirty="0" smtClean="0"/>
              <a:t>Learn how to configure and secure a multifunction router on a local network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578C20-5FF2-47D5-92E5-24F566E6091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IPv4 IP Addresses Are Used</a:t>
            </a: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Subnet masks</a:t>
            </a:r>
          </a:p>
          <a:p>
            <a:pPr lvl="1" eaLnBrk="1" hangingPunct="1"/>
            <a:r>
              <a:rPr lang="en-US" dirty="0" smtClean="0"/>
              <a:t>Group of ones followed by a group of zeros</a:t>
            </a:r>
          </a:p>
          <a:p>
            <a:pPr lvl="1" eaLnBrk="1" hangingPunct="1"/>
            <a:r>
              <a:rPr lang="en-US" dirty="0" smtClean="0"/>
              <a:t>Classful subnet masks: all ones, all zeros in an octet</a:t>
            </a:r>
          </a:p>
          <a:p>
            <a:pPr lvl="1" eaLnBrk="1" hangingPunct="1"/>
            <a:r>
              <a:rPr lang="en-US" dirty="0" smtClean="0"/>
              <a:t>Classless subnet mask: mix of zeros and ones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600200" y="5181600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7-3 </a:t>
            </a:r>
            <a:r>
              <a:rPr lang="en-US" sz="1600" dirty="0"/>
              <a:t>Default subnet masks for classes of IP addresses</a:t>
            </a:r>
          </a:p>
        </p:txBody>
      </p:sp>
      <p:sp>
        <p:nvSpPr>
          <p:cNvPr id="143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E3400C3-3FCE-4700-821C-83DDD7BA37EA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pic>
        <p:nvPicPr>
          <p:cNvPr id="14344" name="Picture 8" descr="C:\Users\Julie\Documents\DropBox\InstructorManuals\A+Software\Figures\ch07\35135_t07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IPv4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 is divided into a subnet when the subnet mask takes some of the host portion for the network ID</a:t>
            </a:r>
          </a:p>
          <a:p>
            <a:r>
              <a:rPr lang="en-US" dirty="0" smtClean="0"/>
              <a:t>Example: Dividing 69.0.0.0 into 256 subnets</a:t>
            </a:r>
          </a:p>
          <a:p>
            <a:pPr lvl="1"/>
            <a:r>
              <a:rPr lang="en-US" dirty="0" smtClean="0"/>
              <a:t>The subnet mask would be 255.255.0.0 instead of 255.0.0.0</a:t>
            </a:r>
          </a:p>
          <a:p>
            <a:pPr lvl="1"/>
            <a:r>
              <a:rPr lang="en-US" dirty="0" smtClean="0"/>
              <a:t>Therefore, an address of  69.12.34.56 with a subnet mask of 255.255.0.0 yields:</a:t>
            </a:r>
          </a:p>
          <a:p>
            <a:pPr lvl="2"/>
            <a:r>
              <a:rPr lang="en-US" dirty="0" smtClean="0"/>
              <a:t>Network id = 69.12.0.0</a:t>
            </a:r>
          </a:p>
          <a:p>
            <a:pPr lvl="2"/>
            <a:r>
              <a:rPr lang="en-US" dirty="0" smtClean="0"/>
              <a:t>Host id = 34.56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26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IPv4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Public IP addresses: available to the Internet</a:t>
            </a:r>
          </a:p>
          <a:p>
            <a:pPr eaLnBrk="1" hangingPunct="1"/>
            <a:r>
              <a:rPr lang="en-US" dirty="0" smtClean="0"/>
              <a:t>Private IP addresses: used on private network</a:t>
            </a:r>
          </a:p>
          <a:p>
            <a:pPr lvl="1" eaLnBrk="1" hangingPunct="1"/>
            <a:r>
              <a:rPr lang="en-US" dirty="0" smtClean="0"/>
              <a:t>Use router with NAT (Network Address Translation) redirection for Internet access</a:t>
            </a:r>
          </a:p>
          <a:p>
            <a:pPr lvl="2" eaLnBrk="1" hangingPunct="1"/>
            <a:r>
              <a:rPr lang="en-US" dirty="0" smtClean="0"/>
              <a:t>NAT: a TCP/IP protocol that substitutes the public IP address of the router for the private IP address of a computer that needs to communicate on the Internet</a:t>
            </a:r>
          </a:p>
          <a:p>
            <a:pPr lvl="1" eaLnBrk="1" hangingPunct="1"/>
            <a:r>
              <a:rPr lang="en-US" dirty="0" smtClean="0"/>
              <a:t>IEEE recommend the following be used:</a:t>
            </a:r>
          </a:p>
          <a:p>
            <a:pPr lvl="2" eaLnBrk="1" hangingPunct="1"/>
            <a:r>
              <a:rPr lang="en-US" dirty="0" smtClean="0"/>
              <a:t>10.0.0.0 through 10.255.255.255</a:t>
            </a:r>
          </a:p>
          <a:p>
            <a:pPr lvl="2" eaLnBrk="1" hangingPunct="1"/>
            <a:r>
              <a:rPr lang="en-US" dirty="0" smtClean="0"/>
              <a:t>172.16.0.0 through 172.31.255.255</a:t>
            </a:r>
          </a:p>
          <a:p>
            <a:pPr lvl="2" eaLnBrk="1" hangingPunct="1"/>
            <a:r>
              <a:rPr lang="en-US" dirty="0" smtClean="0"/>
              <a:t>192.168.0.0 through 192.168.255.255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IPv6 address has 128 bits written as 8 blocks of hexadecimal numbers separated by colons</a:t>
            </a:r>
          </a:p>
          <a:p>
            <a:pPr lvl="1"/>
            <a:r>
              <a:rPr lang="en-US" dirty="0" smtClean="0"/>
              <a:t>Example: 2001:0000:0B80:0000:0000:00D3:9C5A:00CC</a:t>
            </a:r>
          </a:p>
          <a:p>
            <a:pPr lvl="1"/>
            <a:r>
              <a:rPr lang="en-US" dirty="0" smtClean="0"/>
              <a:t>Each block is 16 bits</a:t>
            </a:r>
          </a:p>
          <a:p>
            <a:pPr lvl="1"/>
            <a:r>
              <a:rPr lang="en-US" dirty="0" smtClean="0"/>
              <a:t>Leading 0s in a 4-character hex block can be eliminated. For example, the IP address above:</a:t>
            </a:r>
          </a:p>
          <a:p>
            <a:pPr lvl="2"/>
            <a:r>
              <a:rPr lang="en-US" dirty="0" smtClean="0"/>
              <a:t>2001:0000:B80:0000:0000:D3:9C5A:CC</a:t>
            </a:r>
          </a:p>
          <a:p>
            <a:pPr lvl="1"/>
            <a:r>
              <a:rPr lang="en-US" dirty="0" smtClean="0"/>
              <a:t>If blocks contain all zeros, they can be written as double colons. From IP address above:</a:t>
            </a:r>
          </a:p>
          <a:p>
            <a:pPr lvl="2"/>
            <a:r>
              <a:rPr lang="en-US" dirty="0" smtClean="0"/>
              <a:t>2001:0000:B80::D3:9C5A:CC</a:t>
            </a:r>
          </a:p>
          <a:p>
            <a:pPr lvl="2"/>
            <a:r>
              <a:rPr lang="en-US" dirty="0" smtClean="0"/>
              <a:t>Only one set of double colons is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used in the IPv6 standards:</a:t>
            </a:r>
          </a:p>
          <a:p>
            <a:pPr lvl="1"/>
            <a:r>
              <a:rPr lang="en-US" b="1" dirty="0" smtClean="0"/>
              <a:t>Link (local link)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a local area network (LAN) or wide area network (WAN) bound by routers</a:t>
            </a:r>
          </a:p>
          <a:p>
            <a:pPr lvl="1"/>
            <a:r>
              <a:rPr lang="en-US" b="1" dirty="0" smtClean="0"/>
              <a:t>Interface</a:t>
            </a:r>
            <a:r>
              <a:rPr lang="en-US" dirty="0" smtClean="0"/>
              <a:t>: node’s attachment to a link</a:t>
            </a:r>
          </a:p>
          <a:p>
            <a:pPr lvl="2"/>
            <a:r>
              <a:rPr lang="en-US" dirty="0" smtClean="0"/>
              <a:t>Can be logical or physical</a:t>
            </a:r>
          </a:p>
          <a:p>
            <a:pPr lvl="2"/>
            <a:r>
              <a:rPr lang="en-US" dirty="0" smtClean="0"/>
              <a:t>Logical attachment is used for tunneling (used by IPv6 to transport IPv6 packets over an IPv4 network)</a:t>
            </a:r>
          </a:p>
          <a:p>
            <a:pPr lvl="1"/>
            <a:r>
              <a:rPr lang="en-US" b="1" dirty="0" smtClean="0"/>
              <a:t>Interface ID</a:t>
            </a:r>
            <a:r>
              <a:rPr lang="en-US" dirty="0" smtClean="0"/>
              <a:t>: last 64 bits or 4 blocks of an IP address</a:t>
            </a:r>
          </a:p>
          <a:p>
            <a:pPr lvl="1"/>
            <a:r>
              <a:rPr lang="en-US" b="1" dirty="0" smtClean="0"/>
              <a:t>Neighbors</a:t>
            </a:r>
            <a:r>
              <a:rPr lang="en-US" dirty="0" smtClean="0"/>
              <a:t>: two or more nodes on the same link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0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tunneling protocols for IPv6 packets to travel over an IPv4 network:</a:t>
            </a:r>
          </a:p>
          <a:p>
            <a:pPr lvl="1"/>
            <a:r>
              <a:rPr lang="en-US" b="1" dirty="0" smtClean="0"/>
              <a:t>ISATAP</a:t>
            </a:r>
            <a:r>
              <a:rPr lang="en-US" dirty="0" smtClean="0"/>
              <a:t> (Intra-Site Automatic Tunnel Addressing Protocol)</a:t>
            </a:r>
          </a:p>
          <a:p>
            <a:pPr lvl="1"/>
            <a:r>
              <a:rPr lang="en-US" b="1" dirty="0" smtClean="0"/>
              <a:t>Teredo</a:t>
            </a:r>
            <a:r>
              <a:rPr lang="en-US" dirty="0" smtClean="0"/>
              <a:t> – addresses intended to be used by this protocol always begin with the same 32-bit prefix (called fixed bits) which is 2001</a:t>
            </a:r>
          </a:p>
          <a:p>
            <a:pPr lvl="1"/>
            <a:r>
              <a:rPr lang="en-US" b="1" dirty="0" smtClean="0"/>
              <a:t>6TO4</a:t>
            </a:r>
            <a:r>
              <a:rPr lang="en-US" dirty="0" smtClean="0"/>
              <a:t> – older protocol being replaced by Teredo or ISATAP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6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IPv6 addresses:</a:t>
            </a:r>
          </a:p>
          <a:p>
            <a:pPr lvl="1"/>
            <a:r>
              <a:rPr lang="en-US" b="1" dirty="0" smtClean="0"/>
              <a:t>Unicast address</a:t>
            </a:r>
            <a:r>
              <a:rPr lang="en-US" dirty="0" smtClean="0"/>
              <a:t>: packets are delivered to a single node on a network</a:t>
            </a:r>
          </a:p>
          <a:p>
            <a:pPr lvl="1"/>
            <a:r>
              <a:rPr lang="en-US" b="1" dirty="0" smtClean="0"/>
              <a:t>Multicast address</a:t>
            </a:r>
            <a:r>
              <a:rPr lang="en-US" dirty="0" smtClean="0"/>
              <a:t>: packets are delivered to all nodes on a network</a:t>
            </a:r>
          </a:p>
          <a:p>
            <a:pPr lvl="1"/>
            <a:r>
              <a:rPr lang="en-US" b="1" dirty="0" smtClean="0"/>
              <a:t>Anycast address</a:t>
            </a:r>
            <a:r>
              <a:rPr lang="en-US" dirty="0" smtClean="0"/>
              <a:t>: used by routers; identifies multiple destinations and packets are delivered to the closest destination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3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IPv6 IP Addresses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There are three types of unicast addresses:</a:t>
            </a:r>
          </a:p>
          <a:p>
            <a:pPr lvl="1"/>
            <a:r>
              <a:rPr lang="en-US" sz="2300" b="1" dirty="0" smtClean="0"/>
              <a:t>Global unicast </a:t>
            </a:r>
            <a:r>
              <a:rPr lang="en-US" sz="2300" dirty="0" smtClean="0"/>
              <a:t>(global address): can be routed on the Internet</a:t>
            </a:r>
          </a:p>
          <a:p>
            <a:pPr lvl="2"/>
            <a:r>
              <a:rPr lang="en-US" dirty="0" smtClean="0"/>
              <a:t>Most begin with the prefix 2000::/3</a:t>
            </a:r>
          </a:p>
          <a:p>
            <a:pPr lvl="2"/>
            <a:r>
              <a:rPr lang="en-US" dirty="0" smtClean="0"/>
              <a:t>The /3 indicates the first three bits are fixed and always 001</a:t>
            </a:r>
          </a:p>
          <a:p>
            <a:pPr lvl="1"/>
            <a:r>
              <a:rPr lang="en-US" sz="2300" b="1" dirty="0" smtClean="0"/>
              <a:t>Link-local unicast </a:t>
            </a:r>
            <a:r>
              <a:rPr lang="en-US" sz="2300" dirty="0" smtClean="0"/>
              <a:t>(link-local or local address): can be used for communicating with nodes in same link</a:t>
            </a:r>
          </a:p>
          <a:p>
            <a:pPr lvl="2"/>
            <a:r>
              <a:rPr lang="en-US" dirty="0" smtClean="0"/>
              <a:t>Most begin with FE80::/64</a:t>
            </a:r>
          </a:p>
          <a:p>
            <a:pPr lvl="2"/>
            <a:r>
              <a:rPr lang="en-US" dirty="0" smtClean="0"/>
              <a:t>Begins FE80 followed by enough zeros to make 64 bits</a:t>
            </a:r>
          </a:p>
          <a:p>
            <a:pPr lvl="1"/>
            <a:r>
              <a:rPr lang="en-US" sz="2300" b="1" dirty="0" smtClean="0"/>
              <a:t>Unique local address </a:t>
            </a:r>
            <a:r>
              <a:rPr lang="en-US" sz="2300" dirty="0" smtClean="0"/>
              <a:t>(ULA): identifies a specific site within a large organization</a:t>
            </a:r>
          </a:p>
          <a:p>
            <a:pPr lvl="2"/>
            <a:r>
              <a:rPr lang="en-US" dirty="0" smtClean="0"/>
              <a:t>Prefixes are FC00::/7 and FD00::/8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53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4514" name="Picture 2" descr="C:\Users\Julie\Documents\DropBox\InstructorManuals\A+Software\Figures\ch07\35135_f0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36650"/>
            <a:ext cx="6705600" cy="403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65265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15-10  </a:t>
            </a:r>
            <a:r>
              <a:rPr lang="en-US" dirty="0" smtClean="0"/>
              <a:t>Three types of IPv6 unicast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84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IP Address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i="1" dirty="0" smtClean="0"/>
              <a:t>ipconfig</a:t>
            </a:r>
            <a:r>
              <a:rPr lang="en-US" dirty="0" smtClean="0"/>
              <a:t> command in a command prompt window to show the IPv4 and IPv6 addresses assigned to all network connections</a:t>
            </a:r>
          </a:p>
          <a:p>
            <a:r>
              <a:rPr lang="en-US" dirty="0" smtClean="0"/>
              <a:t>IPv6 addresses are followed by a % sign and a number</a:t>
            </a:r>
          </a:p>
          <a:p>
            <a:pPr lvl="1"/>
            <a:r>
              <a:rPr lang="en-US" dirty="0" smtClean="0"/>
              <a:t>The number is called the zone ID or scope ID and is used to identify the interface in a list of interfaces of a computer</a:t>
            </a:r>
          </a:p>
          <a:p>
            <a:pPr lvl="1"/>
            <a:r>
              <a:rPr lang="en-US" dirty="0" smtClean="0"/>
              <a:t>Refer to </a:t>
            </a:r>
            <a:r>
              <a:rPr lang="en-US" dirty="0" smtClean="0"/>
              <a:t>Figure 15-11 </a:t>
            </a:r>
            <a:r>
              <a:rPr lang="en-US" dirty="0" smtClean="0"/>
              <a:t>on the next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4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TCP/IP and Windows Networking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applications</a:t>
            </a:r>
          </a:p>
          <a:p>
            <a:pPr lvl="1" eaLnBrk="1" hangingPunct="1"/>
            <a:r>
              <a:rPr lang="en-US" dirty="0" smtClean="0"/>
              <a:t>Two computers and two applications involved</a:t>
            </a:r>
          </a:p>
          <a:p>
            <a:pPr lvl="1" eaLnBrk="1" hangingPunct="1"/>
            <a:r>
              <a:rPr lang="en-US" dirty="0" smtClean="0"/>
              <a:t>Communication occurs three levels</a:t>
            </a:r>
          </a:p>
          <a:p>
            <a:pPr lvl="2" eaLnBrk="1" hangingPunct="1"/>
            <a:r>
              <a:rPr lang="en-US" dirty="0" smtClean="0"/>
              <a:t>Hardware, operating system, application</a:t>
            </a:r>
          </a:p>
          <a:p>
            <a:pPr lvl="2" eaLnBrk="1" hangingPunct="1"/>
            <a:r>
              <a:rPr lang="en-US" dirty="0" smtClean="0"/>
              <a:t>Dependent on one computer addressing the other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838200" y="5626387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15-1 </a:t>
            </a:r>
            <a:r>
              <a:rPr lang="en-US" sz="1600" dirty="0"/>
              <a:t>A </a:t>
            </a:r>
            <a:r>
              <a:rPr lang="en-US" sz="1600" dirty="0" smtClean="0"/>
              <a:t>web </a:t>
            </a:r>
            <a:r>
              <a:rPr lang="en-US" sz="1600" dirty="0"/>
              <a:t>browser (client software) requests a </a:t>
            </a:r>
            <a:r>
              <a:rPr lang="en-US" sz="1600" dirty="0" smtClean="0"/>
              <a:t>web </a:t>
            </a:r>
            <a:r>
              <a:rPr lang="en-US" sz="1600" dirty="0"/>
              <a:t>page from a </a:t>
            </a:r>
            <a:r>
              <a:rPr lang="en-US" sz="1600" dirty="0" smtClean="0"/>
              <a:t>web </a:t>
            </a:r>
            <a:r>
              <a:rPr lang="en-US" sz="1600" dirty="0"/>
              <a:t>server (server software); the </a:t>
            </a:r>
            <a:r>
              <a:rPr lang="en-US" sz="1600" dirty="0" smtClean="0"/>
              <a:t>web </a:t>
            </a:r>
            <a:r>
              <a:rPr lang="en-US" sz="1600" dirty="0"/>
              <a:t>server returns the requested data to the </a:t>
            </a:r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3BE3345-3074-4A73-BB76-216EC6BE35B9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pic>
        <p:nvPicPr>
          <p:cNvPr id="5128" name="Picture 8" descr="C:\Users\Julie\Documents\DropBox\InstructorManuals\A+Software\Figures\ch07\35135_f0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773932"/>
            <a:ext cx="6189643" cy="17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6562" name="Picture 2" descr="C:\Users\Julie\Documents\DropBox\InstructorManuals\A+Software\Figures\ch07\35135_f07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0382"/>
            <a:ext cx="7862546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791199"/>
            <a:ext cx="646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15-11  </a:t>
            </a:r>
            <a:r>
              <a:rPr lang="en-US" dirty="0" smtClean="0"/>
              <a:t>The ipconfig command showing IPv4 and IPv6 </a:t>
            </a:r>
          </a:p>
          <a:p>
            <a:r>
              <a:rPr lang="en-US" dirty="0"/>
              <a:t>	</a:t>
            </a:r>
            <a:r>
              <a:rPr lang="en-US" dirty="0" smtClean="0"/>
              <a:t>       addresses assigned to this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85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Character-based Names Identify Computers and Networks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Character-based names: substitute for IP addresses</a:t>
            </a:r>
          </a:p>
          <a:p>
            <a:pPr lvl="1" eaLnBrk="1" hangingPunct="1"/>
            <a:r>
              <a:rPr lang="en-US" b="1" dirty="0" smtClean="0"/>
              <a:t>Host name </a:t>
            </a:r>
            <a:r>
              <a:rPr lang="en-US" dirty="0" smtClean="0"/>
              <a:t>(computer name): name of a computer</a:t>
            </a:r>
          </a:p>
          <a:p>
            <a:pPr lvl="1" eaLnBrk="1" hangingPunct="1"/>
            <a:r>
              <a:rPr lang="en-US" b="1" dirty="0" smtClean="0"/>
              <a:t>Workgroup name</a:t>
            </a:r>
            <a:r>
              <a:rPr lang="en-US" dirty="0" smtClean="0"/>
              <a:t>: identifies a workgroup</a:t>
            </a:r>
          </a:p>
          <a:p>
            <a:pPr lvl="1" eaLnBrk="1" hangingPunct="1"/>
            <a:r>
              <a:rPr lang="en-US" b="1" dirty="0" smtClean="0"/>
              <a:t>Domain name</a:t>
            </a:r>
            <a:r>
              <a:rPr lang="en-US" dirty="0" smtClean="0"/>
              <a:t>: identifies a network</a:t>
            </a:r>
          </a:p>
          <a:p>
            <a:pPr lvl="1" eaLnBrk="1" hangingPunct="1"/>
            <a:r>
              <a:rPr lang="en-US" b="1" dirty="0" smtClean="0"/>
              <a:t>Fully qualified domain name </a:t>
            </a:r>
            <a:r>
              <a:rPr lang="en-US" dirty="0" smtClean="0"/>
              <a:t>(FQDN): identifies computer and network to which it belongs</a:t>
            </a:r>
          </a:p>
          <a:p>
            <a:pPr lvl="2" eaLnBrk="1" hangingPunct="1"/>
            <a:r>
              <a:rPr lang="en-US" dirty="0" smtClean="0"/>
              <a:t>Uses name resolution</a:t>
            </a:r>
          </a:p>
          <a:p>
            <a:pPr lvl="2" eaLnBrk="1" hangingPunct="1"/>
            <a:r>
              <a:rPr lang="en-US" dirty="0" smtClean="0"/>
              <a:t>DNS server finds IP address when FDQN known</a:t>
            </a:r>
          </a:p>
          <a:p>
            <a:pPr lvl="2" eaLnBrk="1" hangingPunct="1"/>
            <a:r>
              <a:rPr lang="en-US" dirty="0" smtClean="0"/>
              <a:t>Windows uses a host file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614431-4895-4163-9126-DFCE6AAD5FB7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Protocol Layers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990600" y="5410200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15-14 </a:t>
            </a:r>
            <a:r>
              <a:rPr lang="en-US" sz="1600" dirty="0"/>
              <a:t>How software, protocols, and technology on a TCP/IP network relate </a:t>
            </a:r>
            <a:r>
              <a:rPr lang="en-US" sz="1600" dirty="0" smtClean="0"/>
              <a:t> 	    to </a:t>
            </a:r>
            <a:r>
              <a:rPr lang="en-US" sz="1600" dirty="0"/>
              <a:t>each </a:t>
            </a:r>
            <a:r>
              <a:rPr lang="en-US" sz="1600" dirty="0" smtClean="0"/>
              <a:t>other</a:t>
            </a:r>
            <a:endParaRPr lang="en-US" sz="1600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46D37A0-2E19-4A27-9B2F-7B2C173EEBF0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pic>
        <p:nvPicPr>
          <p:cNvPr id="19463" name="Picture 7" descr="C:\Users\Julie\Documents\DropBox\InstructorManuals\A+Software\Figures\ch07\35135_f071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3829738" cy="38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Protocols Used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TCP (Transmission Control Protocol)</a:t>
            </a:r>
          </a:p>
          <a:p>
            <a:pPr lvl="1" eaLnBrk="1" hangingPunct="1"/>
            <a:r>
              <a:rPr lang="en-US" dirty="0" smtClean="0"/>
              <a:t>Connection-oriented protocol</a:t>
            </a:r>
          </a:p>
          <a:p>
            <a:pPr lvl="2" eaLnBrk="1" hangingPunct="1"/>
            <a:r>
              <a:rPr lang="en-US" dirty="0" smtClean="0"/>
              <a:t>Checks whether data is received and resends if it is not</a:t>
            </a:r>
          </a:p>
          <a:p>
            <a:pPr lvl="2" eaLnBrk="1" hangingPunct="1"/>
            <a:r>
              <a:rPr lang="en-US" dirty="0" smtClean="0"/>
              <a:t>When a TCP packet reaches destination, an acknowledgement (ack) is sent back to the source</a:t>
            </a:r>
          </a:p>
          <a:p>
            <a:pPr lvl="2" eaLnBrk="1" hangingPunct="1"/>
            <a:r>
              <a:rPr lang="en-US" dirty="0" smtClean="0"/>
              <a:t>If source does not receive ack, it resends the data</a:t>
            </a:r>
          </a:p>
          <a:p>
            <a:pPr lvl="2" eaLnBrk="1" hangingPunct="1"/>
            <a:r>
              <a:rPr lang="en-US" dirty="0" smtClean="0"/>
              <a:t>Used by Web browsers and e-mail</a:t>
            </a:r>
          </a:p>
          <a:p>
            <a:pPr eaLnBrk="1" hangingPunct="1"/>
            <a:r>
              <a:rPr lang="en-US" b="1" dirty="0" smtClean="0"/>
              <a:t>UDP (User Datagram Protocol)</a:t>
            </a:r>
          </a:p>
          <a:p>
            <a:pPr lvl="1" eaLnBrk="1" hangingPunct="1"/>
            <a:r>
              <a:rPr lang="en-US" dirty="0" smtClean="0"/>
              <a:t>Connectionless protocol (best-effort)</a:t>
            </a:r>
          </a:p>
          <a:p>
            <a:pPr lvl="2" eaLnBrk="1" hangingPunct="1"/>
            <a:r>
              <a:rPr lang="en-US" dirty="0" smtClean="0"/>
              <a:t>Used for broadcasting and streaming video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Protocols Used By Applications</a:t>
            </a: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HTTP (Hypertext Transfer Protocol)</a:t>
            </a:r>
          </a:p>
          <a:p>
            <a:pPr eaLnBrk="1" hangingPunct="1"/>
            <a:r>
              <a:rPr lang="en-US" dirty="0" smtClean="0"/>
              <a:t>HTTPS (HTTP secure) protocol</a:t>
            </a:r>
          </a:p>
          <a:p>
            <a:pPr lvl="2" eaLnBrk="1" hangingPunct="1"/>
            <a:r>
              <a:rPr lang="en-US" dirty="0" smtClean="0"/>
              <a:t>Encrypts and decrypts data before sent and processed</a:t>
            </a:r>
          </a:p>
          <a:p>
            <a:pPr eaLnBrk="1" hangingPunct="1"/>
            <a:r>
              <a:rPr lang="en-US" dirty="0" smtClean="0"/>
              <a:t>SMTP (Simple Mail Transfer Protocol)</a:t>
            </a:r>
          </a:p>
          <a:p>
            <a:pPr lvl="1" eaLnBrk="1" hangingPunct="1"/>
            <a:r>
              <a:rPr lang="en-US" dirty="0" smtClean="0"/>
              <a:t>Used to send e-mail message</a:t>
            </a:r>
          </a:p>
          <a:p>
            <a:pPr lvl="1" eaLnBrk="1" hangingPunct="1"/>
            <a:r>
              <a:rPr lang="en-US" dirty="0" smtClean="0"/>
              <a:t>SMTP AUTH (SMTP Authentication)</a:t>
            </a:r>
          </a:p>
          <a:p>
            <a:pPr eaLnBrk="1" hangingPunct="1"/>
            <a:r>
              <a:rPr lang="en-US" dirty="0" smtClean="0"/>
              <a:t>POP and IMAP</a:t>
            </a:r>
          </a:p>
          <a:p>
            <a:pPr lvl="1" eaLnBrk="1" hangingPunct="1"/>
            <a:r>
              <a:rPr lang="en-US" dirty="0" smtClean="0"/>
              <a:t>Delivery of email message</a:t>
            </a:r>
          </a:p>
          <a:p>
            <a:pPr eaLnBrk="1" hangingPunct="1"/>
            <a:r>
              <a:rPr lang="en-US" dirty="0" smtClean="0"/>
              <a:t>Telnet</a:t>
            </a:r>
          </a:p>
          <a:p>
            <a:pPr lvl="1" eaLnBrk="1" hangingPunct="1"/>
            <a:r>
              <a:rPr lang="en-US" dirty="0" smtClean="0"/>
              <a:t>Remotely control a computer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9A92860-B0B8-451B-8856-BD90BEA70C7F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Protocols Used By Applications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LDAP (Lightweight Directory Access Protocol)</a:t>
            </a:r>
          </a:p>
          <a:p>
            <a:pPr lvl="1" eaLnBrk="1" hangingPunct="1"/>
            <a:r>
              <a:rPr lang="en-US" dirty="0" smtClean="0"/>
              <a:t>Used by clients when an application needs to query a database</a:t>
            </a:r>
          </a:p>
          <a:p>
            <a:pPr eaLnBrk="1" hangingPunct="1"/>
            <a:r>
              <a:rPr lang="en-US" dirty="0" smtClean="0"/>
              <a:t>SMB (Server Message Block)</a:t>
            </a:r>
          </a:p>
          <a:p>
            <a:pPr lvl="1" eaLnBrk="1" hangingPunct="1"/>
            <a:r>
              <a:rPr lang="en-US" dirty="0" smtClean="0"/>
              <a:t>Used by Windows to share files and printers</a:t>
            </a:r>
          </a:p>
          <a:p>
            <a:pPr eaLnBrk="1" hangingPunct="1"/>
            <a:r>
              <a:rPr lang="en-US" dirty="0" smtClean="0"/>
              <a:t>FTP (File Transfer Protocol)</a:t>
            </a:r>
          </a:p>
          <a:p>
            <a:pPr lvl="1" eaLnBrk="1" hangingPunct="1"/>
            <a:r>
              <a:rPr lang="en-US" dirty="0" smtClean="0"/>
              <a:t>Transfer files between two computers</a:t>
            </a:r>
          </a:p>
          <a:p>
            <a:pPr lvl="1" eaLnBrk="1" hangingPunct="1"/>
            <a:r>
              <a:rPr lang="en-US" dirty="0" smtClean="0"/>
              <a:t>Can use browsers, Windows Explorer, or third party software to transfer files using FTP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02ABADF-49E0-462B-A571-D0DB3035DD89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Protocols Used By Applications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SSH (Secure Shell) </a:t>
            </a:r>
          </a:p>
          <a:p>
            <a:pPr lvl="1" eaLnBrk="1" hangingPunct="1"/>
            <a:r>
              <a:rPr lang="en-US" dirty="0" smtClean="0"/>
              <a:t>Used to pass login information to a remote computer and control that computer over a network</a:t>
            </a:r>
          </a:p>
          <a:p>
            <a:pPr eaLnBrk="1" hangingPunct="1"/>
            <a:r>
              <a:rPr lang="en-US" dirty="0" smtClean="0"/>
              <a:t>SFTP (Secure FTP)</a:t>
            </a:r>
          </a:p>
          <a:p>
            <a:pPr lvl="1" eaLnBrk="1" hangingPunct="1"/>
            <a:r>
              <a:rPr lang="en-US" dirty="0" smtClean="0"/>
              <a:t>Uses encryption to transfer files</a:t>
            </a:r>
          </a:p>
          <a:p>
            <a:pPr eaLnBrk="1" hangingPunct="1"/>
            <a:r>
              <a:rPr lang="en-US" dirty="0" smtClean="0"/>
              <a:t>SNMP (Simple Network Management Protocol)</a:t>
            </a:r>
          </a:p>
          <a:p>
            <a:pPr lvl="1" eaLnBrk="1" hangingPunct="1"/>
            <a:r>
              <a:rPr lang="en-US" dirty="0" smtClean="0"/>
              <a:t>Used to monitor network traffic</a:t>
            </a:r>
          </a:p>
          <a:p>
            <a:pPr eaLnBrk="1" hangingPunct="1"/>
            <a:r>
              <a:rPr lang="en-US" dirty="0" smtClean="0"/>
              <a:t>RDP (Remote Desktop Protocol)</a:t>
            </a:r>
          </a:p>
          <a:p>
            <a:pPr lvl="1" eaLnBrk="1" hangingPunct="1"/>
            <a:r>
              <a:rPr lang="en-US" dirty="0" smtClean="0"/>
              <a:t>Used by the Windows Remote Desktop and Remote Assistance utilities to connect to and control a remote computer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3D52175-FACF-438C-8484-3008A47B9406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Connecting A Computer To A Network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Connecting a computer to a network</a:t>
            </a:r>
          </a:p>
          <a:p>
            <a:pPr lvl="1" eaLnBrk="1" hangingPunct="1"/>
            <a:r>
              <a:rPr lang="en-US" dirty="0" smtClean="0"/>
              <a:t>Quick and easy in most situations</a:t>
            </a:r>
          </a:p>
          <a:p>
            <a:pPr eaLnBrk="1" hangingPunct="1"/>
            <a:r>
              <a:rPr lang="en-US" dirty="0" smtClean="0"/>
              <a:t>Topics covered</a:t>
            </a:r>
          </a:p>
          <a:p>
            <a:pPr lvl="1" eaLnBrk="1" hangingPunct="1"/>
            <a:r>
              <a:rPr lang="en-US" dirty="0" smtClean="0"/>
              <a:t>Connecting to a network using Ethernet, wireless, and dial-up connections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3115B2C-52FB-45E2-A375-8BBB4879DB2D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 To a Wired Network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</a:t>
            </a:r>
          </a:p>
          <a:p>
            <a:pPr lvl="1" eaLnBrk="1" hangingPunct="1"/>
            <a:r>
              <a:rPr lang="en-US" dirty="0" smtClean="0"/>
              <a:t>1. Install network adapter</a:t>
            </a:r>
          </a:p>
          <a:p>
            <a:pPr lvl="1" eaLnBrk="1" hangingPunct="1"/>
            <a:r>
              <a:rPr lang="en-US" dirty="0" smtClean="0"/>
              <a:t>2. Connect network cable to Ethernet RJ-45 port and network port (wall jack, router, switch)</a:t>
            </a:r>
          </a:p>
          <a:p>
            <a:pPr lvl="2" eaLnBrk="1" hangingPunct="1"/>
            <a:r>
              <a:rPr lang="en-US" dirty="0" smtClean="0"/>
              <a:t>Verify lights</a:t>
            </a:r>
          </a:p>
          <a:p>
            <a:pPr lvl="1" eaLnBrk="1" hangingPunct="1"/>
            <a:r>
              <a:rPr lang="en-US" dirty="0" smtClean="0"/>
              <a:t>3. Windows assumes dynamic IP addressing</a:t>
            </a:r>
          </a:p>
          <a:p>
            <a:pPr lvl="2" eaLnBrk="1" hangingPunct="1"/>
            <a:r>
              <a:rPr lang="en-US" dirty="0" smtClean="0"/>
              <a:t>Automatically configures the network connection</a:t>
            </a:r>
          </a:p>
          <a:p>
            <a:pPr lvl="1" eaLnBrk="1" hangingPunct="1"/>
            <a:r>
              <a:rPr lang="en-US" dirty="0" smtClean="0"/>
              <a:t>4. Verify Internet connectivity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39E8BA2-E78E-4F20-8DB5-0235ADFDBD5F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 To a Wired Network</a:t>
            </a:r>
          </a:p>
        </p:txBody>
      </p:sp>
      <p:sp>
        <p:nvSpPr>
          <p:cNvPr id="2765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</a:t>
            </a:r>
          </a:p>
          <a:p>
            <a:pPr lvl="1" eaLnBrk="1" hangingPunct="1"/>
            <a:r>
              <a:rPr lang="en-US" dirty="0" smtClean="0"/>
              <a:t>Verify Device Manager recognizes adapter without errors</a:t>
            </a:r>
          </a:p>
          <a:p>
            <a:pPr lvl="2" eaLnBrk="1" hangingPunct="1"/>
            <a:r>
              <a:rPr lang="en-US" dirty="0" smtClean="0"/>
              <a:t>If error occurs, try updating NIC drivers </a:t>
            </a:r>
          </a:p>
          <a:p>
            <a:pPr lvl="1" eaLnBrk="1" hangingPunct="1"/>
            <a:r>
              <a:rPr lang="en-US" dirty="0" smtClean="0"/>
              <a:t>If adapter has no errors, open </a:t>
            </a:r>
            <a:r>
              <a:rPr lang="en-US" b="1" dirty="0" smtClean="0"/>
              <a:t>Network and Sharing Center</a:t>
            </a:r>
          </a:p>
          <a:p>
            <a:pPr lvl="2" eaLnBrk="1" hangingPunct="1"/>
            <a:r>
              <a:rPr lang="en-US" dirty="0" smtClean="0"/>
              <a:t>A red X indicates a problem</a:t>
            </a:r>
          </a:p>
          <a:p>
            <a:pPr lvl="2" eaLnBrk="1" hangingPunct="1"/>
            <a:r>
              <a:rPr lang="en-US" dirty="0" smtClean="0"/>
              <a:t>Click X to start Windows Network Diagnostics</a:t>
            </a:r>
          </a:p>
          <a:p>
            <a:pPr lvl="1" eaLnBrk="1" hangingPunct="1"/>
            <a:r>
              <a:rPr lang="en-US" dirty="0" smtClean="0"/>
              <a:t>After Windows has resolved the problem</a:t>
            </a:r>
          </a:p>
          <a:p>
            <a:pPr lvl="2" eaLnBrk="1" hangingPunct="1"/>
            <a:r>
              <a:rPr lang="en-US" dirty="0" smtClean="0"/>
              <a:t>Should see a clear path from the computer to the Internet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E185775-4F66-4972-A512-996287F79D25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Network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devices communicate, they must use the same protocols (language)</a:t>
            </a:r>
          </a:p>
          <a:p>
            <a:pPr lvl="1"/>
            <a:r>
              <a:rPr lang="en-US" dirty="0" smtClean="0"/>
              <a:t>Almost all networks today use a group or suite of protocols known as </a:t>
            </a:r>
            <a:r>
              <a:rPr lang="en-US" b="1" dirty="0" smtClean="0"/>
              <a:t>TCP/IP (Transmission Control Protocol/Internet Protocol)</a:t>
            </a:r>
          </a:p>
          <a:p>
            <a:r>
              <a:rPr lang="en-US" dirty="0" smtClean="0"/>
              <a:t>Data is broken up into segments and each segment is put into a packet</a:t>
            </a:r>
          </a:p>
          <a:p>
            <a:pPr lvl="1"/>
            <a:r>
              <a:rPr lang="en-US" dirty="0" smtClean="0"/>
              <a:t>A packet contains the data and information that identifies the type of data, where it came from, and where it is going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8610" name="Picture 2" descr="C:\Users\Julie\Documents\DropBox\InstructorManuals\A+Software\Figures\ch07\35135_f07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54100"/>
            <a:ext cx="6553200" cy="40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410200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15-21  </a:t>
            </a:r>
            <a:r>
              <a:rPr lang="en-US" dirty="0" smtClean="0"/>
              <a:t>The Network and Sharing Center reports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two healthy network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28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 To a Wired Network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 these steps to verify and change TCP/IP settings: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Change adapter settings </a:t>
            </a:r>
            <a:r>
              <a:rPr lang="en-US" dirty="0" smtClean="0"/>
              <a:t>in the Network and Sharing Center</a:t>
            </a:r>
          </a:p>
          <a:p>
            <a:pPr lvl="2" eaLnBrk="1" hangingPunct="1"/>
            <a:r>
              <a:rPr lang="en-US" dirty="0" smtClean="0"/>
              <a:t>In Network Connections window, right-click local area connection and select </a:t>
            </a:r>
            <a:r>
              <a:rPr lang="en-US" b="1" dirty="0" smtClean="0"/>
              <a:t>Properties</a:t>
            </a:r>
            <a:r>
              <a:rPr lang="en-US" dirty="0" smtClean="0"/>
              <a:t> from Shortcut menu</a:t>
            </a:r>
          </a:p>
          <a:p>
            <a:pPr lvl="1" eaLnBrk="1" hangingPunct="1"/>
            <a:r>
              <a:rPr lang="en-US" dirty="0" smtClean="0"/>
              <a:t>Select TCP/IPv4 and click </a:t>
            </a:r>
            <a:r>
              <a:rPr lang="en-US" b="1" dirty="0" smtClean="0"/>
              <a:t>Properties</a:t>
            </a:r>
          </a:p>
          <a:p>
            <a:pPr lvl="1" eaLnBrk="1" hangingPunct="1"/>
            <a:r>
              <a:rPr lang="en-US" dirty="0" smtClean="0"/>
              <a:t>Default setting is dynamic IP addressing</a:t>
            </a:r>
          </a:p>
          <a:p>
            <a:pPr lvl="1" eaLnBrk="1" hangingPunct="1"/>
            <a:r>
              <a:rPr lang="en-US" dirty="0" smtClean="0"/>
              <a:t>To change to static select </a:t>
            </a:r>
            <a:r>
              <a:rPr lang="en-US" b="1" dirty="0" smtClean="0"/>
              <a:t>Use the following IP address</a:t>
            </a:r>
          </a:p>
          <a:p>
            <a:pPr lvl="2" eaLnBrk="1" hangingPunct="1"/>
            <a:r>
              <a:rPr lang="en-US" dirty="0" smtClean="0"/>
              <a:t>Enter IP address, subnet mask, and default gateway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FA9F488-C205-4DAA-921C-5337A5517462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Wired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these steps to verify and change TCP/IP settings: (cont’d)</a:t>
            </a:r>
          </a:p>
          <a:p>
            <a:pPr lvl="1"/>
            <a:r>
              <a:rPr lang="en-US" dirty="0" smtClean="0"/>
              <a:t>If you have the IP addresses of DNS servers, check </a:t>
            </a:r>
            <a:r>
              <a:rPr lang="en-US" b="1" dirty="0" smtClean="0"/>
              <a:t>Use the following DNS server addresses </a:t>
            </a:r>
            <a:r>
              <a:rPr lang="en-US" dirty="0" smtClean="0"/>
              <a:t>and enter up to two IP addresses</a:t>
            </a:r>
          </a:p>
          <a:p>
            <a:pPr lvl="1"/>
            <a:r>
              <a:rPr lang="en-US" dirty="0" smtClean="0"/>
              <a:t>If using a laptop that moves from one network to another and one network uses static:</a:t>
            </a:r>
          </a:p>
          <a:p>
            <a:pPr lvl="2"/>
            <a:r>
              <a:rPr lang="en-US" dirty="0" smtClean="0"/>
              <a:t>Click </a:t>
            </a:r>
            <a:r>
              <a:rPr lang="en-US" b="1" dirty="0" smtClean="0"/>
              <a:t>Alternate Configuration </a:t>
            </a:r>
            <a:r>
              <a:rPr lang="en-US" dirty="0" smtClean="0"/>
              <a:t>and select </a:t>
            </a:r>
            <a:r>
              <a:rPr lang="en-US" b="1" dirty="0" smtClean="0"/>
              <a:t>User configured</a:t>
            </a:r>
            <a:r>
              <a:rPr lang="en-US" dirty="0"/>
              <a:t> </a:t>
            </a:r>
            <a:r>
              <a:rPr lang="en-US" dirty="0" smtClean="0"/>
              <a:t>to enter static IP address information</a:t>
            </a:r>
          </a:p>
          <a:p>
            <a:pPr lvl="2"/>
            <a:r>
              <a:rPr lang="en-US" dirty="0" smtClean="0"/>
              <a:t>If General tab is configured for dynamic, computer will first try to use that but will apply static if dynamic is not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9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Wired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Follow these steps to verify and change TCP/IP settings: (cont’d)</a:t>
            </a:r>
          </a:p>
          <a:p>
            <a:pPr lvl="1"/>
            <a:r>
              <a:rPr lang="en-US" dirty="0" smtClean="0"/>
              <a:t>Close all boxes and windows and try to access network resources</a:t>
            </a:r>
          </a:p>
          <a:p>
            <a:pPr lvl="1"/>
            <a:r>
              <a:rPr lang="en-US" dirty="0" smtClean="0"/>
              <a:t>If still don’t connect, try to disable and enable the network 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9634" name="Picture 2" descr="C:\Users\Julie\Documents\DropBox\InstructorManuals\A+Software\Figures\ch07\35135_f07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555811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4648200"/>
            <a:ext cx="227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15-24  </a:t>
            </a:r>
            <a:r>
              <a:rPr lang="en-US" sz="1600" dirty="0" smtClean="0"/>
              <a:t>To reset</a:t>
            </a:r>
          </a:p>
          <a:p>
            <a:r>
              <a:rPr lang="en-US" sz="1600" dirty="0" smtClean="0"/>
              <a:t>A network connection,</a:t>
            </a:r>
          </a:p>
          <a:p>
            <a:r>
              <a:rPr lang="en-US" sz="1600" dirty="0" smtClean="0"/>
              <a:t>Disable and enable the</a:t>
            </a:r>
          </a:p>
          <a:p>
            <a:r>
              <a:rPr lang="en-US" sz="1600" dirty="0" smtClean="0"/>
              <a:t>connection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483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 To a Wireless Network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networks types</a:t>
            </a:r>
          </a:p>
          <a:p>
            <a:pPr lvl="1" eaLnBrk="1" hangingPunct="1"/>
            <a:r>
              <a:rPr lang="en-US" dirty="0" smtClean="0"/>
              <a:t>unsecured public hotspots or secured private hotspots</a:t>
            </a:r>
          </a:p>
          <a:p>
            <a:pPr eaLnBrk="1" hangingPunct="1"/>
            <a:r>
              <a:rPr lang="en-US" dirty="0" smtClean="0"/>
              <a:t>Steps to connect to a wireless network using Windows 7:</a:t>
            </a:r>
          </a:p>
          <a:p>
            <a:pPr lvl="1" eaLnBrk="1" hangingPunct="1"/>
            <a:r>
              <a:rPr lang="en-US" dirty="0" smtClean="0"/>
              <a:t>Install wireless adapter</a:t>
            </a:r>
          </a:p>
          <a:p>
            <a:pPr lvl="1" eaLnBrk="1" hangingPunct="1"/>
            <a:r>
              <a:rPr lang="en-US" dirty="0" smtClean="0"/>
              <a:t>Embedded wireless: turn on wireless device</a:t>
            </a:r>
          </a:p>
          <a:p>
            <a:pPr lvl="1" eaLnBrk="1" hangingPunct="1"/>
            <a:r>
              <a:rPr lang="en-US" dirty="0" smtClean="0"/>
              <a:t>A yellow star in the network icon on taskbar indicates hotspots are available </a:t>
            </a:r>
          </a:p>
          <a:p>
            <a:pPr lvl="1" eaLnBrk="1" hangingPunct="1"/>
            <a:r>
              <a:rPr lang="en-US" dirty="0" smtClean="0"/>
              <a:t>Enter the security key or password and click </a:t>
            </a:r>
            <a:r>
              <a:rPr lang="en-US" b="1" dirty="0" smtClean="0"/>
              <a:t>OK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1AFFCF9-FBDF-4099-B3A0-E82D2A345EAC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connect to a wireless network using Windows 7: (cont’d)</a:t>
            </a:r>
          </a:p>
          <a:p>
            <a:pPr lvl="1" eaLnBrk="1" hangingPunct="1"/>
            <a:r>
              <a:rPr lang="en-US" dirty="0" smtClean="0"/>
              <a:t>If network is unsecured, verify that Windows has configured the network as a Public network</a:t>
            </a:r>
          </a:p>
          <a:p>
            <a:pPr lvl="1" eaLnBrk="1" hangingPunct="1"/>
            <a:r>
              <a:rPr lang="en-US" dirty="0" smtClean="0"/>
              <a:t>Test the connection </a:t>
            </a:r>
          </a:p>
          <a:p>
            <a:pPr lvl="2" eaLnBrk="1" hangingPunct="1"/>
            <a:r>
              <a:rPr lang="en-US" dirty="0" smtClean="0"/>
              <a:t>For some hotspots, a home page appears and you must enter a code or agree to the terms of 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2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 To a Wireless Network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networks are created using access points</a:t>
            </a:r>
          </a:p>
          <a:p>
            <a:pPr eaLnBrk="1" hangingPunct="1"/>
            <a:r>
              <a:rPr lang="en-US" dirty="0" smtClean="0"/>
              <a:t>Methods used by access points to secure wireless networks:</a:t>
            </a:r>
          </a:p>
          <a:p>
            <a:pPr lvl="1" eaLnBrk="1" hangingPunct="1"/>
            <a:r>
              <a:rPr lang="en-US" b="1" i="1" dirty="0" smtClean="0"/>
              <a:t>A security key is required</a:t>
            </a:r>
          </a:p>
          <a:p>
            <a:pPr lvl="1" eaLnBrk="1" hangingPunct="1"/>
            <a:r>
              <a:rPr lang="en-US" b="1" i="1" dirty="0" smtClean="0"/>
              <a:t>SSID is not broadcasted</a:t>
            </a:r>
          </a:p>
          <a:p>
            <a:pPr lvl="2" eaLnBrk="1" hangingPunct="1"/>
            <a:r>
              <a:rPr lang="en-US" dirty="0" smtClean="0"/>
              <a:t>SSID (Service Set Identifier) = name </a:t>
            </a:r>
          </a:p>
          <a:p>
            <a:pPr lvl="1" eaLnBrk="1" hangingPunct="1"/>
            <a:r>
              <a:rPr lang="en-US" b="1" i="1" dirty="0" smtClean="0"/>
              <a:t>Only computers with registered MAC addresses are allowed to connect</a:t>
            </a:r>
          </a:p>
          <a:p>
            <a:pPr lvl="2" eaLnBrk="1" hangingPunct="1"/>
            <a:r>
              <a:rPr lang="en-US" dirty="0" smtClean="0"/>
              <a:t>To find out the MAC address of a computer use the ipconfig /all command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D7A3603-00A0-4C8D-9847-BFDB6A013A06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Wireless WAN (Cellular)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to connect to a wireless wide area network (WWAN):</a:t>
            </a:r>
          </a:p>
          <a:p>
            <a:pPr lvl="1"/>
            <a:r>
              <a:rPr lang="en-US" dirty="0" smtClean="0"/>
              <a:t>Hardware and software</a:t>
            </a:r>
          </a:p>
          <a:p>
            <a:pPr lvl="1"/>
            <a:r>
              <a:rPr lang="en-US" b="1" dirty="0" smtClean="0"/>
              <a:t>Subscriber Identification Module (SIM) card</a:t>
            </a:r>
            <a:r>
              <a:rPr lang="en-US" dirty="0" smtClean="0"/>
              <a:t>: flash memory card that contains all information you need to connect to a cellular network:</a:t>
            </a:r>
          </a:p>
          <a:p>
            <a:pPr lvl="2"/>
            <a:r>
              <a:rPr lang="en-US" dirty="0" smtClean="0"/>
              <a:t>Password and other authentication information</a:t>
            </a:r>
          </a:p>
          <a:p>
            <a:pPr lvl="2"/>
            <a:r>
              <a:rPr lang="en-US" dirty="0" smtClean="0"/>
              <a:t>Encryption standards</a:t>
            </a:r>
          </a:p>
          <a:p>
            <a:pPr lvl="2"/>
            <a:r>
              <a:rPr lang="en-US" dirty="0" smtClean="0"/>
              <a:t>Services that your subscription includes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29718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1B5A4-343E-49BF-8B50-CC6C038C380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70658" name="Picture 2" descr="C:\Users\Julie\Documents\Dropbox\instructormanuals\A+Software\Figures\ch07\35135_f07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23455"/>
            <a:ext cx="7086600" cy="446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410200"/>
            <a:ext cx="644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15-35  </a:t>
            </a:r>
            <a:r>
              <a:rPr lang="en-US" dirty="0" smtClean="0"/>
              <a:t>A SIM card contains proof that your device can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use a cellular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4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Wireless WAN (Cellular)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182"/>
            <a:ext cx="8229600" cy="4525963"/>
          </a:xfrm>
        </p:spPr>
        <p:txBody>
          <a:bodyPr/>
          <a:lstStyle/>
          <a:p>
            <a:r>
              <a:rPr lang="en-US" dirty="0" smtClean="0"/>
              <a:t>Options for hardware and software:</a:t>
            </a:r>
          </a:p>
          <a:p>
            <a:pPr lvl="1"/>
            <a:r>
              <a:rPr lang="en-US" dirty="0" smtClean="0"/>
              <a:t>Use an embedded mobile broadband modem</a:t>
            </a:r>
          </a:p>
          <a:p>
            <a:pPr lvl="1"/>
            <a:r>
              <a:rPr lang="en-US" dirty="0" smtClean="0"/>
              <a:t>Tether your cell phone to your computer</a:t>
            </a:r>
          </a:p>
          <a:p>
            <a:pPr lvl="1"/>
            <a:r>
              <a:rPr lang="en-US" dirty="0" smtClean="0"/>
              <a:t>Use a USB broadband modem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1682" name="Picture 2" descr="C:\Users\Julie\Documents\Dropbox\instructormanuals\A+Software\Figures\ch07\35135_f07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4982"/>
            <a:ext cx="4495800" cy="27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4927952"/>
            <a:ext cx="284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15-36 </a:t>
            </a:r>
            <a:r>
              <a:rPr lang="en-US" sz="1600" dirty="0" smtClean="0"/>
              <a:t>Tether your cell</a:t>
            </a:r>
          </a:p>
          <a:p>
            <a:r>
              <a:rPr lang="en-US" sz="1600" dirty="0" smtClean="0"/>
              <a:t>phone to your laptop using</a:t>
            </a:r>
          </a:p>
          <a:p>
            <a:r>
              <a:rPr lang="en-US" sz="1600" dirty="0" smtClean="0"/>
              <a:t>a USB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9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Layers of Network Communication</a:t>
            </a: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/>
              <a:t>Level 1: Hardware level </a:t>
            </a:r>
          </a:p>
          <a:p>
            <a:pPr lvl="1" eaLnBrk="1" hangingPunct="1"/>
            <a:r>
              <a:rPr lang="en-US" dirty="0" smtClean="0"/>
              <a:t>Root level of communication</a:t>
            </a:r>
          </a:p>
          <a:p>
            <a:pPr lvl="2" eaLnBrk="1" hangingPunct="1"/>
            <a:r>
              <a:rPr lang="en-US" dirty="0" smtClean="0"/>
              <a:t>Wireless or network cables</a:t>
            </a:r>
          </a:p>
          <a:p>
            <a:pPr lvl="2" eaLnBrk="1" hangingPunct="1"/>
            <a:r>
              <a:rPr lang="en-US" dirty="0" smtClean="0"/>
              <a:t>Phone lines or TV cable lines</a:t>
            </a:r>
          </a:p>
          <a:p>
            <a:pPr lvl="1" eaLnBrk="1" hangingPunct="1"/>
            <a:r>
              <a:rPr lang="en-US" dirty="0" smtClean="0"/>
              <a:t>Includes the network adapter and MAC address</a:t>
            </a:r>
          </a:p>
          <a:p>
            <a:pPr lvl="2" eaLnBrk="1" hangingPunct="1"/>
            <a:r>
              <a:rPr lang="en-US" dirty="0" smtClean="0"/>
              <a:t>MAC (media access control) address is a unique 48-bit hexadecimal number hard-coded on the card by the manufacturer</a:t>
            </a:r>
          </a:p>
          <a:p>
            <a:pPr lvl="2" eaLnBrk="1" hangingPunct="1"/>
            <a:r>
              <a:rPr lang="en-US" dirty="0" smtClean="0"/>
              <a:t>Also known as hardware address, physical address, adapter address, or Ethernet address</a:t>
            </a:r>
          </a:p>
          <a:p>
            <a:pPr lvl="1" eaLnBrk="1" hangingPunct="1"/>
            <a:r>
              <a:rPr lang="en-US" dirty="0" smtClean="0"/>
              <a:t>Communication protocols used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90129CD-5964-477C-9F84-61EC13F7AB32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Wireless WAN (Cellular)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connect to a cellular network:</a:t>
            </a:r>
          </a:p>
          <a:p>
            <a:pPr lvl="1"/>
            <a:r>
              <a:rPr lang="en-US" sz="2300" b="1" i="1" dirty="0" smtClean="0"/>
              <a:t>Using an embedded broadband modem</a:t>
            </a:r>
            <a:r>
              <a:rPr lang="en-US" sz="2300" dirty="0" smtClean="0"/>
              <a:t>: insert the SIM card provided by your mobile operator</a:t>
            </a:r>
          </a:p>
          <a:p>
            <a:pPr lvl="2"/>
            <a:r>
              <a:rPr lang="en-US" dirty="0" smtClean="0"/>
              <a:t>Also need to use software either provided by your OS or your mobile operator</a:t>
            </a:r>
          </a:p>
          <a:p>
            <a:pPr lvl="1"/>
            <a:r>
              <a:rPr lang="en-US" sz="2300" b="1" i="1" dirty="0" smtClean="0"/>
              <a:t>Using your cell phone</a:t>
            </a:r>
            <a:r>
              <a:rPr lang="en-US" sz="2300" dirty="0" smtClean="0"/>
              <a:t>: install software provided by mobile operator and tether your phone to your computer</a:t>
            </a:r>
          </a:p>
          <a:p>
            <a:pPr lvl="1"/>
            <a:r>
              <a:rPr lang="en-US" sz="2300" b="1" i="1" dirty="0" smtClean="0"/>
              <a:t>Using a USB broadband modem</a:t>
            </a:r>
            <a:r>
              <a:rPr lang="en-US" sz="2300" dirty="0" smtClean="0"/>
              <a:t>: Ensure SIM card is inserted in the device then insert the modem into a USB port</a:t>
            </a:r>
          </a:p>
          <a:p>
            <a:pPr lvl="2"/>
            <a:r>
              <a:rPr lang="en-US" dirty="0" smtClean="0"/>
              <a:t>Windows finds the device and software installed on the device automatically runs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91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Dial-Up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Bare-bones installation steps</a:t>
            </a:r>
          </a:p>
          <a:p>
            <a:pPr lvl="1" eaLnBrk="1" hangingPunct="1"/>
            <a:r>
              <a:rPr lang="en-US" dirty="0" smtClean="0"/>
              <a:t>Install internal or external dial-up modem</a:t>
            </a:r>
          </a:p>
          <a:p>
            <a:pPr lvl="1" eaLnBrk="1" hangingPunct="1"/>
            <a:r>
              <a:rPr lang="en-US" dirty="0" smtClean="0"/>
              <a:t>Plug phone line into PC modem port and wall jack</a:t>
            </a:r>
          </a:p>
          <a:p>
            <a:pPr lvl="1" eaLnBrk="1" hangingPunct="1"/>
            <a:r>
              <a:rPr lang="en-US" dirty="0" smtClean="0"/>
              <a:t>Open Network and Sharing Center window, click </a:t>
            </a:r>
            <a:r>
              <a:rPr lang="en-US" b="1" dirty="0" smtClean="0"/>
              <a:t>Set up a connection or network</a:t>
            </a:r>
            <a:r>
              <a:rPr lang="en-US" dirty="0" smtClean="0"/>
              <a:t>, select </a:t>
            </a:r>
            <a:r>
              <a:rPr lang="en-US" b="1" dirty="0" smtClean="0"/>
              <a:t>Set up a dial-up connection</a:t>
            </a:r>
            <a:r>
              <a:rPr lang="en-US" dirty="0" smtClean="0"/>
              <a:t>,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Enter ISP information, click </a:t>
            </a:r>
            <a:r>
              <a:rPr lang="en-US" b="1" dirty="0" smtClean="0"/>
              <a:t>Connect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73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Dial-Up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use the connection</a:t>
            </a:r>
          </a:p>
          <a:p>
            <a:pPr lvl="1" eaLnBrk="1" hangingPunct="1"/>
            <a:r>
              <a:rPr lang="en-US" dirty="0" smtClean="0"/>
              <a:t>Go to Network and Sharing Center</a:t>
            </a:r>
          </a:p>
          <a:p>
            <a:pPr lvl="2" eaLnBrk="1" hangingPunct="1"/>
            <a:r>
              <a:rPr lang="en-US" dirty="0" smtClean="0"/>
              <a:t>Click </a:t>
            </a:r>
            <a:r>
              <a:rPr lang="en-US" b="1" dirty="0" smtClean="0"/>
              <a:t>Connect to a network</a:t>
            </a:r>
          </a:p>
          <a:p>
            <a:pPr lvl="2" eaLnBrk="1" hangingPunct="1"/>
            <a:r>
              <a:rPr lang="en-US" dirty="0" smtClean="0"/>
              <a:t>Select dial-up connection, click </a:t>
            </a:r>
            <a:r>
              <a:rPr lang="en-US" b="1" dirty="0" smtClean="0"/>
              <a:t>Connect</a:t>
            </a:r>
            <a:r>
              <a:rPr lang="en-US" dirty="0" smtClean="0"/>
              <a:t>, click </a:t>
            </a:r>
            <a:r>
              <a:rPr lang="en-US" b="1" dirty="0" smtClean="0"/>
              <a:t>Dia</a:t>
            </a:r>
            <a:r>
              <a:rPr lang="en-US" dirty="0" smtClean="0"/>
              <a:t>l</a:t>
            </a:r>
          </a:p>
          <a:p>
            <a:pPr lvl="2" eaLnBrk="1" hangingPunct="1"/>
            <a:r>
              <a:rPr lang="en-US" dirty="0" smtClean="0"/>
              <a:t>You will hear modem dial up the ISP and make the 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81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Dial-Up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tips:</a:t>
            </a:r>
          </a:p>
          <a:p>
            <a:pPr lvl="1" eaLnBrk="1" hangingPunct="1"/>
            <a:r>
              <a:rPr lang="en-US" dirty="0" smtClean="0"/>
              <a:t>Verify phone line and modem are working</a:t>
            </a:r>
          </a:p>
          <a:p>
            <a:pPr lvl="1" eaLnBrk="1" hangingPunct="1"/>
            <a:r>
              <a:rPr lang="en-US" dirty="0" smtClean="0"/>
              <a:t>Check Dial-up Connection Properties box for errors</a:t>
            </a:r>
          </a:p>
          <a:p>
            <a:pPr lvl="1" eaLnBrk="1" hangingPunct="1"/>
            <a:r>
              <a:rPr lang="en-US" dirty="0" smtClean="0"/>
              <a:t>Dial the number manually from a phone</a:t>
            </a:r>
          </a:p>
          <a:p>
            <a:pPr lvl="1" eaLnBrk="1" hangingPunct="1"/>
            <a:r>
              <a:rPr lang="en-US" dirty="0" smtClean="0"/>
              <a:t>Try another phone number</a:t>
            </a:r>
          </a:p>
          <a:p>
            <a:pPr lvl="1" eaLnBrk="1" hangingPunct="1"/>
            <a:r>
              <a:rPr lang="en-US" dirty="0" smtClean="0"/>
              <a:t>Listen for number being dialed</a:t>
            </a:r>
          </a:p>
          <a:p>
            <a:pPr lvl="1" eaLnBrk="1" hangingPunct="1"/>
            <a:r>
              <a:rPr lang="en-US" dirty="0" smtClean="0"/>
              <a:t>Remove and reinstall dial-up connection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94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VPN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Virtual private network (VPN)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used by remote employees to connect to a corporate network by way of the Internet</a:t>
            </a:r>
          </a:p>
          <a:p>
            <a:pPr lvl="1"/>
            <a:r>
              <a:rPr lang="en-US" dirty="0" smtClean="0"/>
              <a:t>Data is encrypted using a technique called a tunnel or tunneling</a:t>
            </a:r>
          </a:p>
          <a:p>
            <a:r>
              <a:rPr lang="en-US" dirty="0" smtClean="0"/>
              <a:t>The VPN is often managed by client/server software</a:t>
            </a:r>
          </a:p>
          <a:p>
            <a:r>
              <a:rPr lang="en-US" dirty="0" smtClean="0"/>
              <a:t>Windows can be used to create a VPN connection instead of third-party software</a:t>
            </a:r>
          </a:p>
          <a:p>
            <a:r>
              <a:rPr lang="en-US" dirty="0" smtClean="0"/>
              <a:t>VPN connection is a virtual connection</a:t>
            </a:r>
          </a:p>
          <a:p>
            <a:pPr lvl="1"/>
            <a:r>
              <a:rPr lang="en-US" dirty="0" smtClean="0"/>
              <a:t>Setting up a tunnel over an existing 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9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VPN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steps to connect to VPN using Windows 7:</a:t>
            </a:r>
          </a:p>
          <a:p>
            <a:pPr lvl="1"/>
            <a:r>
              <a:rPr lang="en-US" dirty="0" smtClean="0"/>
              <a:t>1. In Network and Sharing Center, click </a:t>
            </a:r>
            <a:r>
              <a:rPr lang="en-US" b="1" dirty="0" smtClean="0"/>
              <a:t>Set up a new connection or network</a:t>
            </a:r>
            <a:r>
              <a:rPr lang="en-US" dirty="0" smtClean="0"/>
              <a:t>, click </a:t>
            </a:r>
            <a:r>
              <a:rPr lang="en-US" b="1" dirty="0" smtClean="0"/>
              <a:t>Connect to a workplace</a:t>
            </a:r>
            <a:r>
              <a:rPr lang="en-US" dirty="0" smtClean="0"/>
              <a:t>, click </a:t>
            </a:r>
            <a:r>
              <a:rPr lang="en-US" b="1" dirty="0" smtClean="0"/>
              <a:t>Next</a:t>
            </a:r>
          </a:p>
          <a:p>
            <a:pPr lvl="1"/>
            <a:r>
              <a:rPr lang="en-US" dirty="0" smtClean="0"/>
              <a:t>In the Connect to a Workplace box, click </a:t>
            </a:r>
            <a:r>
              <a:rPr lang="en-US" b="1" dirty="0" smtClean="0"/>
              <a:t>Use my Internet connection (VPN)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enter IP address or domain name of the network, name the VPN connection and click </a:t>
            </a:r>
            <a:r>
              <a:rPr lang="en-US" b="1" dirty="0" smtClean="0"/>
              <a:t>Next</a:t>
            </a:r>
          </a:p>
          <a:p>
            <a:pPr lvl="1"/>
            <a:r>
              <a:rPr lang="en-US" dirty="0" smtClean="0"/>
              <a:t>3. Enter username and password and click </a:t>
            </a:r>
            <a:r>
              <a:rPr lang="en-US" b="1" dirty="0" smtClean="0"/>
              <a:t>Connect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0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Multifunction Router For A SOHO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setup a SOHO (small office or home office) network you need to know:</a:t>
            </a:r>
          </a:p>
          <a:p>
            <a:pPr lvl="1"/>
            <a:r>
              <a:rPr lang="en-US" dirty="0" smtClean="0"/>
              <a:t>How to configure a multipurpose router</a:t>
            </a:r>
          </a:p>
          <a:p>
            <a:pPr lvl="2"/>
            <a:r>
              <a:rPr lang="en-US" dirty="0" smtClean="0"/>
              <a:t>Stands between the network and the Internet</a:t>
            </a:r>
          </a:p>
          <a:p>
            <a:pPr lvl="1"/>
            <a:r>
              <a:rPr lang="en-US" dirty="0" smtClean="0"/>
              <a:t>How to set up and secure a wireless access point</a:t>
            </a:r>
          </a:p>
          <a:p>
            <a:pPr lvl="2"/>
            <a:r>
              <a:rPr lang="en-US" dirty="0" smtClean="0"/>
              <a:t>Most SOHO routers are also a wireless access 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2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 SOHO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Function 1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s a router, stands between the ISP network and the local network, routes traffic between </a:t>
            </a:r>
          </a:p>
          <a:p>
            <a:r>
              <a:rPr lang="en-US" i="1" dirty="0" smtClean="0"/>
              <a:t>Function 2</a:t>
            </a:r>
            <a:r>
              <a:rPr lang="en-US" dirty="0" smtClean="0"/>
              <a:t>: As a switch, manages several network ports that can be connected to wired computers or other network devices</a:t>
            </a:r>
          </a:p>
          <a:p>
            <a:r>
              <a:rPr lang="en-US" i="1" dirty="0" smtClean="0"/>
              <a:t>Function 3</a:t>
            </a:r>
            <a:r>
              <a:rPr lang="en-US" dirty="0" smtClean="0"/>
              <a:t>: As a DHCP server, all computer receive their IP address from this server</a:t>
            </a:r>
          </a:p>
          <a:p>
            <a:r>
              <a:rPr lang="en-US" i="1" dirty="0" smtClean="0"/>
              <a:t>Function 4</a:t>
            </a:r>
            <a:r>
              <a:rPr lang="en-US" dirty="0" smtClean="0"/>
              <a:t>: As a wireless access point, a wireless computer can connect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2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 SOHO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Function 5</a:t>
            </a:r>
            <a:r>
              <a:rPr lang="en-US" dirty="0" smtClean="0"/>
              <a:t>: As a firewall, blocks unwanted traffic from the Internet and provides Network Address Translation (NAT) so that computers can use private or local link IP addresses</a:t>
            </a:r>
          </a:p>
          <a:p>
            <a:pPr lvl="1"/>
            <a:r>
              <a:rPr lang="en-US" dirty="0" smtClean="0"/>
              <a:t>Can also restrict Internet access for computers</a:t>
            </a:r>
          </a:p>
          <a:p>
            <a:r>
              <a:rPr lang="en-US" i="1" dirty="0" smtClean="0"/>
              <a:t>Function 6</a:t>
            </a:r>
            <a:r>
              <a:rPr lang="en-US" dirty="0" smtClean="0"/>
              <a:t>: As an FTP server, can connect an external hard drive and FTP firmware on router can be used to share files with network users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the Router on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follow direction of the manufacturer but the following are general steps:</a:t>
            </a:r>
          </a:p>
          <a:p>
            <a:pPr lvl="1"/>
            <a:r>
              <a:rPr lang="en-US" dirty="0" smtClean="0"/>
              <a:t>1. On one of the computers on the network, launch the router setup program on the CD that came with it</a:t>
            </a:r>
          </a:p>
          <a:p>
            <a:pPr lvl="2"/>
            <a:r>
              <a:rPr lang="en-US" dirty="0" smtClean="0"/>
              <a:t>The setup program will instruct you to make physical connections necessary</a:t>
            </a:r>
          </a:p>
          <a:p>
            <a:pPr lvl="1"/>
            <a:r>
              <a:rPr lang="en-US" dirty="0" smtClean="0"/>
              <a:t>2. You will be given opportunity to change the SSID and password (recommended that you do)</a:t>
            </a:r>
          </a:p>
          <a:p>
            <a:pPr lvl="2"/>
            <a:r>
              <a:rPr lang="en-US" dirty="0" smtClean="0"/>
              <a:t>May be asked whether to allow automatic updating</a:t>
            </a:r>
          </a:p>
          <a:p>
            <a:pPr lvl="1"/>
            <a:r>
              <a:rPr lang="en-US" dirty="0" smtClean="0"/>
              <a:t>3. Test the connection by using the browser to access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6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2600" y="5410200"/>
            <a:ext cx="6019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15-2 </a:t>
            </a:r>
            <a:r>
              <a:rPr lang="en-US" sz="1600" dirty="0"/>
              <a:t>Network communication happens in layers</a:t>
            </a:r>
          </a:p>
          <a:p>
            <a:r>
              <a:rPr lang="en-US" sz="1600" dirty="0"/>
              <a:t>Courtesy: Course Technology/Cengage Learning</a:t>
            </a:r>
          </a:p>
        </p:txBody>
      </p:sp>
      <p:pic>
        <p:nvPicPr>
          <p:cNvPr id="7172" name="Picture 6" descr="Fig 17-3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952500"/>
            <a:ext cx="5514975" cy="4495800"/>
          </a:xfrm>
          <a:noFill/>
        </p:spPr>
      </p:pic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35B1A37-A44E-4EB3-ABC7-A646D1790468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the Router on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browser and firmware on the router to configure the router:</a:t>
            </a:r>
          </a:p>
          <a:p>
            <a:pPr lvl="1"/>
            <a:r>
              <a:rPr lang="en-US" dirty="0" smtClean="0"/>
              <a:t>1. Open browser and enter IP address of router</a:t>
            </a:r>
          </a:p>
          <a:p>
            <a:pPr lvl="2"/>
            <a:r>
              <a:rPr lang="en-US" dirty="0" smtClean="0"/>
              <a:t>Enter </a:t>
            </a:r>
            <a:r>
              <a:rPr lang="en-US" b="1" dirty="0" smtClean="0"/>
              <a:t>admin</a:t>
            </a:r>
            <a:r>
              <a:rPr lang="en-US" dirty="0" smtClean="0"/>
              <a:t> as the username and use the password entered during setup</a:t>
            </a:r>
          </a:p>
          <a:p>
            <a:pPr lvl="1"/>
            <a:r>
              <a:rPr lang="en-US" dirty="0" smtClean="0"/>
              <a:t>2. Use menus on the main setup page of the router firmware to change router’s configuration</a:t>
            </a:r>
          </a:p>
          <a:p>
            <a:pPr lvl="2"/>
            <a:r>
              <a:rPr lang="en-US" dirty="0" smtClean="0"/>
              <a:t>Every router is different so poke around until you find the setting you need to configure</a:t>
            </a:r>
          </a:p>
          <a:p>
            <a:pPr lvl="2"/>
            <a:r>
              <a:rPr lang="en-US" dirty="0" smtClean="0"/>
              <a:t>When finished, click </a:t>
            </a:r>
            <a:r>
              <a:rPr lang="en-US" b="1" dirty="0" smtClean="0"/>
              <a:t>Save</a:t>
            </a:r>
            <a:r>
              <a:rPr lang="en-US" dirty="0" smtClean="0"/>
              <a:t> </a:t>
            </a:r>
            <a:r>
              <a:rPr lang="en-US" b="1" dirty="0" smtClean="0"/>
              <a:t>Settings</a:t>
            </a:r>
            <a:r>
              <a:rPr lang="en-US" dirty="0" smtClean="0"/>
              <a:t> and close browser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53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the Router on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changes to possibly make to router’s configuration:</a:t>
            </a:r>
          </a:p>
          <a:p>
            <a:pPr lvl="1"/>
            <a:r>
              <a:rPr lang="en-US" dirty="0" smtClean="0"/>
              <a:t>Change Router password</a:t>
            </a:r>
          </a:p>
          <a:p>
            <a:pPr lvl="1"/>
            <a:r>
              <a:rPr lang="en-US" dirty="0" smtClean="0"/>
              <a:t>Change SSID and configure the DHCP server</a:t>
            </a:r>
          </a:p>
          <a:p>
            <a:pPr lvl="1"/>
            <a:r>
              <a:rPr lang="en-US" dirty="0" smtClean="0"/>
              <a:t>View assignments make by ISP</a:t>
            </a:r>
          </a:p>
          <a:p>
            <a:pPr lvl="1"/>
            <a:r>
              <a:rPr lang="en-US" dirty="0" smtClean="0"/>
              <a:t>Assign static IP addresses</a:t>
            </a:r>
          </a:p>
          <a:p>
            <a:pPr lvl="1"/>
            <a:r>
              <a:rPr lang="en-US" dirty="0" smtClean="0"/>
              <a:t>Configure the firewall to disable all ports</a:t>
            </a:r>
          </a:p>
          <a:p>
            <a:pPr lvl="1"/>
            <a:r>
              <a:rPr lang="en-US" dirty="0" smtClean="0"/>
              <a:t>Improve QoS for an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3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the Router on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500" b="1" dirty="0" smtClean="0"/>
              <a:t>Port Filtering</a:t>
            </a:r>
            <a:r>
              <a:rPr lang="en-US" sz="2500" dirty="0" smtClean="0"/>
              <a:t>: used to open or close certain ports</a:t>
            </a:r>
          </a:p>
          <a:p>
            <a:pPr lvl="1"/>
            <a:r>
              <a:rPr lang="en-US" sz="2300" dirty="0" smtClean="0"/>
              <a:t>Applications are assigned these ports so you are filtering or controlling what applications can or cannot get through a firewall</a:t>
            </a:r>
          </a:p>
          <a:p>
            <a:r>
              <a:rPr lang="en-US" sz="2500" b="1" dirty="0" smtClean="0"/>
              <a:t>Port Forwarding</a:t>
            </a:r>
            <a:r>
              <a:rPr lang="en-US" sz="2500" dirty="0" smtClean="0"/>
              <a:t>: when firewall receives a request for communication from the Internet to a specific computer and port, the request will be allowed and forwarded to that computer</a:t>
            </a:r>
          </a:p>
          <a:p>
            <a:r>
              <a:rPr lang="en-US" sz="2500" b="1" dirty="0" smtClean="0"/>
              <a:t>Port Triggering</a:t>
            </a:r>
            <a:r>
              <a:rPr lang="en-US" sz="2500" dirty="0" smtClean="0"/>
              <a:t>: opens a port when a PC on the network initiates communication through another port</a:t>
            </a:r>
          </a:p>
          <a:p>
            <a:r>
              <a:rPr lang="en-US" sz="2500" b="1" dirty="0" smtClean="0"/>
              <a:t>A demilitarized zone (DMZ)</a:t>
            </a:r>
            <a:r>
              <a:rPr lang="en-US" sz="2500" dirty="0" smtClean="0"/>
              <a:t>:</a:t>
            </a:r>
            <a:r>
              <a:rPr lang="en-US" sz="2500" b="1" dirty="0" smtClean="0"/>
              <a:t> </a:t>
            </a:r>
            <a:r>
              <a:rPr lang="en-US" sz="2500" dirty="0" smtClean="0"/>
              <a:t>a computer or network that is not protected by a firewall</a:t>
            </a:r>
          </a:p>
          <a:p>
            <a:endParaRPr lang="en-US" sz="2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11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the Router on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when using port forwarding or port triggering:</a:t>
            </a:r>
          </a:p>
          <a:p>
            <a:pPr lvl="1"/>
            <a:r>
              <a:rPr lang="en-US" dirty="0" smtClean="0"/>
              <a:t>Must lease a static IP address from your ISP</a:t>
            </a:r>
          </a:p>
          <a:p>
            <a:pPr lvl="1"/>
            <a:r>
              <a:rPr lang="en-US" dirty="0" smtClean="0"/>
              <a:t>For port forwarding to work, the computer on your network must have a static IP address</a:t>
            </a:r>
          </a:p>
          <a:p>
            <a:pPr lvl="1"/>
            <a:r>
              <a:rPr lang="en-US" dirty="0" smtClean="0"/>
              <a:t>If the computer using port triggering stops sending data, the router might close the triggered port before communication is complete</a:t>
            </a:r>
          </a:p>
          <a:p>
            <a:pPr lvl="1"/>
            <a:r>
              <a:rPr lang="en-US" dirty="0" smtClean="0"/>
              <a:t>Using port forwarding, your computer and network are more vulnerable</a:t>
            </a:r>
          </a:p>
          <a:p>
            <a:pPr lvl="2"/>
            <a:r>
              <a:rPr lang="en-US" dirty="0" smtClean="0"/>
              <a:t>You are allowing external users directly into your private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480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Wi-Fi (Wireless Fidelity) standards have evolved over the years</a:t>
            </a:r>
          </a:p>
          <a:p>
            <a:pPr lvl="1"/>
            <a:r>
              <a:rPr lang="en-US" dirty="0" smtClean="0"/>
              <a:t>Technical name is IEEE 802.11 standards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72706" name="Picture 2" descr="C:\Users\Julie\Documents\Dropbox\instructormanuals\A+Software\Figures\ch07\35135_t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5689661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7-6 </a:t>
            </a:r>
            <a:r>
              <a:rPr lang="en-US" dirty="0" smtClean="0"/>
              <a:t>Older and current Wi-Fi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9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802.11n: latest Wi-Fi standard</a:t>
            </a:r>
          </a:p>
          <a:p>
            <a:pPr lvl="1"/>
            <a:r>
              <a:rPr lang="en-US" dirty="0" smtClean="0"/>
              <a:t>Uses multiple input/multiple output (MIMO), which means a device can use two or more antennas to improve performance</a:t>
            </a:r>
          </a:p>
          <a:p>
            <a:r>
              <a:rPr lang="en-US" dirty="0" smtClean="0"/>
              <a:t>Most wireless devices today are 802.11 b/g/n compatible</a:t>
            </a:r>
          </a:p>
          <a:p>
            <a:r>
              <a:rPr lang="en-US" dirty="0" smtClean="0"/>
              <a:t>Place your router or wireless access point in the center of where you want your hotspot</a:t>
            </a:r>
          </a:p>
          <a:p>
            <a:pPr lvl="1"/>
            <a:r>
              <a:rPr lang="en-US" dirty="0" smtClean="0"/>
              <a:t>Higher position works better than a lower position</a:t>
            </a:r>
          </a:p>
          <a:p>
            <a:pPr lvl="1"/>
            <a:r>
              <a:rPr lang="en-US" dirty="0" smtClean="0"/>
              <a:t>Also place in a physically secure place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46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802.11n network configuration options to consider:</a:t>
            </a:r>
          </a:p>
          <a:p>
            <a:pPr lvl="1"/>
            <a:r>
              <a:rPr lang="en-US" i="1" dirty="0" smtClean="0"/>
              <a:t>The radio frequency (RF) the network will use</a:t>
            </a:r>
          </a:p>
          <a:p>
            <a:pPr lvl="2"/>
            <a:r>
              <a:rPr lang="en-US" dirty="0" smtClean="0"/>
              <a:t>Choices are 5 GHz and 2.4 GHz</a:t>
            </a:r>
          </a:p>
          <a:p>
            <a:pPr lvl="1"/>
            <a:r>
              <a:rPr lang="en-US" i="1" dirty="0" smtClean="0"/>
              <a:t>The older wireless devices that will use the network</a:t>
            </a:r>
          </a:p>
          <a:p>
            <a:pPr lvl="2"/>
            <a:r>
              <a:rPr lang="en-US" dirty="0" smtClean="0"/>
              <a:t>If network consists of older 802.11b/g devices, network must support 2.4 GHz frequency</a:t>
            </a:r>
          </a:p>
          <a:p>
            <a:pPr lvl="1"/>
            <a:r>
              <a:rPr lang="en-US" i="1" dirty="0" smtClean="0"/>
              <a:t>RF interference</a:t>
            </a:r>
          </a:p>
          <a:p>
            <a:pPr lvl="1"/>
            <a:r>
              <a:rPr lang="en-US" i="1" dirty="0" smtClean="0"/>
              <a:t>The channel the network will use</a:t>
            </a:r>
          </a:p>
          <a:p>
            <a:pPr lvl="1"/>
            <a:r>
              <a:rPr lang="en-US" i="1" dirty="0" smtClean="0"/>
              <a:t>The channel width for the network</a:t>
            </a:r>
          </a:p>
          <a:p>
            <a:pPr lvl="2"/>
            <a:r>
              <a:rPr lang="en-US" dirty="0" smtClean="0"/>
              <a:t>(40 or 20 MHz)</a:t>
            </a:r>
          </a:p>
          <a:p>
            <a:pPr lvl="1"/>
            <a:r>
              <a:rPr lang="en-US" i="1" dirty="0" smtClean="0"/>
              <a:t>Radio power level the device will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92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a wireless network:</a:t>
            </a:r>
          </a:p>
          <a:p>
            <a:pPr lvl="1"/>
            <a:r>
              <a:rPr lang="en-US" b="1" i="1" dirty="0" smtClean="0"/>
              <a:t>Method 1: Requiring a security key and using data encryption</a:t>
            </a:r>
          </a:p>
          <a:p>
            <a:pPr lvl="2"/>
            <a:r>
              <a:rPr lang="en-US" dirty="0" smtClean="0"/>
              <a:t>Three main protocols for encryption</a:t>
            </a:r>
          </a:p>
          <a:p>
            <a:pPr lvl="3"/>
            <a:r>
              <a:rPr lang="en-US" dirty="0" smtClean="0"/>
              <a:t>WEP (Wired Equivalent Privacy) – no longer considered secure because key used for encryption is static</a:t>
            </a:r>
          </a:p>
          <a:p>
            <a:pPr lvl="3"/>
            <a:r>
              <a:rPr lang="en-US" dirty="0" smtClean="0"/>
              <a:t>WPA (Wi-Fi Protected Access) – also called TKIP and is stronger than WEP because encryptions keys are constantly changing</a:t>
            </a:r>
          </a:p>
          <a:p>
            <a:pPr lvl="3"/>
            <a:r>
              <a:rPr lang="en-US" dirty="0" smtClean="0"/>
              <a:t>WPA2 (also called 802.11i standard) – latest and best encryption standard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283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a wireless network: (cont’d)</a:t>
            </a:r>
          </a:p>
          <a:p>
            <a:pPr lvl="1"/>
            <a:r>
              <a:rPr lang="en-US" b="1" i="1" dirty="0" smtClean="0"/>
              <a:t>Method 2: Disable SSID broadcasting</a:t>
            </a:r>
          </a:p>
          <a:p>
            <a:pPr lvl="2"/>
            <a:r>
              <a:rPr lang="en-US" dirty="0" smtClean="0"/>
              <a:t>Not considered a strong security method because software can be used to discover an SSID that is not broadcasted</a:t>
            </a:r>
          </a:p>
          <a:p>
            <a:pPr lvl="1"/>
            <a:r>
              <a:rPr lang="en-US" b="1" i="1" dirty="0" smtClean="0"/>
              <a:t>Method 3: Filter MAC addresses</a:t>
            </a:r>
          </a:p>
          <a:p>
            <a:pPr lvl="2"/>
            <a:r>
              <a:rPr lang="en-US" dirty="0" smtClean="0"/>
              <a:t>Considered a weak security measure and does not use encryption</a:t>
            </a:r>
          </a:p>
          <a:p>
            <a:pPr lvl="1"/>
            <a:r>
              <a:rPr lang="en-US" b="1" dirty="0" smtClean="0"/>
              <a:t>Wi-Fi Protected Setup (WPS)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generates the SSID and key using a random string of hard-to-guess letters and numbers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communication happens at three levels</a:t>
            </a:r>
          </a:p>
          <a:p>
            <a:pPr lvl="1" eaLnBrk="1" hangingPunct="1"/>
            <a:r>
              <a:rPr lang="en-US" dirty="0" smtClean="0"/>
              <a:t>Hardware, operating system, and application</a:t>
            </a:r>
          </a:p>
          <a:p>
            <a:pPr eaLnBrk="1" hangingPunct="1"/>
            <a:r>
              <a:rPr lang="en-US" dirty="0" smtClean="0"/>
              <a:t>At the hardware level, a network adapter has a MAC address that uniquely identifies it on a network</a:t>
            </a:r>
          </a:p>
          <a:p>
            <a:pPr eaLnBrk="1" hangingPunct="1"/>
            <a:r>
              <a:rPr lang="en-US" dirty="0" smtClean="0"/>
              <a:t>Using TCP/IP, the OS identifies a network connection by an IP address</a:t>
            </a:r>
          </a:p>
          <a:p>
            <a:pPr eaLnBrk="1" hangingPunct="1"/>
            <a:r>
              <a:rPr lang="en-US" dirty="0" smtClean="0"/>
              <a:t>At the application level, a port address identifies an application</a:t>
            </a:r>
          </a:p>
          <a:p>
            <a:pPr eaLnBrk="1" hangingPunct="1"/>
            <a:r>
              <a:rPr lang="en-US" dirty="0" smtClean="0"/>
              <a:t>An IPv4 address has 32 bits and an IPv6 address has 128 bits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A662A28-8AA7-414E-8FAC-9497E6BAF73B}" type="slidenum">
              <a:rPr lang="en-US" smtClean="0"/>
              <a:pPr eaLnBrk="1" hangingPunct="1"/>
              <a:t>69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Layers of Network Communication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9024"/>
            <a:ext cx="8229600" cy="4525963"/>
          </a:xfrm>
        </p:spPr>
        <p:txBody>
          <a:bodyPr/>
          <a:lstStyle/>
          <a:p>
            <a:pPr eaLnBrk="1" hangingPunct="1"/>
            <a:r>
              <a:rPr lang="en-US" b="1" i="1" dirty="0" smtClean="0"/>
              <a:t>Level 2: Operating system level</a:t>
            </a:r>
          </a:p>
          <a:p>
            <a:pPr lvl="1" eaLnBrk="1" hangingPunct="1"/>
            <a:r>
              <a:rPr lang="en-US" dirty="0" smtClean="0"/>
              <a:t>Manages communication between itself and another computer using TCP/IP</a:t>
            </a:r>
          </a:p>
          <a:p>
            <a:pPr lvl="1" eaLnBrk="1" hangingPunct="1"/>
            <a:r>
              <a:rPr lang="en-US" dirty="0" smtClean="0"/>
              <a:t>Uses IP addressing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789709" y="5562600"/>
            <a:ext cx="77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15-4 </a:t>
            </a:r>
            <a:r>
              <a:rPr lang="en-US" sz="1600" dirty="0"/>
              <a:t>Computers on the same LAN use MAC addresses to communicate, but computers on different LANs use IP addresses to communicate over the </a:t>
            </a:r>
            <a:r>
              <a:rPr lang="en-US" sz="1600" dirty="0" smtClean="0"/>
              <a:t>Internet</a:t>
            </a:r>
            <a:endParaRPr lang="en-US" sz="1600" dirty="0"/>
          </a:p>
        </p:txBody>
      </p:sp>
      <p:sp>
        <p:nvSpPr>
          <p:cNvPr id="81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D24D918-9C71-410F-88EC-2BD94670C8F0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pic>
        <p:nvPicPr>
          <p:cNvPr id="8200" name="Picture 8" descr="C:\Users\Julie\Documents\DropBox\InstructorManuals\A+Software\Figures\ch07\35135_f07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029200" cy="229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application protocols include: FTP, HTTP, and Telnet</a:t>
            </a:r>
          </a:p>
          <a:p>
            <a:r>
              <a:rPr lang="en-US" dirty="0" smtClean="0"/>
              <a:t>TCP/IP protocols at the operating system level include TCP and UDP</a:t>
            </a:r>
          </a:p>
          <a:p>
            <a:r>
              <a:rPr lang="en-US" dirty="0" smtClean="0"/>
              <a:t>A PC support technician must know how to configure TCP/IP settings and make a wired or wireless connection to an existing network</a:t>
            </a:r>
          </a:p>
          <a:p>
            <a:r>
              <a:rPr lang="en-US" dirty="0" smtClean="0"/>
              <a:t>The best method to secure a wireless network is to use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81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multifunction router for a SOHO network might serve several functions including a router, a switch, a DHCP server, a wireless access point, a firewall using NAT, and an FTP server</a:t>
            </a:r>
          </a:p>
          <a:p>
            <a:r>
              <a:rPr lang="en-US" dirty="0" smtClean="0"/>
              <a:t>Change the router’s SSID and password as soon as you install it</a:t>
            </a:r>
          </a:p>
          <a:p>
            <a:r>
              <a:rPr lang="en-US" dirty="0" smtClean="0"/>
              <a:t>To secure a wireless access point, enable MAC address filtering, disable SSID broadcasting, and enable encryption (WPA2, WPA, or WEP)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of Network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Layer 2: Operating system level: </a:t>
            </a:r>
            <a:r>
              <a:rPr lang="en-US" dirty="0" smtClean="0"/>
              <a:t>(cont’d)</a:t>
            </a:r>
          </a:p>
          <a:p>
            <a:pPr lvl="1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32-bit or 128-bit number that is assigned to a network connection</a:t>
            </a:r>
          </a:p>
          <a:p>
            <a:pPr lvl="2"/>
            <a:r>
              <a:rPr lang="en-US" dirty="0" smtClean="0"/>
              <a:t>Used to find computers on networks and subnetworks, including the Internet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30CC8-7741-4FE2-8B5F-A4809065A4B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9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Layers of Network Communication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/>
              <a:t>Level 3: Application level</a:t>
            </a:r>
          </a:p>
          <a:p>
            <a:pPr lvl="1" eaLnBrk="1" hangingPunct="1"/>
            <a:r>
              <a:rPr lang="en-US" dirty="0" smtClean="0"/>
              <a:t>Client communicates with other server applications</a:t>
            </a:r>
          </a:p>
          <a:p>
            <a:pPr lvl="1" eaLnBrk="1" hangingPunct="1"/>
            <a:r>
              <a:rPr lang="en-US" dirty="0" smtClean="0"/>
              <a:t>Port number</a:t>
            </a:r>
          </a:p>
          <a:p>
            <a:pPr lvl="2" eaLnBrk="1" hangingPunct="1"/>
            <a:r>
              <a:rPr lang="en-US" dirty="0" smtClean="0"/>
              <a:t>Uniquely identifies computer application</a:t>
            </a:r>
          </a:p>
          <a:p>
            <a:pPr lvl="1" eaLnBrk="1" hangingPunct="1"/>
            <a:r>
              <a:rPr lang="en-US" dirty="0" smtClean="0"/>
              <a:t>Socket</a:t>
            </a:r>
          </a:p>
          <a:p>
            <a:pPr lvl="2" eaLnBrk="1" hangingPunct="1"/>
            <a:r>
              <a:rPr lang="en-US" dirty="0" smtClean="0"/>
              <a:t>IP address followed by a colon and port number</a:t>
            </a:r>
          </a:p>
          <a:p>
            <a:pPr lvl="2" eaLnBrk="1" hangingPunct="1"/>
            <a:r>
              <a:rPr lang="en-US" dirty="0" smtClean="0"/>
              <a:t>E-mail example: 36.60.30.5:25</a:t>
            </a:r>
          </a:p>
          <a:p>
            <a:pPr lvl="2" eaLnBrk="1" hangingPunct="1"/>
            <a:r>
              <a:rPr lang="en-US" dirty="0" smtClean="0"/>
              <a:t>Web server example: 136.60.30.5:80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EAB7162-0B0C-4FE4-B8C2-A5D03DE4A133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5099</Words>
  <Application>Microsoft Office PowerPoint</Application>
  <PresentationFormat>On-screen Show (4:3)</PresentationFormat>
  <Paragraphs>592</Paragraphs>
  <Slides>71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Default Design</vt:lpstr>
      <vt:lpstr>1_Default Design</vt:lpstr>
      <vt:lpstr>A+ Guide to Managing &amp; Maintaining Your PC, 8th Edition</vt:lpstr>
      <vt:lpstr>Objectives</vt:lpstr>
      <vt:lpstr>Understanding TCP/IP and Windows Networking</vt:lpstr>
      <vt:lpstr>Layers of Network Communication</vt:lpstr>
      <vt:lpstr>Layers of Network Communication</vt:lpstr>
      <vt:lpstr>PowerPoint Presentation</vt:lpstr>
      <vt:lpstr>Layers of Network Communication</vt:lpstr>
      <vt:lpstr>Layer of Network Communication</vt:lpstr>
      <vt:lpstr>Layers of Network Communication</vt:lpstr>
      <vt:lpstr>PowerPoint Presentation</vt:lpstr>
      <vt:lpstr>How IP Addresses Get Assigned</vt:lpstr>
      <vt:lpstr>How IP Addresses Get Assigned</vt:lpstr>
      <vt:lpstr>How IPv4 IP Addresses Are Used</vt:lpstr>
      <vt:lpstr>How IPv4 IP Addresses Are Used</vt:lpstr>
      <vt:lpstr>How IPv4 IP Addresses Are Used</vt:lpstr>
      <vt:lpstr>How IPv4 IP Addresses Are Used</vt:lpstr>
      <vt:lpstr>How IPv4 IP Addresses Are Used</vt:lpstr>
      <vt:lpstr>How IPv4 IP Addresses Are Used</vt:lpstr>
      <vt:lpstr>How IPv4 IP Addresses Are Used</vt:lpstr>
      <vt:lpstr>How IPv4 IP Addresses Are Used</vt:lpstr>
      <vt:lpstr>How IPv4 IP Addresses Are Used</vt:lpstr>
      <vt:lpstr>How IPv4 IP Addresses Are Used</vt:lpstr>
      <vt:lpstr>How IPv6 IP Addresses Are Used</vt:lpstr>
      <vt:lpstr>How IPv6 IP Addresses Are Used</vt:lpstr>
      <vt:lpstr>How IPv6 IP Addresses Are Used</vt:lpstr>
      <vt:lpstr>How IPv6 IP Addresses Are Used</vt:lpstr>
      <vt:lpstr>How IPv6 IP Addresses Are Used</vt:lpstr>
      <vt:lpstr>PowerPoint Presentation</vt:lpstr>
      <vt:lpstr>View IP Address Settings</vt:lpstr>
      <vt:lpstr>PowerPoint Presentation</vt:lpstr>
      <vt:lpstr>Character-based Names Identify Computers and Networks</vt:lpstr>
      <vt:lpstr>TCP/IP Protocol Layers</vt:lpstr>
      <vt:lpstr>TCP/IP Protocols Used By The OS</vt:lpstr>
      <vt:lpstr>TCP/IP Protocols Used By Applications</vt:lpstr>
      <vt:lpstr>TCP/IP Protocols Used By Applications</vt:lpstr>
      <vt:lpstr>TCP/IP Protocols Used By Applications</vt:lpstr>
      <vt:lpstr>Connecting A Computer To A Network</vt:lpstr>
      <vt:lpstr>Connect To a Wired Network</vt:lpstr>
      <vt:lpstr>Connect To a Wired Network</vt:lpstr>
      <vt:lpstr>PowerPoint Presentation</vt:lpstr>
      <vt:lpstr>Connect To a Wired Network</vt:lpstr>
      <vt:lpstr>Connect To a Wired Network</vt:lpstr>
      <vt:lpstr>Connect To a Wired Network</vt:lpstr>
      <vt:lpstr>Connect To a Wireless Network</vt:lpstr>
      <vt:lpstr>Connect To a Wireless Network</vt:lpstr>
      <vt:lpstr>Connect To a Wireless Network</vt:lpstr>
      <vt:lpstr>Connect To a Wireless WAN (Cellular) Network</vt:lpstr>
      <vt:lpstr>PowerPoint Presentation</vt:lpstr>
      <vt:lpstr>Connect To a Wireless WAN (Cellular) Network</vt:lpstr>
      <vt:lpstr>Connect To a Wireless WAN (Cellular) Network</vt:lpstr>
      <vt:lpstr>Create A Dial-Up Connection</vt:lpstr>
      <vt:lpstr>Create A Dial-Up Connection</vt:lpstr>
      <vt:lpstr>Create A Dial-Up Connection</vt:lpstr>
      <vt:lpstr>Create A VPN Connection</vt:lpstr>
      <vt:lpstr>Create A VPN Connection</vt:lpstr>
      <vt:lpstr>Setting Up A Multifunction Router For A SOHO Network</vt:lpstr>
      <vt:lpstr>Functions Of A SOHO Router</vt:lpstr>
      <vt:lpstr>Functions Of A SOHO Network</vt:lpstr>
      <vt:lpstr>Install and Configure the Router on the Network</vt:lpstr>
      <vt:lpstr>Install and Configure the Router on the Network</vt:lpstr>
      <vt:lpstr>Install and Configure the Router on the Network</vt:lpstr>
      <vt:lpstr>Install and Configure the Router on the Network</vt:lpstr>
      <vt:lpstr>Install and Configure the Router on the Network</vt:lpstr>
      <vt:lpstr>Set Up A Wireless Network</vt:lpstr>
      <vt:lpstr>Set Up A Wireless Network</vt:lpstr>
      <vt:lpstr>Set Up A Wireless Network</vt:lpstr>
      <vt:lpstr>Set Up A Wireless Network</vt:lpstr>
      <vt:lpstr>Set Up A Wireless Network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404</cp:revision>
  <dcterms:created xsi:type="dcterms:W3CDTF">2009-10-22T13:37:22Z</dcterms:created>
  <dcterms:modified xsi:type="dcterms:W3CDTF">2012-11-30T02:15:14Z</dcterms:modified>
</cp:coreProperties>
</file>