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53"/>
  </p:notesMasterIdLst>
  <p:sldIdLst>
    <p:sldId id="319" r:id="rId3"/>
    <p:sldId id="320" r:id="rId4"/>
    <p:sldId id="394" r:id="rId5"/>
    <p:sldId id="395" r:id="rId6"/>
    <p:sldId id="396" r:id="rId7"/>
    <p:sldId id="321" r:id="rId8"/>
    <p:sldId id="322" r:id="rId9"/>
    <p:sldId id="346" r:id="rId10"/>
    <p:sldId id="347" r:id="rId11"/>
    <p:sldId id="348" r:id="rId12"/>
    <p:sldId id="350" r:id="rId13"/>
    <p:sldId id="353" r:id="rId14"/>
    <p:sldId id="397" r:id="rId15"/>
    <p:sldId id="398" r:id="rId16"/>
    <p:sldId id="399" r:id="rId17"/>
    <p:sldId id="326" r:id="rId18"/>
    <p:sldId id="400" r:id="rId19"/>
    <p:sldId id="402" r:id="rId20"/>
    <p:sldId id="401" r:id="rId21"/>
    <p:sldId id="403" r:id="rId22"/>
    <p:sldId id="358" r:id="rId23"/>
    <p:sldId id="365" r:id="rId24"/>
    <p:sldId id="404" r:id="rId25"/>
    <p:sldId id="329" r:id="rId26"/>
    <p:sldId id="405" r:id="rId27"/>
    <p:sldId id="406" r:id="rId28"/>
    <p:sldId id="327" r:id="rId29"/>
    <p:sldId id="361" r:id="rId30"/>
    <p:sldId id="363" r:id="rId31"/>
    <p:sldId id="408" r:id="rId32"/>
    <p:sldId id="407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23" r:id="rId41"/>
    <p:sldId id="416" r:id="rId42"/>
    <p:sldId id="417" r:id="rId43"/>
    <p:sldId id="424" r:id="rId44"/>
    <p:sldId id="418" r:id="rId45"/>
    <p:sldId id="419" r:id="rId46"/>
    <p:sldId id="420" r:id="rId47"/>
    <p:sldId id="421" r:id="rId48"/>
    <p:sldId id="336" r:id="rId49"/>
    <p:sldId id="341" r:id="rId50"/>
    <p:sldId id="393" r:id="rId51"/>
    <p:sldId id="422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A3E5511-A105-4B50-B99A-F97C5D8388DB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B94B159-D3F9-41F1-A38E-0928513F49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8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3F0A287D-2360-4EE0-B718-87B5C472EE0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DFCE9-088B-48E5-A756-26CA503BC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6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3E35C-4BE1-4679-A1D0-084A3CA85D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B6517-1FE2-4A17-BD05-6FEA2615DB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06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82717-0EBD-40D6-B43A-1C214B5693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4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83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61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8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28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71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0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BCCE5-F07B-4F53-8DFA-7077146BD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98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03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33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71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CF8CC-379A-48E1-8629-6F5F74897F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2873E-CA71-4580-AC3C-312BA47A78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D11AA-1E90-48A3-A741-B9D5BBD5E1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0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90183-2144-464B-AD63-4A49E2FD27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4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3DDAA-1321-4C7B-AAB1-D58CF8D83E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7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3F5BA-1B4B-4221-BFF4-4F394C8CDC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2B535-8BFF-4812-B6D3-46EF54C6A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886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0C29BAF-97B9-44A5-8B0E-A1F0CA0109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</a:t>
            </a:r>
            <a:r>
              <a:rPr lang="en-US" sz="3400" i="1" dirty="0" smtClean="0"/>
              <a:t>16</a:t>
            </a:r>
            <a:endParaRPr lang="en-US" sz="3400" i="1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Networking Types, Devices, and Cabling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Technologies Used for Internet Connections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Satellite provides high-speed Internet connections in remote areas</a:t>
            </a:r>
          </a:p>
          <a:p>
            <a:pPr lvl="1" eaLnBrk="1" hangingPunct="1"/>
            <a:r>
              <a:rPr lang="en-US" dirty="0" smtClean="0"/>
              <a:t>Available everywhere (even airplanes)</a:t>
            </a:r>
          </a:p>
          <a:p>
            <a:pPr lvl="1" eaLnBrk="1" hangingPunct="1"/>
            <a:r>
              <a:rPr lang="en-US" dirty="0" smtClean="0"/>
              <a:t>Disadvantages: requires line-of-site connectivity and latency occurs when uploading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9B6F153-FD49-461E-B7DE-0368412FFE6B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pic>
        <p:nvPicPr>
          <p:cNvPr id="2050" name="Picture 2" descr="C:\Users\Julie\Documents\DropBox\InstructorManuals\A+Hardware\Figures\Ch10\Figure 10-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22200"/>
            <a:ext cx="40195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5781332"/>
            <a:ext cx="7292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16-9  </a:t>
            </a:r>
            <a:r>
              <a:rPr lang="en-US" sz="1500" dirty="0" smtClean="0"/>
              <a:t>Communication </a:t>
            </a:r>
            <a:r>
              <a:rPr lang="en-US" sz="1500" dirty="0"/>
              <a:t>by satellite can include television and Internet access</a:t>
            </a:r>
            <a:r>
              <a:rPr lang="en-US" sz="1500" dirty="0" smtClean="0"/>
              <a:t> 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Technologies Used for Internet Connections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Fiber optic - dedicated point-to-point (PTP)</a:t>
            </a:r>
          </a:p>
          <a:p>
            <a:pPr lvl="1" eaLnBrk="1" hangingPunct="1"/>
            <a:r>
              <a:rPr lang="en-US" dirty="0" smtClean="0"/>
              <a:t>No line sharing</a:t>
            </a:r>
          </a:p>
          <a:p>
            <a:pPr lvl="1" eaLnBrk="1" hangingPunct="1"/>
            <a:r>
              <a:rPr lang="en-US" dirty="0" smtClean="0"/>
              <a:t>Broadband fiber-optic cable</a:t>
            </a:r>
          </a:p>
          <a:p>
            <a:pPr lvl="2" eaLnBrk="1" hangingPunct="1"/>
            <a:r>
              <a:rPr lang="en-US" dirty="0" smtClean="0"/>
              <a:t>Television, Internet data, voice communication</a:t>
            </a:r>
          </a:p>
          <a:p>
            <a:pPr lvl="1" eaLnBrk="1" hangingPunct="1"/>
            <a:r>
              <a:rPr lang="en-US" dirty="0" smtClean="0"/>
              <a:t>Verizon technology: Fiber Optic Service (FiOS)</a:t>
            </a:r>
          </a:p>
          <a:p>
            <a:pPr lvl="1" eaLnBrk="1" hangingPunct="1"/>
            <a:r>
              <a:rPr lang="en-US" dirty="0" smtClean="0"/>
              <a:t>Upstream and downstream speeds and prices vary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FE22DBC-4FD4-4BAE-81C3-125D44A2BB22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Technologies Used for Internet Connections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WiMAX or 802.16 wireless</a:t>
            </a:r>
          </a:p>
          <a:p>
            <a:pPr lvl="1" eaLnBrk="1" hangingPunct="1"/>
            <a:r>
              <a:rPr lang="en-US" dirty="0" smtClean="0"/>
              <a:t>Supports up to 75 Mbps with a range of up to several miles</a:t>
            </a:r>
          </a:p>
          <a:p>
            <a:pPr lvl="1" eaLnBrk="1" hangingPunct="1"/>
            <a:r>
              <a:rPr lang="en-US" dirty="0" smtClean="0"/>
              <a:t>WiMAX version 2.0 can support up to 1 Gbps for fixed users and up to 100 Mbps for mobile users</a:t>
            </a:r>
          </a:p>
          <a:p>
            <a:pPr lvl="1" eaLnBrk="1" hangingPunct="1"/>
            <a:r>
              <a:rPr lang="en-US" dirty="0" smtClean="0"/>
              <a:t>WiMAX cellular towers are generally placed 1.5 miles apart</a:t>
            </a:r>
          </a:p>
          <a:p>
            <a:pPr lvl="1" eaLnBrk="1" hangingPunct="1"/>
            <a:r>
              <a:rPr lang="en-US" dirty="0" smtClean="0"/>
              <a:t>Sometimes used as a last-mile solution for DSL and cable Internet technologies</a:t>
            </a:r>
          </a:p>
          <a:p>
            <a:pPr lvl="1" eaLnBrk="1" hangingPunct="1"/>
            <a:r>
              <a:rPr lang="en-US" dirty="0" smtClean="0"/>
              <a:t>Some laptops have a built-in WiMAX modem to connect to 4G networks that use WiMAX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B414C5E-70D2-4CBD-99FA-95BBA8CCF847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Technologies Used for Internet Connections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Cellular WAN covers a wide area</a:t>
            </a:r>
          </a:p>
          <a:p>
            <a:pPr lvl="1" eaLnBrk="1" hangingPunct="1"/>
            <a:r>
              <a:rPr lang="en-US" dirty="0" smtClean="0"/>
              <a:t>Made up of cells created by base stations</a:t>
            </a:r>
          </a:p>
          <a:p>
            <a:pPr lvl="1" eaLnBrk="1" hangingPunct="1"/>
            <a:r>
              <a:rPr lang="en-US" dirty="0" smtClean="0"/>
              <a:t>Cell phone network competing technologies</a:t>
            </a:r>
          </a:p>
          <a:p>
            <a:pPr lvl="2" eaLnBrk="1" hangingPunct="1"/>
            <a:r>
              <a:rPr lang="en-US" dirty="0" smtClean="0"/>
              <a:t>GSM (Global System for Mobile Communications) </a:t>
            </a:r>
          </a:p>
          <a:p>
            <a:pPr lvl="3" eaLnBrk="1" hangingPunct="1"/>
            <a:r>
              <a:rPr lang="en-US" dirty="0" smtClean="0"/>
              <a:t>Requires devices have a SIM card that contains a microchip to hold subscription data</a:t>
            </a:r>
          </a:p>
          <a:p>
            <a:pPr lvl="2" eaLnBrk="1" hangingPunct="1"/>
            <a:r>
              <a:rPr lang="en-US" dirty="0" smtClean="0"/>
              <a:t>CDMA (Code Division Multiple Access) </a:t>
            </a:r>
          </a:p>
          <a:p>
            <a:pPr lvl="3" eaLnBrk="1" hangingPunct="1"/>
            <a:r>
              <a:rPr lang="en-US" dirty="0" smtClean="0"/>
              <a:t>Do not require a SIM card in a cellular device</a:t>
            </a:r>
          </a:p>
          <a:p>
            <a:pPr eaLnBrk="1" hangingPunct="1"/>
            <a:r>
              <a:rPr lang="en-US" dirty="0"/>
              <a:t>4</a:t>
            </a:r>
            <a:r>
              <a:rPr lang="en-US" dirty="0" smtClean="0"/>
              <a:t>G (Fourth Generation) technology: fastest speed for cellular data </a:t>
            </a:r>
          </a:p>
          <a:p>
            <a:pPr eaLnBrk="1" hangingPunct="1"/>
            <a:r>
              <a:rPr lang="en-US" dirty="0" smtClean="0"/>
              <a:t>2G and 3G technology is still used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B414C5E-70D2-4CBD-99FA-95BBA8CCF847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4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 descr="C:\Users\Julie\Documents\DropBox\InstructorManuals\A+Hardware\Figures\Ch10\Figure 10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066800"/>
            <a:ext cx="569748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0108" y="5334000"/>
            <a:ext cx="7122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16-13  </a:t>
            </a:r>
            <a:r>
              <a:rPr lang="en-US" dirty="0"/>
              <a:t>Four external devices a computer or network can use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to </a:t>
            </a:r>
            <a:r>
              <a:rPr lang="en-US" dirty="0"/>
              <a:t>make a </a:t>
            </a:r>
            <a:r>
              <a:rPr lang="en-US" dirty="0" smtClean="0"/>
              <a:t>cellular Internet </a:t>
            </a:r>
            <a:r>
              <a:rPr lang="en-US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28413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 By Local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section you will learn about:</a:t>
            </a:r>
          </a:p>
          <a:p>
            <a:pPr lvl="1"/>
            <a:r>
              <a:rPr lang="en-US" dirty="0" smtClean="0"/>
              <a:t>Desktop and laptop devices</a:t>
            </a:r>
          </a:p>
          <a:p>
            <a:pPr lvl="1"/>
            <a:r>
              <a:rPr lang="en-US" dirty="0" smtClean="0"/>
              <a:t>Hubs</a:t>
            </a:r>
          </a:p>
          <a:p>
            <a:pPr lvl="1"/>
            <a:r>
              <a:rPr lang="en-US" dirty="0" smtClean="0"/>
              <a:t>Switches</a:t>
            </a:r>
          </a:p>
          <a:p>
            <a:pPr lvl="1"/>
            <a:r>
              <a:rPr lang="en-US" dirty="0" smtClean="0"/>
              <a:t>Bridges</a:t>
            </a:r>
          </a:p>
          <a:p>
            <a:pPr lvl="1"/>
            <a:r>
              <a:rPr lang="en-US" dirty="0" smtClean="0"/>
              <a:t>Other network devices</a:t>
            </a:r>
          </a:p>
          <a:p>
            <a:pPr lvl="1"/>
            <a:r>
              <a:rPr lang="en-US" dirty="0" smtClean="0"/>
              <a:t>Cables and connectors these devices 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95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Wired and Wireless Network Adapters</a:t>
            </a:r>
          </a:p>
        </p:txBody>
      </p:sp>
      <p:sp>
        <p:nvSpPr>
          <p:cNvPr id="20483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adapter: direct connection to a network</a:t>
            </a:r>
          </a:p>
          <a:p>
            <a:pPr lvl="1" eaLnBrk="1" hangingPunct="1"/>
            <a:r>
              <a:rPr lang="en-US" dirty="0" smtClean="0"/>
              <a:t>Might be a network port on motherboard or a network interface card (NIC)</a:t>
            </a:r>
          </a:p>
          <a:p>
            <a:pPr lvl="1" eaLnBrk="1" hangingPunct="1"/>
            <a:r>
              <a:rPr lang="en-US" dirty="0" smtClean="0"/>
              <a:t>Might also be an external device connected via USB port</a:t>
            </a:r>
          </a:p>
          <a:p>
            <a:pPr lvl="1" eaLnBrk="1" hangingPunct="1"/>
            <a:r>
              <a:rPr lang="en-US" dirty="0" smtClean="0"/>
              <a:t>Provides RJ-45 port (looks like a large phone jack)</a:t>
            </a:r>
          </a:p>
          <a:p>
            <a:pPr marL="457200" lvl="1" indent="0" eaLnBrk="1" hangingPunct="1">
              <a:buNone/>
            </a:pPr>
            <a:endParaRPr lang="en-US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8847DD9-8EE6-4FE8-B82F-08CB6BD30CAD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pic>
        <p:nvPicPr>
          <p:cNvPr id="4098" name="Picture 2" descr="C:\Users\Julie\Documents\DropBox\InstructorManuals\A+Hardware\Figures\Ch10\Figure 10-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14800"/>
            <a:ext cx="3816350" cy="212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24945" y="5495035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16-15  </a:t>
            </a:r>
            <a:r>
              <a:rPr lang="fr-FR" dirty="0"/>
              <a:t>USB device </a:t>
            </a:r>
            <a:endParaRPr lang="fr-FR" dirty="0" smtClean="0"/>
          </a:p>
          <a:p>
            <a:r>
              <a:rPr lang="fr-FR" dirty="0" smtClean="0"/>
              <a:t>provides </a:t>
            </a:r>
            <a:r>
              <a:rPr lang="fr-FR" dirty="0"/>
              <a:t>an Ethernet 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Wired and Wireless Network Adapters</a:t>
            </a:r>
          </a:p>
        </p:txBody>
      </p:sp>
      <p:sp>
        <p:nvSpPr>
          <p:cNvPr id="2048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Features to be aware of when selecting an adapter:</a:t>
            </a:r>
          </a:p>
          <a:p>
            <a:pPr lvl="1" eaLnBrk="1" hangingPunct="1"/>
            <a:r>
              <a:rPr lang="en-US" dirty="0" smtClean="0"/>
              <a:t>The slot a NIC uses</a:t>
            </a:r>
          </a:p>
          <a:p>
            <a:pPr lvl="2" eaLnBrk="1" hangingPunct="1"/>
            <a:r>
              <a:rPr lang="en-US" dirty="0" smtClean="0"/>
              <a:t>May need to uninstall or disable existing network port</a:t>
            </a:r>
          </a:p>
          <a:p>
            <a:pPr lvl="1" eaLnBrk="1" hangingPunct="1"/>
            <a:r>
              <a:rPr lang="en-US" dirty="0" smtClean="0"/>
              <a:t>Ethernet speeds</a:t>
            </a:r>
          </a:p>
          <a:p>
            <a:pPr lvl="2" eaLnBrk="1" hangingPunct="1"/>
            <a:r>
              <a:rPr lang="en-US" dirty="0" smtClean="0"/>
              <a:t>10 Mbps, 100 Mbps, 1 Gbps, and 10 Gbps</a:t>
            </a:r>
          </a:p>
          <a:p>
            <a:pPr lvl="1" eaLnBrk="1" hangingPunct="1"/>
            <a:r>
              <a:rPr lang="en-US" dirty="0" smtClean="0"/>
              <a:t>MAC address – every network adapter has one</a:t>
            </a:r>
          </a:p>
          <a:p>
            <a:pPr lvl="2" eaLnBrk="1" hangingPunct="1"/>
            <a:r>
              <a:rPr lang="en-US" dirty="0" smtClean="0"/>
              <a:t>48-bit unique ID number hard-coded by manufacturer</a:t>
            </a:r>
          </a:p>
          <a:p>
            <a:pPr lvl="1" eaLnBrk="1" hangingPunct="1"/>
            <a:r>
              <a:rPr lang="en-US" dirty="0" smtClean="0"/>
              <a:t>Status indicator lights</a:t>
            </a:r>
          </a:p>
          <a:p>
            <a:pPr lvl="2" eaLnBrk="1" hangingPunct="1"/>
            <a:r>
              <a:rPr lang="en-US" dirty="0" smtClean="0"/>
              <a:t>Used to indicate connectivity and activity</a:t>
            </a:r>
          </a:p>
          <a:p>
            <a:pPr lvl="1" eaLnBrk="1" hangingPunct="1"/>
            <a:r>
              <a:rPr lang="en-US" dirty="0" smtClean="0"/>
              <a:t>Wake-on-LAN – wakes up the computer when it receives certain communication on the network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8847DD9-8EE6-4FE8-B82F-08CB6BD30CAD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56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122" name="Picture 2" descr="C:\Users\Julie\Documents\DropBox\InstructorManuals\A+Hardware\Figures\Ch10\Figure 10-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3051175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5257800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16-20  </a:t>
            </a:r>
            <a:r>
              <a:rPr lang="en-US" dirty="0"/>
              <a:t>Enable variations of Wake on LAN based on what</a:t>
            </a:r>
          </a:p>
          <a:p>
            <a:r>
              <a:rPr lang="en-US" dirty="0" smtClean="0"/>
              <a:t>                        type </a:t>
            </a:r>
            <a:r>
              <a:rPr lang="en-US" dirty="0"/>
              <a:t>of software is allowed to wake up </a:t>
            </a:r>
            <a:r>
              <a:rPr lang="en-US" dirty="0" smtClean="0"/>
              <a:t>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5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Wired and Wireless Network Adapters</a:t>
            </a:r>
          </a:p>
        </p:txBody>
      </p:sp>
      <p:sp>
        <p:nvSpPr>
          <p:cNvPr id="2048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Features to be aware of when selecting an adapter (cont’d):</a:t>
            </a:r>
          </a:p>
          <a:p>
            <a:pPr lvl="1" eaLnBrk="1" hangingPunct="1"/>
            <a:r>
              <a:rPr lang="en-US" dirty="0" smtClean="0"/>
              <a:t>Quality of Service (QoS)</a:t>
            </a:r>
          </a:p>
          <a:p>
            <a:pPr lvl="2" eaLnBrk="1" hangingPunct="1"/>
            <a:r>
              <a:rPr lang="en-US" dirty="0" smtClean="0"/>
              <a:t>Ability to control which applications have priority on the network</a:t>
            </a:r>
          </a:p>
          <a:p>
            <a:pPr lvl="2" eaLnBrk="1" hangingPunct="1"/>
            <a:r>
              <a:rPr lang="en-US" dirty="0" smtClean="0"/>
              <a:t>Must be configured on the router and the network adapter of each computer</a:t>
            </a:r>
          </a:p>
          <a:p>
            <a:pPr lvl="1" eaLnBrk="1" hangingPunct="1"/>
            <a:r>
              <a:rPr lang="en-US" dirty="0" smtClean="0"/>
              <a:t>Power over Ethernet (PoE)</a:t>
            </a:r>
          </a:p>
          <a:p>
            <a:pPr lvl="2" eaLnBrk="1" hangingPunct="1"/>
            <a:r>
              <a:rPr lang="en-US" dirty="0" smtClean="0"/>
              <a:t>Allows power to be transmitted over Ethernet cable</a:t>
            </a:r>
          </a:p>
          <a:p>
            <a:pPr lvl="2" eaLnBrk="1" hangingPunct="1"/>
            <a:r>
              <a:rPr lang="en-US" dirty="0" smtClean="0"/>
              <a:t>Might be available on high-end wired adapters</a:t>
            </a:r>
          </a:p>
          <a:p>
            <a:pPr lvl="2" eaLnBrk="1" hangingPunct="1"/>
            <a:r>
              <a:rPr lang="en-US" dirty="0" smtClean="0"/>
              <a:t>Used where electrical outlets may not be available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8847DD9-8EE6-4FE8-B82F-08CB6BD30CAD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835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8BA997D-2AE7-4B13-ABBC-EA8B1A8CCF48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about network types and topologies</a:t>
            </a:r>
          </a:p>
          <a:p>
            <a:pPr eaLnBrk="1" hangingPunct="1"/>
            <a:r>
              <a:rPr lang="en-US" dirty="0" smtClean="0"/>
              <a:t>Learn about the hardware used to build local networks</a:t>
            </a:r>
          </a:p>
          <a:p>
            <a:pPr eaLnBrk="1" hangingPunct="1"/>
            <a:r>
              <a:rPr lang="en-US" dirty="0" smtClean="0"/>
              <a:t>Learn how to set up and troubleshoot the wiring in a small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146" name="Picture 2" descr="C:\Users\Julie\Documents\DropBox\InstructorManuals\A+Hardware\Figures\Ch10\Figure 10-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18" y="2057400"/>
            <a:ext cx="474955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6915" y="5105400"/>
            <a:ext cx="7173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16-22  </a:t>
            </a:r>
            <a:r>
              <a:rPr lang="en-US" sz="1600" dirty="0" smtClean="0"/>
              <a:t>Use a PoE splitter if the receiving device is not PoE compatible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6115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Dial-Up Modems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POTS (Plain Old Telephone Service) or Dial-up</a:t>
            </a:r>
          </a:p>
          <a:p>
            <a:pPr lvl="1" eaLnBrk="1" hangingPunct="1"/>
            <a:r>
              <a:rPr lang="en-US" dirty="0" smtClean="0"/>
              <a:t>Least expensive, slowest Internet connection </a:t>
            </a:r>
          </a:p>
          <a:p>
            <a:pPr lvl="1" eaLnBrk="1" hangingPunct="1"/>
            <a:r>
              <a:rPr lang="en-US" dirty="0" smtClean="0"/>
              <a:t>Uses: travel, broadband down, saving money</a:t>
            </a:r>
          </a:p>
          <a:p>
            <a:pPr lvl="1" eaLnBrk="1" hangingPunct="1"/>
            <a:r>
              <a:rPr lang="en-US" dirty="0" smtClean="0"/>
              <a:t>Desktop computers modem cards provide two phone jacks (RJ-11 jacks)</a:t>
            </a:r>
          </a:p>
          <a:p>
            <a:pPr lvl="1" eaLnBrk="1" hangingPunct="1"/>
            <a:r>
              <a:rPr lang="en-US" dirty="0" smtClean="0"/>
              <a:t>Twisted-pair cabling is used</a:t>
            </a:r>
          </a:p>
          <a:p>
            <a:pPr lvl="2" eaLnBrk="1" hangingPunct="1"/>
            <a:r>
              <a:rPr lang="en-US" dirty="0" smtClean="0"/>
              <a:t>Pairs of wires are twisted together to reduce crosstalk</a:t>
            </a:r>
          </a:p>
          <a:p>
            <a:pPr lvl="1" eaLnBrk="1" hangingPunct="1"/>
            <a:r>
              <a:rPr lang="en-US" dirty="0" smtClean="0"/>
              <a:t>Last modem standard: V.92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6B1B1D4-7C5D-401E-AB8E-CD70CA91A89A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Hubs and Switches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Most wired networks use a star bus topology: nodes connected to a centralized hub or switch</a:t>
            </a:r>
          </a:p>
          <a:p>
            <a:pPr eaLnBrk="1" hangingPunct="1"/>
            <a:r>
              <a:rPr lang="en-US" dirty="0" smtClean="0"/>
              <a:t>Hub: pass-through device (outdated technology)</a:t>
            </a:r>
          </a:p>
          <a:p>
            <a:pPr lvl="1" eaLnBrk="1" hangingPunct="1"/>
            <a:r>
              <a:rPr lang="en-US" dirty="0" smtClean="0"/>
              <a:t>No regard for data or frame’s destination</a:t>
            </a:r>
          </a:p>
          <a:p>
            <a:pPr eaLnBrk="1" hangingPunct="1"/>
            <a:r>
              <a:rPr lang="en-US" dirty="0" smtClean="0"/>
              <a:t>Switch: keeps a table of all devices connected to it</a:t>
            </a:r>
          </a:p>
          <a:p>
            <a:pPr lvl="1" eaLnBrk="1" hangingPunct="1"/>
            <a:r>
              <a:rPr lang="en-US" dirty="0" smtClean="0"/>
              <a:t>When a frame is received, switch searches its MAC address table for the destination MAC address and sends frame only to the device with that address</a:t>
            </a:r>
          </a:p>
          <a:p>
            <a:pPr lvl="1" eaLnBrk="1" hangingPunct="1"/>
            <a:r>
              <a:rPr lang="en-US" dirty="0" smtClean="0"/>
              <a:t>If destination MAC address is not in table, switch sends frame out all ports (except receiving port)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59B866D-8140-45CA-BF8B-549A1BBF7791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170" name="Picture 2" descr="C:\Users\Julie\Documents\DropBox\InstructorManuals\A+Hardware\Figures\Ch10\Figure 10-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5955858" cy="352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1621" y="5065486"/>
            <a:ext cx="695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16-24  </a:t>
            </a:r>
            <a:r>
              <a:rPr lang="en-US" dirty="0" smtClean="0"/>
              <a:t>Any data received by a hub is replicated and passed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on to all other devices connected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63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Wireless Access Points and Bridges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Allows wireless device connection to LAN</a:t>
            </a:r>
          </a:p>
          <a:p>
            <a:pPr lvl="1" eaLnBrk="1" hangingPunct="1"/>
            <a:r>
              <a:rPr lang="en-US" dirty="0" smtClean="0"/>
              <a:t>Devices communicate through access point</a:t>
            </a:r>
          </a:p>
          <a:p>
            <a:pPr lvl="1" eaLnBrk="1" hangingPunct="1"/>
            <a:r>
              <a:rPr lang="en-US" dirty="0" smtClean="0"/>
              <a:t>May double as a router</a:t>
            </a:r>
          </a:p>
          <a:p>
            <a:pPr lvl="1" eaLnBrk="1" hangingPunct="1"/>
            <a:r>
              <a:rPr lang="en-US" dirty="0" smtClean="0"/>
              <a:t>Can also be a bridge</a:t>
            </a:r>
          </a:p>
          <a:p>
            <a:pPr lvl="2" eaLnBrk="1" hangingPunct="1"/>
            <a:r>
              <a:rPr lang="en-US" dirty="0" smtClean="0"/>
              <a:t>A bridge is a device that stands between two segments of a network and manages network traffic between them</a:t>
            </a:r>
            <a:endParaRPr lang="en-US" dirty="0"/>
          </a:p>
          <a:p>
            <a:pPr lvl="2" eaLnBrk="1" hangingPunct="1"/>
            <a:r>
              <a:rPr lang="en-US" dirty="0" smtClean="0"/>
              <a:t>Keeps a table of MAC addresses just like a switch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1B3CF5C-80FE-443B-BB6A-58A9A68BFF4F}" type="slidenum">
              <a:rPr lang="en-US" smtClean="0"/>
              <a:pPr eaLnBrk="1" hangingPunct="1"/>
              <a:t>24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194" name="Picture 2" descr="C:\Users\Julie\Documents\DropBox\InstructorManuals\A+Hardware\Figures\Ch10\Figure 10-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93190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61336" y="5410199"/>
            <a:ext cx="660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16-28  </a:t>
            </a:r>
            <a:r>
              <a:rPr lang="en-US" dirty="0" smtClean="0"/>
              <a:t>A bridge is an intelligent device making decisions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concerning network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47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Network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b="1" i="1" dirty="0" smtClean="0"/>
              <a:t>Network Attached Storage (NAS) device</a:t>
            </a:r>
            <a:r>
              <a:rPr lang="en-US" dirty="0" smtClean="0"/>
              <a:t>: contains bays for holding hard drives and also includes an Ethernet port to connect to a network</a:t>
            </a:r>
          </a:p>
          <a:p>
            <a:pPr lvl="1"/>
            <a:r>
              <a:rPr lang="en-US" dirty="0" smtClean="0"/>
              <a:t>Most support RAID</a:t>
            </a:r>
          </a:p>
          <a:p>
            <a:r>
              <a:rPr lang="en-US" b="1" i="1" dirty="0" smtClean="0"/>
              <a:t>VoIP phone</a:t>
            </a:r>
            <a:r>
              <a:rPr lang="en-US" dirty="0" smtClean="0"/>
              <a:t>: Voice over Internet Protocol </a:t>
            </a:r>
          </a:p>
          <a:p>
            <a:pPr lvl="1"/>
            <a:r>
              <a:rPr lang="en-US" dirty="0" smtClean="0"/>
              <a:t>A TCP/IP protocol that manages voice communication over the Internet</a:t>
            </a:r>
          </a:p>
          <a:p>
            <a:pPr lvl="1"/>
            <a:r>
              <a:rPr lang="en-US" dirty="0" smtClean="0"/>
              <a:t>VoIP phone connects directly to a network</a:t>
            </a:r>
          </a:p>
          <a:p>
            <a:r>
              <a:rPr lang="en-US" b="1" i="1" dirty="0" smtClean="0"/>
              <a:t>Internet appliance</a:t>
            </a:r>
            <a:r>
              <a:rPr lang="en-US" dirty="0" smtClean="0"/>
              <a:t>: type of thin client designed to make it easy for a user to connect to the Internet</a:t>
            </a:r>
          </a:p>
          <a:p>
            <a:pPr lvl="1"/>
            <a:r>
              <a:rPr lang="en-US" dirty="0" smtClean="0"/>
              <a:t>Sold years ago but are no longer popular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1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Ethernet Cables and Connectors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Ethernet cabling:</a:t>
            </a:r>
          </a:p>
          <a:p>
            <a:pPr lvl="1" eaLnBrk="1" hangingPunct="1"/>
            <a:r>
              <a:rPr lang="en-US" dirty="0" smtClean="0"/>
              <a:t>Twisted-pair – most popular cabling for local networks</a:t>
            </a:r>
          </a:p>
          <a:p>
            <a:pPr lvl="2" eaLnBrk="1" hangingPunct="1"/>
            <a:r>
              <a:rPr lang="en-US" dirty="0" smtClean="0"/>
              <a:t>Unshielded (UTP) and shielded twisted pair (STP)</a:t>
            </a:r>
          </a:p>
          <a:p>
            <a:pPr lvl="2" eaLnBrk="1" hangingPunct="1"/>
            <a:r>
              <a:rPr lang="en-US" dirty="0" smtClean="0"/>
              <a:t>UTP cable is least expensive and most common</a:t>
            </a:r>
          </a:p>
          <a:p>
            <a:pPr lvl="2" eaLnBrk="1" hangingPunct="1"/>
            <a:r>
              <a:rPr lang="en-US" dirty="0" smtClean="0"/>
              <a:t>Rated by category: CAT3 through CAT6a</a:t>
            </a:r>
          </a:p>
          <a:p>
            <a:pPr lvl="2" eaLnBrk="1" hangingPunct="1"/>
            <a:r>
              <a:rPr lang="en-US" dirty="0" smtClean="0"/>
              <a:t>Consists of four pairs of twisted wires (8 wires total)</a:t>
            </a:r>
          </a:p>
          <a:p>
            <a:pPr lvl="1" eaLnBrk="1" hangingPunct="1"/>
            <a:r>
              <a:rPr lang="en-US" dirty="0" smtClean="0"/>
              <a:t>Coaxial cable: single copper wire with braided shield</a:t>
            </a:r>
          </a:p>
          <a:p>
            <a:pPr lvl="2" eaLnBrk="1" hangingPunct="1"/>
            <a:r>
              <a:rPr lang="en-US" dirty="0" smtClean="0"/>
              <a:t>No longer used for networking</a:t>
            </a:r>
          </a:p>
          <a:p>
            <a:pPr lvl="1" eaLnBrk="1" hangingPunct="1"/>
            <a:r>
              <a:rPr lang="en-US" dirty="0" smtClean="0"/>
              <a:t>Fiber-optic: glass strands inside protective tubing</a:t>
            </a:r>
          </a:p>
          <a:p>
            <a:pPr lvl="2" eaLnBrk="1" hangingPunct="1"/>
            <a:r>
              <a:rPr lang="en-US" dirty="0" smtClean="0"/>
              <a:t>Transmit signals as pulses of light</a:t>
            </a:r>
          </a:p>
          <a:p>
            <a:pPr lvl="2" eaLnBrk="1" hangingPunct="1"/>
            <a:r>
              <a:rPr lang="en-US" dirty="0" smtClean="0"/>
              <a:t>Two types: single-mode and multimode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A5ACAFE-C555-4B55-82D5-D385F908CD65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E34AA4E-1BFD-4EA9-815D-6DA2872EF268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2209800" y="5791200"/>
            <a:ext cx="510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10-2 </a:t>
            </a:r>
            <a:r>
              <a:rPr lang="en-US" sz="1600" dirty="0"/>
              <a:t>Variations of Ethernet and Ethernet cabling</a:t>
            </a:r>
          </a:p>
        </p:txBody>
      </p:sp>
      <p:pic>
        <p:nvPicPr>
          <p:cNvPr id="9218" name="Picture 2" descr="C:\Users\Julie\Documents\DropBox\InstructorManuals\A+Hardware\Figures\Ch10\Table 10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12" y="533400"/>
            <a:ext cx="5066360" cy="32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Julie\Documents\DropBox\InstructorManuals\A+Hardware\Figures\Ch10\Table 10-2 (continued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67" y="3962400"/>
            <a:ext cx="51244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4E07104-390E-49A9-BC06-8752EBF3C9F9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762000" y="3425095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16-31 </a:t>
            </a:r>
            <a:r>
              <a:rPr lang="en-US" sz="1600" dirty="0"/>
              <a:t>Coaxial cable and a BNC connector are used with ThinNet </a:t>
            </a:r>
            <a:r>
              <a:rPr lang="en-US" sz="1600" dirty="0" smtClean="0"/>
              <a:t>Ethernet</a:t>
            </a:r>
            <a:endParaRPr lang="en-US" sz="1600" dirty="0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1295400" y="5808077"/>
            <a:ext cx="6858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16-33 </a:t>
            </a:r>
            <a:r>
              <a:rPr lang="en-US" sz="1600" dirty="0"/>
              <a:t>Fiber-optic cables contain a glass core for transmitting </a:t>
            </a:r>
            <a:r>
              <a:rPr lang="en-US" sz="1600" dirty="0" smtClean="0"/>
              <a:t>light</a:t>
            </a:r>
            <a:endParaRPr lang="en-US" sz="1600" dirty="0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85800" y="18288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16-30 </a:t>
            </a:r>
            <a:r>
              <a:rPr lang="en-US" sz="1600" dirty="0"/>
              <a:t>The most common networking cable for a local network is UTP cable </a:t>
            </a:r>
            <a:r>
              <a:rPr lang="en-US" sz="1600" dirty="0" smtClean="0"/>
              <a:t>      	       using </a:t>
            </a:r>
            <a:r>
              <a:rPr lang="en-US" sz="1600" dirty="0"/>
              <a:t>an RJ-45 </a:t>
            </a:r>
            <a:r>
              <a:rPr lang="en-US" sz="1600" dirty="0" smtClean="0"/>
              <a:t>connector</a:t>
            </a:r>
            <a:endParaRPr lang="en-US" sz="1600" dirty="0"/>
          </a:p>
        </p:txBody>
      </p:sp>
      <p:pic>
        <p:nvPicPr>
          <p:cNvPr id="10243" name="Picture 3" descr="C:\Users\Julie\Documents\DropBox\InstructorManuals\A+Hardware\Figures\Ch10\Figure 10-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09" y="2554567"/>
            <a:ext cx="4872888" cy="87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Julie\Documents\DropBox\InstructorManuals\A+Hardware\Figures\Ch10\Figure 10-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7" y="4067464"/>
            <a:ext cx="3431232" cy="164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Julie\Documents\DropBox\InstructorManuals\A+Hardware\Figure10-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53" y="197042"/>
            <a:ext cx="3048000" cy="163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Types and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Networks can be categorized by technology used and size of the network</a:t>
            </a:r>
          </a:p>
          <a:p>
            <a:pPr lvl="1"/>
            <a:r>
              <a:rPr lang="en-US" dirty="0" smtClean="0"/>
              <a:t>Personal Area Network (PAN): consists of personal devices such as a cell phone and notebook</a:t>
            </a:r>
          </a:p>
          <a:p>
            <a:pPr lvl="1"/>
            <a:r>
              <a:rPr lang="en-US" dirty="0" smtClean="0"/>
              <a:t>Local Area Network (LAN): covers a small local area such as a home, office, or other building</a:t>
            </a:r>
          </a:p>
          <a:p>
            <a:pPr lvl="1"/>
            <a:r>
              <a:rPr lang="en-US" dirty="0" smtClean="0"/>
              <a:t>Wireless LAN: covers a limited geographic area and is popular in places where cables are difficult to install</a:t>
            </a:r>
          </a:p>
          <a:p>
            <a:pPr lvl="1"/>
            <a:r>
              <a:rPr lang="en-US" dirty="0" smtClean="0"/>
              <a:t>Metropolitan Area Network (MAN): covers a large campus or city</a:t>
            </a:r>
          </a:p>
          <a:p>
            <a:pPr lvl="1"/>
            <a:r>
              <a:rPr lang="en-US" dirty="0" smtClean="0"/>
              <a:t>Wide Area Network (WAN): covers a large geographic area and is made up of small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7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1266" name="Picture 2" descr="C:\Users\Julie\Documents\DropBox\InstructorManuals\A+Hardware\Figures\Ch10\Figure 10-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1371600"/>
            <a:ext cx="4883150" cy="362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5257800"/>
            <a:ext cx="684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16-34  </a:t>
            </a:r>
            <a:r>
              <a:rPr lang="en-US" dirty="0" smtClean="0"/>
              <a:t>Four types of fiber-optic connectors: (a) ST, (b) SC,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(c) LC, and (d) MT-RJ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83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Ethernet Cables and Connectors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Ethernet types (categorized by speed): </a:t>
            </a:r>
          </a:p>
          <a:p>
            <a:pPr lvl="1" eaLnBrk="1" hangingPunct="1"/>
            <a:r>
              <a:rPr lang="en-US" dirty="0" smtClean="0"/>
              <a:t>10-Mbps Ethernet – invented by Xerox in 1970s</a:t>
            </a:r>
          </a:p>
          <a:p>
            <a:pPr lvl="1" eaLnBrk="1" hangingPunct="1"/>
            <a:r>
              <a:rPr lang="en-US" dirty="0" smtClean="0"/>
              <a:t>100-Mbps Ethernet (also known as Fast Ethernet or 100BaseT)</a:t>
            </a:r>
          </a:p>
          <a:p>
            <a:pPr lvl="2" eaLnBrk="1" hangingPunct="1"/>
            <a:r>
              <a:rPr lang="en-US" dirty="0" smtClean="0"/>
              <a:t>Uses STP or UTP cabling rated CAT-5 or higher</a:t>
            </a:r>
          </a:p>
          <a:p>
            <a:pPr lvl="2" eaLnBrk="1" hangingPunct="1"/>
            <a:r>
              <a:rPr lang="en-US" dirty="0" smtClean="0"/>
              <a:t>100BaseFX uses fiber-optic cable</a:t>
            </a:r>
          </a:p>
          <a:p>
            <a:pPr lvl="1" eaLnBrk="1" hangingPunct="1"/>
            <a:r>
              <a:rPr lang="en-US" dirty="0" smtClean="0"/>
              <a:t>1000-Mbps Ethernet (also known as Gigabit Ethernet)</a:t>
            </a:r>
          </a:p>
          <a:p>
            <a:pPr lvl="2" eaLnBrk="1" hangingPunct="1"/>
            <a:r>
              <a:rPr lang="en-US" dirty="0" smtClean="0"/>
              <a:t>Becoming most popular choice for LAN technology</a:t>
            </a:r>
          </a:p>
          <a:p>
            <a:pPr lvl="2" eaLnBrk="1" hangingPunct="1"/>
            <a:r>
              <a:rPr lang="en-US" dirty="0" smtClean="0"/>
              <a:t>Uses same cabling and connectors as Fast Ethernet</a:t>
            </a:r>
          </a:p>
          <a:p>
            <a:pPr lvl="1" eaLnBrk="1" hangingPunct="1"/>
            <a:r>
              <a:rPr lang="en-US" dirty="0" smtClean="0"/>
              <a:t>10-Gigabit Ethernet</a:t>
            </a:r>
          </a:p>
          <a:p>
            <a:pPr lvl="2" eaLnBrk="1" hangingPunct="1"/>
            <a:r>
              <a:rPr lang="en-US" dirty="0" smtClean="0"/>
              <a:t>Uses fiber-optic cable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A5ACAFE-C555-4B55-82D5-D385F908CD65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and Troubleshooting Network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up a small network, you will need:</a:t>
            </a:r>
          </a:p>
          <a:p>
            <a:pPr lvl="1"/>
            <a:r>
              <a:rPr lang="en-US" dirty="0" smtClean="0"/>
              <a:t>Computers, switches, network cables, a router, and a device that provides Internet access (cable modem)</a:t>
            </a:r>
          </a:p>
          <a:p>
            <a:r>
              <a:rPr lang="en-US" dirty="0" smtClean="0"/>
              <a:t>Regarding cabling, be sure:</a:t>
            </a:r>
          </a:p>
          <a:p>
            <a:pPr lvl="1"/>
            <a:r>
              <a:rPr lang="en-US" dirty="0" smtClean="0"/>
              <a:t>Cables are out of the way and not a trip hazard</a:t>
            </a:r>
          </a:p>
          <a:p>
            <a:pPr lvl="1"/>
            <a:r>
              <a:rPr lang="en-US" dirty="0" smtClean="0"/>
              <a:t>Cables don’t exceed the recommended length (100 meters for twisted pair)</a:t>
            </a:r>
          </a:p>
          <a:p>
            <a:pPr lvl="1"/>
            <a:r>
              <a:rPr lang="en-US" dirty="0" smtClean="0"/>
              <a:t>Use cables rated at CAT-5e or higher</a:t>
            </a:r>
          </a:p>
          <a:p>
            <a:r>
              <a:rPr lang="en-US" dirty="0" smtClean="0"/>
              <a:t>Uses switches rated at the same speed as your router and network adapters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and Troubleshooting Network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wireless access point/router near the center of the area where you want your wireless hotspot</a:t>
            </a:r>
          </a:p>
          <a:p>
            <a:pPr lvl="1"/>
            <a:r>
              <a:rPr lang="en-US" dirty="0" smtClean="0"/>
              <a:t>Router needs to have access to cable or DSL modem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2290" name="Picture 2" descr="C:\Users\Julie\Documents\DropBox\InstructorManuals\A+Hardware\Figures\Ch10\Figure 10-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801"/>
            <a:ext cx="4616018" cy="253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507675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16-35  </a:t>
            </a:r>
            <a:r>
              <a:rPr lang="en-US" dirty="0" smtClean="0"/>
              <a:t>Plan the physical configuration of a small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3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By Network Technicians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Loopback plug</a:t>
            </a:r>
            <a:r>
              <a:rPr lang="en-US" dirty="0" smtClean="0"/>
              <a:t>: used to test a network cable or port</a:t>
            </a:r>
          </a:p>
          <a:p>
            <a:pPr lvl="1"/>
            <a:r>
              <a:rPr lang="en-US" dirty="0" smtClean="0"/>
              <a:t>Also used to find out which port on a switch matches up with a wall jack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3314" name="Picture 2" descr="C:\Users\Julie\Documents\DropBox\InstructorManuals\A+Hardware\Figures\Ch10\Figure 10-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71800"/>
            <a:ext cx="4660900" cy="261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5583237"/>
            <a:ext cx="778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16-36  </a:t>
            </a:r>
            <a:r>
              <a:rPr lang="en-US" dirty="0" smtClean="0"/>
              <a:t>A loopback plug verifies the cable and network port are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0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By Network Technicians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Cable tester</a:t>
            </a:r>
            <a:r>
              <a:rPr lang="en-US" dirty="0" smtClean="0"/>
              <a:t>: used to test a cable </a:t>
            </a:r>
          </a:p>
          <a:p>
            <a:pPr lvl="1"/>
            <a:r>
              <a:rPr lang="en-US" dirty="0" smtClean="0"/>
              <a:t>Can also find out what type of cable it is if it is not labeled and to locate the ends of a network cable in a building</a:t>
            </a:r>
          </a:p>
          <a:p>
            <a:pPr lvl="1"/>
            <a:r>
              <a:rPr lang="en-US" dirty="0" smtClean="0"/>
              <a:t>Has two components: remote and the base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4338" name="Picture 2" descr="C:\Users\Julie\Documents\DropBox\InstructorManuals\A+Hardware\Figures\Ch10\Figure 10-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42799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5419725"/>
            <a:ext cx="622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16-37  </a:t>
            </a:r>
            <a:r>
              <a:rPr lang="en-US" dirty="0" smtClean="0"/>
              <a:t>Use a cable tester pair to determine the type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of cable and/or if the cable is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76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By Network Technicians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Network multimeter</a:t>
            </a:r>
            <a:r>
              <a:rPr lang="en-US" dirty="0" smtClean="0"/>
              <a:t>: can test cables, ports, and network adapters</a:t>
            </a:r>
          </a:p>
          <a:p>
            <a:pPr lvl="1"/>
            <a:r>
              <a:rPr lang="en-US" dirty="0" smtClean="0"/>
              <a:t>Can detect Ethernet speed, duplex status, default router on a network, length of a cable, voltage levels of PoE, and other network statistics</a:t>
            </a:r>
          </a:p>
          <a:p>
            <a:pPr lvl="1"/>
            <a:r>
              <a:rPr lang="en-US" dirty="0" smtClean="0"/>
              <a:t>Many can document test results and upload results to a PC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32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By Network Technicians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Toner probe</a:t>
            </a:r>
            <a:r>
              <a:rPr lang="en-US" dirty="0" smtClean="0"/>
              <a:t>: two-part kit used to find cables in walls</a:t>
            </a:r>
          </a:p>
          <a:p>
            <a:pPr lvl="1"/>
            <a:r>
              <a:rPr lang="en-US" dirty="0" smtClean="0"/>
              <a:t>Toner connects to one end of cable and puts out a continuous tone while a probe is used to search the walls for the tone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5362" name="Picture 2" descr="C:\Users\Julie\Documents\DropBox\InstructorManuals\A+Hardware\Figures\Ch10\Figure 10-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76600"/>
            <a:ext cx="4038600" cy="243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34530" y="5709086"/>
            <a:ext cx="555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16-40  </a:t>
            </a:r>
            <a:r>
              <a:rPr lang="en-US" dirty="0" smtClean="0"/>
              <a:t>A toner probe kit by Fluke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4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By Network Technicians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Wire stripper</a:t>
            </a:r>
            <a:r>
              <a:rPr lang="en-US" dirty="0" smtClean="0"/>
              <a:t>: used to build your own network cable</a:t>
            </a:r>
          </a:p>
          <a:p>
            <a:pPr lvl="1"/>
            <a:r>
              <a:rPr lang="en-US" dirty="0" smtClean="0"/>
              <a:t>Cuts away the plastic jacket or coating around wires</a:t>
            </a:r>
          </a:p>
          <a:p>
            <a:r>
              <a:rPr lang="en-US" dirty="0" smtClean="0"/>
              <a:t>Crimper: used to attach a terminator or connector to the end of a cable</a:t>
            </a:r>
          </a:p>
          <a:p>
            <a:pPr lvl="1"/>
            <a:r>
              <a:rPr lang="en-US" dirty="0" smtClean="0"/>
              <a:t>Can serve double-duty as a wire cutter and stripper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92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3DDAA-1321-4C7B-AAB1-D58CF8D83E0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7410" name="Picture 2" descr="C:\Users\Julie\Documents\DropBox\InstructorManuals\A+Hardware\Figures\Ch10\Figure 10-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283201" cy="36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4272" y="5486400"/>
            <a:ext cx="703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16-41  </a:t>
            </a:r>
            <a:r>
              <a:rPr lang="en-US" dirty="0" smtClean="0"/>
              <a:t>This crimper can crimp RJ-45 and RJ-11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Types and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Network topology: arrangement of connections between computers (also called physical topology)</a:t>
            </a:r>
          </a:p>
          <a:p>
            <a:pPr lvl="1"/>
            <a:r>
              <a:rPr lang="en-US" dirty="0" smtClean="0"/>
              <a:t>Mesh network: each node on the network is responsible for sending and receiving transmissions to any other node without a central point of communication</a:t>
            </a:r>
          </a:p>
          <a:p>
            <a:pPr lvl="1"/>
            <a:r>
              <a:rPr lang="en-US" dirty="0" smtClean="0"/>
              <a:t>Ring network: nodes form a ring (seldom used today)</a:t>
            </a:r>
          </a:p>
          <a:p>
            <a:pPr lvl="1"/>
            <a:r>
              <a:rPr lang="en-US" dirty="0" smtClean="0"/>
              <a:t>Bus network: all nodes are connected in a sequential line (an older topology)</a:t>
            </a:r>
          </a:p>
          <a:p>
            <a:pPr lvl="1"/>
            <a:r>
              <a:rPr lang="en-US" dirty="0" smtClean="0"/>
              <a:t>Star network: uses a centralized device to manage traffic on the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6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By Network Technicians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Punchdown tool</a:t>
            </a:r>
            <a:r>
              <a:rPr lang="en-US" dirty="0" smtClean="0"/>
              <a:t>: also called an impact tool</a:t>
            </a:r>
          </a:p>
          <a:p>
            <a:pPr lvl="1"/>
            <a:r>
              <a:rPr lang="en-US" dirty="0" smtClean="0"/>
              <a:t>Used to punch individual wires into slots in a keystone RJ-45 jack that is used in an RJ-45 wall jack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8434" name="Picture 2" descr="C:\Users\Julie\Documents\DropBox\InstructorManuals\A+Hardware\Figures\Ch10\Figure 10-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4581525" cy="24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5708073"/>
            <a:ext cx="797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16-42  </a:t>
            </a:r>
            <a:r>
              <a:rPr lang="en-US" dirty="0" smtClean="0"/>
              <a:t>A punchdown tool forces a wire into a slot and cuts off the 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37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By Network Technicians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Patch panel</a:t>
            </a:r>
            <a:r>
              <a:rPr lang="en-US" dirty="0" smtClean="0"/>
              <a:t>: provides multiple network ports for cables that converge in one location</a:t>
            </a:r>
          </a:p>
          <a:p>
            <a:pPr lvl="1"/>
            <a:r>
              <a:rPr lang="en-US" dirty="0" smtClean="0"/>
              <a:t>Each port is numbered on the front of the panel</a:t>
            </a:r>
          </a:p>
          <a:p>
            <a:pPr lvl="1"/>
            <a:r>
              <a:rPr lang="en-US" dirty="0" smtClean="0"/>
              <a:t>Keystone jacks are color-coded for the wires to be inserted on the back of the panel</a:t>
            </a:r>
          </a:p>
          <a:p>
            <a:pPr lvl="1"/>
            <a:r>
              <a:rPr lang="en-US" dirty="0" smtClean="0"/>
              <a:t>Punchdown tool is used to terminate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44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3DDAA-1321-4C7B-AAB1-D58CF8D83E0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0482" name="Picture 2" descr="C:\Users\Julie\Documents\DropBox\InstructorManuals\A+Hardware\Figures\Ch10\Figure 10-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999364" cy="295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5105400"/>
            <a:ext cx="658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16-43  </a:t>
            </a:r>
            <a:r>
              <a:rPr lang="en-US" dirty="0" smtClean="0"/>
              <a:t>A patch panel provides Ethernet ports for cables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converging in an electrical closet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65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Twisted-Pair Cables and Connectors Are Wired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Straight-through cable</a:t>
            </a:r>
            <a:r>
              <a:rPr lang="en-US" dirty="0" smtClean="0"/>
              <a:t>: used to connect a computer to a switch or other network device</a:t>
            </a:r>
          </a:p>
          <a:p>
            <a:pPr lvl="1"/>
            <a:r>
              <a:rPr lang="en-US" dirty="0" smtClean="0"/>
              <a:t>Also called a patch cable</a:t>
            </a:r>
          </a:p>
          <a:p>
            <a:r>
              <a:rPr lang="en-US" b="1" dirty="0" smtClean="0"/>
              <a:t>Crossover cable</a:t>
            </a:r>
            <a:r>
              <a:rPr lang="en-US" dirty="0" smtClean="0"/>
              <a:t>: used to connect two like devices such as a hub to a hub or a PC to a PC</a:t>
            </a:r>
          </a:p>
          <a:p>
            <a:pPr lvl="1"/>
            <a:r>
              <a:rPr lang="en-US" dirty="0" smtClean="0"/>
              <a:t>Transmit and receive lines are reversed</a:t>
            </a:r>
          </a:p>
          <a:p>
            <a:r>
              <a:rPr lang="en-US" dirty="0" smtClean="0"/>
              <a:t>RJ-45 connector has eight pins</a:t>
            </a:r>
          </a:p>
          <a:p>
            <a:pPr lvl="1"/>
            <a:r>
              <a:rPr lang="en-US" dirty="0" smtClean="0"/>
              <a:t>10BaseT and 100BaseT Ethernet use only four pins</a:t>
            </a:r>
          </a:p>
          <a:p>
            <a:pPr lvl="1"/>
            <a:r>
              <a:rPr lang="en-US" dirty="0" smtClean="0"/>
              <a:t>Gigabit Ethernet uses all eight pins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7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Twisted-Pair Cables and Connectors Are Wired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Twisted pair cabling is color-coded in four pairs</a:t>
            </a:r>
          </a:p>
          <a:p>
            <a:pPr lvl="1"/>
            <a:r>
              <a:rPr lang="en-US" dirty="0" smtClean="0"/>
              <a:t>Solid wire and a striped wire are in a pair</a:t>
            </a:r>
          </a:p>
          <a:p>
            <a:r>
              <a:rPr lang="en-US" dirty="0" smtClean="0"/>
              <a:t>Two standards for wiring: T568A and T568B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21506" name="Picture 2" descr="C:\Users\Julie\Documents\DropBox\InstructorManuals\A+Hardware\Figures\Ch10\Figure 10-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41964"/>
            <a:ext cx="4471987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68936" y="5708073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16-44  </a:t>
            </a:r>
            <a:r>
              <a:rPr lang="en-US" dirty="0" smtClean="0"/>
              <a:t>Pinouts for an RJ-45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28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22530" name="Picture 2" descr="C:\Users\Julie\Documents\DropBox\InstructorManuals\A+Hardware\Figures\Ch10\Table 10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2436"/>
            <a:ext cx="589158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2653" y="5283323"/>
            <a:ext cx="7654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Table 10-3  </a:t>
            </a:r>
            <a:r>
              <a:rPr lang="en-US" sz="1600" dirty="0" smtClean="0"/>
              <a:t>The T568A and T568B Ethernet standards for wiring RJ-45 connectors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2893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Twisted-Pair Cables and Connectors Are Wired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working with existing wiring be sure to find out if wiring is using T568A or T568B</a:t>
            </a:r>
          </a:p>
          <a:p>
            <a:pPr lvl="1"/>
            <a:r>
              <a:rPr lang="en-US" dirty="0" smtClean="0"/>
              <a:t>If not sure, use T568B because it is most common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23554" name="Picture 2" descr="C:\Users\Julie\Documents\DropBox\InstructorManuals\A+Hardware\Figures\Ch10\Figure 10-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80064"/>
            <a:ext cx="652595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0556" y="5285601"/>
            <a:ext cx="85280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16-45  </a:t>
            </a:r>
            <a:r>
              <a:rPr lang="en-US" sz="1500" dirty="0" smtClean="0"/>
              <a:t>Two crossed pairs in a crossover cable is compatible with 10BaseT or 100BaseT</a:t>
            </a:r>
          </a:p>
          <a:p>
            <a:r>
              <a:rPr lang="en-US" sz="1500" dirty="0" smtClean="0"/>
              <a:t>                        Ethernet; four crossed pairs in a crossover cable is compatible with Gigabit Ethernet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75575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329BA46-4471-44D0-87D2-DA35A6652705}" type="slidenum">
              <a:rPr lang="en-US" smtClean="0"/>
              <a:pPr eaLnBrk="1" hangingPunct="1"/>
              <a:t>47</a:t>
            </a:fld>
            <a:endParaRPr lang="en-US" dirty="0" smtClean="0"/>
          </a:p>
        </p:txBody>
      </p:sp>
      <p:pic>
        <p:nvPicPr>
          <p:cNvPr id="24578" name="Picture 2" descr="C:\Users\Julie\Documents\DropBox\InstructorManuals\A+Hardware\Figures\Ch10\Figure 10-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22" y="242455"/>
            <a:ext cx="426894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51291" y="5800382"/>
            <a:ext cx="70920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Figure 16-57  </a:t>
            </a:r>
            <a:r>
              <a:rPr lang="en-US" sz="1500" dirty="0" smtClean="0"/>
              <a:t>Flowchart to troubleshoot networking problems related to hardware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Networks are categorized in size as a PAN, LAN, Wireless LAN, MAN, or WAN</a:t>
            </a:r>
          </a:p>
          <a:p>
            <a:pPr eaLnBrk="1" hangingPunct="1"/>
            <a:r>
              <a:rPr lang="en-US" dirty="0" smtClean="0"/>
              <a:t>Topologies include: mesh, ring, bus, star, and hybrid network topology</a:t>
            </a:r>
          </a:p>
          <a:p>
            <a:pPr lvl="1" eaLnBrk="1" hangingPunct="1"/>
            <a:r>
              <a:rPr lang="en-US" dirty="0" smtClean="0"/>
              <a:t>Ethernet uses the star or hybrid (star bus) topology</a:t>
            </a:r>
          </a:p>
          <a:p>
            <a:pPr eaLnBrk="1" hangingPunct="1"/>
            <a:r>
              <a:rPr lang="en-US" dirty="0" smtClean="0"/>
              <a:t>Network performance is measured in bandwidth and latency</a:t>
            </a:r>
          </a:p>
          <a:p>
            <a:pPr eaLnBrk="1" hangingPunct="1"/>
            <a:r>
              <a:rPr lang="en-US" dirty="0" smtClean="0"/>
              <a:t>Two most popular ways to connect to the Internet are cable Internet and DSL</a:t>
            </a:r>
          </a:p>
          <a:p>
            <a:pPr eaLnBrk="1" hangingPunct="1"/>
            <a:r>
              <a:rPr lang="en-US" dirty="0" smtClean="0"/>
              <a:t>Technology used by cell phones for data is called 3G or 4G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681BB36-77B5-4FDE-87EA-94C0DB570C52}" type="slidenum">
              <a:rPr lang="en-US" smtClean="0"/>
              <a:pPr eaLnBrk="1" hangingPunct="1"/>
              <a:t>48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Networking hardware includes: network adapters, dial-up modems, hubs, switches, routers, wireless APs, bridges, cables, and connectors</a:t>
            </a:r>
          </a:p>
          <a:p>
            <a:pPr eaLnBrk="1" hangingPunct="1"/>
            <a:r>
              <a:rPr lang="en-US" dirty="0" smtClean="0"/>
              <a:t>Most popular Ethernet cable is twisted pair using RJ-45 connectors</a:t>
            </a:r>
          </a:p>
          <a:p>
            <a:pPr eaLnBrk="1" hangingPunct="1"/>
            <a:r>
              <a:rPr lang="en-US" dirty="0" smtClean="0"/>
              <a:t>Switches and older hubs are used as a centralized connection point for devices</a:t>
            </a:r>
          </a:p>
          <a:p>
            <a:pPr eaLnBrk="1" hangingPunct="1"/>
            <a:r>
              <a:rPr lang="en-US" dirty="0" smtClean="0"/>
              <a:t>Other network devices include a NAS, a VoIP phone, and older/outdated Internet appliances</a:t>
            </a:r>
          </a:p>
          <a:p>
            <a:pPr eaLnBrk="1" hangingPunct="1"/>
            <a:r>
              <a:rPr lang="en-US" dirty="0" smtClean="0"/>
              <a:t>Twisted pair cabling is rated by category: CAT-3, CAT-5, CAT-5e, CAT-6, and CAT-6a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6FF7C8A-B75D-4747-8DEC-05072E752B92}" type="slidenum">
              <a:rPr lang="en-US" smtClean="0"/>
              <a:pPr eaLnBrk="1" hangingPunct="1"/>
              <a:t>49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BCCE5-F07B-4F53-8DFA-7077146BD98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C:\Users\Julie\Documents\DropBox\InstructorManuals\A+Hardware\Figures\Ch10\Figure 10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62249"/>
            <a:ext cx="5513387" cy="13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4470507"/>
            <a:ext cx="719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16-1  </a:t>
            </a:r>
            <a:r>
              <a:rPr lang="en-US" dirty="0"/>
              <a:t>Network topologies: (a) mesh, (b) fully connected mesh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/>
              <a:t>(c) ring, (d) bus, and (e) star</a:t>
            </a:r>
          </a:p>
        </p:txBody>
      </p:sp>
    </p:spTree>
    <p:extLst>
      <p:ext uri="{BB962C8B-B14F-4D97-AF65-F5344CB8AC3E}">
        <p14:creationId xmlns:p14="http://schemas.microsoft.com/office/powerpoint/2010/main" val="3356026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Networking tools include: loopback plug, cable tester, multimeter, tone probe, wire stripper, crimper, and punchdown tool</a:t>
            </a:r>
          </a:p>
          <a:p>
            <a:pPr eaLnBrk="1" hangingPunct="1"/>
            <a:r>
              <a:rPr lang="en-US" dirty="0" smtClean="0"/>
              <a:t>RJ-45 connector has eight pins</a:t>
            </a:r>
          </a:p>
          <a:p>
            <a:pPr eaLnBrk="1" hangingPunct="1"/>
            <a:r>
              <a:rPr lang="en-US" dirty="0" smtClean="0"/>
              <a:t>Two standards used to wire network cables are T568A and T568B</a:t>
            </a:r>
          </a:p>
          <a:p>
            <a:pPr eaLnBrk="1" hangingPunct="1"/>
            <a:r>
              <a:rPr lang="en-US" dirty="0" smtClean="0"/>
              <a:t>Two types of network cables are straight through and crossover cables</a:t>
            </a:r>
          </a:p>
          <a:p>
            <a:pPr eaLnBrk="1" hangingPunct="1"/>
            <a:r>
              <a:rPr lang="en-US" dirty="0" smtClean="0"/>
              <a:t>When troubleshooting, tools that can help are status indicator lights, loopback plugs, cable testers and network multimeter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6FF7C8A-B75D-4747-8DEC-05072E752B92}" type="slidenum">
              <a:rPr lang="en-US" smtClean="0"/>
              <a:pPr eaLnBrk="1" hangingPunct="1"/>
              <a:t>50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85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Technologies Used for Internet Connections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Internet Service Provider (ISP): used to connect to the Internet</a:t>
            </a:r>
          </a:p>
          <a:p>
            <a:pPr lvl="1" eaLnBrk="1" hangingPunct="1"/>
            <a:r>
              <a:rPr lang="en-US" dirty="0" smtClean="0"/>
              <a:t>Most common type of connections are DSL and cable Internet (cable modem)</a:t>
            </a:r>
          </a:p>
          <a:p>
            <a:pPr eaLnBrk="1" hangingPunct="1"/>
            <a:r>
              <a:rPr lang="en-US" dirty="0" smtClean="0"/>
              <a:t>Bandwidth: measure of the maximum data transmission rate</a:t>
            </a:r>
          </a:p>
          <a:p>
            <a:pPr eaLnBrk="1" hangingPunct="1"/>
            <a:r>
              <a:rPr lang="en-US" dirty="0" smtClean="0"/>
              <a:t>Data throughput: actual network transmission speed</a:t>
            </a:r>
          </a:p>
          <a:p>
            <a:pPr eaLnBrk="1" hangingPunct="1"/>
            <a:r>
              <a:rPr lang="en-US" dirty="0" smtClean="0"/>
              <a:t>Latency: delays in network transmissions</a:t>
            </a:r>
          </a:p>
          <a:p>
            <a:pPr lvl="1" eaLnBrk="1" hangingPunct="1"/>
            <a:r>
              <a:rPr lang="en-US" dirty="0" smtClean="0"/>
              <a:t>Measured by the round-trip time it takes for a data packet to travel from source to destination and back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53D119F-A057-4795-9C99-60A99BB973BE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Technologies Used for Internet Connections</a:t>
            </a: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Cable Internet (cable modem)</a:t>
            </a:r>
          </a:p>
          <a:p>
            <a:pPr lvl="1" eaLnBrk="1" hangingPunct="1"/>
            <a:r>
              <a:rPr lang="en-US" dirty="0" smtClean="0"/>
              <a:t>Uses existing cable lines</a:t>
            </a:r>
          </a:p>
          <a:p>
            <a:pPr lvl="1" eaLnBrk="1" hangingPunct="1"/>
            <a:r>
              <a:rPr lang="en-US" dirty="0" smtClean="0"/>
              <a:t>Always connected (always up)</a:t>
            </a:r>
          </a:p>
          <a:p>
            <a:pPr lvl="1" eaLnBrk="1" hangingPunct="1"/>
            <a:r>
              <a:rPr lang="en-US" dirty="0" smtClean="0"/>
              <a:t>TV signals and PC data signals share same coax cable</a:t>
            </a:r>
          </a:p>
          <a:p>
            <a:pPr lvl="1" eaLnBrk="1" hangingPunct="1"/>
            <a:r>
              <a:rPr lang="en-US" dirty="0" smtClean="0"/>
              <a:t>Cable modem converts PC’s digital signals to analog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8059416-AD3B-415C-81EB-62E4B5459979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Technologies Used for Internet Connections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DSL (Digital Subscriber Line)</a:t>
            </a:r>
          </a:p>
          <a:p>
            <a:pPr lvl="1" eaLnBrk="1" hangingPunct="1"/>
            <a:r>
              <a:rPr lang="en-US" dirty="0" smtClean="0"/>
              <a:t>Group of broadband technologies</a:t>
            </a:r>
          </a:p>
          <a:p>
            <a:pPr lvl="2" eaLnBrk="1" hangingPunct="1"/>
            <a:r>
              <a:rPr lang="en-US" dirty="0" smtClean="0"/>
              <a:t>Wide range of speeds</a:t>
            </a:r>
          </a:p>
          <a:p>
            <a:pPr lvl="1" eaLnBrk="1" hangingPunct="1"/>
            <a:r>
              <a:rPr lang="en-US" dirty="0" smtClean="0"/>
              <a:t>Uses ordinary copper phone lines and unused voice frequencies</a:t>
            </a:r>
          </a:p>
          <a:p>
            <a:pPr lvl="1" eaLnBrk="1" hangingPunct="1"/>
            <a:r>
              <a:rPr lang="en-US" dirty="0" smtClean="0"/>
              <a:t>Always connected</a:t>
            </a:r>
          </a:p>
          <a:p>
            <a:pPr lvl="2" eaLnBrk="1" hangingPunct="1"/>
            <a:r>
              <a:rPr lang="en-US" dirty="0" smtClean="0"/>
              <a:t>Some DSL services offer connect on demand</a:t>
            </a:r>
          </a:p>
          <a:p>
            <a:pPr lvl="1" eaLnBrk="1" hangingPunct="1"/>
            <a:r>
              <a:rPr lang="en-US" dirty="0" smtClean="0"/>
              <a:t>Can use the same phone line for voice and DSL at the same time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43B7BED-8A20-4514-89C9-B61915BECC19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Technologies Used for Internet Connections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Cable Internet vs. DSL</a:t>
            </a:r>
          </a:p>
          <a:p>
            <a:pPr lvl="1" eaLnBrk="1" hangingPunct="1"/>
            <a:r>
              <a:rPr lang="en-US" dirty="0" smtClean="0"/>
              <a:t>Both can sometimes be purchased on a sliding scale</a:t>
            </a:r>
          </a:p>
          <a:p>
            <a:pPr lvl="1" eaLnBrk="1" hangingPunct="1"/>
            <a:r>
              <a:rPr lang="en-US" dirty="0" smtClean="0"/>
              <a:t>Cable modem shares TV cable infrastructure with neighbors</a:t>
            </a:r>
          </a:p>
          <a:p>
            <a:pPr lvl="2" eaLnBrk="1" hangingPunct="1"/>
            <a:r>
              <a:rPr lang="en-US" dirty="0" smtClean="0"/>
              <a:t>Service may become degraded</a:t>
            </a:r>
          </a:p>
          <a:p>
            <a:pPr lvl="1" eaLnBrk="1" hangingPunct="1"/>
            <a:r>
              <a:rPr lang="en-US" dirty="0" smtClean="0"/>
              <a:t>DSL uses dedicated phone line</a:t>
            </a:r>
          </a:p>
          <a:p>
            <a:pPr lvl="2" eaLnBrk="1" hangingPunct="1"/>
            <a:r>
              <a:rPr lang="en-US" dirty="0" smtClean="0"/>
              <a:t>Must filter phone line static</a:t>
            </a:r>
          </a:p>
          <a:p>
            <a:pPr lvl="1" eaLnBrk="1" hangingPunct="1"/>
            <a:r>
              <a:rPr lang="en-US" dirty="0" smtClean="0"/>
              <a:t>Similar setup for both</a:t>
            </a:r>
          </a:p>
          <a:p>
            <a:pPr lvl="1" eaLnBrk="1" hangingPunct="1"/>
            <a:r>
              <a:rPr lang="en-US" dirty="0" smtClean="0"/>
              <a:t>Installation completed by provider or user</a:t>
            </a:r>
          </a:p>
          <a:p>
            <a:pPr lvl="1" eaLnBrk="1" hangingPunct="1"/>
            <a:r>
              <a:rPr lang="en-US" dirty="0" smtClean="0"/>
              <a:t>Both use PC network port or USB port to connect cable modem or DSL modem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143BECA-BF58-47D3-B99A-F9D149225C82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3195</Words>
  <Application>Microsoft Office PowerPoint</Application>
  <PresentationFormat>On-screen Show (4:3)</PresentationFormat>
  <Paragraphs>374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Default Design</vt:lpstr>
      <vt:lpstr>1_Default Design</vt:lpstr>
      <vt:lpstr>A+ Guide to Managing &amp; Maintaining Your PC, 8th Edition</vt:lpstr>
      <vt:lpstr>Objectives</vt:lpstr>
      <vt:lpstr>Network Types and Topologies</vt:lpstr>
      <vt:lpstr>Network Types and Topologies</vt:lpstr>
      <vt:lpstr>PowerPoint Presentation</vt:lpstr>
      <vt:lpstr>Network Technologies Used for Internet Connections</vt:lpstr>
      <vt:lpstr>Network Technologies Used for Internet Connections</vt:lpstr>
      <vt:lpstr>Network Technologies Used for Internet Connections</vt:lpstr>
      <vt:lpstr>Network Technologies Used for Internet Connections</vt:lpstr>
      <vt:lpstr>Network Technologies Used for Internet Connections</vt:lpstr>
      <vt:lpstr>Network Technologies Used for Internet Connections</vt:lpstr>
      <vt:lpstr>Network Technologies Used for Internet Connections</vt:lpstr>
      <vt:lpstr>Network Technologies Used for Internet Connections</vt:lpstr>
      <vt:lpstr>PowerPoint Presentation</vt:lpstr>
      <vt:lpstr>Hardware Used By Local Networks</vt:lpstr>
      <vt:lpstr>Wired and Wireless Network Adapters</vt:lpstr>
      <vt:lpstr>Wired and Wireless Network Adapters</vt:lpstr>
      <vt:lpstr>PowerPoint Presentation</vt:lpstr>
      <vt:lpstr>Wired and Wireless Network Adapters</vt:lpstr>
      <vt:lpstr>PowerPoint Presentation</vt:lpstr>
      <vt:lpstr>Dial-Up Modems</vt:lpstr>
      <vt:lpstr>Hubs and Switches</vt:lpstr>
      <vt:lpstr>PowerPoint Presentation</vt:lpstr>
      <vt:lpstr>Wireless Access Points and Bridges</vt:lpstr>
      <vt:lpstr>PowerPoint Presentation</vt:lpstr>
      <vt:lpstr>Other Network Devices</vt:lpstr>
      <vt:lpstr>Ethernet Cables and Connectors</vt:lpstr>
      <vt:lpstr>PowerPoint Presentation</vt:lpstr>
      <vt:lpstr>PowerPoint Presentation</vt:lpstr>
      <vt:lpstr>PowerPoint Presentation</vt:lpstr>
      <vt:lpstr>Ethernet Cables and Connectors</vt:lpstr>
      <vt:lpstr>Setting Up and Troubleshooting Network Wiring</vt:lpstr>
      <vt:lpstr>Setting Up and Troubleshooting Network Wiring</vt:lpstr>
      <vt:lpstr>Tools Used By Network Technicians</vt:lpstr>
      <vt:lpstr>Tools Used By Network Technicians</vt:lpstr>
      <vt:lpstr>Tools Used By Network Technicians</vt:lpstr>
      <vt:lpstr>Tools Used By Network Technicians</vt:lpstr>
      <vt:lpstr>Tools Used By Network Technicians</vt:lpstr>
      <vt:lpstr>PowerPoint Presentation</vt:lpstr>
      <vt:lpstr>Tools Used By Network Technicians</vt:lpstr>
      <vt:lpstr>Tools Used By Network Technicians</vt:lpstr>
      <vt:lpstr>PowerPoint Presentation</vt:lpstr>
      <vt:lpstr>How Twisted-Pair Cables and Connectors Are Wired</vt:lpstr>
      <vt:lpstr>How Twisted-Pair Cables and Connectors Are Wired</vt:lpstr>
      <vt:lpstr>PowerPoint Presentation</vt:lpstr>
      <vt:lpstr>How Twisted-Pair Cables and Connectors Are Wired</vt:lpstr>
      <vt:lpstr>PowerPoint Presentation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404</cp:revision>
  <dcterms:created xsi:type="dcterms:W3CDTF">2009-10-22T13:37:22Z</dcterms:created>
  <dcterms:modified xsi:type="dcterms:W3CDTF">2012-11-30T02:16:29Z</dcterms:modified>
</cp:coreProperties>
</file>