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5"/>
  </p:notesMasterIdLst>
  <p:sldIdLst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04DCE3-B98A-4846-8031-5A860C75BE19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06B87E-01BF-4ABF-BB31-6105D86AC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5578092A-41C6-43B9-BC11-BDC8D4AAE58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44276-EF08-4611-9782-604B8F92A5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96643-B0C1-4DA3-8F0A-E2C022326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1DE77-CB5D-4758-AC0E-5282E8A1C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EFE0C-CBE1-4B1B-9940-D8BC62A4E5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0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0CC8-7741-4FE2-8B5F-A4809065A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62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33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07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2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F5FF-EE92-49A9-91BC-0040F9623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15CE-038E-4170-A6CE-F5E6FBCA9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C143B-34F2-4246-A959-A2B5E042C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5C13-0A11-4B9D-BEA9-05D16C5821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B5A4-343E-49BF-8B50-CC6C038C3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0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6F33-BAAC-4C65-AABA-2C71787EF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229B-5B78-4741-8CCD-C873E1246D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20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8E7561-AC97-4986-9FF5-6D045B7D8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 Cengage Learning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17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Windows Resources on a Network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Tab</a:t>
            </a:r>
          </a:p>
          <a:p>
            <a:pPr lvl="1"/>
            <a:r>
              <a:rPr lang="en-US" dirty="0" smtClean="0"/>
              <a:t>Contains several miscellaneous settings used to control Internet Explorer</a:t>
            </a:r>
          </a:p>
          <a:p>
            <a:pPr lvl="1"/>
            <a:r>
              <a:rPr lang="en-US" dirty="0" smtClean="0"/>
              <a:t>One setting is useful when IE is giving problems</a:t>
            </a:r>
          </a:p>
          <a:p>
            <a:pPr lvl="2"/>
            <a:r>
              <a:rPr lang="en-US" dirty="0" smtClean="0"/>
              <a:t>If you suspect problems are caused by wrong settings, click Reset to return IE to all default settings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Remote Desktop gives a user access to a Windows desktop from anywhere on the Internet</a:t>
            </a:r>
          </a:p>
          <a:p>
            <a:r>
              <a:rPr lang="en-US" dirty="0" smtClean="0"/>
              <a:t>To use Remote Desktop, the computer you want to remotely access (the server) must be running business or professional editions of Windows 7/Vista/XP</a:t>
            </a:r>
          </a:p>
          <a:p>
            <a:pPr lvl="1"/>
            <a:r>
              <a:rPr lang="en-US" dirty="0" smtClean="0"/>
              <a:t>Computer accessing can be running any version of Windows</a:t>
            </a:r>
          </a:p>
          <a:p>
            <a:r>
              <a:rPr lang="en-US" dirty="0" smtClean="0"/>
              <a:t>Computers set to serve up Remote Desktop are not as secure</a:t>
            </a:r>
          </a:p>
          <a:p>
            <a:pPr lvl="1"/>
            <a:r>
              <a:rPr lang="en-US" dirty="0" smtClean="0"/>
              <a:t>You can use software that does not require opening ports for a more secure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application: installed and executed on a server and is presented to a user working at a client computer</a:t>
            </a:r>
          </a:p>
          <a:p>
            <a:r>
              <a:rPr lang="en-US" dirty="0" smtClean="0"/>
              <a:t>Windows Server includes software to manage remote apps</a:t>
            </a:r>
          </a:p>
          <a:p>
            <a:pPr lvl="1"/>
            <a:r>
              <a:rPr lang="en-US" dirty="0" smtClean="0"/>
              <a:t>Remote Desktop Services (Windows Server 2008 and later)</a:t>
            </a:r>
          </a:p>
          <a:p>
            <a:pPr lvl="1"/>
            <a:r>
              <a:rPr lang="en-US" dirty="0" smtClean="0"/>
              <a:t>Terminal Services (Windows Server prior to 2008)</a:t>
            </a:r>
          </a:p>
          <a:p>
            <a:r>
              <a:rPr lang="en-US" dirty="0" smtClean="0"/>
              <a:t>Both use RDP protocol to present the remote app and the data to its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RemoteApp and Desktop Connection is used to install the small client program using one of two methods:</a:t>
            </a:r>
          </a:p>
          <a:p>
            <a:pPr lvl="1"/>
            <a:r>
              <a:rPr lang="en-US" i="1" dirty="0" smtClean="0"/>
              <a:t>System administrator provides an application proxy file</a:t>
            </a:r>
          </a:p>
          <a:p>
            <a:pPr lvl="1"/>
            <a:r>
              <a:rPr lang="en-US" i="1" dirty="0" smtClean="0"/>
              <a:t>System administrator provides a URL to the server application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Settings To Support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Wake on LAN</a:t>
            </a:r>
            <a:endParaRPr lang="en-US" b="1" dirty="0"/>
          </a:p>
          <a:p>
            <a:pPr lvl="1"/>
            <a:r>
              <a:rPr lang="en-US" dirty="0" smtClean="0"/>
              <a:t>Causes host computer to turn on when a specific type of network activity happens</a:t>
            </a:r>
          </a:p>
          <a:p>
            <a:pPr lvl="1"/>
            <a:r>
              <a:rPr lang="en-US" dirty="0" smtClean="0"/>
              <a:t>Even if computer is off, network adapter retains power and listens for network activity</a:t>
            </a:r>
          </a:p>
          <a:p>
            <a:pPr lvl="2"/>
            <a:r>
              <a:rPr lang="en-US" dirty="0" smtClean="0"/>
              <a:t>Computer wakes up when adapter receives a specific type of network activity</a:t>
            </a:r>
          </a:p>
          <a:p>
            <a:pPr lvl="1"/>
            <a:r>
              <a:rPr lang="en-US" dirty="0" smtClean="0"/>
              <a:t>Two types of activity that can trigger Wake on LAN:</a:t>
            </a:r>
          </a:p>
          <a:p>
            <a:pPr lvl="2"/>
            <a:r>
              <a:rPr lang="en-US" dirty="0" smtClean="0"/>
              <a:t>Wake pattern</a:t>
            </a:r>
          </a:p>
          <a:p>
            <a:pPr lvl="2"/>
            <a:r>
              <a:rPr lang="en-US" dirty="0" smtClean="0"/>
              <a:t>Magic packet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Settings To Support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Wake on LAN</a:t>
            </a:r>
            <a:r>
              <a:rPr lang="en-US" dirty="0" smtClean="0"/>
              <a:t> (cont’d)</a:t>
            </a:r>
          </a:p>
          <a:p>
            <a:pPr lvl="1"/>
            <a:r>
              <a:rPr lang="en-US" dirty="0" smtClean="0"/>
              <a:t>System administrator might use utilities to remotely wake a computer to perform routine maintenance</a:t>
            </a:r>
          </a:p>
          <a:p>
            <a:pPr lvl="1"/>
            <a:r>
              <a:rPr lang="en-US" dirty="0" smtClean="0"/>
              <a:t>Don’t use Wake on LAN on a laptop </a:t>
            </a:r>
          </a:p>
          <a:p>
            <a:pPr lvl="2"/>
            <a:r>
              <a:rPr lang="en-US" dirty="0" smtClean="0"/>
              <a:t>Can drain the battery</a:t>
            </a:r>
          </a:p>
          <a:p>
            <a:pPr lvl="1"/>
            <a:r>
              <a:rPr lang="en-US" dirty="0" smtClean="0"/>
              <a:t>Must be supported by your motherboard and network adapter</a:t>
            </a:r>
          </a:p>
          <a:p>
            <a:pPr lvl="2"/>
            <a:r>
              <a:rPr lang="en-US" dirty="0" smtClean="0"/>
              <a:t>Must be enabled in both Windows and BIOS setup</a:t>
            </a:r>
          </a:p>
          <a:p>
            <a:pPr lvl="1"/>
            <a:r>
              <a:rPr lang="en-US" dirty="0" smtClean="0"/>
              <a:t>Follow steps on pages 379-380 to enable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8\35135_f0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39000" cy="44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831" y="5624945"/>
            <a:ext cx="792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17-22  </a:t>
            </a:r>
            <a:r>
              <a:rPr lang="en-US" dirty="0" smtClean="0"/>
              <a:t>Use the Power screen in BIOS setup to enable Wake on 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Settings to Support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Quality of Service (QoS)</a:t>
            </a:r>
          </a:p>
          <a:p>
            <a:pPr lvl="1"/>
            <a:r>
              <a:rPr lang="en-US" dirty="0" smtClean="0"/>
              <a:t>Can improve network performance for an application by raising its priority for allotted network bandwidth</a:t>
            </a:r>
          </a:p>
          <a:p>
            <a:pPr lvl="1"/>
            <a:r>
              <a:rPr lang="en-US" dirty="0" smtClean="0"/>
              <a:t>For Windows to enable QoS</a:t>
            </a:r>
            <a:r>
              <a:rPr lang="en-US" dirty="0"/>
              <a:t> </a:t>
            </a:r>
            <a:r>
              <a:rPr lang="en-US" dirty="0" smtClean="0"/>
              <a:t>the network adapter must support QoS</a:t>
            </a:r>
          </a:p>
          <a:p>
            <a:pPr lvl="1"/>
            <a:r>
              <a:rPr lang="en-US" dirty="0" smtClean="0"/>
              <a:t>To configure Windows to provide QoS:</a:t>
            </a:r>
          </a:p>
          <a:p>
            <a:pPr lvl="2"/>
            <a:r>
              <a:rPr lang="en-US" dirty="0" smtClean="0"/>
              <a:t>Enable QoS for the network connection and adapter</a:t>
            </a:r>
          </a:p>
          <a:p>
            <a:pPr lvl="2"/>
            <a:r>
              <a:rPr lang="en-US" dirty="0" smtClean="0"/>
              <a:t>Set the QoS priority level for applications</a:t>
            </a:r>
          </a:p>
          <a:p>
            <a:pPr lvl="1"/>
            <a:r>
              <a:rPr lang="en-US" dirty="0" smtClean="0"/>
              <a:t>Some applications (Microsoft Office 365) have QoS priority levels sets automatically</a:t>
            </a:r>
          </a:p>
          <a:p>
            <a:pPr lvl="1"/>
            <a:r>
              <a:rPr lang="en-US" dirty="0" smtClean="0"/>
              <a:t>Follow steps on page 380 to enable QoS in 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4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Group Policy to Improve QoS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500" b="1" dirty="0" smtClean="0"/>
              <a:t>Group Policy (gpedit.msc)</a:t>
            </a:r>
          </a:p>
          <a:p>
            <a:pPr lvl="1"/>
            <a:r>
              <a:rPr lang="en-US" sz="2300" dirty="0" smtClean="0"/>
              <a:t>Used to control what users can do and how the system can be used</a:t>
            </a:r>
            <a:endParaRPr lang="en-US" sz="2300" dirty="0"/>
          </a:p>
          <a:p>
            <a:pPr lvl="1"/>
            <a:r>
              <a:rPr lang="en-US" sz="2300" dirty="0" smtClean="0"/>
              <a:t>Only available in Windows professional and business editions</a:t>
            </a:r>
          </a:p>
          <a:p>
            <a:pPr lvl="1"/>
            <a:r>
              <a:rPr lang="en-US" sz="2300" dirty="0" smtClean="0"/>
              <a:t>Works by:</a:t>
            </a:r>
          </a:p>
          <a:p>
            <a:pPr lvl="2"/>
            <a:r>
              <a:rPr lang="en-US" dirty="0" smtClean="0"/>
              <a:t>Making entries in registry</a:t>
            </a:r>
          </a:p>
          <a:p>
            <a:pPr lvl="2"/>
            <a:r>
              <a:rPr lang="en-US" dirty="0" smtClean="0"/>
              <a:t>Applying scripts to Windows startup, shutdown, and logon processes</a:t>
            </a:r>
          </a:p>
          <a:p>
            <a:pPr lvl="2"/>
            <a:r>
              <a:rPr lang="en-US" dirty="0" smtClean="0"/>
              <a:t>Affecting security settings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1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Group Policy to Improve QoS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Policy </a:t>
            </a:r>
            <a:r>
              <a:rPr lang="en-US" dirty="0" smtClean="0"/>
              <a:t>(cont’d)</a:t>
            </a:r>
          </a:p>
          <a:p>
            <a:pPr lvl="1"/>
            <a:r>
              <a:rPr lang="en-US" sz="2300" dirty="0"/>
              <a:t>Can be applied to computer or user</a:t>
            </a:r>
          </a:p>
          <a:p>
            <a:pPr lvl="2"/>
            <a:r>
              <a:rPr lang="en-US" dirty="0"/>
              <a:t>Computer policies are applied just before logon screen</a:t>
            </a:r>
          </a:p>
          <a:p>
            <a:pPr lvl="2"/>
            <a:r>
              <a:rPr lang="en-US" dirty="0"/>
              <a:t>User policies are applied after login</a:t>
            </a:r>
          </a:p>
          <a:p>
            <a:pPr lvl="1"/>
            <a:r>
              <a:rPr lang="en-US" dirty="0" smtClean="0"/>
              <a:t>To use Group Policy to set the QoS level for an application follow steps on pages 382-383</a:t>
            </a:r>
          </a:p>
          <a:p>
            <a:pPr lvl="1"/>
            <a:r>
              <a:rPr lang="en-US" dirty="0" smtClean="0"/>
              <a:t>To get the most out of QoS, configure each router and computer on the network to use QoS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support some client/server applications</a:t>
            </a:r>
          </a:p>
          <a:p>
            <a:pPr eaLnBrk="1" hangingPunct="1"/>
            <a:r>
              <a:rPr lang="en-US" dirty="0" smtClean="0"/>
              <a:t>Learn how to share and secure files and folders on the network</a:t>
            </a:r>
          </a:p>
          <a:p>
            <a:pPr eaLnBrk="1" hangingPunct="1"/>
            <a:r>
              <a:rPr lang="en-US" dirty="0" smtClean="0"/>
              <a:t>Learn how to troubleshoot network connections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578C20-5FF2-47D5-92E5-24F566E6091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Access to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shared resources is accomplished by:</a:t>
            </a:r>
          </a:p>
          <a:p>
            <a:pPr lvl="1"/>
            <a:r>
              <a:rPr lang="en-US" dirty="0" smtClean="0"/>
              <a:t>Assigning rights to user accounts</a:t>
            </a:r>
          </a:p>
          <a:p>
            <a:pPr lvl="1"/>
            <a:r>
              <a:rPr lang="en-US" dirty="0" smtClean="0"/>
              <a:t>Assigning permissions to folders and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User Accounts and 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 of least privilege</a:t>
            </a:r>
            <a:r>
              <a:rPr lang="en-US" dirty="0" smtClean="0"/>
              <a:t>: </a:t>
            </a:r>
            <a:r>
              <a:rPr lang="en-US" dirty="0"/>
              <a:t>An approach </a:t>
            </a:r>
            <a:r>
              <a:rPr lang="en-US" dirty="0" smtClean="0"/>
              <a:t>where computer </a:t>
            </a:r>
            <a:r>
              <a:rPr lang="en-US" dirty="0"/>
              <a:t>users are </a:t>
            </a:r>
            <a:r>
              <a:rPr lang="en-US" dirty="0" smtClean="0"/>
              <a:t>assigned the </a:t>
            </a:r>
            <a:r>
              <a:rPr lang="en-US" dirty="0"/>
              <a:t>minimum rights required to </a:t>
            </a:r>
            <a:r>
              <a:rPr lang="en-US" dirty="0" smtClean="0"/>
              <a:t>do their job</a:t>
            </a:r>
          </a:p>
          <a:p>
            <a:r>
              <a:rPr lang="en-US" dirty="0" smtClean="0"/>
              <a:t>Rights or privileges are established when you first create a user account (based on account type)</a:t>
            </a:r>
          </a:p>
          <a:p>
            <a:pPr lvl="1"/>
            <a:r>
              <a:rPr lang="en-US" dirty="0" smtClean="0"/>
              <a:t>Rights can later be changed by changing the user groups to which the account belongs</a:t>
            </a:r>
          </a:p>
          <a:p>
            <a:r>
              <a:rPr lang="en-US" dirty="0" smtClean="0"/>
              <a:t>User accounts are created from the Control Panel or by using the Computer Management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User Accounts and 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Type of User Account</a:t>
            </a:r>
          </a:p>
          <a:p>
            <a:pPr lvl="1"/>
            <a:r>
              <a:rPr lang="en-US" i="1" dirty="0" smtClean="0"/>
              <a:t>Administrator account</a:t>
            </a:r>
            <a:r>
              <a:rPr lang="en-US" dirty="0" smtClean="0"/>
              <a:t>: has complete access to the system and can make changes that affect the security of the system and other users</a:t>
            </a:r>
          </a:p>
          <a:p>
            <a:pPr lvl="1"/>
            <a:r>
              <a:rPr lang="en-US" i="1" dirty="0" smtClean="0"/>
              <a:t>Standard user account</a:t>
            </a:r>
            <a:r>
              <a:rPr lang="en-US" dirty="0" smtClean="0"/>
              <a:t>: can use software and hardware and make some system changes but cannot make changes that affect the security of the system or other users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9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User Accounts and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Built-in User Groups</a:t>
            </a:r>
          </a:p>
          <a:p>
            <a:pPr lvl="1"/>
            <a:r>
              <a:rPr lang="en-US" b="1" i="1" dirty="0" smtClean="0"/>
              <a:t>Administrators and Users groups</a:t>
            </a:r>
          </a:p>
          <a:p>
            <a:pPr lvl="1"/>
            <a:r>
              <a:rPr lang="en-US" b="1" i="1" dirty="0" smtClean="0"/>
              <a:t>Guests group</a:t>
            </a:r>
          </a:p>
          <a:p>
            <a:pPr lvl="2"/>
            <a:r>
              <a:rPr lang="en-US" dirty="0" smtClean="0"/>
              <a:t>Has limited rights and is given a temporary profile that is deleted when user logs off</a:t>
            </a:r>
          </a:p>
          <a:p>
            <a:pPr lvl="1"/>
            <a:r>
              <a:rPr lang="en-US" b="1" i="1" dirty="0" smtClean="0"/>
              <a:t>Backup Operators group</a:t>
            </a:r>
          </a:p>
          <a:p>
            <a:pPr lvl="2"/>
            <a:r>
              <a:rPr lang="en-US" dirty="0" smtClean="0"/>
              <a:t>Can back up and restore files on the system regardless of its access permission to files</a:t>
            </a:r>
          </a:p>
          <a:p>
            <a:pPr lvl="1"/>
            <a:r>
              <a:rPr lang="en-US" b="1" i="1" dirty="0" smtClean="0"/>
              <a:t>Power Users group</a:t>
            </a:r>
          </a:p>
          <a:p>
            <a:pPr lvl="2"/>
            <a:r>
              <a:rPr lang="en-US" dirty="0" smtClean="0"/>
              <a:t>Windows XP group that can read from and write to parts of the system, install apps, and perform limited administrator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User Accounts and 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might automatically assign one of these built-in user groups to an account:</a:t>
            </a:r>
          </a:p>
          <a:p>
            <a:pPr lvl="1"/>
            <a:r>
              <a:rPr lang="en-US" dirty="0" smtClean="0"/>
              <a:t>Authenticated Users group: includes all user accounts except the Guest account</a:t>
            </a:r>
          </a:p>
          <a:p>
            <a:pPr lvl="1"/>
            <a:r>
              <a:rPr lang="en-US" dirty="0" smtClean="0"/>
              <a:t>Everyone group: includes the Authenticated Users group as well as the Guest account</a:t>
            </a:r>
          </a:p>
          <a:p>
            <a:pPr lvl="1"/>
            <a:r>
              <a:rPr lang="en-US" dirty="0" smtClean="0"/>
              <a:t>Anonymous users: users who have not been authenticated on a remote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User Accounts and 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User Groups</a:t>
            </a:r>
          </a:p>
          <a:p>
            <a:pPr lvl="1"/>
            <a:r>
              <a:rPr lang="en-US" dirty="0" smtClean="0"/>
              <a:t>Use Management Console in business and professional editions of Windows to create custom user groups</a:t>
            </a:r>
          </a:p>
          <a:p>
            <a:pPr lvl="1"/>
            <a:r>
              <a:rPr lang="en-US" dirty="0" smtClean="0"/>
              <a:t>Easier to assign permissions to user groups rather than to individual accounts</a:t>
            </a:r>
          </a:p>
          <a:p>
            <a:pPr lvl="2"/>
            <a:r>
              <a:rPr lang="en-US" dirty="0" smtClean="0"/>
              <a:t>User groups work well when several users need the same permissions</a:t>
            </a:r>
          </a:p>
          <a:p>
            <a:pPr lvl="2"/>
            <a:r>
              <a:rPr lang="en-US" dirty="0" smtClean="0"/>
              <a:t>Create a user group and then assign permission to the user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0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Assign Permissions To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general strategies for managing shared folder and files in Windows</a:t>
            </a:r>
          </a:p>
          <a:p>
            <a:pPr lvl="1"/>
            <a:r>
              <a:rPr lang="en-US" b="1" i="1" dirty="0" smtClean="0"/>
              <a:t>Windows 7 homegroup sharing</a:t>
            </a:r>
            <a:r>
              <a:rPr lang="en-US" dirty="0" smtClean="0"/>
              <a:t>: use when all users on a network require the same access to all resources</a:t>
            </a:r>
          </a:p>
          <a:p>
            <a:pPr lvl="1"/>
            <a:r>
              <a:rPr lang="en-US" b="1" i="1" dirty="0" smtClean="0"/>
              <a:t>Workgroup sharing</a:t>
            </a:r>
            <a:r>
              <a:rPr lang="en-US" dirty="0" smtClean="0"/>
              <a:t>: offers better security than a homegroup</a:t>
            </a:r>
          </a:p>
          <a:p>
            <a:pPr lvl="1"/>
            <a:r>
              <a:rPr lang="en-US" b="1" i="1" dirty="0" smtClean="0"/>
              <a:t>Domain controlling</a:t>
            </a:r>
            <a:r>
              <a:rPr lang="en-US" dirty="0" smtClean="0"/>
              <a:t>: if computer belongs to a domain, all security is managed by the network administrator for the entire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7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Assign Permissions To 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on which folder to use to hold shared data:</a:t>
            </a:r>
          </a:p>
          <a:p>
            <a:pPr lvl="1"/>
            <a:r>
              <a:rPr lang="en-US" dirty="0" smtClean="0"/>
              <a:t>Private data for individual users</a:t>
            </a:r>
          </a:p>
          <a:p>
            <a:pPr lvl="2"/>
            <a:r>
              <a:rPr lang="en-US" dirty="0" smtClean="0"/>
              <a:t>C:\Users or the XP C:\Documents and Settings folder for that user</a:t>
            </a:r>
          </a:p>
          <a:p>
            <a:pPr lvl="1"/>
            <a:r>
              <a:rPr lang="en-US" dirty="0" smtClean="0"/>
              <a:t>Data for all users to share</a:t>
            </a:r>
          </a:p>
          <a:p>
            <a:pPr lvl="2"/>
            <a:r>
              <a:rPr lang="en-US" dirty="0" smtClean="0"/>
              <a:t>C:\Users\Public folder</a:t>
            </a:r>
          </a:p>
          <a:p>
            <a:pPr lvl="1"/>
            <a:r>
              <a:rPr lang="en-US" dirty="0" smtClean="0"/>
              <a:t>For best security, create a folder not in either of the above folders and assign permissions to that folder and its subfolders</a:t>
            </a:r>
          </a:p>
          <a:p>
            <a:pPr lvl="2"/>
            <a:r>
              <a:rPr lang="en-US" dirty="0" smtClean="0"/>
              <a:t>Allow all users access or only certain users or user 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Assign Permissions To 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workgroup sharing, Windows offers two methods to share a folder</a:t>
            </a:r>
          </a:p>
          <a:p>
            <a:pPr lvl="1"/>
            <a:r>
              <a:rPr lang="en-US" b="1" i="1" dirty="0" smtClean="0"/>
              <a:t>Share permissions</a:t>
            </a:r>
            <a:r>
              <a:rPr lang="en-US" dirty="0" smtClean="0"/>
              <a:t>: grant permissions only to network users and not to local users</a:t>
            </a:r>
          </a:p>
          <a:p>
            <a:pPr lvl="2"/>
            <a:r>
              <a:rPr lang="en-US" dirty="0" smtClean="0"/>
              <a:t>Apply to a folder and its contents, not to individual files</a:t>
            </a:r>
          </a:p>
          <a:p>
            <a:pPr lvl="1"/>
            <a:r>
              <a:rPr lang="en-US" b="1" i="1" dirty="0" smtClean="0"/>
              <a:t>NTFS permissions</a:t>
            </a:r>
            <a:r>
              <a:rPr lang="en-US" dirty="0" smtClean="0"/>
              <a:t>: apply to local users and network users</a:t>
            </a:r>
          </a:p>
          <a:p>
            <a:pPr lvl="2"/>
            <a:r>
              <a:rPr lang="en-US" dirty="0" smtClean="0"/>
              <a:t>Apply to both folders and individual files</a:t>
            </a:r>
          </a:p>
          <a:p>
            <a:pPr lvl="2"/>
            <a:r>
              <a:rPr lang="en-US" dirty="0" smtClean="0"/>
              <a:t>Work on NTFS volumes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3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Assign Permissions To 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when implementing permissions:</a:t>
            </a:r>
          </a:p>
          <a:p>
            <a:pPr lvl="1"/>
            <a:r>
              <a:rPr lang="en-US" dirty="0" smtClean="0"/>
              <a:t>If both share and NTFS permission are used, the most restrictive permission applies</a:t>
            </a:r>
          </a:p>
          <a:p>
            <a:pPr lvl="1"/>
            <a:r>
              <a:rPr lang="en-US" dirty="0" smtClean="0"/>
              <a:t>If NTFS permissions are conflicting the more liberal permission applies</a:t>
            </a:r>
          </a:p>
          <a:p>
            <a:pPr lvl="1"/>
            <a:r>
              <a:rPr lang="en-US" dirty="0" smtClean="0"/>
              <a:t>Permission propagation: when permissions are passed from parent to child</a:t>
            </a:r>
          </a:p>
          <a:p>
            <a:pPr lvl="1"/>
            <a:r>
              <a:rPr lang="en-US" dirty="0" smtClean="0"/>
              <a:t>Inherited permissions: permissions attained from a parent object</a:t>
            </a:r>
          </a:p>
          <a:p>
            <a:pPr lvl="1"/>
            <a:r>
              <a:rPr lang="en-US" dirty="0" smtClean="0"/>
              <a:t>When you move or copy an object to a folder, the object takes on permissions of that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Client/Server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 applications expected to support:</a:t>
            </a:r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Remote Desktop</a:t>
            </a:r>
          </a:p>
          <a:p>
            <a:pPr lvl="1"/>
            <a:r>
              <a:rPr lang="en-US" dirty="0" smtClean="0"/>
              <a:t>Other remote applications</a:t>
            </a:r>
          </a:p>
          <a:p>
            <a:r>
              <a:rPr lang="en-US" dirty="0" smtClean="0"/>
              <a:t>Also need to know how to configure network settings to improve performance for client/server applications using:</a:t>
            </a:r>
          </a:p>
          <a:p>
            <a:pPr lvl="1"/>
            <a:r>
              <a:rPr lang="en-US" dirty="0" smtClean="0"/>
              <a:t>Wake on LAN</a:t>
            </a:r>
          </a:p>
          <a:p>
            <a:pPr lvl="1"/>
            <a:r>
              <a:rPr lang="en-US" dirty="0" smtClean="0"/>
              <a:t>Quality of Service techniques</a:t>
            </a:r>
          </a:p>
          <a:p>
            <a:pPr lvl="1"/>
            <a:r>
              <a:rPr lang="en-US" dirty="0" smtClean="0"/>
              <a:t>Group Policy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88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81" y="1371600"/>
            <a:ext cx="8229600" cy="4525963"/>
          </a:xfrm>
        </p:spPr>
        <p:txBody>
          <a:bodyPr/>
          <a:lstStyle/>
          <a:p>
            <a:r>
              <a:rPr lang="en-US" dirty="0" smtClean="0"/>
              <a:t>How to Use Share Permission</a:t>
            </a:r>
          </a:p>
          <a:p>
            <a:pPr lvl="1"/>
            <a:r>
              <a:rPr lang="en-US" dirty="0" smtClean="0"/>
              <a:t>For NTFS volume, use NTFS permission whenever possible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8\35135_f08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590800"/>
            <a:ext cx="402896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06491" y="5029200"/>
            <a:ext cx="2074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Figure 17-41 </a:t>
            </a:r>
            <a:r>
              <a:rPr lang="en-US" sz="1400" dirty="0" smtClean="0"/>
              <a:t>Use the</a:t>
            </a:r>
          </a:p>
          <a:p>
            <a:r>
              <a:rPr lang="en-US" sz="1400" dirty="0"/>
              <a:t>s</a:t>
            </a:r>
            <a:r>
              <a:rPr lang="en-US" sz="1400" dirty="0" smtClean="0"/>
              <a:t>haring tab of a folder</a:t>
            </a:r>
          </a:p>
          <a:p>
            <a:r>
              <a:rPr lang="en-US" sz="1400" dirty="0" smtClean="0"/>
              <a:t>properties box to set up</a:t>
            </a:r>
          </a:p>
          <a:p>
            <a:r>
              <a:rPr lang="en-US" sz="1400" dirty="0" smtClean="0"/>
              <a:t>share permissions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1002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Troubleshoot Shared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tips about managing shared folders and files:</a:t>
            </a:r>
          </a:p>
          <a:p>
            <a:pPr lvl="1"/>
            <a:r>
              <a:rPr lang="en-US" b="1" i="1" dirty="0" smtClean="0"/>
              <a:t>Use advanced permissions settings </a:t>
            </a:r>
            <a:r>
              <a:rPr lang="en-US" dirty="0" smtClean="0"/>
              <a:t>if you need further control of a user or group</a:t>
            </a:r>
          </a:p>
          <a:p>
            <a:pPr lvl="2"/>
            <a:r>
              <a:rPr lang="en-US" dirty="0" smtClean="0"/>
              <a:t>Click Advanced on the Security tab of a folder’s Properties box</a:t>
            </a:r>
          </a:p>
          <a:p>
            <a:pPr lvl="1"/>
            <a:r>
              <a:rPr lang="en-US" b="1" i="1" dirty="0" smtClean="0"/>
              <a:t>Manage permissions using parent folder</a:t>
            </a:r>
          </a:p>
          <a:p>
            <a:pPr lvl="2"/>
            <a:r>
              <a:rPr lang="en-US" dirty="0" smtClean="0"/>
              <a:t>Subfolders inherit permissions of the parent folder</a:t>
            </a:r>
          </a:p>
          <a:p>
            <a:pPr lvl="1"/>
            <a:r>
              <a:rPr lang="en-US" b="1" i="1" dirty="0" smtClean="0"/>
              <a:t>Check the effective permissions</a:t>
            </a:r>
          </a:p>
          <a:p>
            <a:pPr lvl="2"/>
            <a:r>
              <a:rPr lang="en-US" dirty="0" smtClean="0"/>
              <a:t>To know for sure which permissions are in effect, see Effective Permissions tab of Advanced Security Settings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Troubleshoot Shared 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tips about managing shared folders and files</a:t>
            </a:r>
            <a:r>
              <a:rPr lang="en-US" dirty="0" smtClean="0"/>
              <a:t>: (cont’d)</a:t>
            </a:r>
            <a:endParaRPr lang="en-US" b="1" i="1" dirty="0" smtClean="0"/>
          </a:p>
          <a:p>
            <a:pPr lvl="1"/>
            <a:r>
              <a:rPr lang="en-US" b="1" i="1" dirty="0" smtClean="0"/>
              <a:t>Take ownership of a folder</a:t>
            </a:r>
          </a:p>
          <a:p>
            <a:pPr lvl="2"/>
            <a:r>
              <a:rPr lang="en-US" dirty="0" smtClean="0"/>
              <a:t>Owner of a folder always has full permissions</a:t>
            </a:r>
          </a:p>
          <a:p>
            <a:pPr lvl="1"/>
            <a:r>
              <a:rPr lang="en-US" b="1" i="1" dirty="0" smtClean="0"/>
              <a:t>Use only one workgroup</a:t>
            </a:r>
          </a:p>
          <a:p>
            <a:pPr lvl="2"/>
            <a:r>
              <a:rPr lang="en-US" dirty="0" smtClean="0"/>
              <a:t>Performance improves when they are all in the same workgroup</a:t>
            </a:r>
          </a:p>
          <a:p>
            <a:pPr lvl="1"/>
            <a:r>
              <a:rPr lang="en-US" b="1" i="1" dirty="0" smtClean="0"/>
              <a:t>Require passwords for all user accounts</a:t>
            </a:r>
          </a:p>
          <a:p>
            <a:pPr lvl="1"/>
            <a:r>
              <a:rPr lang="en-US" b="1" i="1" dirty="0" smtClean="0"/>
              <a:t>Use a mapped network drive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8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Map a Network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drive map makes one computer (client) appear to have a new hard drive</a:t>
            </a:r>
          </a:p>
          <a:p>
            <a:pPr lvl="1"/>
            <a:r>
              <a:rPr lang="en-US" dirty="0" smtClean="0"/>
              <a:t>Assign a drive letter to a path to a shared folder or drive on another computer</a:t>
            </a:r>
          </a:p>
          <a:p>
            <a:r>
              <a:rPr lang="en-US" dirty="0" smtClean="0"/>
              <a:t>Network File System (NFS) makes it possible for files on the network to be accessed as easily as if they are stored on the local computer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33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8\35135_f08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176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81843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17-47  </a:t>
            </a:r>
            <a:r>
              <a:rPr lang="en-US" dirty="0" smtClean="0"/>
              <a:t>Mapping a network drive to a host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Network Resources and Administrative 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confidential  data from users on the network:</a:t>
            </a:r>
          </a:p>
          <a:p>
            <a:pPr lvl="1"/>
            <a:r>
              <a:rPr lang="en-US" b="1" i="1" dirty="0" smtClean="0"/>
              <a:t>Disable File and Printer Sharing</a:t>
            </a:r>
          </a:p>
          <a:p>
            <a:pPr lvl="1"/>
            <a:r>
              <a:rPr lang="en-US" b="1" i="1" dirty="0" smtClean="0"/>
              <a:t>Hide a shared folder</a:t>
            </a:r>
          </a:p>
          <a:p>
            <a:pPr lvl="2"/>
            <a:r>
              <a:rPr lang="en-US" dirty="0" smtClean="0"/>
              <a:t>If you want to share a folder, but don’t want others to see it add a $ to the end of the folder name</a:t>
            </a:r>
          </a:p>
          <a:p>
            <a:pPr lvl="2"/>
            <a:r>
              <a:rPr lang="en-US" dirty="0" smtClean="0"/>
              <a:t>Those that want to access the hidden folder must enter the complete path to the folder (including $) in search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7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Network Resources and Administrative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shares: folders and files on a computer that are shared with others using local user accounts</a:t>
            </a:r>
          </a:p>
          <a:p>
            <a:r>
              <a:rPr lang="en-US" dirty="0" smtClean="0"/>
              <a:t>Administrative shares: folders that are shared by default that administrator accounts at the domain level can access</a:t>
            </a:r>
          </a:p>
          <a:p>
            <a:pPr lvl="1"/>
            <a:r>
              <a:rPr lang="en-US" dirty="0" smtClean="0"/>
              <a:t>Two types of administrative shares:</a:t>
            </a:r>
          </a:p>
          <a:p>
            <a:pPr lvl="2"/>
            <a:r>
              <a:rPr lang="en-US" b="1" i="1" dirty="0" smtClean="0"/>
              <a:t>The %systemroot% folder</a:t>
            </a:r>
          </a:p>
          <a:p>
            <a:pPr lvl="2"/>
            <a:r>
              <a:rPr lang="en-US" b="1" i="1" dirty="0" smtClean="0"/>
              <a:t>Any volume or drive</a:t>
            </a:r>
          </a:p>
          <a:p>
            <a:r>
              <a:rPr lang="en-US" dirty="0" smtClean="0"/>
              <a:t>Don’t share the /Windows folder or an entire drive</a:t>
            </a:r>
          </a:p>
          <a:p>
            <a:pPr lvl="1"/>
            <a:r>
              <a:rPr lang="en-US" dirty="0" smtClean="0"/>
              <a:t>Don’t want system files and folders exposed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39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hardware and software tools can help when troubleshooting network connections</a:t>
            </a:r>
          </a:p>
          <a:p>
            <a:r>
              <a:rPr lang="en-US" dirty="0" smtClean="0"/>
              <a:t>Hardware tools:</a:t>
            </a:r>
          </a:p>
          <a:p>
            <a:pPr lvl="1"/>
            <a:r>
              <a:rPr lang="en-US" dirty="0" smtClean="0"/>
              <a:t>Cable tester</a:t>
            </a:r>
          </a:p>
          <a:p>
            <a:pPr lvl="1"/>
            <a:r>
              <a:rPr lang="en-US" dirty="0" smtClean="0"/>
              <a:t>Loopback plug</a:t>
            </a:r>
          </a:p>
          <a:p>
            <a:pPr lvl="1"/>
            <a:r>
              <a:rPr lang="en-US" dirty="0" smtClean="0"/>
              <a:t>Wireless locator</a:t>
            </a:r>
          </a:p>
          <a:p>
            <a:r>
              <a:rPr lang="en-US" dirty="0" smtClean="0"/>
              <a:t>Windows TCP/IP utilities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Tester, Loopback Plug, and Wireless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Cable tester – can be used to: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whether a cable is good or not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out what type of cable it is</a:t>
            </a:r>
          </a:p>
          <a:p>
            <a:pPr lvl="1"/>
            <a:r>
              <a:rPr lang="en-US" dirty="0" smtClean="0"/>
              <a:t>Trace a network cable through a building</a:t>
            </a:r>
          </a:p>
          <a:p>
            <a:r>
              <a:rPr lang="en-US" dirty="0" smtClean="0"/>
              <a:t>Loopback plug – can be used to test a network cable or port</a:t>
            </a:r>
          </a:p>
          <a:p>
            <a:pPr lvl="1"/>
            <a:r>
              <a:rPr lang="en-US" dirty="0" smtClean="0"/>
              <a:t>Cable testers work on cables that are not live</a:t>
            </a:r>
          </a:p>
          <a:p>
            <a:pPr lvl="1"/>
            <a:r>
              <a:rPr lang="en-US" dirty="0" smtClean="0"/>
              <a:t>Loopback plugs work with live cables and ports</a:t>
            </a:r>
          </a:p>
          <a:p>
            <a:pPr lvl="1"/>
            <a:r>
              <a:rPr lang="en-US" dirty="0" smtClean="0"/>
              <a:t>When buying a loopback plug pay attention to Ethernet speeds supported</a:t>
            </a:r>
          </a:p>
          <a:p>
            <a:pPr lvl="2"/>
            <a:r>
              <a:rPr lang="en-US" dirty="0" smtClean="0"/>
              <a:t>Some only support 100 Mbps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6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Tester, Loopback Plug, and Wireless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locator – helps find a Wi-Fi hotspot and measures the strength of an RF signal</a:t>
            </a:r>
          </a:p>
          <a:p>
            <a:pPr lvl="1"/>
            <a:r>
              <a:rPr lang="en-US" dirty="0" smtClean="0"/>
              <a:t>Helpful when mapping out where to position a wireless access point</a:t>
            </a:r>
          </a:p>
          <a:p>
            <a:pPr lvl="1"/>
            <a:r>
              <a:rPr lang="en-US" dirty="0" smtClean="0"/>
              <a:t>When buying a wireless locator, look for one that tells if the hotspot is encrypted and supports all current Wi-Fi 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client/server applications are a browser and web server</a:t>
            </a:r>
          </a:p>
          <a:p>
            <a:r>
              <a:rPr lang="en-US" dirty="0" smtClean="0"/>
              <a:t>Internet Explorer (IE) version 9: latest version at this writing</a:t>
            </a:r>
          </a:p>
          <a:p>
            <a:r>
              <a:rPr lang="en-US" dirty="0" smtClean="0"/>
              <a:t>Easy to upgrade to latest IE version by using Windows Update</a:t>
            </a:r>
          </a:p>
          <a:p>
            <a:r>
              <a:rPr lang="en-US" dirty="0" smtClean="0"/>
              <a:t>Tips when using IE window:</a:t>
            </a:r>
          </a:p>
          <a:p>
            <a:pPr lvl="1"/>
            <a:r>
              <a:rPr lang="en-US" dirty="0" smtClean="0"/>
              <a:t>To show the menu bar, press the </a:t>
            </a:r>
            <a:r>
              <a:rPr lang="en-US" b="1" dirty="0" smtClean="0"/>
              <a:t>Alt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/>
              <a:t>To get help using IE, press </a:t>
            </a:r>
            <a:r>
              <a:rPr lang="en-US" b="1" dirty="0" smtClean="0"/>
              <a:t>F1</a:t>
            </a:r>
            <a:r>
              <a:rPr lang="en-US" dirty="0" smtClean="0"/>
              <a:t> to open Windows Help and Support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09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Utilities Used For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[</a:t>
            </a:r>
            <a:r>
              <a:rPr lang="en-US" dirty="0"/>
              <a:t>-</a:t>
            </a:r>
            <a:r>
              <a:rPr lang="en-US" dirty="0" smtClean="0"/>
              <a:t>A] [-T] [</a:t>
            </a:r>
            <a:r>
              <a:rPr lang="en-US" i="1" dirty="0" smtClean="0"/>
              <a:t>TARGETNAME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Tests connectivity by sending an echo request to a remote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8\35135_t08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799"/>
            <a:ext cx="5562600" cy="26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6226" y="5791200"/>
            <a:ext cx="457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8-2  </a:t>
            </a:r>
            <a:r>
              <a:rPr lang="en-US" dirty="0" smtClean="0"/>
              <a:t>Examples of the ping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IPCONFIG [/ALL] [/RELEASE] [/RENEW] [/DISPLAYDNS] [/FLUSHDNS]</a:t>
            </a:r>
          </a:p>
          <a:p>
            <a:pPr lvl="1"/>
            <a:r>
              <a:rPr lang="en-US" dirty="0" smtClean="0"/>
              <a:t>Can display TCP/IP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074" name="Picture 2" descr="C:\Users\Julie\Documents\DropBox\InstructorManuals\A+Software\Figures\ch08\35135_t0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36" y="2971800"/>
            <a:ext cx="6248400" cy="259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5715000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8-3 </a:t>
            </a:r>
            <a:r>
              <a:rPr lang="en-US" dirty="0" smtClean="0"/>
              <a:t>Examples of ipconfig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NSLOOKUP [</a:t>
            </a:r>
            <a:r>
              <a:rPr lang="en-US" i="1" dirty="0" smtClean="0"/>
              <a:t>COMPUTERNAME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Lets you read information from the Internet name space by requesting information about domain name resolutions from the DNS server’s zone data</a:t>
            </a:r>
          </a:p>
          <a:p>
            <a:pPr lvl="1"/>
            <a:r>
              <a:rPr lang="en-US" dirty="0" smtClean="0"/>
              <a:t>A reverse lookup is when you use the Nslookup command to find the host name when you know the IP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06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TRACERT </a:t>
            </a:r>
            <a:r>
              <a:rPr lang="en-US" i="1" dirty="0" smtClean="0"/>
              <a:t>TARGETNAME</a:t>
            </a:r>
          </a:p>
          <a:p>
            <a:pPr lvl="1"/>
            <a:r>
              <a:rPr lang="en-US" dirty="0" smtClean="0"/>
              <a:t>Sends a series of requests to the destination computer and displays each hop to the destination</a:t>
            </a:r>
          </a:p>
          <a:p>
            <a:pPr lvl="2"/>
            <a:r>
              <a:rPr lang="en-US" dirty="0" smtClean="0"/>
              <a:t>A hop happens when a packet moves from one router to another</a:t>
            </a:r>
          </a:p>
          <a:p>
            <a:pPr lvl="1"/>
            <a:r>
              <a:rPr lang="en-US" dirty="0" smtClean="0"/>
              <a:t>A packet is assigned a Time To Live (TTL), which is the number of hop counts it can make before a router drops the packet and sends an ICMP message back to the host that sent packet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49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4098" name="Picture 2" descr="C:\Users\Julie\Documents\DropBox\InstructorManuals\A+Software\Figures\ch08\35135_f0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42109"/>
            <a:ext cx="683900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1382" y="5606534"/>
            <a:ext cx="71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17-58 </a:t>
            </a:r>
            <a:r>
              <a:rPr lang="en-US" dirty="0" smtClean="0"/>
              <a:t>A router eliminates a packet that has exceeded its 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47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 Commands</a:t>
            </a:r>
          </a:p>
          <a:p>
            <a:pPr lvl="1"/>
            <a:r>
              <a:rPr lang="en-US" dirty="0" smtClean="0"/>
              <a:t>NET command is several commands in one</a:t>
            </a:r>
          </a:p>
          <a:p>
            <a:pPr lvl="1"/>
            <a:r>
              <a:rPr lang="en-US" dirty="0" smtClean="0"/>
              <a:t>Most require an elevated command prompt window</a:t>
            </a:r>
          </a:p>
          <a:p>
            <a:pPr lvl="1"/>
            <a:r>
              <a:rPr lang="en-US" dirty="0" smtClean="0"/>
              <a:t>Net use command</a:t>
            </a:r>
          </a:p>
          <a:p>
            <a:pPr lvl="2"/>
            <a:r>
              <a:rPr lang="en-US" dirty="0" smtClean="0"/>
              <a:t>Connects or disconnects a computer from a shared resource</a:t>
            </a:r>
          </a:p>
          <a:p>
            <a:pPr lvl="1"/>
            <a:r>
              <a:rPr lang="en-US" dirty="0" smtClean="0"/>
              <a:t>Net user command</a:t>
            </a:r>
          </a:p>
          <a:p>
            <a:pPr lvl="2"/>
            <a:r>
              <a:rPr lang="en-US" dirty="0" smtClean="0"/>
              <a:t>Manages user accounts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8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NBTSTAT [-N] [-R] [-RR]</a:t>
            </a:r>
          </a:p>
          <a:p>
            <a:pPr lvl="1"/>
            <a:r>
              <a:rPr lang="en-US" dirty="0" smtClean="0"/>
              <a:t>Used to display statistics about the NetBT (NetBIOS over TCP/IP) protocol</a:t>
            </a:r>
          </a:p>
          <a:p>
            <a:pPr lvl="2"/>
            <a:r>
              <a:rPr lang="en-US" dirty="0" smtClean="0"/>
              <a:t>NetBIOS is an older network protocol suite used before TCP/IP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1418" y="5498068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8-4 </a:t>
            </a:r>
            <a:r>
              <a:rPr lang="en-US" dirty="0" smtClean="0"/>
              <a:t>Nbtstat commands</a:t>
            </a:r>
            <a:endParaRPr lang="en-US" dirty="0"/>
          </a:p>
        </p:txBody>
      </p:sp>
      <p:pic>
        <p:nvPicPr>
          <p:cNvPr id="5123" name="Picture 3" descr="C:\Users\Julie\Documents\DropBox\InstructorManuals\A+Software\Figures\ch08\35135_t08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3733800"/>
            <a:ext cx="76200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83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Utilities Used For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NETSTAT [-a] [-b] [-o]</a:t>
            </a:r>
          </a:p>
          <a:p>
            <a:pPr lvl="1"/>
            <a:r>
              <a:rPr lang="en-US" dirty="0" smtClean="0"/>
              <a:t>Gives statistics about TCP/IP and network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6146" name="Picture 2" descr="C:\Users\Julie\Documents\DropBox\InstructorManuals\A+Software\Figures\ch08\35135_t08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65136"/>
            <a:ext cx="7620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6754" y="5763491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8-5 </a:t>
            </a:r>
            <a:r>
              <a:rPr lang="en-US" dirty="0" smtClean="0"/>
              <a:t>Netstat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2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Troubleshooting 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Check for local connectivity</a:t>
            </a:r>
          </a:p>
          <a:p>
            <a:pPr lvl="1"/>
            <a:r>
              <a:rPr lang="en-US" dirty="0" smtClean="0"/>
              <a:t>Use Windows Explorer to try to access shared folders on the network</a:t>
            </a:r>
          </a:p>
          <a:p>
            <a:r>
              <a:rPr lang="en-US" dirty="0" smtClean="0"/>
              <a:t>Determine whether other computers on network are having trouble with their connections</a:t>
            </a:r>
          </a:p>
          <a:p>
            <a:r>
              <a:rPr lang="en-US" dirty="0" smtClean="0"/>
              <a:t>If some resources can be accessed, but not all:</a:t>
            </a:r>
          </a:p>
          <a:p>
            <a:pPr lvl="1"/>
            <a:r>
              <a:rPr lang="en-US" dirty="0" smtClean="0"/>
              <a:t>Might be caused by cables or a switch on the network</a:t>
            </a:r>
          </a:p>
          <a:p>
            <a:r>
              <a:rPr lang="en-US" dirty="0" smtClean="0"/>
              <a:t>Test for Internet access by opening a browser</a:t>
            </a:r>
          </a:p>
          <a:p>
            <a:r>
              <a:rPr lang="en-US" dirty="0" smtClean="0"/>
              <a:t>Use ipconfig command to check IP addressing</a:t>
            </a:r>
          </a:p>
          <a:p>
            <a:pPr lvl="1"/>
            <a:r>
              <a:rPr lang="en-US" dirty="0" smtClean="0"/>
              <a:t>Computer assigns itself an address starting with 169.254 if it was unable to lease an IP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34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No Connectivity or Intermittent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Begin by checking hardware and then move on to checking Windows network settings</a:t>
            </a:r>
          </a:p>
          <a:p>
            <a:r>
              <a:rPr lang="en-US" dirty="0" smtClean="0"/>
              <a:t>Check status indicator lights on the NIC or Ethernet port</a:t>
            </a:r>
          </a:p>
          <a:p>
            <a:pPr lvl="1"/>
            <a:r>
              <a:rPr lang="en-US" dirty="0" smtClean="0"/>
              <a:t>Steady light indicates connectivity and blinking light indicates activity</a:t>
            </a:r>
          </a:p>
          <a:p>
            <a:r>
              <a:rPr lang="en-US" dirty="0" smtClean="0"/>
              <a:t>Check the network cable connection at both ends</a:t>
            </a:r>
          </a:p>
          <a:p>
            <a:r>
              <a:rPr lang="en-US" dirty="0" smtClean="0"/>
              <a:t>For wireless networking, make sure wireless switch on a laptop is turned on</a:t>
            </a:r>
          </a:p>
          <a:p>
            <a:pPr lvl="1"/>
            <a:r>
              <a:rPr lang="en-US" dirty="0" smtClean="0"/>
              <a:t>May need to move laptop to a new position in the hotspot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Internet Options box to manage IE settings</a:t>
            </a:r>
          </a:p>
          <a:p>
            <a:pPr lvl="1"/>
            <a:r>
              <a:rPr lang="en-US" dirty="0" smtClean="0"/>
              <a:t>Click Tools icon and click </a:t>
            </a:r>
            <a:r>
              <a:rPr lang="en-US" b="1" dirty="0" smtClean="0"/>
              <a:t>Internet Options</a:t>
            </a:r>
          </a:p>
          <a:p>
            <a:r>
              <a:rPr lang="en-US" dirty="0" smtClean="0"/>
              <a:t>Internet Options box has several tabs with different configuration options and settings</a:t>
            </a:r>
          </a:p>
          <a:p>
            <a:r>
              <a:rPr lang="en-US" dirty="0" smtClean="0"/>
              <a:t>General Tab</a:t>
            </a:r>
          </a:p>
          <a:p>
            <a:pPr lvl="1"/>
            <a:r>
              <a:rPr lang="en-US" dirty="0" smtClean="0"/>
              <a:t>Change the home page or add a second home page</a:t>
            </a:r>
          </a:p>
          <a:p>
            <a:pPr lvl="1"/>
            <a:r>
              <a:rPr lang="en-US" dirty="0" smtClean="0"/>
              <a:t>Protect your identity and surfing records</a:t>
            </a:r>
          </a:p>
          <a:p>
            <a:pPr lvl="1"/>
            <a:r>
              <a:rPr lang="en-US" dirty="0" smtClean="0"/>
              <a:t>Check </a:t>
            </a:r>
            <a:r>
              <a:rPr lang="en-US" b="1" dirty="0" smtClean="0"/>
              <a:t>Delete browsing history on exit </a:t>
            </a:r>
            <a:r>
              <a:rPr lang="en-US" dirty="0" smtClean="0"/>
              <a:t>if you want your history cleared each time you close IE</a:t>
            </a:r>
          </a:p>
          <a:p>
            <a:pPr lvl="1"/>
            <a:r>
              <a:rPr lang="en-US" dirty="0" smtClean="0"/>
              <a:t>Manage IE cache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2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No Connectivity or Intermittent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checking hardware, try one of the following Windows methods:</a:t>
            </a:r>
          </a:p>
          <a:p>
            <a:pPr lvl="1"/>
            <a:r>
              <a:rPr lang="en-US" dirty="0" smtClean="0"/>
              <a:t>In an elevated command prompt, use </a:t>
            </a:r>
            <a:r>
              <a:rPr lang="en-US" b="1" dirty="0" smtClean="0"/>
              <a:t>ipconfig /release</a:t>
            </a:r>
            <a:r>
              <a:rPr lang="en-US" dirty="0" smtClean="0"/>
              <a:t> followed by </a:t>
            </a:r>
            <a:r>
              <a:rPr lang="en-US" b="1" dirty="0" smtClean="0"/>
              <a:t>ipconfig</a:t>
            </a:r>
            <a:r>
              <a:rPr lang="en-US" b="1" dirty="0"/>
              <a:t> </a:t>
            </a:r>
            <a:r>
              <a:rPr lang="en-US" b="1" dirty="0" smtClean="0"/>
              <a:t>/renew</a:t>
            </a:r>
          </a:p>
          <a:p>
            <a:pPr lvl="1"/>
            <a:r>
              <a:rPr lang="en-US" dirty="0" smtClean="0"/>
              <a:t>In Windows 7 Network and Sharing Center, click a yellow triangle or red X to launch Windows diagnostics</a:t>
            </a:r>
          </a:p>
          <a:p>
            <a:pPr lvl="1"/>
            <a:r>
              <a:rPr lang="en-US" dirty="0" smtClean="0"/>
              <a:t>In Vista, open Network and Sharing Center, click </a:t>
            </a:r>
            <a:r>
              <a:rPr lang="en-US" b="1" dirty="0" smtClean="0"/>
              <a:t>Diagnose and repair</a:t>
            </a:r>
          </a:p>
          <a:p>
            <a:pPr lvl="1"/>
            <a:r>
              <a:rPr lang="en-US" dirty="0" smtClean="0"/>
              <a:t>In XP Network Connections window, right-click network icon and select </a:t>
            </a:r>
            <a:r>
              <a:rPr lang="en-US" b="1" dirty="0" smtClean="0"/>
              <a:t>Repair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3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No Connectivity or Intermittent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problem is still not resolved, check NIC drivers:</a:t>
            </a:r>
          </a:p>
          <a:p>
            <a:pPr lvl="1"/>
            <a:r>
              <a:rPr lang="en-US" dirty="0" smtClean="0"/>
              <a:t>Check for adapter in Device Manager</a:t>
            </a:r>
          </a:p>
          <a:p>
            <a:pPr lvl="1"/>
            <a:r>
              <a:rPr lang="en-US" dirty="0" smtClean="0"/>
              <a:t>If errors are reported with adapter in Device Manager, try updating drivers</a:t>
            </a:r>
          </a:p>
          <a:p>
            <a:pPr lvl="2"/>
            <a:r>
              <a:rPr lang="en-US" dirty="0" smtClean="0"/>
              <a:t>If errors still occur, check the manufacturer web site for diagnostic software</a:t>
            </a:r>
          </a:p>
          <a:p>
            <a:pPr lvl="1"/>
            <a:r>
              <a:rPr lang="en-US" dirty="0" smtClean="0"/>
              <a:t>Try running antivirus software and updating 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22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Internet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If you have local connectivity, but not Internet access:</a:t>
            </a:r>
          </a:p>
          <a:p>
            <a:pPr lvl="1"/>
            <a:r>
              <a:rPr lang="en-US" dirty="0" smtClean="0"/>
              <a:t>Try recycling the connection to the ISP</a:t>
            </a:r>
          </a:p>
          <a:p>
            <a:pPr lvl="2"/>
            <a:r>
              <a:rPr lang="en-US" dirty="0" smtClean="0"/>
              <a:t>Unplug power source to the cable modem or other device used to connect to ISP to restart</a:t>
            </a:r>
          </a:p>
          <a:p>
            <a:pPr lvl="2"/>
            <a:r>
              <a:rPr lang="en-US" dirty="0" smtClean="0"/>
              <a:t>Use Network and Sharing Center, on any computer, to repair the connection</a:t>
            </a:r>
          </a:p>
          <a:p>
            <a:pPr lvl="1"/>
            <a:r>
              <a:rPr lang="en-US" dirty="0" smtClean="0"/>
              <a:t>For a cable modem, make sure your TV works</a:t>
            </a:r>
          </a:p>
          <a:p>
            <a:pPr lvl="1"/>
            <a:r>
              <a:rPr lang="en-US" dirty="0" smtClean="0"/>
              <a:t>To eliminate router, connect one computer directly to the broadband modem</a:t>
            </a:r>
          </a:p>
          <a:p>
            <a:pPr lvl="2"/>
            <a:r>
              <a:rPr lang="en-US" dirty="0" smtClean="0"/>
              <a:t>If you can access the Internet, you have proven router is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2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Internet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Internet connectivity: (cont’d)</a:t>
            </a:r>
          </a:p>
          <a:p>
            <a:pPr lvl="1"/>
            <a:r>
              <a:rPr lang="en-US" dirty="0" smtClean="0"/>
              <a:t>To eliminate DNS as the problem</a:t>
            </a:r>
          </a:p>
          <a:p>
            <a:pPr lvl="2"/>
            <a:r>
              <a:rPr lang="en-US" dirty="0" smtClean="0"/>
              <a:t>Substitute a domain name for an IP address in a ping command (If ping works, DNS works)</a:t>
            </a:r>
          </a:p>
          <a:p>
            <a:pPr lvl="2"/>
            <a:r>
              <a:rPr lang="en-US" dirty="0" smtClean="0"/>
              <a:t>Ping your DNS server</a:t>
            </a:r>
          </a:p>
          <a:p>
            <a:pPr lvl="1"/>
            <a:r>
              <a:rPr lang="en-US" dirty="0" smtClean="0"/>
              <a:t>If having problems reaching a particular website, try using the tracert command</a:t>
            </a:r>
          </a:p>
          <a:p>
            <a:pPr lvl="2"/>
            <a:r>
              <a:rPr lang="en-US" dirty="0" smtClean="0"/>
              <a:t>Example: tracert  www.course.com</a:t>
            </a:r>
          </a:p>
          <a:p>
            <a:pPr lvl="1"/>
            <a:r>
              <a:rPr lang="en-US" dirty="0" smtClean="0"/>
              <a:t>If one computer cannot access Internet but other can, make sure MAC address filtering is disabled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3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Internet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Internet connectivity: (cont’d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Verify router firewall or Windows firewall settings </a:t>
            </a:r>
          </a:p>
          <a:p>
            <a:pPr lvl="1"/>
            <a:r>
              <a:rPr lang="en-US" dirty="0" smtClean="0"/>
              <a:t>Contact your ISP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86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TCP/IP Utilities to Solve Connectivity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these steps to verify the local computer is communicating over the network:</a:t>
            </a:r>
          </a:p>
          <a:p>
            <a:pPr lvl="1"/>
            <a:r>
              <a:rPr lang="en-US" dirty="0" smtClean="0"/>
              <a:t>1. Try to release the current IP address and lease a new address</a:t>
            </a:r>
          </a:p>
          <a:p>
            <a:pPr lvl="1"/>
            <a:r>
              <a:rPr lang="en-US" dirty="0" smtClean="0"/>
              <a:t>2. Ping another computer on the network</a:t>
            </a:r>
          </a:p>
          <a:p>
            <a:pPr lvl="2"/>
            <a:r>
              <a:rPr lang="en-US" dirty="0" smtClean="0"/>
              <a:t>Ping a computer on the Internet using its host address</a:t>
            </a:r>
          </a:p>
          <a:p>
            <a:pPr lvl="1"/>
            <a:r>
              <a:rPr lang="en-US" dirty="0" smtClean="0"/>
              <a:t>3. Enter </a:t>
            </a:r>
            <a:r>
              <a:rPr lang="en-US" b="1" dirty="0" smtClean="0"/>
              <a:t>ipconfig /all </a:t>
            </a:r>
            <a:r>
              <a:rPr lang="en-US" dirty="0" smtClean="0"/>
              <a:t>at a command prompt to verify IP information</a:t>
            </a:r>
          </a:p>
          <a:p>
            <a:pPr lvl="1"/>
            <a:r>
              <a:rPr lang="en-US" dirty="0" smtClean="0"/>
              <a:t>4. </a:t>
            </a:r>
            <a:r>
              <a:rPr lang="en-US" dirty="0"/>
              <a:t>P</a:t>
            </a:r>
            <a:r>
              <a:rPr lang="en-US" dirty="0" smtClean="0"/>
              <a:t>ing the loopback address (127.0.0.1)</a:t>
            </a:r>
          </a:p>
          <a:p>
            <a:pPr lvl="1"/>
            <a:r>
              <a:rPr lang="en-US" dirty="0" smtClean="0"/>
              <a:t>5. Use the </a:t>
            </a:r>
            <a:r>
              <a:rPr lang="en-US" b="1" dirty="0" smtClean="0"/>
              <a:t>netstat –b</a:t>
            </a:r>
            <a:r>
              <a:rPr lang="en-US" dirty="0" smtClean="0"/>
              <a:t> command to find out if the program to access the network is actually running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20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Use TCP/IP Utilities to Solve Connectivity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Follow these steps to verify the local computer is communicating over the network</a:t>
            </a:r>
            <a:r>
              <a:rPr lang="en-US" dirty="0" smtClean="0"/>
              <a:t>: (cont’d)</a:t>
            </a:r>
          </a:p>
          <a:p>
            <a:pPr lvl="1"/>
            <a:r>
              <a:rPr lang="en-US" dirty="0" smtClean="0"/>
              <a:t>6. Verify firewall settings are correct</a:t>
            </a:r>
          </a:p>
          <a:p>
            <a:pPr lvl="1"/>
            <a:r>
              <a:rPr lang="en-US" dirty="0" smtClean="0"/>
              <a:t>7. Use the following command to verify that no computers have the same computer name:</a:t>
            </a:r>
          </a:p>
          <a:p>
            <a:pPr lvl="2"/>
            <a:r>
              <a:rPr lang="en-US" dirty="0" smtClean="0"/>
              <a:t>Net view \\computername</a:t>
            </a:r>
          </a:p>
          <a:p>
            <a:pPr lvl="1"/>
            <a:r>
              <a:rPr lang="en-US" dirty="0" smtClean="0"/>
              <a:t>8. Verify NTFS permissions and share settings on any computer that can be pinged but no found through Windows Explorer</a:t>
            </a:r>
          </a:p>
          <a:p>
            <a:pPr lvl="1"/>
            <a:r>
              <a:rPr lang="en-US" dirty="0" smtClean="0"/>
              <a:t>9. Use the following command to view list of shared folders on a remote computer:</a:t>
            </a:r>
          </a:p>
          <a:p>
            <a:pPr lvl="2"/>
            <a:r>
              <a:rPr lang="en-US" dirty="0" smtClean="0"/>
              <a:t>Net view \\computername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24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TCP/IP Utilities to Solve Connectivity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these steps to verify the local computer is communicating over the network</a:t>
            </a:r>
            <a:r>
              <a:rPr lang="en-US" dirty="0" smtClean="0"/>
              <a:t>: (cont’d)</a:t>
            </a:r>
          </a:p>
          <a:p>
            <a:pPr lvl="1"/>
            <a:r>
              <a:rPr lang="en-US" dirty="0" smtClean="0"/>
              <a:t>10. If the net view command using a computer name does not work, try the command using an IP address</a:t>
            </a:r>
          </a:p>
          <a:p>
            <a:pPr lvl="2"/>
            <a:r>
              <a:rPr lang="en-US" dirty="0" smtClean="0"/>
              <a:t>Net view 192.168.1.102</a:t>
            </a:r>
          </a:p>
          <a:p>
            <a:pPr lvl="1"/>
            <a:r>
              <a:rPr lang="en-US" dirty="0" smtClean="0"/>
              <a:t>11. If you’re having problems getting a network drive map to work, try making the connection with the net use command</a:t>
            </a:r>
          </a:p>
          <a:p>
            <a:pPr lvl="2"/>
            <a:r>
              <a:rPr lang="en-US" dirty="0" smtClean="0"/>
              <a:t>Net use z: \\computername\folder</a:t>
            </a:r>
          </a:p>
          <a:p>
            <a:pPr lvl="2"/>
            <a:r>
              <a:rPr lang="en-US" dirty="0" smtClean="0"/>
              <a:t>To disconnect a mapped network drive: </a:t>
            </a:r>
          </a:p>
          <a:p>
            <a:pPr marL="1371600" lvl="3" indent="0">
              <a:buNone/>
            </a:pPr>
            <a:r>
              <a:rPr lang="en-US" sz="2200" dirty="0" smtClean="0"/>
              <a:t>net use z: /delete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34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TCP/IP Utilities to Solve Connectivity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slow network connections, try:</a:t>
            </a:r>
          </a:p>
          <a:p>
            <a:pPr lvl="1"/>
            <a:r>
              <a:rPr lang="en-US" dirty="0" smtClean="0"/>
              <a:t>1. If a computer uses both a wireless and wired connection you can control the priority order of the connections</a:t>
            </a:r>
          </a:p>
          <a:p>
            <a:pPr lvl="2"/>
            <a:r>
              <a:rPr lang="en-US" dirty="0" smtClean="0"/>
              <a:t>Use the Networking tab of Task Manager to see the priority order and find out which connection is faster</a:t>
            </a:r>
          </a:p>
          <a:p>
            <a:pPr lvl="1"/>
            <a:r>
              <a:rPr lang="en-US" dirty="0" smtClean="0"/>
              <a:t>2. To change the priority order, open Network and Sharing Center and click </a:t>
            </a:r>
            <a:r>
              <a:rPr lang="en-US" b="1" dirty="0" smtClean="0"/>
              <a:t>Change adapter settings</a:t>
            </a:r>
          </a:p>
          <a:p>
            <a:pPr lvl="2"/>
            <a:r>
              <a:rPr lang="en-US" dirty="0" smtClean="0"/>
              <a:t>Press </a:t>
            </a:r>
            <a:r>
              <a:rPr lang="en-US" b="1" dirty="0" smtClean="0"/>
              <a:t>Alt</a:t>
            </a:r>
            <a:r>
              <a:rPr lang="en-US" dirty="0" smtClean="0"/>
              <a:t> to display menu bar, click </a:t>
            </a:r>
            <a:r>
              <a:rPr lang="en-US" b="1" dirty="0" smtClean="0"/>
              <a:t>Advanced</a:t>
            </a:r>
            <a:r>
              <a:rPr lang="en-US" dirty="0" smtClean="0"/>
              <a:t> and </a:t>
            </a:r>
            <a:r>
              <a:rPr lang="en-US" b="1" dirty="0" smtClean="0"/>
              <a:t>Advanced Settings</a:t>
            </a:r>
          </a:p>
          <a:p>
            <a:pPr lvl="2"/>
            <a:r>
              <a:rPr lang="en-US" dirty="0" smtClean="0"/>
              <a:t>Select the connection you want to move up in the priority order and click green up arrow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7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170" name="Picture 2" descr="C:\Users\Julie\Documents\DropBox\InstructorManuals\A+Software\Figures\ch08\35135_f0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00548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410200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17-65  </a:t>
            </a:r>
            <a:r>
              <a:rPr lang="en-US" dirty="0" smtClean="0"/>
              <a:t>Change the priority order of the network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Tab</a:t>
            </a:r>
          </a:p>
          <a:p>
            <a:pPr lvl="1"/>
            <a:r>
              <a:rPr lang="en-US" dirty="0" smtClean="0"/>
              <a:t>Set security level (</a:t>
            </a:r>
            <a:r>
              <a:rPr lang="en-US" b="1" dirty="0" smtClean="0"/>
              <a:t>medium-high</a:t>
            </a:r>
            <a:r>
              <a:rPr lang="en-US" dirty="0" smtClean="0"/>
              <a:t> is the default level)</a:t>
            </a:r>
          </a:p>
          <a:p>
            <a:pPr lvl="2"/>
            <a:r>
              <a:rPr lang="en-US" dirty="0" smtClean="0"/>
              <a:t>Prompts before downloading content</a:t>
            </a:r>
          </a:p>
          <a:p>
            <a:pPr lvl="2"/>
            <a:r>
              <a:rPr lang="en-US" dirty="0" smtClean="0"/>
              <a:t>Does not download ActiveX controls that are not signed by Microsoft (virus can sometimes hide in an ActiveX control)</a:t>
            </a:r>
          </a:p>
          <a:p>
            <a:pPr lvl="1"/>
            <a:r>
              <a:rPr lang="en-US" dirty="0" smtClean="0"/>
              <a:t>To customize security settings, click </a:t>
            </a:r>
            <a:r>
              <a:rPr lang="en-US" b="1" dirty="0" smtClean="0"/>
              <a:t>Custom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78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Internet Options dialog box is used to manage many Internet Explorer settings</a:t>
            </a:r>
          </a:p>
          <a:p>
            <a:r>
              <a:rPr lang="en-US" dirty="0" smtClean="0"/>
              <a:t>Remote Desktop gives you access to your Windows desktop from anywhere on the Internet</a:t>
            </a:r>
          </a:p>
          <a:p>
            <a:r>
              <a:rPr lang="en-US" dirty="0" smtClean="0"/>
              <a:t>Configure the Windows network adapter properties and BIOS setup to use Wake on LAN</a:t>
            </a:r>
          </a:p>
          <a:p>
            <a:r>
              <a:rPr lang="en-US" dirty="0" smtClean="0"/>
              <a:t>A policy can be set using Group Policy to improve QoS for an application</a:t>
            </a:r>
          </a:p>
          <a:p>
            <a:r>
              <a:rPr lang="en-US" dirty="0" smtClean="0"/>
              <a:t>Controlling access to folders and files on a network is done by assigning rights to user accounts and assigning permissions to files and folders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1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principle of least privilege when assigning rights to users</a:t>
            </a:r>
          </a:p>
          <a:p>
            <a:r>
              <a:rPr lang="en-US" dirty="0" smtClean="0"/>
              <a:t>Three ways to share files and folder on a network are to use homegroup sharing, workgroup sharing, and domain controllers</a:t>
            </a:r>
          </a:p>
          <a:p>
            <a:r>
              <a:rPr lang="en-US" dirty="0" smtClean="0"/>
              <a:t>A mapped network drive makes it easier for users to access drives and folders on the network</a:t>
            </a:r>
          </a:p>
          <a:p>
            <a:r>
              <a:rPr lang="en-US" dirty="0" smtClean="0"/>
              <a:t>Cable testers, loopback plugs, and wireless locators are used to troubleshoot hardware connection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04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Windows TCP/IP utilities are ping, ipconfig, nslookup, tracert, net use, net user, nbtstat, and netstat</a:t>
            </a:r>
          </a:p>
          <a:p>
            <a:r>
              <a:rPr lang="en-US" dirty="0" smtClean="0"/>
              <a:t>When troubleshooting network problems, check hardware, device drivers, Windows, and client/server applications, in that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Privacy Tab and Content Tab</a:t>
            </a:r>
          </a:p>
          <a:p>
            <a:pPr lvl="1"/>
            <a:r>
              <a:rPr lang="en-US" dirty="0"/>
              <a:t>Use Privacy Tab to block cookies that might invade your privacy or steal identity</a:t>
            </a:r>
          </a:p>
          <a:p>
            <a:pPr lvl="1"/>
            <a:r>
              <a:rPr lang="en-US" dirty="0"/>
              <a:t>Content tab contains settings for parental controls, allowed content based on ratings, </a:t>
            </a:r>
            <a:r>
              <a:rPr lang="en-US" dirty="0" smtClean="0"/>
              <a:t>certificates used by web sites, and how AutoComplete and Feeds are handled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Connections Tab and Proxy Settings</a:t>
            </a:r>
          </a:p>
          <a:p>
            <a:pPr lvl="1"/>
            <a:r>
              <a:rPr lang="en-US" dirty="0"/>
              <a:t>Allows you to configure proxy server settings and create a VPN connection</a:t>
            </a:r>
          </a:p>
          <a:p>
            <a:pPr lvl="2"/>
            <a:r>
              <a:rPr lang="en-US" dirty="0"/>
              <a:t>Proxy server: intercepts requests that a browser makes of a server and serves up request from a cache it maintains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8\35135_f0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271424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029200"/>
            <a:ext cx="358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17-9  </a:t>
            </a:r>
            <a:r>
              <a:rPr lang="en-US" dirty="0" smtClean="0"/>
              <a:t>Enter the IP address </a:t>
            </a:r>
          </a:p>
          <a:p>
            <a:r>
              <a:rPr lang="en-US" dirty="0" smtClean="0"/>
              <a:t>of all proxy servers on your</a:t>
            </a:r>
          </a:p>
          <a:p>
            <a:r>
              <a:rPr lang="en-US" dirty="0" smtClean="0"/>
              <a:t>corporate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Programs Tab</a:t>
            </a:r>
          </a:p>
          <a:p>
            <a:pPr lvl="1"/>
            <a:r>
              <a:rPr lang="en-US" dirty="0" smtClean="0"/>
              <a:t>Used to manage add-ons</a:t>
            </a:r>
          </a:p>
          <a:p>
            <a:pPr lvl="2"/>
            <a:r>
              <a:rPr lang="en-US" dirty="0" smtClean="0"/>
              <a:t>Add-ons: small apps that help IE display multimedia content, manage email, translate text, or other actions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8\35135_f08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581400" cy="46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364395"/>
            <a:ext cx="412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Figure 17-10 </a:t>
            </a:r>
            <a:r>
              <a:rPr lang="en-US" sz="1600" dirty="0" smtClean="0"/>
              <a:t>Use the Programs Tab to manage add-ons and default applications</a:t>
            </a:r>
          </a:p>
          <a:p>
            <a:r>
              <a:rPr lang="en-US" sz="1600" dirty="0" smtClean="0"/>
              <a:t>used for Internet 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57726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4363</Words>
  <Application>Microsoft Office PowerPoint</Application>
  <PresentationFormat>On-screen Show (4:3)</PresentationFormat>
  <Paragraphs>492</Paragraphs>
  <Slides>62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Default Design</vt:lpstr>
      <vt:lpstr>1_Default Design</vt:lpstr>
      <vt:lpstr>A+ Guide to Managing &amp; Maintaining Your PC, 8th Edition</vt:lpstr>
      <vt:lpstr>Objectives</vt:lpstr>
      <vt:lpstr>Supporting Client/Server Applications</vt:lpstr>
      <vt:lpstr>Internet Explorer</vt:lpstr>
      <vt:lpstr>Internet Explorer</vt:lpstr>
      <vt:lpstr>Internet Explorer</vt:lpstr>
      <vt:lpstr>Internet Explorer</vt:lpstr>
      <vt:lpstr>Internet Explorer</vt:lpstr>
      <vt:lpstr>Internet Explorer</vt:lpstr>
      <vt:lpstr>Internet Explorer</vt:lpstr>
      <vt:lpstr>Remote Desktop</vt:lpstr>
      <vt:lpstr>Remote Applications</vt:lpstr>
      <vt:lpstr>Remote Applications</vt:lpstr>
      <vt:lpstr>Network Settings To Support Applications</vt:lpstr>
      <vt:lpstr>Network Settings To Support Applications</vt:lpstr>
      <vt:lpstr>PowerPoint Presentation</vt:lpstr>
      <vt:lpstr>Network Settings to Support Applications</vt:lpstr>
      <vt:lpstr>Use Group Policy to Improve QoS Applications</vt:lpstr>
      <vt:lpstr>Use Group Policy to Improve QoS Applications</vt:lpstr>
      <vt:lpstr>Controlling Access to Folders and Files</vt:lpstr>
      <vt:lpstr>Classify User Accounts and User Groups</vt:lpstr>
      <vt:lpstr>Classify User Accounts and User Groups</vt:lpstr>
      <vt:lpstr>Classify User Accounts and User Groups</vt:lpstr>
      <vt:lpstr>Classify User Accounts and User Groups</vt:lpstr>
      <vt:lpstr>Classify User Accounts and User Groups</vt:lpstr>
      <vt:lpstr>Methods to Assign Permissions To Folders and Files</vt:lpstr>
      <vt:lpstr>Methods to Assign Permissions To Folders and Files</vt:lpstr>
      <vt:lpstr>Methods to Assign Permissions To Folders and Files</vt:lpstr>
      <vt:lpstr>Methods to Assign Permissions To Folders and Files</vt:lpstr>
      <vt:lpstr>How to Share Folders and Files</vt:lpstr>
      <vt:lpstr>Support and Troubleshoot Shared Folders and Files</vt:lpstr>
      <vt:lpstr>Support and Troubleshoot Shared Folders and Files</vt:lpstr>
      <vt:lpstr>How to Map a Network Drive</vt:lpstr>
      <vt:lpstr>PowerPoint Presentation</vt:lpstr>
      <vt:lpstr>Hidden Network Resources and Administrative Shares</vt:lpstr>
      <vt:lpstr>Hidden Network Resources and Administrative Shares</vt:lpstr>
      <vt:lpstr>Troubleshooting Network Connections</vt:lpstr>
      <vt:lpstr>Cable Tester, Loopback Plug, and Wireless Locator</vt:lpstr>
      <vt:lpstr>Cable Tester, Loopback Plug, and Wireless Locator</vt:lpstr>
      <vt:lpstr>TCP/IP Utilities Used For Troubleshooting</vt:lpstr>
      <vt:lpstr>TCP/IP Utilities Used For Troubleshooting</vt:lpstr>
      <vt:lpstr>TCP/IP Utilities Used For Troubleshooting</vt:lpstr>
      <vt:lpstr>TCP/IP Utilities Used For Troubleshooting</vt:lpstr>
      <vt:lpstr>PowerPoint Presentation</vt:lpstr>
      <vt:lpstr>TCP/IP Utilities Used For Troubleshooting</vt:lpstr>
      <vt:lpstr>TCP/IP Utilities Used For Troubleshooting</vt:lpstr>
      <vt:lpstr>TCP/IP Utilities Used For Troubleshooting</vt:lpstr>
      <vt:lpstr>Strategies For Troubleshooting Network Connections</vt:lpstr>
      <vt:lpstr>Problems With No Connectivity or Intermittent Connectivity</vt:lpstr>
      <vt:lpstr>Problems With No Connectivity or Intermittent Connectivity</vt:lpstr>
      <vt:lpstr>Problems With No Connectivity or Intermittent Connectivity</vt:lpstr>
      <vt:lpstr>Problems with Internet Connectivity</vt:lpstr>
      <vt:lpstr>Problems with Internet Connectivity</vt:lpstr>
      <vt:lpstr>Problems with Internet Connectivity</vt:lpstr>
      <vt:lpstr>Use TCP/IP Utilities to Solve Connectivity Problems</vt:lpstr>
      <vt:lpstr>Use TCP/IP Utilities to Solve Connectivity Problems</vt:lpstr>
      <vt:lpstr>Use TCP/IP Utilities to Solve Connectivity Problems</vt:lpstr>
      <vt:lpstr>Use TCP/IP Utilities to Solve Connectivity Problems</vt:lpstr>
      <vt:lpstr>PowerPoint Presentation</vt:lpstr>
      <vt:lpstr>Chapter Summary</vt:lpstr>
      <vt:lpstr>Chapter Summary</vt:lpstr>
      <vt:lpstr>Chapter 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404</cp:revision>
  <dcterms:created xsi:type="dcterms:W3CDTF">2009-10-22T13:37:22Z</dcterms:created>
  <dcterms:modified xsi:type="dcterms:W3CDTF">2012-11-30T02:17:50Z</dcterms:modified>
</cp:coreProperties>
</file>