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2"/>
  </p:notesMasterIdLst>
  <p:sldIdLst>
    <p:sldId id="319" r:id="rId3"/>
    <p:sldId id="320" r:id="rId4"/>
    <p:sldId id="395" r:id="rId5"/>
    <p:sldId id="322" r:id="rId6"/>
    <p:sldId id="396" r:id="rId7"/>
    <p:sldId id="362" r:id="rId8"/>
    <p:sldId id="397" r:id="rId9"/>
    <p:sldId id="398" r:id="rId10"/>
    <p:sldId id="399" r:id="rId11"/>
    <p:sldId id="400" r:id="rId12"/>
    <p:sldId id="383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370" r:id="rId21"/>
    <p:sldId id="371" r:id="rId22"/>
    <p:sldId id="374" r:id="rId23"/>
    <p:sldId id="377" r:id="rId24"/>
    <p:sldId id="379" r:id="rId25"/>
    <p:sldId id="380" r:id="rId26"/>
    <p:sldId id="408" r:id="rId27"/>
    <p:sldId id="381" r:id="rId28"/>
    <p:sldId id="331" r:id="rId29"/>
    <p:sldId id="409" r:id="rId30"/>
    <p:sldId id="410" r:id="rId31"/>
    <p:sldId id="351" r:id="rId32"/>
    <p:sldId id="411" r:id="rId33"/>
    <p:sldId id="412" r:id="rId34"/>
    <p:sldId id="355" r:id="rId35"/>
    <p:sldId id="339" r:id="rId36"/>
    <p:sldId id="340" r:id="rId37"/>
    <p:sldId id="361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8" r:id="rId51"/>
    <p:sldId id="425" r:id="rId52"/>
    <p:sldId id="429" r:id="rId53"/>
    <p:sldId id="426" r:id="rId54"/>
    <p:sldId id="427" r:id="rId55"/>
    <p:sldId id="430" r:id="rId56"/>
    <p:sldId id="357" r:id="rId57"/>
    <p:sldId id="358" r:id="rId58"/>
    <p:sldId id="360" r:id="rId59"/>
    <p:sldId id="394" r:id="rId60"/>
    <p:sldId id="43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54" autoAdjust="0"/>
  </p:normalViewPr>
  <p:slideViewPr>
    <p:cSldViewPr>
      <p:cViewPr varScale="1">
        <p:scale>
          <a:sx n="113" d="100"/>
          <a:sy n="113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189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9DBEDBC-E131-4203-A0BE-10069461C609}" type="datetimeFigureOut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506BF3-B39A-4DBA-9E5F-CF05317B03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46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BC13BE-0669-4A02-BFF0-BF9851520B1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0DD1E-CE21-4111-96E0-DB8CB22784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016C-92C9-49D6-BA4D-A5169BDC4B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45C58-D6E6-45C6-BB0B-5C891F5FAA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3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E4A31-19B8-4968-AF1F-715DD63B69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4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2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1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3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5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9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200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5C911-9DD7-474F-BD4E-28ACA18C86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78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24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00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2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8481-3A64-49CD-B13F-6A5F39F445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1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CD98A-0281-4CB5-A583-9685E7522C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5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AB0E8-DDDA-4F53-B10A-185484915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6E6B0-2394-4B13-86D7-764D55EA6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C6DBA-107D-4CCB-9079-EEB9DC65A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6B1AB-8E7D-4C14-8356-5DB435CB3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77F4E-4497-472D-9930-2B009BCF9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E0C8ECD-7298-4904-926E-B6CAD3D08D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8100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 Cengage Learning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18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Security Strategies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49506" name="Picture 2" descr="C:\Users\Julie\Documents\DropBox\InstructorManuals\A+Software\Figures\ch09\35135_f0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6400"/>
            <a:ext cx="6324600" cy="501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4775" y="5653757"/>
            <a:ext cx="413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18-10 </a:t>
            </a:r>
            <a:r>
              <a:rPr lang="en-US" dirty="0" smtClean="0"/>
              <a:t>Reset a user’s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Windows to Authenticate Users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Create strong passwords</a:t>
            </a:r>
          </a:p>
          <a:p>
            <a:pPr lvl="1" eaLnBrk="1" hangingPunct="1"/>
            <a:r>
              <a:rPr lang="en-US" dirty="0" smtClean="0"/>
              <a:t>Not easy to guess by humans and computer programs</a:t>
            </a:r>
          </a:p>
          <a:p>
            <a:pPr lvl="1" eaLnBrk="1" hangingPunct="1"/>
            <a:r>
              <a:rPr lang="en-US" dirty="0" smtClean="0"/>
              <a:t>Criteria</a:t>
            </a:r>
          </a:p>
          <a:p>
            <a:pPr lvl="2" eaLnBrk="1" hangingPunct="1"/>
            <a:r>
              <a:rPr lang="en-US" dirty="0" smtClean="0"/>
              <a:t>Use eight or more characters</a:t>
            </a:r>
          </a:p>
          <a:p>
            <a:pPr lvl="2" eaLnBrk="1" hangingPunct="1"/>
            <a:r>
              <a:rPr lang="en-US" dirty="0" smtClean="0"/>
              <a:t>Combine uppercase and lowercase letters, numbers, symbols</a:t>
            </a:r>
          </a:p>
          <a:p>
            <a:pPr lvl="2" eaLnBrk="1" hangingPunct="1"/>
            <a:r>
              <a:rPr lang="en-US" dirty="0" smtClean="0"/>
              <a:t>Use at least one symbol: second through sixth positions</a:t>
            </a:r>
          </a:p>
          <a:p>
            <a:pPr lvl="2" eaLnBrk="1" hangingPunct="1"/>
            <a:r>
              <a:rPr lang="en-US" dirty="0" smtClean="0"/>
              <a:t>Do not use consecutive letters or numbers, adjacent keyboard keys, your logon name, words in any language</a:t>
            </a:r>
          </a:p>
          <a:p>
            <a:pPr lvl="2" eaLnBrk="1" hangingPunct="1"/>
            <a:r>
              <a:rPr lang="en-US" dirty="0" smtClean="0"/>
              <a:t>Do not use same password for more than one system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268731-134F-43E6-80D4-9FF874E7FF25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Folder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Windows, files and folders can be encrypted using Windows Encrypted File System (EFS)</a:t>
            </a:r>
          </a:p>
          <a:p>
            <a:pPr lvl="1"/>
            <a:r>
              <a:rPr lang="en-US" dirty="0" smtClean="0"/>
              <a:t>Works only with the NTFS file system and business/professional editions of Windows</a:t>
            </a:r>
          </a:p>
          <a:p>
            <a:pPr lvl="1"/>
            <a:r>
              <a:rPr lang="en-US" dirty="0" smtClean="0"/>
              <a:t>If a folder is marked for encryption, every created in or copied to the folder will be encrypted</a:t>
            </a:r>
          </a:p>
          <a:p>
            <a:pPr lvl="1"/>
            <a:r>
              <a:rPr lang="en-US" dirty="0" smtClean="0"/>
              <a:t>An encrypted file remains encrypted if moved to an unencrypted folder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7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50530" name="Picture 2" descr="C:\Users\Julie\Documents\DropBox\InstructorManuals\A+Software\Figures\ch09\35135_f09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93750"/>
            <a:ext cx="6248400" cy="43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473521"/>
            <a:ext cx="51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18-11 </a:t>
            </a:r>
            <a:r>
              <a:rPr lang="en-US" dirty="0" smtClean="0"/>
              <a:t>Encrypt a folder and all its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4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Firewall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 router can serve as a hardware firewall</a:t>
            </a:r>
          </a:p>
          <a:p>
            <a:r>
              <a:rPr lang="en-US" dirty="0" smtClean="0"/>
              <a:t>In addition, a large corporation might use a software firewall (called corporate firewall) installed on a computer between Internet and the network</a:t>
            </a:r>
          </a:p>
          <a:p>
            <a:r>
              <a:rPr lang="en-US" dirty="0" smtClean="0"/>
              <a:t>A personal firewall (also called host firewall) is software on a computer to protect that computer</a:t>
            </a:r>
          </a:p>
          <a:p>
            <a:pPr lvl="1"/>
            <a:r>
              <a:rPr lang="en-US" dirty="0" smtClean="0"/>
              <a:t>Windows Firewall is a personal firewall that protects a computer </a:t>
            </a:r>
          </a:p>
          <a:p>
            <a:pPr lvl="2"/>
            <a:r>
              <a:rPr lang="en-US" dirty="0" smtClean="0"/>
              <a:t>Automatically configured when you set your network location in the Network and Sharing Center</a:t>
            </a:r>
          </a:p>
          <a:p>
            <a:pPr lvl="3"/>
            <a:r>
              <a:rPr lang="en-US" dirty="0" smtClean="0"/>
              <a:t>Can also customize the settings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9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52578" name="Picture 2" descr="C:\Users\Julie\Documents\DropBox\InstructorManuals\A+Software\Figures\ch09\35135_f09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781800" cy="446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486400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18-12 </a:t>
            </a:r>
            <a:r>
              <a:rPr lang="en-US" sz="1600" dirty="0" smtClean="0"/>
              <a:t>Three types of firewalls used to protect a network and </a:t>
            </a:r>
          </a:p>
          <a:p>
            <a:r>
              <a:rPr lang="en-US" sz="1600" dirty="0" smtClean="0"/>
              <a:t>	     individual computers on the network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402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Security Policies Using Group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Policy: controls what users can do with a system and how the system is used</a:t>
            </a:r>
          </a:p>
          <a:p>
            <a:pPr lvl="1"/>
            <a:r>
              <a:rPr lang="en-US" dirty="0" smtClean="0"/>
              <a:t>Available with business and professional editions of Windows</a:t>
            </a:r>
          </a:p>
          <a:p>
            <a:pPr lvl="1"/>
            <a:r>
              <a:rPr lang="en-US" dirty="0" smtClean="0"/>
              <a:t>Can set security policies to help secure a workstation</a:t>
            </a:r>
          </a:p>
          <a:p>
            <a:pPr lvl="2"/>
            <a:r>
              <a:rPr lang="en-US" dirty="0" smtClean="0"/>
              <a:t>Example: require all users to have passwords and to rename default user accounts</a:t>
            </a:r>
          </a:p>
          <a:p>
            <a:pPr lvl="1"/>
            <a:r>
              <a:rPr lang="en-US" dirty="0" smtClean="0"/>
              <a:t>Follow steps on pages 437-438 to set a few important security policies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BitLocker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Encrypts entire Windows volume and any other volume on the drive</a:t>
            </a:r>
          </a:p>
          <a:p>
            <a:pPr lvl="1" eaLnBrk="1" hangingPunct="1"/>
            <a:r>
              <a:rPr lang="en-US" dirty="0" smtClean="0"/>
              <a:t>Works in partnership with file and folder encryption </a:t>
            </a:r>
          </a:p>
          <a:p>
            <a:pPr eaLnBrk="1" hangingPunct="1"/>
            <a:r>
              <a:rPr lang="en-US" dirty="0" smtClean="0"/>
              <a:t>Three ways to use BitLocker Encryption</a:t>
            </a:r>
          </a:p>
          <a:p>
            <a:pPr lvl="1" eaLnBrk="1" hangingPunct="1"/>
            <a:r>
              <a:rPr lang="en-US" dirty="0" smtClean="0"/>
              <a:t>Computer authentication </a:t>
            </a:r>
          </a:p>
          <a:p>
            <a:pPr lvl="2" eaLnBrk="1" hangingPunct="1"/>
            <a:r>
              <a:rPr lang="en-US" dirty="0" smtClean="0"/>
              <a:t>Computer has a chip on motherboard called TPM (Trusted Platform Module) that holds BitLocker key</a:t>
            </a:r>
          </a:p>
          <a:p>
            <a:pPr lvl="3" eaLnBrk="1" hangingPunct="1"/>
            <a:r>
              <a:rPr lang="en-US" dirty="0" smtClean="0"/>
              <a:t>If hard drive is stolen, BitLocker would not allow access without BitLocker key</a:t>
            </a:r>
          </a:p>
          <a:p>
            <a:pPr lvl="1" eaLnBrk="1" hangingPunct="1"/>
            <a:r>
              <a:rPr lang="en-US" dirty="0" smtClean="0"/>
              <a:t>User authentication – startup key stored on USB drive</a:t>
            </a:r>
          </a:p>
          <a:p>
            <a:pPr lvl="1" eaLnBrk="1" hangingPunct="1"/>
            <a:r>
              <a:rPr lang="en-US" dirty="0" smtClean="0"/>
              <a:t>Computer and user authentication – PIN or password required at every startup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BitLocker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Provides great security at a price</a:t>
            </a:r>
          </a:p>
          <a:p>
            <a:pPr lvl="1" eaLnBrk="1" hangingPunct="1"/>
            <a:r>
              <a:rPr lang="en-US" dirty="0" smtClean="0"/>
              <a:t>Risk the chance of TPM failure</a:t>
            </a:r>
          </a:p>
          <a:p>
            <a:pPr lvl="1" eaLnBrk="1" hangingPunct="1"/>
            <a:r>
              <a:rPr lang="en-US" dirty="0" smtClean="0"/>
              <a:t>Risk losing all copies of the BitLocker (startup) key</a:t>
            </a:r>
          </a:p>
          <a:p>
            <a:pPr eaLnBrk="1" hangingPunct="1"/>
            <a:r>
              <a:rPr lang="en-US" dirty="0" smtClean="0"/>
              <a:t>Use BitLocker only if the risks of BitLocker giving problems outweigh the risk of stolen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7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BIOS Features to Protect the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BIOS security features </a:t>
            </a:r>
          </a:p>
          <a:p>
            <a:pPr lvl="1" eaLnBrk="1" hangingPunct="1"/>
            <a:r>
              <a:rPr lang="en-US" dirty="0" smtClean="0"/>
              <a:t>Power-on passwords</a:t>
            </a:r>
          </a:p>
          <a:p>
            <a:pPr lvl="2" eaLnBrk="1" hangingPunct="1"/>
            <a:r>
              <a:rPr lang="en-US" dirty="0" smtClean="0"/>
              <a:t>Supervisor password – required to change BIOS setup</a:t>
            </a:r>
          </a:p>
          <a:p>
            <a:pPr lvl="2" eaLnBrk="1" hangingPunct="1"/>
            <a:r>
              <a:rPr lang="en-US" dirty="0" smtClean="0"/>
              <a:t>User password – required to use the system or view BIOS setup</a:t>
            </a:r>
          </a:p>
          <a:p>
            <a:pPr lvl="2" eaLnBrk="1" hangingPunct="1"/>
            <a:r>
              <a:rPr lang="en-US" dirty="0" smtClean="0"/>
              <a:t>Drive lock password – required to access the hard drive</a:t>
            </a:r>
          </a:p>
          <a:p>
            <a:pPr lvl="3" eaLnBrk="1" hangingPunct="1"/>
            <a:r>
              <a:rPr lang="en-US" dirty="0" smtClean="0"/>
              <a:t>Stored on the hard drive so it will still control access to drive in the event the drive is removed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9B06E4-D6F9-4C43-B7B7-5B3752FFF7F4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how to secure a Windows workstation</a:t>
            </a:r>
          </a:p>
          <a:p>
            <a:pPr eaLnBrk="1" hangingPunct="1"/>
            <a:r>
              <a:rPr lang="en-US" dirty="0" smtClean="0"/>
              <a:t>Learn how to authenticate to a computer or network using a token and about other security techniques to protect a computer or SOHO network and its resources</a:t>
            </a:r>
          </a:p>
          <a:p>
            <a:pPr eaLnBrk="1" hangingPunct="1"/>
            <a:r>
              <a:rPr lang="en-US" dirty="0" smtClean="0"/>
              <a:t>Learn how to recognize, remove, and protect against malicious software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613ADB-7755-4C46-86D6-3874209E7B9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422042" y="5410200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18-19 </a:t>
            </a:r>
            <a:r>
              <a:rPr lang="en-US" sz="1600" dirty="0" smtClean="0"/>
              <a:t>Submenu shows how to set a hard drive password that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  will be written on the drive</a:t>
            </a:r>
            <a:endParaRPr lang="en-US" sz="1600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468C86-1B43-4D1B-80C7-BE56EA0D89BE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pic>
        <p:nvPicPr>
          <p:cNvPr id="15366" name="Picture 6" descr="C:\Users\Julie\Documents\DropBox\InstructorManuals\A+Software\Figures\ch09\35135_f0919.jpg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42" y="457200"/>
            <a:ext cx="6274158" cy="47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Additional Methods to Protect Resources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this part of chapter, you will learn:</a:t>
            </a:r>
          </a:p>
          <a:p>
            <a:pPr lvl="1" eaLnBrk="1" hangingPunct="1"/>
            <a:r>
              <a:rPr lang="en-US" dirty="0" smtClean="0"/>
              <a:t>To securely authenticate users on a large network</a:t>
            </a:r>
          </a:p>
          <a:p>
            <a:pPr lvl="1" eaLnBrk="1" hangingPunct="1"/>
            <a:r>
              <a:rPr lang="en-US" dirty="0" smtClean="0"/>
              <a:t>Physically protect computer resources</a:t>
            </a:r>
          </a:p>
          <a:p>
            <a:pPr lvl="1" eaLnBrk="1" hangingPunct="1"/>
            <a:r>
              <a:rPr lang="en-US" dirty="0" smtClean="0"/>
              <a:t>Destroy data before you toss out a storage device</a:t>
            </a:r>
          </a:p>
          <a:p>
            <a:pPr lvl="1" eaLnBrk="1" hangingPunct="1"/>
            <a:r>
              <a:rPr lang="en-US" dirty="0" smtClean="0"/>
              <a:t>Educate users to not compromise security measure in place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CD1F4B-3125-4011-A519-3621E84DC5F7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Authenticate Users For Large Networks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Smart Cards</a:t>
            </a:r>
          </a:p>
          <a:p>
            <a:pPr lvl="1" eaLnBrk="1" hangingPunct="1"/>
            <a:r>
              <a:rPr lang="en-US" dirty="0" smtClean="0"/>
              <a:t>Small device containing authentication information</a:t>
            </a:r>
          </a:p>
          <a:p>
            <a:pPr lvl="2" eaLnBrk="1" hangingPunct="1"/>
            <a:r>
              <a:rPr lang="en-US" dirty="0" smtClean="0"/>
              <a:t>Keyed into a logon window by a user</a:t>
            </a:r>
          </a:p>
          <a:p>
            <a:pPr lvl="2" eaLnBrk="1" hangingPunct="1"/>
            <a:r>
              <a:rPr lang="en-US" dirty="0" smtClean="0"/>
              <a:t>Read by a smart card reader</a:t>
            </a:r>
          </a:p>
          <a:p>
            <a:pPr lvl="2" eaLnBrk="1" hangingPunct="1"/>
            <a:r>
              <a:rPr lang="en-US" dirty="0" smtClean="0"/>
              <a:t>Transmitted wirelessly</a:t>
            </a:r>
          </a:p>
          <a:p>
            <a:pPr lvl="1" eaLnBrk="1" hangingPunct="1"/>
            <a:r>
              <a:rPr lang="en-US" dirty="0" smtClean="0"/>
              <a:t>Variations of smart cards</a:t>
            </a:r>
          </a:p>
          <a:p>
            <a:pPr lvl="2" eaLnBrk="1" hangingPunct="1"/>
            <a:r>
              <a:rPr lang="en-US" dirty="0" smtClean="0"/>
              <a:t>Key fob</a:t>
            </a:r>
          </a:p>
          <a:p>
            <a:pPr lvl="2" eaLnBrk="1" hangingPunct="1"/>
            <a:r>
              <a:rPr lang="en-US" dirty="0" smtClean="0"/>
              <a:t>Wireless token</a:t>
            </a:r>
          </a:p>
          <a:p>
            <a:pPr lvl="2" eaLnBrk="1" hangingPunct="1"/>
            <a:r>
              <a:rPr lang="en-US" dirty="0" smtClean="0"/>
              <a:t>Memory stripe card</a:t>
            </a:r>
          </a:p>
          <a:p>
            <a:pPr lvl="2" eaLnBrk="1" hangingPunct="1"/>
            <a:r>
              <a:rPr lang="en-US" dirty="0" smtClean="0"/>
              <a:t>Cell phone with token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AF62E2-0EC9-4D22-85E2-51476DD3FB56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209800" y="4648200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18-20 </a:t>
            </a:r>
            <a:r>
              <a:rPr lang="en-US" sz="1600" dirty="0"/>
              <a:t>A smart card such as this SecurID key fob </a:t>
            </a:r>
            <a:r>
              <a:rPr lang="en-US" sz="1600" dirty="0" smtClean="0"/>
              <a:t>	    is </a:t>
            </a:r>
            <a:r>
              <a:rPr lang="en-US" sz="1600" dirty="0"/>
              <a:t>used to authenticate a user gaining </a:t>
            </a:r>
            <a:r>
              <a:rPr lang="en-US" sz="1600" dirty="0" smtClean="0"/>
              <a:t>	     	    access </a:t>
            </a:r>
            <a:r>
              <a:rPr lang="en-US" sz="1600" dirty="0"/>
              <a:t>to a secured </a:t>
            </a:r>
            <a:r>
              <a:rPr lang="en-US" sz="1600" dirty="0" smtClean="0"/>
              <a:t>network</a:t>
            </a:r>
            <a:endParaRPr lang="en-US" sz="1600" dirty="0"/>
          </a:p>
        </p:txBody>
      </p:sp>
      <p:sp>
        <p:nvSpPr>
          <p:cNvPr id="215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8C7B6B-8240-48D2-87DF-2E4DCB3FE130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pic>
        <p:nvPicPr>
          <p:cNvPr id="21512" name="Picture 8" descr="C:\Users\Julie\Documents\DropBox\InstructorManuals\A+Software\Figures\ch09\35135_f09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37585"/>
            <a:ext cx="5715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56069A-617C-40E4-9D8D-B425D64BDA88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pic>
        <p:nvPicPr>
          <p:cNvPr id="22536" name="Picture 8" descr="C:\Users\Julie\Documents\DropBox\InstructorManuals\A+Software\Figures\ch09\35135_f09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086600" cy="360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4641" y="5372637"/>
            <a:ext cx="639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18-21 </a:t>
            </a:r>
            <a:r>
              <a:rPr lang="en-US" dirty="0" smtClean="0"/>
              <a:t>A smart card with a magnetic strip can be used</a:t>
            </a:r>
          </a:p>
          <a:p>
            <a:r>
              <a:rPr lang="en-US" dirty="0"/>
              <a:t>	 </a:t>
            </a:r>
            <a:r>
              <a:rPr lang="en-US" dirty="0" smtClean="0"/>
              <a:t>     inside or outside a computer network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53602" name="Picture 2" descr="C:\Users\Julie\Documents\DropBox\InstructorManuals\A+Software\Figures\ch09\35135_f09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20243"/>
            <a:ext cx="6172200" cy="455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638800"/>
            <a:ext cx="716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18-22 </a:t>
            </a:r>
            <a:r>
              <a:rPr lang="en-US" dirty="0" smtClean="0"/>
              <a:t>This smart card reader by Athena Smartcard Solutions</a:t>
            </a:r>
          </a:p>
          <a:p>
            <a:r>
              <a:rPr lang="en-US" dirty="0"/>
              <a:t>	</a:t>
            </a:r>
            <a:r>
              <a:rPr lang="en-US" dirty="0" smtClean="0"/>
              <a:t>      (www.athena-scs.com) uses a USB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44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Authenticate Users For Large Networks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Biometric data</a:t>
            </a:r>
          </a:p>
          <a:p>
            <a:pPr lvl="1" eaLnBrk="1" hangingPunct="1"/>
            <a:r>
              <a:rPr lang="en-US" dirty="0" smtClean="0"/>
              <a:t>Validates the person’s physical body</a:t>
            </a:r>
          </a:p>
          <a:p>
            <a:pPr lvl="1" eaLnBrk="1" hangingPunct="1"/>
            <a:r>
              <a:rPr lang="en-US" dirty="0" smtClean="0"/>
              <a:t>Biometric device - input device that inputs biological data about a person which can identify a person’s:</a:t>
            </a:r>
          </a:p>
          <a:p>
            <a:pPr lvl="2" eaLnBrk="1" hangingPunct="1"/>
            <a:r>
              <a:rPr lang="en-US" dirty="0" smtClean="0"/>
              <a:t>Fingerprints, handprints, face, voice, retinal, iris, and handwritten signatures</a:t>
            </a:r>
          </a:p>
          <a:p>
            <a:pPr lvl="1" eaLnBrk="1" hangingPunct="1"/>
            <a:r>
              <a:rPr lang="en-US" dirty="0" smtClean="0"/>
              <a:t>Retinal scanning scans blood vessels on the back of the eye</a:t>
            </a:r>
          </a:p>
          <a:p>
            <a:pPr lvl="2" eaLnBrk="1" hangingPunct="1"/>
            <a:r>
              <a:rPr lang="en-US" dirty="0" smtClean="0"/>
              <a:t>Considered the most reliable of all biometric data scanning</a:t>
            </a:r>
          </a:p>
          <a:p>
            <a:pPr lvl="2" eaLnBrk="1" hangingPunct="1"/>
            <a:r>
              <a:rPr lang="en-US" dirty="0" smtClean="0"/>
              <a:t>Used for highest level of security by government and military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3352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4EE1AB-30B8-41F8-9DB7-D1ED5059598B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Security Methods and Devices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Suggestions:</a:t>
            </a:r>
          </a:p>
          <a:p>
            <a:pPr lvl="1" eaLnBrk="1" hangingPunct="1"/>
            <a:r>
              <a:rPr lang="en-US" i="1" dirty="0" smtClean="0"/>
              <a:t>Keep really private data under lock and key</a:t>
            </a:r>
          </a:p>
          <a:p>
            <a:pPr lvl="1" eaLnBrk="1" hangingPunct="1"/>
            <a:r>
              <a:rPr lang="en-US" i="1" dirty="0" smtClean="0"/>
              <a:t>Lock down the computer case</a:t>
            </a:r>
          </a:p>
          <a:p>
            <a:pPr lvl="1" eaLnBrk="1" hangingPunct="1"/>
            <a:r>
              <a:rPr lang="en-US" i="1" dirty="0" smtClean="0"/>
              <a:t>Use lock and chain </a:t>
            </a:r>
          </a:p>
          <a:p>
            <a:pPr lvl="2" eaLnBrk="1" hangingPunct="1"/>
            <a:r>
              <a:rPr lang="en-US" dirty="0" smtClean="0"/>
              <a:t>To physically tie computer to a desk or other permanent fixture</a:t>
            </a:r>
          </a:p>
          <a:p>
            <a:pPr lvl="1" eaLnBrk="1" hangingPunct="1"/>
            <a:r>
              <a:rPr lang="en-US" i="1" dirty="0" smtClean="0"/>
              <a:t>Privacy filters</a:t>
            </a:r>
          </a:p>
          <a:p>
            <a:pPr lvl="2" eaLnBrk="1" hangingPunct="1"/>
            <a:r>
              <a:rPr lang="en-US" dirty="0" smtClean="0"/>
              <a:t>Fits over the screen to prevent it from being read from a wide angle</a:t>
            </a:r>
          </a:p>
          <a:p>
            <a:pPr lvl="1" eaLnBrk="1" hangingPunct="1"/>
            <a:r>
              <a:rPr lang="en-US" i="1" dirty="0" smtClean="0"/>
              <a:t>Use a theft-prevention plate</a:t>
            </a:r>
          </a:p>
          <a:p>
            <a:pPr lvl="2" eaLnBrk="1" hangingPunct="1"/>
            <a:r>
              <a:rPr lang="en-US" dirty="0" smtClean="0"/>
              <a:t>Embed it into the case or engrave your ID information into it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D1582C-B3A0-493A-AD46-D86217CF31E8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destroy printed documents and sanitize storage devices:</a:t>
            </a:r>
          </a:p>
          <a:p>
            <a:pPr lvl="1"/>
            <a:r>
              <a:rPr lang="en-US" dirty="0" smtClean="0"/>
              <a:t>Use a paper shredder</a:t>
            </a:r>
          </a:p>
          <a:p>
            <a:pPr lvl="1"/>
            <a:r>
              <a:rPr lang="en-US" dirty="0" smtClean="0"/>
              <a:t>Overwrite data on the drive</a:t>
            </a:r>
          </a:p>
          <a:p>
            <a:pPr lvl="1"/>
            <a:r>
              <a:rPr lang="en-US" dirty="0" smtClean="0"/>
              <a:t>Physically destroy the storage media</a:t>
            </a:r>
          </a:p>
          <a:p>
            <a:pPr lvl="1"/>
            <a:r>
              <a:rPr lang="en-US" dirty="0" smtClean="0"/>
              <a:t>For magnetic devices, use a degausser</a:t>
            </a:r>
          </a:p>
          <a:p>
            <a:pPr lvl="2"/>
            <a:r>
              <a:rPr lang="en-US" dirty="0" smtClean="0"/>
              <a:t>Exposes a storage device to a strong magnetic field to completely erase data</a:t>
            </a:r>
          </a:p>
          <a:p>
            <a:pPr lvl="1"/>
            <a:r>
              <a:rPr lang="en-US" dirty="0" smtClean="0"/>
              <a:t>For solid-state devices, use a Secure Erase utility</a:t>
            </a:r>
          </a:p>
          <a:p>
            <a:pPr lvl="1"/>
            <a:r>
              <a:rPr lang="en-US" dirty="0" smtClean="0"/>
              <a:t>Use a secure data-destruction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7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54626" name="Picture 2" descr="C:\Users\Julie\Documents\DropBox\InstructorManuals\A+Software\Figures\ch09\35135_f09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32645"/>
            <a:ext cx="6400800" cy="397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1764" y="5449910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18-26 </a:t>
            </a:r>
            <a:r>
              <a:rPr lang="en-US" dirty="0" smtClean="0"/>
              <a:t>Use a degausser to sanitize a magnetic hard drive or 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a Windows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goals in securing network resources:</a:t>
            </a:r>
          </a:p>
          <a:p>
            <a:pPr lvl="1"/>
            <a:r>
              <a:rPr lang="en-US" dirty="0" smtClean="0"/>
              <a:t>To protect resources</a:t>
            </a:r>
          </a:p>
          <a:p>
            <a:pPr lvl="1"/>
            <a:r>
              <a:rPr lang="en-US" dirty="0" smtClean="0"/>
              <a:t>To not interfere with the functions of the system</a:t>
            </a:r>
          </a:p>
          <a:p>
            <a:r>
              <a:rPr lang="en-US" dirty="0" smtClean="0"/>
              <a:t>Sometimes these two goals are in conflict with each other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2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Educate Users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Important security measures for users</a:t>
            </a:r>
          </a:p>
          <a:p>
            <a:pPr lvl="1" eaLnBrk="1" hangingPunct="1"/>
            <a:r>
              <a:rPr lang="en-US" dirty="0" smtClean="0"/>
              <a:t>Never give out passwords to anyone</a:t>
            </a:r>
          </a:p>
          <a:p>
            <a:pPr lvl="1" eaLnBrk="1" hangingPunct="1"/>
            <a:r>
              <a:rPr lang="en-US" dirty="0" smtClean="0"/>
              <a:t>Do not store passwords on a computer</a:t>
            </a:r>
          </a:p>
          <a:p>
            <a:pPr lvl="1" eaLnBrk="1" hangingPunct="1"/>
            <a:r>
              <a:rPr lang="en-US" dirty="0" smtClean="0"/>
              <a:t>Do not use same password on more than one system</a:t>
            </a:r>
          </a:p>
          <a:p>
            <a:pPr lvl="1" eaLnBrk="1" hangingPunct="1"/>
            <a:r>
              <a:rPr lang="en-US" dirty="0" smtClean="0"/>
              <a:t>Be aware of </a:t>
            </a:r>
            <a:r>
              <a:rPr lang="en-US" b="1" dirty="0" smtClean="0"/>
              <a:t>shoulder surfing</a:t>
            </a:r>
          </a:p>
          <a:p>
            <a:pPr lvl="2" eaLnBrk="1" hangingPunct="1"/>
            <a:r>
              <a:rPr lang="en-US" dirty="0" smtClean="0"/>
              <a:t>Other people peek at your monitor screen </a:t>
            </a:r>
          </a:p>
          <a:p>
            <a:pPr lvl="1" eaLnBrk="1" hangingPunct="1"/>
            <a:r>
              <a:rPr lang="en-US" dirty="0" smtClean="0"/>
              <a:t>Lock down your workstation each time you step away</a:t>
            </a:r>
          </a:p>
          <a:p>
            <a:pPr lvl="1" eaLnBrk="1" hangingPunct="1"/>
            <a:r>
              <a:rPr lang="en-US" dirty="0" smtClean="0"/>
              <a:t>Be on the alert for </a:t>
            </a:r>
            <a:r>
              <a:rPr lang="en-US" b="1" dirty="0" smtClean="0"/>
              <a:t>tailgating</a:t>
            </a:r>
          </a:p>
          <a:p>
            <a:pPr lvl="2" eaLnBrk="1" hangingPunct="1"/>
            <a:r>
              <a:rPr lang="en-US" dirty="0" smtClean="0"/>
              <a:t>When someone who is unauthorized follows the employee through a secured entrance</a:t>
            </a:r>
          </a:p>
          <a:p>
            <a:pPr lvl="2" eaLnBrk="1" hangingPunct="1"/>
            <a:r>
              <a:rPr lang="en-US" dirty="0" smtClean="0"/>
              <a:t>Also when someone continues to use a Windows session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168622-0927-4470-8CA0-0950DFF2609E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Social engineering techniques </a:t>
            </a:r>
          </a:p>
          <a:p>
            <a:pPr lvl="1" eaLnBrk="1" hangingPunct="1"/>
            <a:r>
              <a:rPr lang="en-US" dirty="0" smtClean="0"/>
              <a:t>Don’t forward an email hoax</a:t>
            </a:r>
          </a:p>
          <a:p>
            <a:pPr lvl="2" eaLnBrk="1" hangingPunct="1"/>
            <a:r>
              <a:rPr lang="en-US" dirty="0" smtClean="0"/>
              <a:t>Site to help you debunk a virus or email hoax:</a:t>
            </a:r>
          </a:p>
          <a:p>
            <a:pPr lvl="3" eaLnBrk="1" hangingPunct="1"/>
            <a:r>
              <a:rPr lang="en-US" dirty="0" smtClean="0"/>
              <a:t>www.snopes.com</a:t>
            </a:r>
          </a:p>
          <a:p>
            <a:pPr lvl="3" eaLnBrk="1" hangingPunct="1"/>
            <a:r>
              <a:rPr lang="en-US" dirty="0" smtClean="0"/>
              <a:t>www.viruslist.com</a:t>
            </a:r>
          </a:p>
          <a:p>
            <a:pPr lvl="3" eaLnBrk="1" hangingPunct="1"/>
            <a:r>
              <a:rPr lang="en-US" dirty="0" smtClean="0"/>
              <a:t>www.vmyths.com</a:t>
            </a:r>
          </a:p>
          <a:p>
            <a:pPr lvl="1" eaLnBrk="1" hangingPunct="1"/>
            <a:r>
              <a:rPr lang="en-US" dirty="0" smtClean="0"/>
              <a:t>Phishing: a type of identity theft where the sender of an email scams you into responding with personal data</a:t>
            </a:r>
          </a:p>
          <a:p>
            <a:pPr lvl="1" eaLnBrk="1" hangingPunct="1"/>
            <a:r>
              <a:rPr lang="en-US" dirty="0" smtClean="0"/>
              <a:t>An email message might contain a link that leads to a malicious script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7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55650" name="Picture 2" descr="C:\Users\Julie\Documents\DropBox\InstructorManuals\A+Software\Figures\ch09\35135_f09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200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2320" y="5486400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18-27 </a:t>
            </a:r>
            <a:r>
              <a:rPr lang="en-US" dirty="0" smtClean="0"/>
              <a:t>This phishing technique using an email message with an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attached file is an example of social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9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837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Educate Users </a:t>
            </a:r>
          </a:p>
        </p:txBody>
      </p:sp>
      <p:sp>
        <p:nvSpPr>
          <p:cNvPr id="583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Commonsense rules to protect a laptop:</a:t>
            </a:r>
          </a:p>
          <a:p>
            <a:pPr lvl="1" eaLnBrk="1" hangingPunct="1"/>
            <a:r>
              <a:rPr lang="en-US" dirty="0" smtClean="0"/>
              <a:t>Always know where your laptop is</a:t>
            </a:r>
          </a:p>
          <a:p>
            <a:pPr lvl="2" eaLnBrk="1" hangingPunct="1"/>
            <a:r>
              <a:rPr lang="en-US" dirty="0" smtClean="0"/>
              <a:t>Never check in your laptop as baggage</a:t>
            </a:r>
          </a:p>
          <a:p>
            <a:pPr lvl="2" eaLnBrk="1" hangingPunct="1"/>
            <a:r>
              <a:rPr lang="en-US" dirty="0" smtClean="0"/>
              <a:t>Never leave in overhead bins, keep at feet</a:t>
            </a:r>
          </a:p>
          <a:p>
            <a:pPr lvl="1" eaLnBrk="1" hangingPunct="1"/>
            <a:r>
              <a:rPr lang="en-US" dirty="0" smtClean="0"/>
              <a:t>Never leave a laptop in an unlocked car or hotel room</a:t>
            </a:r>
          </a:p>
          <a:p>
            <a:pPr lvl="2" eaLnBrk="1" hangingPunct="1"/>
            <a:r>
              <a:rPr lang="en-US" dirty="0" smtClean="0"/>
              <a:t>Use a laptop cable lock to secure to table if you must leave it in a hotel room</a:t>
            </a:r>
          </a:p>
          <a:p>
            <a:pPr lvl="1" eaLnBrk="1" hangingPunct="1"/>
            <a:r>
              <a:rPr lang="en-US" dirty="0" smtClean="0"/>
              <a:t>When at work, lock your laptop in a secure place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DD5FBD-3C0C-421E-8DBC-18EB5BADC037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Dealing With Malicious Software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Malicious software (malware, computer infestation)</a:t>
            </a:r>
          </a:p>
          <a:p>
            <a:pPr lvl="1" eaLnBrk="1" hangingPunct="1"/>
            <a:r>
              <a:rPr lang="en-US" dirty="0" smtClean="0"/>
              <a:t>Any unwanted program that means harm</a:t>
            </a:r>
          </a:p>
          <a:p>
            <a:pPr lvl="1" eaLnBrk="1" hangingPunct="1"/>
            <a:r>
              <a:rPr lang="en-US" dirty="0" smtClean="0"/>
              <a:t>Transmitted to a computer without user’s knowledge</a:t>
            </a:r>
          </a:p>
          <a:p>
            <a:pPr eaLnBrk="1" hangingPunct="1"/>
            <a:r>
              <a:rPr lang="en-US" dirty="0" smtClean="0"/>
              <a:t>Grayware</a:t>
            </a:r>
          </a:p>
          <a:p>
            <a:pPr lvl="1" eaLnBrk="1" hangingPunct="1"/>
            <a:r>
              <a:rPr lang="en-US" dirty="0" smtClean="0"/>
              <a:t>Any annoying and unwanted program</a:t>
            </a:r>
          </a:p>
          <a:p>
            <a:pPr lvl="2" eaLnBrk="1" hangingPunct="1"/>
            <a:r>
              <a:rPr lang="en-US" dirty="0" smtClean="0"/>
              <a:t>Might or might not mean harm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2E37E4-573C-4B33-BE03-201B86D06B70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We Up Against?</a:t>
            </a:r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Virus program</a:t>
            </a:r>
          </a:p>
          <a:p>
            <a:pPr lvl="1" eaLnBrk="1" hangingPunct="1"/>
            <a:r>
              <a:rPr lang="en-US" dirty="0" smtClean="0"/>
              <a:t>Replicates by attaching itself to other programs</a:t>
            </a:r>
          </a:p>
          <a:p>
            <a:pPr eaLnBrk="1" hangingPunct="1"/>
            <a:r>
              <a:rPr lang="en-US" dirty="0" smtClean="0"/>
              <a:t>Boot sector virus</a:t>
            </a:r>
          </a:p>
          <a:p>
            <a:pPr lvl="1" eaLnBrk="1" hangingPunct="1"/>
            <a:r>
              <a:rPr lang="en-US" dirty="0" smtClean="0"/>
              <a:t>Virus that hides in the MBR program in the boot sector or in an OS boot loader program</a:t>
            </a:r>
          </a:p>
          <a:p>
            <a:pPr eaLnBrk="1" hangingPunct="1"/>
            <a:r>
              <a:rPr lang="en-US" dirty="0" smtClean="0"/>
              <a:t>Adware </a:t>
            </a:r>
          </a:p>
          <a:p>
            <a:pPr lvl="1" eaLnBrk="1" hangingPunct="1"/>
            <a:r>
              <a:rPr lang="en-US" dirty="0" smtClean="0"/>
              <a:t>Produces unwanted pop-up ads</a:t>
            </a:r>
          </a:p>
          <a:p>
            <a:pPr eaLnBrk="1" hangingPunct="1"/>
            <a:r>
              <a:rPr lang="en-US" dirty="0" smtClean="0"/>
              <a:t>Spyware software </a:t>
            </a:r>
          </a:p>
          <a:p>
            <a:pPr lvl="1" eaLnBrk="1" hangingPunct="1"/>
            <a:r>
              <a:rPr lang="en-US" dirty="0" smtClean="0"/>
              <a:t>Spies on user and collects personal information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74A63A-6B22-4C78-88F2-D59B4527BBD3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We Up Against?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Keylogger </a:t>
            </a:r>
          </a:p>
          <a:p>
            <a:pPr lvl="1" eaLnBrk="1" hangingPunct="1"/>
            <a:r>
              <a:rPr lang="en-US" dirty="0" smtClean="0"/>
              <a:t>Tracks all keystrokes</a:t>
            </a:r>
          </a:p>
          <a:p>
            <a:pPr eaLnBrk="1" hangingPunct="1"/>
            <a:r>
              <a:rPr lang="en-US" dirty="0" smtClean="0"/>
              <a:t>Worm program</a:t>
            </a:r>
          </a:p>
          <a:p>
            <a:pPr lvl="1" eaLnBrk="1" hangingPunct="1"/>
            <a:r>
              <a:rPr lang="en-US" dirty="0" smtClean="0"/>
              <a:t>Copies itself throughout a network or the Internet without a host program</a:t>
            </a:r>
          </a:p>
          <a:p>
            <a:pPr lvl="1" eaLnBrk="1" hangingPunct="1"/>
            <a:r>
              <a:rPr lang="en-US" dirty="0" smtClean="0"/>
              <a:t>Overloads the network </a:t>
            </a:r>
          </a:p>
          <a:p>
            <a:pPr eaLnBrk="1" hangingPunct="1"/>
            <a:r>
              <a:rPr lang="en-US" dirty="0" smtClean="0"/>
              <a:t>Trojan</a:t>
            </a:r>
          </a:p>
          <a:p>
            <a:pPr lvl="1" eaLnBrk="1" hangingPunct="1"/>
            <a:r>
              <a:rPr lang="en-US" dirty="0" smtClean="0"/>
              <a:t>Does not need a host program to work</a:t>
            </a:r>
          </a:p>
          <a:p>
            <a:pPr lvl="2" eaLnBrk="1" hangingPunct="1"/>
            <a:r>
              <a:rPr lang="en-US" dirty="0" smtClean="0"/>
              <a:t>Substitutes itself for a legitimate program</a:t>
            </a:r>
          </a:p>
          <a:p>
            <a:pPr lvl="1" eaLnBrk="1" hangingPunct="1"/>
            <a:r>
              <a:rPr lang="en-US" dirty="0" smtClean="0"/>
              <a:t>Often downloaded from a web site or a user is tricked into opening an email attachment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C9D2CF-B2CC-47C6-BAC9-F2FB92A9CC7C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We Up Against?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Rootkit</a:t>
            </a:r>
          </a:p>
          <a:p>
            <a:pPr lvl="1"/>
            <a:r>
              <a:rPr lang="en-US" dirty="0" smtClean="0"/>
              <a:t>Virus that loads itself before the OS boot is complete</a:t>
            </a:r>
          </a:p>
          <a:p>
            <a:pPr lvl="1"/>
            <a:r>
              <a:rPr lang="en-US" dirty="0" smtClean="0"/>
              <a:t>Can hide folders that contain software it has installed</a:t>
            </a:r>
          </a:p>
          <a:p>
            <a:pPr lvl="1"/>
            <a:r>
              <a:rPr lang="en-US" dirty="0" smtClean="0"/>
              <a:t>Can hijack internal Windows components so it masks information Windows provides to user mode utilities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27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Identify Malware Symptoms</a:t>
            </a:r>
          </a:p>
          <a:p>
            <a:pPr lvl="1"/>
            <a:r>
              <a:rPr lang="en-US" dirty="0" smtClean="0"/>
              <a:t>Pop-up ads plague you when surfing the web</a:t>
            </a:r>
          </a:p>
          <a:p>
            <a:pPr lvl="2"/>
            <a:r>
              <a:rPr lang="en-US" dirty="0" smtClean="0"/>
              <a:t>Browser hijacking: might be redirected to a web site you didn’t ask for</a:t>
            </a:r>
          </a:p>
          <a:p>
            <a:pPr lvl="1"/>
            <a:r>
              <a:rPr lang="en-US" dirty="0" smtClean="0"/>
              <a:t>System works much slower than it used to</a:t>
            </a:r>
          </a:p>
          <a:p>
            <a:pPr lvl="1"/>
            <a:r>
              <a:rPr lang="en-US" dirty="0" smtClean="0"/>
              <a:t>Number and length of disk accesses seem excessive for simple tasks</a:t>
            </a:r>
          </a:p>
          <a:p>
            <a:pPr lvl="1"/>
            <a:r>
              <a:rPr lang="en-US" dirty="0" smtClean="0"/>
              <a:t>Problems making a network connection</a:t>
            </a:r>
          </a:p>
          <a:p>
            <a:pPr lvl="1"/>
            <a:r>
              <a:rPr lang="en-US" dirty="0" smtClean="0"/>
              <a:t>Antivirus software displays one or more messages</a:t>
            </a:r>
          </a:p>
          <a:p>
            <a:pPr lvl="1"/>
            <a:r>
              <a:rPr lang="en-US" dirty="0" smtClean="0"/>
              <a:t>Windows updates fail to install correctly</a:t>
            </a:r>
          </a:p>
          <a:p>
            <a:pPr lvl="1"/>
            <a:r>
              <a:rPr lang="en-US" dirty="0" smtClean="0"/>
              <a:t>System cannot recognize CD or DVD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7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Step 1: Identify Malware Symptoms (cont’d)</a:t>
            </a:r>
          </a:p>
          <a:p>
            <a:pPr lvl="1"/>
            <a:r>
              <a:rPr lang="en-US" dirty="0" smtClean="0"/>
              <a:t>In Windows Explorer, filenames now have weird characters or file sizes seem excessively large</a:t>
            </a:r>
          </a:p>
          <a:p>
            <a:pPr lvl="1"/>
            <a:r>
              <a:rPr lang="en-US" dirty="0" smtClean="0"/>
              <a:t>OS begins to boot, but hangs before getting to desktop</a:t>
            </a:r>
          </a:p>
          <a:p>
            <a:pPr lvl="1"/>
            <a:r>
              <a:rPr lang="en-US" dirty="0" smtClean="0"/>
              <a:t>Receive email messages telling you that you have sent someone spam or an infected message</a:t>
            </a:r>
          </a:p>
          <a:p>
            <a:pPr lvl="1"/>
            <a:r>
              <a:rPr lang="en-US" dirty="0" smtClean="0"/>
              <a:t>Cannot access AV software sites and cannot update your AV software</a:t>
            </a:r>
          </a:p>
          <a:p>
            <a:pPr lvl="1"/>
            <a:r>
              <a:rPr lang="en-US" dirty="0" smtClean="0"/>
              <a:t>Message appears that a downloaded document contains macros, or an application asks whether it should run macros in a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Windows to Authenticate Users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Controlling access to computer resources is done by:</a:t>
            </a:r>
          </a:p>
          <a:p>
            <a:pPr lvl="1" eaLnBrk="1" hangingPunct="1"/>
            <a:r>
              <a:rPr lang="en-US" dirty="0" smtClean="0"/>
              <a:t>Authentication</a:t>
            </a:r>
          </a:p>
          <a:p>
            <a:pPr lvl="2" eaLnBrk="1" hangingPunct="1"/>
            <a:r>
              <a:rPr lang="en-US" dirty="0" smtClean="0"/>
              <a:t>Proves that an individual is who he says he is</a:t>
            </a:r>
          </a:p>
          <a:p>
            <a:pPr lvl="1" eaLnBrk="1" hangingPunct="1"/>
            <a:r>
              <a:rPr lang="en-US" dirty="0" smtClean="0"/>
              <a:t>Authorization</a:t>
            </a:r>
          </a:p>
          <a:p>
            <a:pPr lvl="2" eaLnBrk="1" hangingPunct="1"/>
            <a:r>
              <a:rPr lang="en-US" dirty="0" smtClean="0"/>
              <a:t>Determines what an individual can do in the system after authentication</a:t>
            </a:r>
          </a:p>
          <a:p>
            <a:pPr eaLnBrk="1" hangingPunct="1"/>
            <a:r>
              <a:rPr lang="en-US" dirty="0" smtClean="0"/>
              <a:t>Assign a password to each account created</a:t>
            </a:r>
          </a:p>
          <a:p>
            <a:pPr lvl="1" eaLnBrk="1" hangingPunct="1"/>
            <a:r>
              <a:rPr lang="en-US" dirty="0" smtClean="0"/>
              <a:t>Best to give user the ability to change the password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CE96E5-2410-4CED-BAC7-BF8C58E6D2CB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2: Quarantine an Infected </a:t>
            </a:r>
            <a:r>
              <a:rPr lang="en-US" dirty="0"/>
              <a:t>S</a:t>
            </a:r>
            <a:r>
              <a:rPr lang="en-US" dirty="0" smtClean="0"/>
              <a:t>ystem</a:t>
            </a:r>
          </a:p>
          <a:p>
            <a:pPr lvl="1" eaLnBrk="1" hangingPunct="1"/>
            <a:r>
              <a:rPr lang="en-US" dirty="0" smtClean="0"/>
              <a:t>Prevent spreading of malware</a:t>
            </a:r>
          </a:p>
          <a:p>
            <a:pPr lvl="2" eaLnBrk="1" hangingPunct="1"/>
            <a:r>
              <a:rPr lang="en-US" dirty="0" smtClean="0"/>
              <a:t>Immediately disconnect from network or turn off the wireless adapter</a:t>
            </a:r>
          </a:p>
          <a:p>
            <a:pPr lvl="2" eaLnBrk="1" hangingPunct="1"/>
            <a:r>
              <a:rPr lang="en-US" dirty="0" smtClean="0"/>
              <a:t>Download antivirus software</a:t>
            </a:r>
          </a:p>
          <a:p>
            <a:pPr lvl="3" eaLnBrk="1" hangingPunct="1"/>
            <a:r>
              <a:rPr lang="en-US" dirty="0" smtClean="0"/>
              <a:t>Disconnect other computers while infected computer connected</a:t>
            </a:r>
          </a:p>
          <a:p>
            <a:pPr lvl="3" eaLnBrk="1" hangingPunct="1"/>
            <a:r>
              <a:rPr lang="en-US" dirty="0" smtClean="0"/>
              <a:t>Connect infected computer directly to the ISP</a:t>
            </a:r>
          </a:p>
          <a:p>
            <a:pPr lvl="3" eaLnBrk="1" hangingPunct="1"/>
            <a:r>
              <a:rPr lang="en-US" dirty="0" smtClean="0"/>
              <a:t>Boot into Safe Mode with Networking</a:t>
            </a:r>
          </a:p>
          <a:p>
            <a:pPr lvl="2" eaLnBrk="1" hangingPunct="1"/>
            <a:r>
              <a:rPr lang="en-US" dirty="0" smtClean="0"/>
              <a:t>Before cleaning up infected system back up data to another media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Step 3: Run AV Software</a:t>
            </a:r>
          </a:p>
          <a:p>
            <a:pPr lvl="1" eaLnBrk="1" hangingPunct="1"/>
            <a:r>
              <a:rPr lang="en-US" dirty="0" smtClean="0"/>
              <a:t>Before selecting AV software, read reviews and check out reliable web sites that rate AV software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56674" name="Picture 2" descr="C:\Users\Julie\Documents\DropBox\InstructorManuals\A+Software\Figures\ch09\35135_t09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62" y="2743200"/>
            <a:ext cx="515154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45855" y="5802868"/>
            <a:ext cx="459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9-1  </a:t>
            </a:r>
            <a:r>
              <a:rPr lang="en-US" dirty="0" smtClean="0"/>
              <a:t>Antivirus software and web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26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Run AV Software (cont’d)</a:t>
            </a:r>
          </a:p>
          <a:p>
            <a:pPr lvl="1"/>
            <a:r>
              <a:rPr lang="en-US" dirty="0" smtClean="0"/>
              <a:t>Run AV software already installed</a:t>
            </a:r>
          </a:p>
          <a:p>
            <a:pPr lvl="2"/>
            <a:r>
              <a:rPr lang="en-US" dirty="0" smtClean="0"/>
              <a:t>Update software and perform a full scan</a:t>
            </a:r>
          </a:p>
          <a:p>
            <a:pPr lvl="1"/>
            <a:r>
              <a:rPr lang="en-US" dirty="0" smtClean="0"/>
              <a:t>Run AV software from a networked computer</a:t>
            </a:r>
          </a:p>
          <a:p>
            <a:pPr lvl="1"/>
            <a:r>
              <a:rPr lang="en-US" dirty="0" smtClean="0"/>
              <a:t>Install and run AV software on the infected computer</a:t>
            </a:r>
          </a:p>
          <a:p>
            <a:pPr lvl="2"/>
            <a:r>
              <a:rPr lang="en-US" dirty="0" smtClean="0"/>
              <a:t>Purchase AV software on CD or use another computer to download</a:t>
            </a:r>
          </a:p>
          <a:p>
            <a:pPr lvl="1"/>
            <a:r>
              <a:rPr lang="en-US" dirty="0" smtClean="0"/>
              <a:t>Install and run AV software in Safe Mode</a:t>
            </a:r>
          </a:p>
          <a:p>
            <a:pPr lvl="1"/>
            <a:r>
              <a:rPr lang="en-US" dirty="0" smtClean="0"/>
              <a:t>Run AV software from a bootable rescue disk or flash drive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0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Run Adware or Spyware </a:t>
            </a:r>
            <a:r>
              <a:rPr lang="en-US" dirty="0"/>
              <a:t>R</a:t>
            </a:r>
            <a:r>
              <a:rPr lang="en-US" dirty="0" smtClean="0"/>
              <a:t>emoval </a:t>
            </a:r>
            <a:r>
              <a:rPr lang="en-US" dirty="0"/>
              <a:t>S</a:t>
            </a:r>
            <a:r>
              <a:rPr lang="en-US" dirty="0" smtClean="0"/>
              <a:t>oftware</a:t>
            </a:r>
          </a:p>
          <a:p>
            <a:pPr lvl="1" eaLnBrk="1" hangingPunct="1"/>
            <a:r>
              <a:rPr lang="en-US" dirty="0" smtClean="0"/>
              <a:t>Specifically dedicated to removing adware or spyware</a:t>
            </a:r>
          </a:p>
          <a:p>
            <a:pPr lvl="2" eaLnBrk="1" hangingPunct="1"/>
            <a:r>
              <a:rPr lang="en-US" dirty="0" smtClean="0"/>
              <a:t>Better than antivirus software</a:t>
            </a:r>
          </a:p>
          <a:p>
            <a:pPr lvl="1" eaLnBrk="1" hangingPunct="1"/>
            <a:r>
              <a:rPr lang="en-US" dirty="0" smtClean="0"/>
              <a:t>Windows Defender: antispyware included in Windows 7/Vista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57698" name="Picture 2" descr="C:\Users\Julie\Documents\DropBox\InstructorManuals\A+Software\Figures\ch09\35135_t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93754"/>
            <a:ext cx="6009068" cy="21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9811" y="5816958"/>
            <a:ext cx="509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9-2 </a:t>
            </a:r>
            <a:r>
              <a:rPr lang="en-US" dirty="0" smtClean="0"/>
              <a:t>Anti-adware and antispyware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4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5: Purge Restore Points</a:t>
            </a:r>
          </a:p>
          <a:p>
            <a:pPr lvl="1"/>
            <a:r>
              <a:rPr lang="en-US" dirty="0" smtClean="0"/>
              <a:t>Some malware hides its program files in restore points stored in System Volume Information folder maintained by System Protection</a:t>
            </a:r>
          </a:p>
          <a:p>
            <a:pPr lvl="2"/>
            <a:r>
              <a:rPr lang="en-US" dirty="0" smtClean="0"/>
              <a:t>If System Protection is on, AV software can’t clean</a:t>
            </a:r>
          </a:p>
          <a:p>
            <a:pPr lvl="2"/>
            <a:r>
              <a:rPr lang="en-US" dirty="0" smtClean="0"/>
              <a:t>Turn off System Protection and run AV software</a:t>
            </a:r>
          </a:p>
          <a:p>
            <a:pPr lvl="2"/>
            <a:r>
              <a:rPr lang="en-US" dirty="0" smtClean="0"/>
              <a:t>Turn System Protection back on after AV software has scanned the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24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6: Clean Up What’s Left Over</a:t>
            </a:r>
          </a:p>
          <a:p>
            <a:pPr lvl="1" eaLnBrk="1" hangingPunct="1"/>
            <a:r>
              <a:rPr lang="en-US" dirty="0" smtClean="0"/>
              <a:t>Antivirus or antiadware software</a:t>
            </a:r>
          </a:p>
          <a:p>
            <a:pPr lvl="2" eaLnBrk="1" hangingPunct="1"/>
            <a:r>
              <a:rPr lang="en-US" dirty="0" smtClean="0"/>
              <a:t>May not delete files</a:t>
            </a:r>
          </a:p>
          <a:p>
            <a:pPr lvl="2" eaLnBrk="1" hangingPunct="1"/>
            <a:r>
              <a:rPr lang="en-US" dirty="0" smtClean="0"/>
              <a:t>Check Antivirus or antiadware software Web site for instructions to manually clean things up</a:t>
            </a:r>
          </a:p>
          <a:p>
            <a:pPr lvl="1" eaLnBrk="1" hangingPunct="1"/>
            <a:r>
              <a:rPr lang="en-US" dirty="0" smtClean="0"/>
              <a:t>Respond to any startup errors</a:t>
            </a:r>
          </a:p>
          <a:p>
            <a:pPr lvl="2" eaLnBrk="1" hangingPunct="1"/>
            <a:r>
              <a:rPr lang="en-US" dirty="0" smtClean="0"/>
              <a:t>Use MSconfig.exe</a:t>
            </a:r>
          </a:p>
          <a:p>
            <a:pPr lvl="2" eaLnBrk="1" hangingPunct="1"/>
            <a:r>
              <a:rPr lang="en-US" dirty="0" smtClean="0"/>
              <a:t>Program launched from registry</a:t>
            </a:r>
          </a:p>
          <a:p>
            <a:pPr lvl="3" eaLnBrk="1" hangingPunct="1"/>
            <a:r>
              <a:rPr lang="en-US" dirty="0" smtClean="0"/>
              <a:t>Back up and delete registry key</a:t>
            </a:r>
          </a:p>
          <a:p>
            <a:pPr lvl="2" eaLnBrk="1" hangingPunct="1"/>
            <a:r>
              <a:rPr lang="en-US" dirty="0" smtClean="0"/>
              <a:t>Program launched from startup folder</a:t>
            </a:r>
          </a:p>
          <a:p>
            <a:pPr lvl="3" eaLnBrk="1" hangingPunct="1"/>
            <a:r>
              <a:rPr lang="en-US" dirty="0" smtClean="0"/>
              <a:t>Move or delete shortcut or program in the folder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38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6: Clean Up What’s Left Over (cont’d)</a:t>
            </a:r>
          </a:p>
          <a:p>
            <a:pPr lvl="1" eaLnBrk="1" hangingPunct="1"/>
            <a:r>
              <a:rPr lang="en-US" dirty="0" smtClean="0"/>
              <a:t>Research malware types and program files</a:t>
            </a:r>
          </a:p>
          <a:p>
            <a:pPr lvl="2" eaLnBrk="1" hangingPunct="1"/>
            <a:r>
              <a:rPr lang="en-US" dirty="0" smtClean="0"/>
              <a:t>Several Web sites offer virus encyclopedias</a:t>
            </a:r>
          </a:p>
          <a:p>
            <a:pPr lvl="2" eaLnBrk="1" hangingPunct="1"/>
            <a:r>
              <a:rPr lang="en-US" dirty="0" smtClean="0"/>
              <a:t>Check things out carefully</a:t>
            </a:r>
          </a:p>
          <a:p>
            <a:pPr lvl="3" eaLnBrk="1" hangingPunct="1"/>
            <a:r>
              <a:rPr lang="en-US" dirty="0" smtClean="0"/>
              <a:t>Some information is put on web to purposefully deceive</a:t>
            </a:r>
          </a:p>
          <a:p>
            <a:pPr lvl="3" eaLnBrk="1" hangingPunct="1"/>
            <a:r>
              <a:rPr lang="en-US" dirty="0" smtClean="0"/>
              <a:t>Learn which sites you can rely on</a:t>
            </a:r>
          </a:p>
          <a:p>
            <a:pPr lvl="1" eaLnBrk="1" hangingPunct="1"/>
            <a:r>
              <a:rPr lang="en-US" dirty="0" smtClean="0"/>
              <a:t>Delete files</a:t>
            </a:r>
          </a:p>
          <a:p>
            <a:pPr lvl="2" eaLnBrk="1" hangingPunct="1"/>
            <a:r>
              <a:rPr lang="en-US" dirty="0" smtClean="0"/>
              <a:t>Try to delete program file using Windows Explorer</a:t>
            </a:r>
          </a:p>
          <a:p>
            <a:pPr lvl="2" eaLnBrk="1" hangingPunct="1"/>
            <a:r>
              <a:rPr lang="en-US" dirty="0" smtClean="0"/>
              <a:t>Empty the Recycle Bin</a:t>
            </a:r>
          </a:p>
          <a:p>
            <a:pPr lvl="2" eaLnBrk="1" hangingPunct="1"/>
            <a:r>
              <a:rPr lang="en-US" dirty="0" smtClean="0"/>
              <a:t>May have to remove hidden or system file attributes</a:t>
            </a:r>
          </a:p>
          <a:p>
            <a:pPr lvl="2" eaLnBrk="1" hangingPunct="1"/>
            <a:r>
              <a:rPr lang="en-US" dirty="0" smtClean="0"/>
              <a:t>Delete all Internet Explorer temporary files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4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6: Clean Up What’s Left Over (cont’d)</a:t>
            </a:r>
          </a:p>
          <a:p>
            <a:pPr lvl="1" eaLnBrk="1" hangingPunct="1"/>
            <a:r>
              <a:rPr lang="en-US" dirty="0" smtClean="0"/>
              <a:t>Clean the registry</a:t>
            </a:r>
          </a:p>
          <a:p>
            <a:pPr lvl="2" eaLnBrk="1" hangingPunct="1"/>
            <a:r>
              <a:rPr lang="en-US" dirty="0" smtClean="0"/>
              <a:t>Use a registry cleaning utility</a:t>
            </a:r>
          </a:p>
          <a:p>
            <a:pPr lvl="2" eaLnBrk="1" hangingPunct="1"/>
            <a:r>
              <a:rPr lang="en-US" dirty="0" smtClean="0"/>
              <a:t>Use Autoruns at Microsoft TechNet </a:t>
            </a:r>
          </a:p>
          <a:p>
            <a:pPr lvl="3" eaLnBrk="1" hangingPunct="1"/>
            <a:r>
              <a:rPr lang="en-US" dirty="0" smtClean="0"/>
              <a:t>Helps in searching for orphaned registry entries</a:t>
            </a:r>
          </a:p>
          <a:p>
            <a:pPr lvl="1" eaLnBrk="1" hangingPunct="1"/>
            <a:r>
              <a:rPr lang="en-US" dirty="0" smtClean="0"/>
              <a:t>Clean up Internet Explorer</a:t>
            </a:r>
          </a:p>
          <a:p>
            <a:pPr lvl="2" eaLnBrk="1" hangingPunct="1"/>
            <a:r>
              <a:rPr lang="en-US" dirty="0" smtClean="0"/>
              <a:t>Remove unwanted toolbars and home pages</a:t>
            </a:r>
          </a:p>
          <a:p>
            <a:pPr lvl="3" eaLnBrk="1" hangingPunct="1"/>
            <a:r>
              <a:rPr lang="en-US" dirty="0" smtClean="0"/>
              <a:t>Use Programs and Features window or Add or Remove Programs window</a:t>
            </a:r>
          </a:p>
          <a:p>
            <a:pPr lvl="2" eaLnBrk="1" hangingPunct="1"/>
            <a:r>
              <a:rPr lang="en-US" dirty="0" smtClean="0"/>
              <a:t>Disable suspicious add-ons</a:t>
            </a:r>
          </a:p>
          <a:p>
            <a:pPr lvl="2" eaLnBrk="1" hangingPunct="1"/>
            <a:r>
              <a:rPr lang="en-US" dirty="0" smtClean="0"/>
              <a:t>Delete unwanted ActiveX add-ons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22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7: Dig Deeper to Find </a:t>
            </a:r>
            <a:r>
              <a:rPr lang="en-US" dirty="0"/>
              <a:t>M</a:t>
            </a:r>
            <a:r>
              <a:rPr lang="en-US" dirty="0" smtClean="0"/>
              <a:t>alware </a:t>
            </a:r>
            <a:r>
              <a:rPr lang="en-US" dirty="0"/>
              <a:t>P</a:t>
            </a:r>
            <a:r>
              <a:rPr lang="en-US" dirty="0" smtClean="0"/>
              <a:t>rocesses</a:t>
            </a:r>
          </a:p>
          <a:p>
            <a:pPr lvl="1" eaLnBrk="1" hangingPunct="1"/>
            <a:r>
              <a:rPr lang="en-US" dirty="0" smtClean="0"/>
              <a:t>Use Task Manager to search for malware processes</a:t>
            </a:r>
          </a:p>
          <a:p>
            <a:pPr lvl="2" eaLnBrk="1" hangingPunct="1"/>
            <a:r>
              <a:rPr lang="en-US" dirty="0" smtClean="0"/>
              <a:t>Most processes are registered as running</a:t>
            </a:r>
          </a:p>
          <a:p>
            <a:pPr lvl="2" eaLnBrk="1" hangingPunct="1"/>
            <a:r>
              <a:rPr lang="en-US" dirty="0" smtClean="0"/>
              <a:t>Virus may disguise itself as a legitimate Windows core process</a:t>
            </a:r>
          </a:p>
          <a:p>
            <a:pPr lvl="3" eaLnBrk="1" hangingPunct="1"/>
            <a:r>
              <a:rPr lang="en-US" dirty="0" smtClean="0"/>
              <a:t>Svchost.exe process running under a user name</a:t>
            </a:r>
          </a:p>
          <a:p>
            <a:pPr lvl="3" eaLnBrk="1" hangingPunct="1"/>
            <a:r>
              <a:rPr lang="en-US" dirty="0" smtClean="0"/>
              <a:t>Located somewhere other than C:\Windows\system32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Process Explorer at Microsoft TechNet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Identifies how processes relate to each 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Useful tool for software developers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Used to smoke out processes, DLLs, and registry keys eluding Task Manager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49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58722" name="Picture 2" descr="C:\Users\Julie\Documents\DropBox\InstructorManuals\A+Software\Figures\ch09\35135_f09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79" y="457200"/>
            <a:ext cx="665921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737" y="5761149"/>
            <a:ext cx="7196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18-35 </a:t>
            </a:r>
            <a:r>
              <a:rPr lang="en-US" sz="1600" dirty="0" smtClean="0"/>
              <a:t>Process Explorer color codes child-parent relationships among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processes and gives information about processes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2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Windows to Authenticate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Controlling how a user logs on</a:t>
            </a:r>
          </a:p>
          <a:p>
            <a:pPr lvl="1" eaLnBrk="1" hangingPunct="1"/>
            <a:r>
              <a:rPr lang="en-US" dirty="0" smtClean="0"/>
              <a:t>Normally, a user clicks name and enters password from Welcome screen </a:t>
            </a:r>
          </a:p>
          <a:p>
            <a:pPr lvl="2" eaLnBrk="1" hangingPunct="1"/>
            <a:r>
              <a:rPr lang="en-US" dirty="0" smtClean="0"/>
              <a:t>Malware can sometimes intercept and trick users into providing user accounts and passwords</a:t>
            </a:r>
          </a:p>
          <a:p>
            <a:pPr lvl="1" eaLnBrk="1" hangingPunct="1"/>
            <a:r>
              <a:rPr lang="en-US" dirty="0" smtClean="0"/>
              <a:t>More secure method requires user to press Ctrl+Alt+Del to get to logon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6: Remove Rootkits</a:t>
            </a:r>
          </a:p>
          <a:p>
            <a:pPr lvl="1" eaLnBrk="1" hangingPunct="1"/>
            <a:r>
              <a:rPr lang="en-US" dirty="0" smtClean="0"/>
              <a:t>Rootkit: program using unusually complex methods to hide itself on a system</a:t>
            </a:r>
          </a:p>
          <a:p>
            <a:pPr lvl="2" eaLnBrk="1" hangingPunct="1"/>
            <a:r>
              <a:rPr lang="en-US" dirty="0" smtClean="0"/>
              <a:t>Designed to keep a program working at root level without detection</a:t>
            </a:r>
          </a:p>
          <a:p>
            <a:pPr lvl="3" eaLnBrk="1" hangingPunct="1"/>
            <a:r>
              <a:rPr lang="en-US" dirty="0" smtClean="0"/>
              <a:t>Can prevent display of running rootkit process</a:t>
            </a:r>
          </a:p>
          <a:p>
            <a:pPr lvl="3" eaLnBrk="1" hangingPunct="1"/>
            <a:r>
              <a:rPr lang="en-US" dirty="0" smtClean="0"/>
              <a:t>May display a different name for the process</a:t>
            </a:r>
          </a:p>
          <a:p>
            <a:pPr lvl="3" eaLnBrk="1" hangingPunct="1"/>
            <a:r>
              <a:rPr lang="en-US" dirty="0" smtClean="0"/>
              <a:t>Filename may not be displayed in Windows Explorer</a:t>
            </a:r>
          </a:p>
          <a:p>
            <a:pPr lvl="3" eaLnBrk="1" hangingPunct="1"/>
            <a:r>
              <a:rPr lang="en-US" dirty="0" smtClean="0"/>
              <a:t>Registry editor may not display rootkit registry keys or display wrong information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83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159746" name="Picture 2" descr="C:\Users\Julie\Documents\DropBox\InstructorManuals\A+Software\Figures\ch09\35135_f09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98749"/>
            <a:ext cx="6477000" cy="432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638800"/>
            <a:ext cx="627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18-36 </a:t>
            </a:r>
            <a:r>
              <a:rPr lang="en-US" dirty="0" smtClean="0"/>
              <a:t>A rootkit can run in user mode or kernel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0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8: Remove Rootkits (cont’d.)</a:t>
            </a:r>
          </a:p>
          <a:p>
            <a:pPr lvl="1" eaLnBrk="1" hangingPunct="1"/>
            <a:r>
              <a:rPr lang="en-US" dirty="0" smtClean="0"/>
              <a:t>Rootkit not detected if Windows tools infected</a:t>
            </a:r>
          </a:p>
          <a:p>
            <a:pPr lvl="1" eaLnBrk="1" hangingPunct="1"/>
            <a:r>
              <a:rPr lang="en-US" dirty="0" smtClean="0"/>
              <a:t>Anti-rootkit software</a:t>
            </a:r>
          </a:p>
          <a:p>
            <a:pPr lvl="2" eaLnBrk="1" hangingPunct="1"/>
            <a:r>
              <a:rPr lang="en-US" dirty="0" smtClean="0"/>
              <a:t>Looks for running processes that don’t match up with the underlying program filename</a:t>
            </a:r>
          </a:p>
          <a:p>
            <a:pPr lvl="2" eaLnBrk="1" hangingPunct="1"/>
            <a:r>
              <a:rPr lang="en-US" dirty="0" smtClean="0"/>
              <a:t>Compares files, registry entries, processes provided by the OS to the lists it generates from the raw data</a:t>
            </a:r>
          </a:p>
          <a:p>
            <a:pPr lvl="2" eaLnBrk="1" hangingPunct="1"/>
            <a:r>
              <a:rPr lang="en-US" dirty="0" smtClean="0"/>
              <a:t>Best-known anti-rootkit product is Blacklight by F-Secure (www.f-secure.com)</a:t>
            </a:r>
            <a:endParaRPr lang="en-US" dirty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32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9: Repair Boot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pPr lvl="1" eaLnBrk="1" hangingPunct="1"/>
            <a:r>
              <a:rPr lang="en-US" dirty="0" smtClean="0"/>
              <a:t>Hard drive boot sectors infected or damaged</a:t>
            </a:r>
          </a:p>
          <a:p>
            <a:pPr lvl="2" eaLnBrk="1" hangingPunct="1"/>
            <a:r>
              <a:rPr lang="en-US" dirty="0" smtClean="0"/>
              <a:t>Repair MBR or OS boot record</a:t>
            </a:r>
          </a:p>
          <a:p>
            <a:pPr lvl="3" eaLnBrk="1" hangingPunct="1"/>
            <a:r>
              <a:rPr lang="en-US" dirty="0" smtClean="0"/>
              <a:t>Launch the Recovery Environment, and access command prompt</a:t>
            </a:r>
          </a:p>
          <a:p>
            <a:pPr lvl="3" eaLnBrk="1" hangingPunct="1"/>
            <a:r>
              <a:rPr lang="en-US" dirty="0" smtClean="0"/>
              <a:t>Use the command bootrec /fixmbr repairs MBR</a:t>
            </a:r>
          </a:p>
          <a:p>
            <a:pPr lvl="3" eaLnBrk="1" hangingPunct="1"/>
            <a:r>
              <a:rPr lang="en-US" dirty="0" smtClean="0"/>
              <a:t>Use the command bootrec /fixboot repairs OS boot record</a:t>
            </a:r>
          </a:p>
          <a:p>
            <a:pPr lvl="1" eaLnBrk="1" hangingPunct="1"/>
            <a:r>
              <a:rPr lang="en-US" dirty="0" smtClean="0"/>
              <a:t>BIOS code corrupted</a:t>
            </a:r>
          </a:p>
          <a:p>
            <a:pPr lvl="2" eaLnBrk="1" hangingPunct="1"/>
            <a:r>
              <a:rPr lang="en-US" dirty="0" smtClean="0"/>
              <a:t>If see an error at POST “Award BootBlock BIOS ROM checksum error”</a:t>
            </a:r>
          </a:p>
          <a:p>
            <a:pPr lvl="2" eaLnBrk="1" hangingPunct="1"/>
            <a:r>
              <a:rPr lang="en-US" dirty="0" smtClean="0"/>
              <a:t>See motherboard manufacturer web site for information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87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10: Enable System Protection and Educate the User</a:t>
            </a:r>
          </a:p>
          <a:p>
            <a:pPr lvl="1"/>
            <a:r>
              <a:rPr lang="en-US" dirty="0" smtClean="0"/>
              <a:t>If System Protection is still turned off, turn it back on and create a restore point</a:t>
            </a:r>
          </a:p>
          <a:p>
            <a:pPr lvl="1"/>
            <a:r>
              <a:rPr lang="en-US" dirty="0" smtClean="0"/>
              <a:t>Go over with the user some tips presented earlier in this chapter to keep the system free from malware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40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Step-By-Step Attack Plan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11: Protect Against Malicious Software</a:t>
            </a:r>
          </a:p>
          <a:p>
            <a:pPr lvl="1" eaLnBrk="1" hangingPunct="1"/>
            <a:r>
              <a:rPr lang="en-US" dirty="0" smtClean="0"/>
              <a:t>Always use a software firewall</a:t>
            </a:r>
          </a:p>
          <a:p>
            <a:pPr lvl="2" eaLnBrk="1" hangingPunct="1"/>
            <a:r>
              <a:rPr lang="en-US" dirty="0" smtClean="0"/>
              <a:t>Windows Firewall is turned on by default</a:t>
            </a:r>
          </a:p>
          <a:p>
            <a:pPr lvl="1" eaLnBrk="1" hangingPunct="1"/>
            <a:r>
              <a:rPr lang="en-US" dirty="0" smtClean="0"/>
              <a:t>Use anti-malware software</a:t>
            </a:r>
          </a:p>
          <a:p>
            <a:pPr lvl="2" eaLnBrk="1" hangingPunct="1"/>
            <a:r>
              <a:rPr lang="en-US" dirty="0" smtClean="0"/>
              <a:t>To avoid conflicts and not slow down performance, it is best to run only one anti-malware program on a computer</a:t>
            </a:r>
          </a:p>
          <a:p>
            <a:pPr lvl="1" eaLnBrk="1" hangingPunct="1"/>
            <a:r>
              <a:rPr lang="en-US" dirty="0" smtClean="0"/>
              <a:t>Keep Windows updates current</a:t>
            </a:r>
          </a:p>
          <a:p>
            <a:pPr lvl="1" eaLnBrk="1" hangingPunct="1"/>
            <a:r>
              <a:rPr lang="en-US" dirty="0" smtClean="0"/>
              <a:t>Keep good backups</a:t>
            </a:r>
          </a:p>
          <a:p>
            <a:pPr lvl="1" eaLnBrk="1" hangingPunct="1"/>
            <a:r>
              <a:rPr lang="en-US" dirty="0" smtClean="0"/>
              <a:t>Keep the User Account Control box enabled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DDAE09-62D8-4794-AD5F-D65963B13620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Step-By-Step Attack Plan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11: Protect Against Malicious Software (cont’d)</a:t>
            </a:r>
          </a:p>
          <a:p>
            <a:pPr lvl="1" eaLnBrk="1" hangingPunct="1"/>
            <a:r>
              <a:rPr lang="en-US" dirty="0" smtClean="0"/>
              <a:t>Limit the use of administrator accounts</a:t>
            </a:r>
            <a:endParaRPr lang="en-US" dirty="0"/>
          </a:p>
          <a:p>
            <a:pPr lvl="1" eaLnBrk="1" hangingPunct="1"/>
            <a:r>
              <a:rPr lang="en-US" dirty="0" smtClean="0"/>
              <a:t>Set Internet Explorer for optimum security</a:t>
            </a:r>
          </a:p>
          <a:p>
            <a:pPr lvl="1" eaLnBrk="1" hangingPunct="1"/>
            <a:r>
              <a:rPr lang="en-US" dirty="0" smtClean="0"/>
              <a:t>Use a hard drive image</a:t>
            </a:r>
          </a:p>
          <a:p>
            <a:pPr lvl="2" eaLnBrk="1" hangingPunct="1"/>
            <a:r>
              <a:rPr lang="en-US" dirty="0" smtClean="0"/>
              <a:t>Can reinstall the image if a system gets infected</a:t>
            </a:r>
          </a:p>
          <a:p>
            <a:pPr lvl="1" eaLnBrk="1" hangingPunct="1"/>
            <a:r>
              <a:rPr lang="en-US" dirty="0" smtClean="0"/>
              <a:t>No data is kept on a personal computer</a:t>
            </a:r>
          </a:p>
          <a:p>
            <a:pPr lvl="2" eaLnBrk="1" hangingPunct="1"/>
            <a:r>
              <a:rPr lang="en-US" dirty="0" smtClean="0"/>
              <a:t>Set policy that says all data must be stored on network drives</a:t>
            </a:r>
          </a:p>
          <a:p>
            <a:pPr lvl="1" eaLnBrk="1" hangingPunct="1"/>
            <a:r>
              <a:rPr lang="en-US" dirty="0" smtClean="0"/>
              <a:t>Use network-monitoring software</a:t>
            </a:r>
          </a:p>
          <a:p>
            <a:pPr lvl="2" eaLnBrk="1" hangingPunct="1"/>
            <a:r>
              <a:rPr lang="en-US" dirty="0" smtClean="0"/>
              <a:t>Constantly monitoring the network for unusual activity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D4D9E7-8B8F-4E91-B19E-C2D4879FB16B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netplwiz command can be used to require user to press Ctrl+Alt+Del to logon to Windows</a:t>
            </a:r>
          </a:p>
          <a:p>
            <a:pPr eaLnBrk="1" hangingPunct="1"/>
            <a:r>
              <a:rPr lang="en-US" dirty="0" smtClean="0"/>
              <a:t>Windows power settings can be used to lock down a workstation after inactivity and require a password to unlock the workstation</a:t>
            </a:r>
          </a:p>
          <a:p>
            <a:pPr eaLnBrk="1" hangingPunct="1"/>
            <a:r>
              <a:rPr lang="en-US" dirty="0" smtClean="0"/>
              <a:t>Encrypted File System (EFS) is used with NTFS volume in Windows business and professional versions</a:t>
            </a:r>
          </a:p>
          <a:p>
            <a:pPr eaLnBrk="1" hangingPunct="1"/>
            <a:r>
              <a:rPr lang="en-US" dirty="0" smtClean="0"/>
              <a:t>Windows Firewall, Group Policy, BitLocker Encryption, and BIOS security features can all be used to help secure a computer and its data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8FD498-4057-4A8C-989A-AB55DBAA1060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Large networks might use smart cards and biometric data to authenticate a user</a:t>
            </a:r>
          </a:p>
          <a:p>
            <a:pPr eaLnBrk="1" hangingPunct="1"/>
            <a:r>
              <a:rPr lang="en-US" dirty="0" smtClean="0"/>
              <a:t>Physical security can include a locked door, lock and chain, or privacy filter</a:t>
            </a:r>
          </a:p>
          <a:p>
            <a:pPr eaLnBrk="1" hangingPunct="1"/>
            <a:r>
              <a:rPr lang="en-US" dirty="0" smtClean="0"/>
              <a:t>Data can be destroyed using a paper shredder, low-level format, drill, degausser, or Secure Erase utility</a:t>
            </a:r>
          </a:p>
          <a:p>
            <a:pPr eaLnBrk="1" hangingPunct="1"/>
            <a:r>
              <a:rPr lang="en-US" dirty="0" smtClean="0"/>
              <a:t>Educate users against social engineering and how to best protect a laptop when traveling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C09A8D-80F4-47E4-80D8-CEA87977370D}" type="slidenum">
              <a:rPr lang="en-US" smtClean="0"/>
              <a:pPr eaLnBrk="1" hangingPunct="1"/>
              <a:t>58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includes a virus, adware, spyware, keylogger, worm, Trojan, and rootkit</a:t>
            </a:r>
          </a:p>
          <a:p>
            <a:r>
              <a:rPr lang="en-US" dirty="0" smtClean="0"/>
              <a:t>Malware symptoms include pop-up ads, slow performance, error messages, file errors, spam, and strange processes running</a:t>
            </a:r>
          </a:p>
          <a:p>
            <a:r>
              <a:rPr lang="en-US" dirty="0" smtClean="0"/>
              <a:t>When you suspect a computer is infected, immediately quarantine it</a:t>
            </a:r>
          </a:p>
          <a:p>
            <a:r>
              <a:rPr lang="en-US" dirty="0" smtClean="0"/>
              <a:t>To protect a computer against malware, use a software firewall, keep AV software up to date and running, and maintain Windows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Windows to Authenticate Users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43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Updating Windows 7/Vista to use Ctrl+Alt+Del logon</a:t>
            </a:r>
          </a:p>
          <a:p>
            <a:pPr lvl="1" eaLnBrk="1" hangingPunct="1"/>
            <a:r>
              <a:rPr lang="en-US" dirty="0" smtClean="0"/>
              <a:t>Enter </a:t>
            </a:r>
            <a:r>
              <a:rPr lang="en-US" b="1" dirty="0" smtClean="0"/>
              <a:t>netplwiz</a:t>
            </a:r>
            <a:r>
              <a:rPr lang="en-US" dirty="0" smtClean="0"/>
              <a:t> in search box, press </a:t>
            </a:r>
            <a:r>
              <a:rPr lang="en-US" b="1" dirty="0" smtClean="0"/>
              <a:t>Enter</a:t>
            </a:r>
          </a:p>
          <a:p>
            <a:pPr lvl="1" eaLnBrk="1" hangingPunct="1"/>
            <a:r>
              <a:rPr lang="en-US" dirty="0" smtClean="0"/>
              <a:t>User Accounts box appears</a:t>
            </a:r>
          </a:p>
          <a:p>
            <a:pPr lvl="2" eaLnBrk="1" hangingPunct="1"/>
            <a:r>
              <a:rPr lang="en-US" dirty="0" smtClean="0"/>
              <a:t>Click </a:t>
            </a:r>
            <a:r>
              <a:rPr lang="en-US" b="1" dirty="0" smtClean="0"/>
              <a:t>Advanced</a:t>
            </a:r>
            <a:r>
              <a:rPr lang="en-US" dirty="0" smtClean="0"/>
              <a:t> tab, check </a:t>
            </a:r>
            <a:r>
              <a:rPr lang="en-US" b="1" dirty="0" smtClean="0"/>
              <a:t>Require users to press Ctrl+Alt+Delete</a:t>
            </a:r>
            <a:r>
              <a:rPr lang="en-US" dirty="0" smtClean="0"/>
              <a:t>, click </a:t>
            </a:r>
            <a:r>
              <a:rPr lang="en-US" b="1" dirty="0" smtClean="0"/>
              <a:t>Apply</a:t>
            </a:r>
            <a:r>
              <a:rPr lang="en-US" dirty="0" smtClean="0"/>
              <a:t> and close box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C0B995-613A-4873-AE0B-E7BC39B6B6C0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C6DBA-107D-4CCB-9079-EEB9DC65A6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48482" name="Picture 2" descr="C:\Users\Julie\Documents\DropBox\InstructorManuals\A+Software\Figures\ch09\35135_f0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20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1506" y="5454134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18-3 </a:t>
            </a:r>
            <a:r>
              <a:rPr lang="en-US" dirty="0" smtClean="0"/>
              <a:t>Change the way users log onto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3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Windows to Authenticate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settings used to lock a workstation</a:t>
            </a:r>
          </a:p>
          <a:p>
            <a:pPr lvl="1"/>
            <a:r>
              <a:rPr lang="en-US" dirty="0" smtClean="0"/>
              <a:t>Quickest way to lock a workstation is to press the </a:t>
            </a:r>
            <a:r>
              <a:rPr lang="en-US" b="1" dirty="0" smtClean="0"/>
              <a:t>Windows key + L</a:t>
            </a:r>
          </a:p>
          <a:p>
            <a:pPr lvl="1"/>
            <a:r>
              <a:rPr lang="en-US" dirty="0" smtClean="0"/>
              <a:t>Another method is to press </a:t>
            </a:r>
            <a:r>
              <a:rPr lang="en-US" b="1" dirty="0" smtClean="0"/>
              <a:t>Ctrl+Alt+Delete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User clicks </a:t>
            </a:r>
            <a:r>
              <a:rPr lang="en-US" b="1" dirty="0" smtClean="0"/>
              <a:t>Lock this computer</a:t>
            </a:r>
          </a:p>
          <a:p>
            <a:pPr lvl="2"/>
            <a:r>
              <a:rPr lang="en-US" dirty="0" smtClean="0"/>
              <a:t>To unlock, user must enter password</a:t>
            </a:r>
          </a:p>
          <a:p>
            <a:r>
              <a:rPr lang="en-US" dirty="0" smtClean="0"/>
              <a:t>Disable the Guest account</a:t>
            </a:r>
          </a:p>
          <a:p>
            <a:pPr lvl="1"/>
            <a:r>
              <a:rPr lang="en-US" dirty="0" smtClean="0"/>
              <a:t>Disabled by default and should remain disabled</a:t>
            </a:r>
          </a:p>
          <a:p>
            <a:pPr lvl="1"/>
            <a:r>
              <a:rPr lang="en-US" dirty="0" smtClean="0"/>
              <a:t>Set up an account for visitors, create a standard account  and name it Visitor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9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Windows to Authenticate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a user password</a:t>
            </a:r>
          </a:p>
          <a:p>
            <a:pPr lvl="1"/>
            <a:r>
              <a:rPr lang="en-US" dirty="0" smtClean="0"/>
              <a:t>If user forgets password or password becomes compromised the password can be reset</a:t>
            </a:r>
          </a:p>
          <a:p>
            <a:pPr lvl="1"/>
            <a:r>
              <a:rPr lang="en-US" dirty="0" smtClean="0"/>
              <a:t>For business and professional editions of Windows:</a:t>
            </a:r>
          </a:p>
          <a:p>
            <a:pPr lvl="2"/>
            <a:r>
              <a:rPr lang="en-US" dirty="0" smtClean="0"/>
              <a:t>Reset password using the Computer Management console</a:t>
            </a:r>
          </a:p>
          <a:p>
            <a:pPr lvl="1"/>
            <a:r>
              <a:rPr lang="en-US" dirty="0" smtClean="0"/>
              <a:t>For all editions of Windows:</a:t>
            </a:r>
          </a:p>
          <a:p>
            <a:pPr lvl="2"/>
            <a:r>
              <a:rPr lang="en-US" dirty="0" smtClean="0"/>
              <a:t>use the </a:t>
            </a:r>
            <a:r>
              <a:rPr lang="en-US" b="1" dirty="0" smtClean="0"/>
              <a:t>netplwiz</a:t>
            </a:r>
            <a:r>
              <a:rPr lang="en-US" dirty="0" smtClean="0"/>
              <a:t> command or Control Panel to reset password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F5C911-9DD7-474F-BD4E-28ACA18C86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248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3708</Words>
  <Application>Microsoft Office PowerPoint</Application>
  <PresentationFormat>On-screen Show (4:3)</PresentationFormat>
  <Paragraphs>491</Paragraphs>
  <Slides>59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Default Design</vt:lpstr>
      <vt:lpstr>1_Default Design</vt:lpstr>
      <vt:lpstr>A+ Guide to Managing &amp; Maintaining Your PC, 8th Edition</vt:lpstr>
      <vt:lpstr>Objectives</vt:lpstr>
      <vt:lpstr>Securing a Windows Workstation</vt:lpstr>
      <vt:lpstr>Use Windows to Authenticate Users</vt:lpstr>
      <vt:lpstr>Use Windows to Authenticate Users</vt:lpstr>
      <vt:lpstr>Use Windows to Authenticate Users</vt:lpstr>
      <vt:lpstr>PowerPoint Presentation</vt:lpstr>
      <vt:lpstr>Use Windows to Authenticate Users</vt:lpstr>
      <vt:lpstr>Use Windows to Authenticate Users</vt:lpstr>
      <vt:lpstr>PowerPoint Presentation</vt:lpstr>
      <vt:lpstr>Use Windows to Authenticate Users</vt:lpstr>
      <vt:lpstr>File and Folder Encryption</vt:lpstr>
      <vt:lpstr>PowerPoint Presentation</vt:lpstr>
      <vt:lpstr>Windows Firewall Settings</vt:lpstr>
      <vt:lpstr>PowerPoint Presentation</vt:lpstr>
      <vt:lpstr>Local Security Policies Using Group Policy</vt:lpstr>
      <vt:lpstr>Use BitLocker Encryption</vt:lpstr>
      <vt:lpstr>Use BitLocker Encryption</vt:lpstr>
      <vt:lpstr>Use BIOS Features to Protect the System</vt:lpstr>
      <vt:lpstr>PowerPoint Presentation</vt:lpstr>
      <vt:lpstr>Additional Methods to Protect Resources</vt:lpstr>
      <vt:lpstr>Authenticate Users For Large Networks</vt:lpstr>
      <vt:lpstr>PowerPoint Presentation</vt:lpstr>
      <vt:lpstr>PowerPoint Presentation</vt:lpstr>
      <vt:lpstr>PowerPoint Presentation</vt:lpstr>
      <vt:lpstr>Authenticate Users For Large Networks</vt:lpstr>
      <vt:lpstr>Physical Security Methods and Devices</vt:lpstr>
      <vt:lpstr>Data Destruction</vt:lpstr>
      <vt:lpstr>PowerPoint Presentation</vt:lpstr>
      <vt:lpstr>Educate Users</vt:lpstr>
      <vt:lpstr>Educate Users</vt:lpstr>
      <vt:lpstr>PowerPoint Presentation</vt:lpstr>
      <vt:lpstr>Educate Users </vt:lpstr>
      <vt:lpstr>Dealing With Malicious Software</vt:lpstr>
      <vt:lpstr>What Are We Up Against?</vt:lpstr>
      <vt:lpstr>What Are We Up Against?</vt:lpstr>
      <vt:lpstr>What Are We Up Against?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PowerPoint Presentation</vt:lpstr>
      <vt:lpstr>Step-By-Step Attack Plan</vt:lpstr>
      <vt:lpstr>PowerPoint Presentation</vt:lpstr>
      <vt:lpstr>Step-By-Step Attack Plan</vt:lpstr>
      <vt:lpstr>Step-By-Step Attack Plan</vt:lpstr>
      <vt:lpstr>Step-By-Step Attack Plan</vt:lpstr>
      <vt:lpstr>Step-By-Step Attack Plan</vt:lpstr>
      <vt:lpstr>Step-By-Step Attack Plan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415</cp:revision>
  <dcterms:created xsi:type="dcterms:W3CDTF">2007-07-09T21:56:01Z</dcterms:created>
  <dcterms:modified xsi:type="dcterms:W3CDTF">2012-11-30T02:18:59Z</dcterms:modified>
</cp:coreProperties>
</file>