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6"/>
  </p:notesMasterIdLst>
  <p:sldIdLst>
    <p:sldId id="319" r:id="rId3"/>
    <p:sldId id="320" r:id="rId4"/>
    <p:sldId id="321" r:id="rId5"/>
    <p:sldId id="392" r:id="rId6"/>
    <p:sldId id="322" r:id="rId7"/>
    <p:sldId id="359" r:id="rId8"/>
    <p:sldId id="323" r:id="rId9"/>
    <p:sldId id="324" r:id="rId10"/>
    <p:sldId id="325" r:id="rId11"/>
    <p:sldId id="326" r:id="rId12"/>
    <p:sldId id="361" r:id="rId13"/>
    <p:sldId id="327" r:id="rId14"/>
    <p:sldId id="328" r:id="rId15"/>
    <p:sldId id="363" r:id="rId16"/>
    <p:sldId id="362" r:id="rId17"/>
    <p:sldId id="393" r:id="rId18"/>
    <p:sldId id="394" r:id="rId19"/>
    <p:sldId id="373" r:id="rId20"/>
    <p:sldId id="374" r:id="rId21"/>
    <p:sldId id="331" r:id="rId22"/>
    <p:sldId id="391" r:id="rId23"/>
    <p:sldId id="395" r:id="rId24"/>
    <p:sldId id="357" r:id="rId25"/>
    <p:sldId id="396" r:id="rId26"/>
    <p:sldId id="336" r:id="rId27"/>
    <p:sldId id="368" r:id="rId28"/>
    <p:sldId id="337" r:id="rId29"/>
    <p:sldId id="397" r:id="rId30"/>
    <p:sldId id="330" r:id="rId31"/>
    <p:sldId id="340" r:id="rId32"/>
    <p:sldId id="341" r:id="rId33"/>
    <p:sldId id="342" r:id="rId34"/>
    <p:sldId id="344" r:id="rId35"/>
    <p:sldId id="371" r:id="rId36"/>
    <p:sldId id="345" r:id="rId37"/>
    <p:sldId id="375" r:id="rId38"/>
    <p:sldId id="376" r:id="rId39"/>
    <p:sldId id="377" r:id="rId40"/>
    <p:sldId id="347" r:id="rId41"/>
    <p:sldId id="379" r:id="rId42"/>
    <p:sldId id="380" r:id="rId43"/>
    <p:sldId id="381" r:id="rId44"/>
    <p:sldId id="382" r:id="rId45"/>
    <p:sldId id="383" r:id="rId46"/>
    <p:sldId id="349" r:id="rId47"/>
    <p:sldId id="385" r:id="rId48"/>
    <p:sldId id="387" r:id="rId49"/>
    <p:sldId id="398" r:id="rId50"/>
    <p:sldId id="399" r:id="rId51"/>
    <p:sldId id="400" r:id="rId52"/>
    <p:sldId id="352" r:id="rId53"/>
    <p:sldId id="358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353" r:id="rId63"/>
    <p:sldId id="378" r:id="rId64"/>
    <p:sldId id="409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54" autoAdjust="0"/>
  </p:normalViewPr>
  <p:slideViewPr>
    <p:cSldViewPr>
      <p:cViewPr varScale="1">
        <p:scale>
          <a:sx n="113" d="100"/>
          <a:sy n="113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FC0743B-1F92-434E-87D8-0C123267859D}" type="datetimeFigureOut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27A17AE-8C14-422C-8CDC-1696AD4CA2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25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156ED9-AAFD-4675-BF39-C56AF9C9BE8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08A80-91A8-422A-841B-0281766AF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1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03AE7-F8F3-47B8-A668-B7501B04E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6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4C354-6825-4201-BFC5-AC18112778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2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2FED5-9BF7-40D4-B5CA-870E97050C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1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2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7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5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34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3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4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CBAA0-0189-4956-B34F-38047D164F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79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32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65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9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5BCC9-0681-491C-9BDC-ABB218367D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CF343-43C6-44CF-B478-0D44BC783D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0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991A4-5E75-4C24-A0C7-3D1790488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6E292-FC9D-4B73-B427-F41FAC359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51D21-94AD-49A4-82D5-B56D423E2C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4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B8411-39F3-44FF-AF1C-A92B8537D6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8BF97-13B3-4DD0-A113-37131A4F5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42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2DED9B96-9E6A-4C27-A6E9-B4C3C7E21F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1910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latin typeface="Arial" charset="0"/>
              </a:rPr>
              <a:t>Chapter </a:t>
            </a:r>
            <a:r>
              <a:rPr lang="en-US" sz="3400" i="1" dirty="0" smtClean="0">
                <a:latin typeface="Arial" charset="0"/>
              </a:rPr>
              <a:t>19</a:t>
            </a:r>
            <a:endParaRPr lang="en-US" sz="3400" i="1" dirty="0" smtClean="0"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latin typeface="Arial" charset="0"/>
              </a:rPr>
              <a:t>Supporting Notebooks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OEM Operating System Build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Recovery partition and recovery CDs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Hard drive recovery partition can contain OS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May be hidden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Files protected from access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See user manual for access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Can also use Disk Management utility in Windows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Recovery CDs came bundled with older notebooks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Provided by manufacturer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Drivers and application setup programs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Today’s laptops provide a way to create recovery media before there is a problem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AF5202-B07B-44EF-89B1-25CBFB4369F1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AF6FF8-725F-48F3-B259-C9F056086DA0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sp>
        <p:nvSpPr>
          <p:cNvPr id="13316" name="Rectangle 12"/>
          <p:cNvSpPr>
            <a:spLocks noChangeArrowheads="1"/>
          </p:cNvSpPr>
          <p:nvPr/>
        </p:nvSpPr>
        <p:spPr bwMode="auto">
          <a:xfrm>
            <a:off x="914400" y="50292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19-8 </a:t>
            </a:r>
            <a:r>
              <a:rPr lang="en-US" sz="1600" dirty="0"/>
              <a:t>This notebook hard drive has a recovery partition that can be used to recover the system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3074" name="Picture 2" descr="C:\Users\Julie\Documents\DropBox\InstructorManuals\A+Hardware\Figures\Ch11\Figure 11-8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46234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OEM Operating System Build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Operating system upgrades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Perform only if necessary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Tips: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Upgrade using OS build from manufacturer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Ensure supporting device drivers included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Follow OEM’s specific instructions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Off-the-shelf OS advice: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Verify system component compatibility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Ensure device drivers available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Flash BIOS before upgrade, if necessary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D8A885-21B8-4038-BDBF-E13A5855E510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Maintaining Notebooks and Notebook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General guidelines: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Do not touch LCD panel with sharp objects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Do not pick up or hold by the lid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Use OEM recommended battery packs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Do not tightly pack in a suitcase – use carrying case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Do not move while hard drive is being accessed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Do not put close to appliances generating strong magnetic field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Do not connect to the Internet using a public network without setting the network location to Public</a:t>
            </a:r>
          </a:p>
          <a:p>
            <a:pPr lvl="1" eaLnBrk="1" hangingPunct="1"/>
            <a:endParaRPr lang="en-US" dirty="0" smtClean="0">
              <a:latin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CDC0FE-C96F-488C-9578-003080B84F20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Maintaining Notebooks and Notebook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General guidelines: (cont’d.)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Use passwords with each Windows user account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Keep notebook at room temperature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Keep OS current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Keep away from smoke, water, dust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Do not power up and down unnecessarily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Do not run it while it is in the case, resting on pillow or covered by a blanket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Protect notebook against ESD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CD/DVD before traveling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Take precautions if notebook gets wet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45E930-5595-441E-AA04-24677323F555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B75469-48C1-4B5D-AAD3-7B12854FBFD0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Maintaining Notebooks and Notebook Components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Cleaning tips: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Clean LCD panel with a soft dry cloth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Use compressed air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To clean keyboard, track ball, and touch pad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To blow out air vents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Remove keyboard if keys are sticking and then blow air under keys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Use contact cleaner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Battery connections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Keys, Buttons, and Input Devices on a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or switches might be above the keyboard</a:t>
            </a:r>
          </a:p>
          <a:p>
            <a:pPr lvl="1"/>
            <a:r>
              <a:rPr lang="en-US" dirty="0" smtClean="0"/>
              <a:t>Most of the same settings that these buttons control may also be changed using Windows tools</a:t>
            </a:r>
          </a:p>
          <a:p>
            <a:r>
              <a:rPr lang="en-US" dirty="0" smtClean="0"/>
              <a:t>Some settings might be: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Screen brightness</a:t>
            </a:r>
          </a:p>
          <a:p>
            <a:pPr lvl="1"/>
            <a:r>
              <a:rPr lang="en-US" dirty="0" smtClean="0"/>
              <a:t>Dual displays</a:t>
            </a:r>
          </a:p>
          <a:p>
            <a:pPr lvl="1"/>
            <a:r>
              <a:rPr lang="en-US" dirty="0" smtClean="0"/>
              <a:t>Bluetooth or Wi-Fi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:\Users\Julie\Documents\DropBox\InstructorManuals\A+Hardware\Figures\Ch11\Figure 11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0162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69801" y="4191000"/>
            <a:ext cx="505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19-12  </a:t>
            </a:r>
            <a:r>
              <a:rPr lang="en-US" dirty="0" smtClean="0"/>
              <a:t>Control dual monitors on a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7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Special Keys, Buttons, and Input Devices on a Notebook</a:t>
            </a:r>
            <a:endParaRPr lang="en-US" dirty="0" smtClean="0"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Common laptop pointing devices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Touch pad, TrackPoint or point stick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Some prefer USB wired or wireless mouse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9B452A-9198-4668-8C98-4F362E220CCB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2438400" y="5105400"/>
            <a:ext cx="388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19-13 </a:t>
            </a:r>
            <a:r>
              <a:rPr lang="en-US" sz="1600" dirty="0"/>
              <a:t>The touch pad is the most common pointing device on a </a:t>
            </a:r>
            <a:r>
              <a:rPr lang="en-US" sz="1600" dirty="0" smtClean="0"/>
              <a:t>notebook</a:t>
            </a:r>
            <a:endParaRPr lang="en-US" sz="1600" dirty="0"/>
          </a:p>
        </p:txBody>
      </p:sp>
      <p:pic>
        <p:nvPicPr>
          <p:cNvPr id="5122" name="Picture 2" descr="C:\Users\Julie\Documents\DropBox\InstructorManuals\A+Hardware\Figures\Ch11\Figure 11-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2463"/>
            <a:ext cx="385286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489792-71BA-4ECD-A2A0-A37F25EBD31C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Special Keys, Buttons, and Input Devices on a Notebook</a:t>
            </a:r>
            <a:endParaRPr lang="en-US" dirty="0" smtClean="0">
              <a:latin typeface="Arial" charset="0"/>
            </a:endParaRPr>
          </a:p>
        </p:txBody>
      </p:sp>
      <p:sp>
        <p:nvSpPr>
          <p:cNvPr id="358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Adjust touch pad or TrackPoint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Mouse Properties box: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Adjust pointer speed, mouse trails, pointer size, how the touch pad buttons work, other settings for pointing devices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Tablet PCs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Stylus controlled from the Pen and Input Devices box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Accessed from Windows Control Panel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86717C-7E55-461D-8312-D807CBE6DE6D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Learn about special considerations when supporting notebooks that are different from supporting desktop computers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Learn how to configure, optimize and troubleshoot slots, ports, and peripheral devices used with notebooks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Learn how to replace and upgrade internal components in a notebook and all-in-one computer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Learn how to troubleshoot hardware problems with notebooks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PCMCIA and ExpressCard Slots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Most peripheral devices today use a USB port to connect to a notebook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Older notebooks offered slots to connect peripherals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Personal Computer Memory Card International Association (PCMCIA)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Include variations of PC Card, CardBus, ExpressCard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PC Card slot technologies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16-bit ISA bus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Three standards pertaining to size and thickness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Type 1, Type II, Type III</a:t>
            </a:r>
          </a:p>
          <a:p>
            <a:pPr lvl="1"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C0A65A-C53E-484C-9BB2-0B4398B5A93F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7AA683-BFDC-4D04-8677-B2B93C5BBCF5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PCMCIA and ExpressCard Slots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CardBus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Increases bus width to 32 bits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Backward compatible with earlier standards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ExpressCard matches PCI Express and USB 2.0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Two sizes: ExpressCard/34 and ExpressCard/54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Not backward compatible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Hot-pluggable, hot-swappable, and supports autoconfiguration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146" name="Picture 2" descr="C:\Users\Julie\Documents\DropBox\InstructorManuals\A+Hardware\Figures\Ch11\Figure 11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6451"/>
            <a:ext cx="609069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4685763"/>
            <a:ext cx="809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19-18  </a:t>
            </a:r>
            <a:r>
              <a:rPr lang="en-US" dirty="0" smtClean="0"/>
              <a:t>This notebook has one CardBus slot and one ExpressCard 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6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674D86-F121-40E8-BE67-E0D98CAFF90E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PCMCIA and ExpressCard Slots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Windows services for PC Card or ExpressCard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Socket service and card service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Removing card from PC card or ExpressCard slot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Use the Safely Remove Hardware icon in the notification area</a:t>
            </a:r>
          </a:p>
          <a:p>
            <a:pPr lvl="1" eaLnBrk="1" hangingPunct="1"/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roceed to eject the card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Port or Slot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problems arise with a port or slot:</a:t>
            </a:r>
          </a:p>
          <a:p>
            <a:pPr lvl="1"/>
            <a:r>
              <a:rPr lang="en-US" dirty="0" smtClean="0"/>
              <a:t>Use Device Manager to see if errors are reported</a:t>
            </a:r>
          </a:p>
          <a:p>
            <a:r>
              <a:rPr lang="en-US" dirty="0" smtClean="0"/>
              <a:t>Backups of drivers may be stored on hard drive</a:t>
            </a:r>
          </a:p>
          <a:p>
            <a:pPr lvl="1"/>
            <a:r>
              <a:rPr lang="en-US" dirty="0" smtClean="0"/>
              <a:t>Download the latest drivers from manufacturer’s web site</a:t>
            </a:r>
          </a:p>
          <a:p>
            <a:r>
              <a:rPr lang="en-US" dirty="0" smtClean="0"/>
              <a:t>If problem is not solved by updating drivers:</a:t>
            </a:r>
          </a:p>
          <a:p>
            <a:pPr lvl="1"/>
            <a:r>
              <a:rPr lang="en-US" dirty="0" smtClean="0"/>
              <a:t>Use Device Manager to uninstall the port or slot drivers </a:t>
            </a:r>
          </a:p>
          <a:p>
            <a:pPr lvl="1"/>
            <a:r>
              <a:rPr lang="en-US" dirty="0" smtClean="0"/>
              <a:t>Then use support tools to reinstall the drivers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Power and Electrical Devices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Notebook power sources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AC adapter or a battery pack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Auto-switching AC adapter feature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Device automatically switches from 110 V to 220 V AC power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Today’s batteries use: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Lithium Ion Technology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Some notebooks use two batteries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Second battery is known as a sheet battery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5FF0F3-8158-4338-94F5-F3D51A706B79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Power and Electrical Devices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Notebook power needs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 DC adapter for travel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Inverter changes DC to AC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F133F1-E2CB-406C-90D3-F0FFC080B885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57400" y="5334000"/>
            <a:ext cx="510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19-26 </a:t>
            </a:r>
            <a:r>
              <a:rPr lang="en-US" sz="1600" dirty="0"/>
              <a:t>An inverter changes DC to AC and provides an outlet for your laptop’s AC </a:t>
            </a:r>
            <a:r>
              <a:rPr lang="en-US" sz="1600" dirty="0" smtClean="0"/>
              <a:t>adapter</a:t>
            </a:r>
            <a:endParaRPr lang="en-US" sz="1600" dirty="0"/>
          </a:p>
        </p:txBody>
      </p:sp>
      <p:pic>
        <p:nvPicPr>
          <p:cNvPr id="7170" name="Picture 2" descr="C:\Users\Julie\Documents\DropBox\InstructorManuals\A+Hardware\Figures\Ch11\Figure 11-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55362"/>
            <a:ext cx="3651250" cy="2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Power Management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Use power management settings to conserve power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Power-saving states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Sleep mode: also called suspend mode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Saves power when computer is not in use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Hibernation: work is saved to hard drive and powers system down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Older computers allows power settings to be configured in Windows and in BIOS setup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Newer BIOS does not control power settings that might conflict with Windows settings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D4AEB3-0BA6-4FB5-A210-EDEA1FB58B0A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Advanced Configuration and Power Interface (ACPI) standards, BIOS might refer to 5 S states:</a:t>
            </a:r>
          </a:p>
          <a:p>
            <a:pPr lvl="1"/>
            <a:r>
              <a:rPr lang="en-US" dirty="0" smtClean="0"/>
              <a:t>S1: hard drive and monitor are turned off, everything else runs normally</a:t>
            </a:r>
          </a:p>
          <a:p>
            <a:pPr lvl="1"/>
            <a:r>
              <a:rPr lang="en-US" dirty="0" smtClean="0"/>
              <a:t>S2: processor is also turned off</a:t>
            </a:r>
          </a:p>
          <a:p>
            <a:pPr lvl="1"/>
            <a:r>
              <a:rPr lang="en-US" dirty="0" smtClean="0"/>
              <a:t>S3: everything is shut down except RAM and enough of the system to respond to a wake-up (sleep mode)</a:t>
            </a:r>
          </a:p>
          <a:p>
            <a:pPr lvl="1"/>
            <a:r>
              <a:rPr lang="en-US" dirty="0" smtClean="0"/>
              <a:t>S4: hibernation</a:t>
            </a:r>
          </a:p>
          <a:p>
            <a:pPr lvl="1"/>
            <a:r>
              <a:rPr lang="en-US" dirty="0" smtClean="0"/>
              <a:t>S5: power off state after a normal shutdown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6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Port Replicators and Docking Stations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Port replicator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Easy connection to full-sized monitor, keyboard, AC power adapter, and other devices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Docking station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Same functions as port replicator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Additional slots for adding secondary storage devices and expansion cards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873F5E-0026-46E6-9E88-CA50A58974FC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Special Considerations When Supporting Notebooks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Notebook (laptop): portable computer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Varieties: tablet PCs and netbooks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Tablet PC has more features than a notebook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Netbook is smaller and has less features than notebook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Comparing notebooks to desktop computers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Use the same technology as desktops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Smaller, portable, and uses less power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Replacement parts cost more than desktops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Notebooks offer a variety of ports and slots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09C94A-0791-4AF4-BE17-84E48EC5BD0F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C16A3F-ADA8-45EF-BAAD-743DA623B6C3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Replacing and Upgrading Internal Parts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Alternatives to consider before taking on complex repair projects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How to upgrade memory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How to exchange a drive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How to perform other complex repair projects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Exchanging an LCD panel or motherboard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830636-EA04-4689-A631-6338DCB8E82C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Three Approaches to Dealing with a Broken Internal Device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Factors to consider before starting repair project: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Warranty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Time the repair will take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Alternatives to fixing (upgrading)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Return notebook to manufacturer or service center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Substitute external component for internal device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Replace the internal device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Three Approaches to Dealing with a Broken Internal Device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Before replacing or upgrading a component: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Back up important data if possible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Ground yourself against ESD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ExpressCards, CDs, DVDs, flash memory cards, or USB devices and then shut down notebook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Disconnect AC adapter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Undock (if necessary) and remove the battery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24079F-9DB9-4274-8F32-83EDB9B921EF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Upgrading Memory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Memory used in notebooks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SO-DIMMs (small outline DIMMs)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DDR3 or DDR2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SO-RIMMs (small outline RIMMs) – used by older notebooks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Can only use the type of memory the notebook is designed to support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7D026C-2839-463B-B361-DC9DFC8D6979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18B122-EA92-450D-B029-6F93B8EAEBB7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09800" y="5791200"/>
            <a:ext cx="5440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11-2 </a:t>
            </a:r>
            <a:r>
              <a:rPr lang="en-US" sz="1600" dirty="0"/>
              <a:t>Memory modules used in notebook computers</a:t>
            </a:r>
          </a:p>
        </p:txBody>
      </p:sp>
      <p:pic>
        <p:nvPicPr>
          <p:cNvPr id="8194" name="Picture 2" descr="C:\Users\Julie\Documents\DropBox\InstructorManuals\A+Hardware\Figures\Ch11\Table 11-2.jpg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"/>
            <a:ext cx="3942855" cy="50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2D0026-20BA-4ACE-9974-E79DC908E53A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Upgrading Memory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How to upgrade notebook memory: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Upgrade process is similar to desktops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Considerations: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Make sure warranty not being voided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Search for best buy on a suitable and authorized part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General steps: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Decide how much memory to upgrade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Purchase memory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Install it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Follow steps outlined in the chapter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Replacing a Hard Drive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General guidelines: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See manufacturer’s documentation for drive sizes and connector types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Be aware of voiding manufacturer’s warranty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Shopping: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Notebook drive: 2.5 inches wide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May use SSD (solid state device) technology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Hard drives connector: SATA or PATA (IDE)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44-pin IDE drive may use adapter to interface between proprietary connector and motherboard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5C66D0-92FD-4C36-B6E6-B4C36E0EE7D7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Replacing a Hard Drive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Issues to consider before replacing hard drive: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Old drive crashed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Recovery media and notebook drivers CD required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Upgrade: must transfer data from old drive to new one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Older notebook computers required disassembly 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Newer notebooks: easy to replace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If BIOS setup uses autodetect: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System boots up and BIOS recognizes new drive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Searches for an operating system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If a new drive: boot from Windows recovery CD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4399C9-F4DA-4C3E-873F-B51B86FB9601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EFA560-FC1F-4BA0-AB58-495DE66327C0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  <p:sp>
        <p:nvSpPr>
          <p:cNvPr id="47108" name="Rectangle 7"/>
          <p:cNvSpPr>
            <a:spLocks noChangeArrowheads="1"/>
          </p:cNvSpPr>
          <p:nvPr/>
        </p:nvSpPr>
        <p:spPr bwMode="auto">
          <a:xfrm>
            <a:off x="4648200" y="4267200"/>
            <a:ext cx="3962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19-41 </a:t>
            </a:r>
            <a:r>
              <a:rPr lang="en-US" sz="1600" dirty="0"/>
              <a:t>Push the drive out of its </a:t>
            </a:r>
            <a:r>
              <a:rPr lang="en-US" sz="1600" dirty="0" smtClean="0"/>
              <a:t>bay</a:t>
            </a:r>
            <a:endParaRPr lang="en-US" sz="1600" dirty="0"/>
          </a:p>
        </p:txBody>
      </p:sp>
      <p:sp>
        <p:nvSpPr>
          <p:cNvPr id="47109" name="Rectangle 8"/>
          <p:cNvSpPr>
            <a:spLocks noChangeArrowheads="1"/>
          </p:cNvSpPr>
          <p:nvPr/>
        </p:nvSpPr>
        <p:spPr bwMode="auto">
          <a:xfrm>
            <a:off x="381000" y="4267200"/>
            <a:ext cx="388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19-40 </a:t>
            </a:r>
            <a:r>
              <a:rPr lang="en-US" sz="1600" dirty="0"/>
              <a:t>This one screw holds the hard drive in </a:t>
            </a:r>
            <a:r>
              <a:rPr lang="en-US" sz="1600" dirty="0" smtClean="0"/>
              <a:t>position</a:t>
            </a:r>
            <a:endParaRPr lang="en-US" sz="1600" dirty="0"/>
          </a:p>
        </p:txBody>
      </p:sp>
      <p:pic>
        <p:nvPicPr>
          <p:cNvPr id="9218" name="Picture 2" descr="C:\Users\Julie\Documents\DropBox\InstructorManuals\A+Hardware\Figures\Ch11\Figure 11-4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4" y="2138279"/>
            <a:ext cx="3675888" cy="21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Julie\Documents\DropBox\InstructorManuals\A+Hardware\Figures\Ch11\Figure 11-4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37441"/>
            <a:ext cx="4038600" cy="233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Requires special tools and extra patience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9D00F2-076D-4656-9C94-27DC34218F72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609600" y="4572000"/>
            <a:ext cx="4038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19-43 </a:t>
            </a:r>
            <a:r>
              <a:rPr lang="en-US" sz="1600" dirty="0"/>
              <a:t>To protect the system against ESD, attach the alligator clip of a ground strap to an I/O port on the back of the notebook. </a:t>
            </a: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4876800" y="4572000"/>
            <a:ext cx="373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19-44 </a:t>
            </a:r>
            <a:r>
              <a:rPr lang="en-US" sz="1600" dirty="0"/>
              <a:t>Tools for disassembling a notebook computer. </a:t>
            </a:r>
          </a:p>
        </p:txBody>
      </p:sp>
      <p:pic>
        <p:nvPicPr>
          <p:cNvPr id="10242" name="Picture 2" descr="C:\Users\Julie\Documents\DropBox\InstructorManuals\A+Hardware\Figures\Ch11\Figure 11-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9650"/>
            <a:ext cx="3206248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Julie\Documents\DropBox\InstructorManuals\A+Hardware\Figures\Ch11\Figure 11-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73599"/>
            <a:ext cx="3645989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C:\Users\Julie\Documents\DropBox\InstructorManuals\A+Hardware\Figures\Ch11\Figure 11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556608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5686023"/>
            <a:ext cx="560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19-2  </a:t>
            </a:r>
            <a:r>
              <a:rPr lang="en-US" dirty="0" smtClean="0"/>
              <a:t>Ports and slots on a notebook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Many small screws require smaller tools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Work methodically: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Keep screws and components organized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Place screws in a pillbox (label each compartment)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Place screws on soft padded work surface</a:t>
            </a:r>
          </a:p>
          <a:p>
            <a:pPr lvl="3" eaLnBrk="1" hangingPunct="1"/>
            <a:r>
              <a:rPr lang="en-US" dirty="0" smtClean="0">
                <a:latin typeface="Arial" charset="0"/>
              </a:rPr>
              <a:t>Use white labeling tape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Place screws on notebook paper</a:t>
            </a:r>
          </a:p>
          <a:p>
            <a:pPr lvl="3" eaLnBrk="1" hangingPunct="1"/>
            <a:r>
              <a:rPr lang="en-US" dirty="0" smtClean="0">
                <a:latin typeface="Arial" charset="0"/>
              </a:rPr>
              <a:t>Write where screw belongs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Tape screw beside manufacturer documentation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Keep notes to help with reassembly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0D7ECF-1245-4042-97B9-B8D622DDE988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08AF17-779A-4F9E-807F-3A0944D51758}" type="slidenum">
              <a:rPr lang="en-US" smtClean="0"/>
              <a:pPr eaLnBrk="1" hangingPunct="1"/>
              <a:t>41</a:t>
            </a:fld>
            <a:endParaRPr lang="en-US" dirty="0" smtClean="0"/>
          </a:p>
        </p:txBody>
      </p:sp>
      <p:sp>
        <p:nvSpPr>
          <p:cNvPr id="50180" name="Rectangle 7"/>
          <p:cNvSpPr>
            <a:spLocks noChangeArrowheads="1"/>
          </p:cNvSpPr>
          <p:nvPr/>
        </p:nvSpPr>
        <p:spPr bwMode="auto">
          <a:xfrm>
            <a:off x="533400" y="3962400"/>
            <a:ext cx="381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19-46 </a:t>
            </a:r>
            <a:r>
              <a:rPr lang="en-US" sz="1600" dirty="0"/>
              <a:t>Using a notepad can help you organize screws so you know which screw goes where when </a:t>
            </a:r>
            <a:r>
              <a:rPr lang="en-US" sz="1600" dirty="0" smtClean="0"/>
              <a:t>reassembling</a:t>
            </a:r>
            <a:endParaRPr lang="en-US" sz="1600" dirty="0"/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4419600" y="3962400"/>
            <a:ext cx="457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19-47 </a:t>
            </a:r>
            <a:r>
              <a:rPr lang="en-US" sz="1600" dirty="0"/>
              <a:t>Tape screws beside the step in the manufacturer documentation that told you to remove the screw. </a:t>
            </a:r>
          </a:p>
        </p:txBody>
      </p:sp>
      <p:pic>
        <p:nvPicPr>
          <p:cNvPr id="11266" name="Picture 2" descr="C:\Users\Julie\Documents\DropBox\InstructorManuals\A+Hardware\Figures\Ch11\Figure 11-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121446"/>
            <a:ext cx="3511550" cy="279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Julie\Documents\DropBox\InstructorManuals\A+Hardware\Figures\Ch11\Figure 11-4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7014"/>
            <a:ext cx="36703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01FD2D-B2B2-4E04-BBA3-AEF58F3C79A2}" type="slidenum">
              <a:rPr lang="en-US" smtClean="0"/>
              <a:pPr eaLnBrk="1" hangingPunct="1"/>
              <a:t>42</a:t>
            </a:fld>
            <a:endParaRPr lang="en-US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Disassembly tips: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Find the hardware service manual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Consider the warranty might still apply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Opening the case might void the warranty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Take the time necessary, do not force anything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Protect against ESD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Understand ZIF connectors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Pry up plastic covers with dental pick or screwdriver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Plastic screws may be used only once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Disassemble components in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7FDA64-E2DD-4473-B847-2A3A90A67C13}" type="slidenum">
              <a:rPr lang="en-US" smtClean="0"/>
              <a:pPr eaLnBrk="1" hangingPunct="1"/>
              <a:t>43</a:t>
            </a:fld>
            <a:endParaRPr lang="en-US" dirty="0" smtClean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Reassembly tips: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Reassemble notebook in reverse order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Tighten, but do not over tighten, all screws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Before installing the battery or AC adapter verify there are no loose parts inside the notebook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41DD75-FACA-473A-8CEA-8833FE35006C}" type="slidenum">
              <a:rPr lang="en-US" smtClean="0"/>
              <a:pPr eaLnBrk="1" hangingPunct="1"/>
              <a:t>44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 Replacing the keyboard and touchpad:</a:t>
            </a:r>
          </a:p>
          <a:p>
            <a:pPr lvl="1" eaLnBrk="1" hangingPunct="1"/>
            <a:r>
              <a:rPr lang="en-US" sz="2300" dirty="0" smtClean="0">
                <a:latin typeface="Arial" charset="0"/>
              </a:rPr>
              <a:t>Power down and unplug notebook</a:t>
            </a:r>
          </a:p>
          <a:p>
            <a:pPr lvl="1" eaLnBrk="1" hangingPunct="1"/>
            <a:r>
              <a:rPr lang="en-US" sz="2300" dirty="0" smtClean="0">
                <a:latin typeface="Arial" charset="0"/>
              </a:rPr>
              <a:t>Remove screws on notebook bottom</a:t>
            </a:r>
          </a:p>
          <a:p>
            <a:pPr lvl="1" eaLnBrk="1" hangingPunct="1"/>
            <a:r>
              <a:rPr lang="en-US" sz="2300" dirty="0" smtClean="0">
                <a:latin typeface="Arial" charset="0"/>
              </a:rPr>
              <a:t>Open Lid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Push keyboard toward lid while pulling it up to release it from the case</a:t>
            </a:r>
          </a:p>
          <a:p>
            <a:pPr lvl="1" eaLnBrk="1" hangingPunct="1"/>
            <a:r>
              <a:rPr lang="en-US" sz="2300" dirty="0" smtClean="0">
                <a:latin typeface="Arial" charset="0"/>
              </a:rPr>
              <a:t>Bring keyboard out of the case and forward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Expose keyboard ribbon cable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Use screwdriver to lift cable connector up and out</a:t>
            </a:r>
          </a:p>
          <a:p>
            <a:pPr lvl="1" eaLnBrk="1" hangingPunct="1"/>
            <a:r>
              <a:rPr lang="en-US" sz="2300" dirty="0" smtClean="0">
                <a:latin typeface="Arial" charset="0"/>
              </a:rPr>
              <a:t>Replace keyboard following steps in reverse order</a:t>
            </a:r>
          </a:p>
          <a:p>
            <a:pPr lvl="1" eaLnBrk="1" hangingPunct="1"/>
            <a:r>
              <a:rPr lang="en-US" sz="2300" dirty="0" smtClean="0">
                <a:latin typeface="Arial" charset="0"/>
              </a:rPr>
              <a:t>If touchpad is part of keyboard bezel, remove keyboard before removing the keyboard bezel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Replacing optical drives: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keyboard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screw holding DVD drive to notebook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Slide drive out of the bay and new drive into the bay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Ensure connection with drive connector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Replace the screw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Replacing expansion cards: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Newer notebook use Mini PCI Express slots (Mini PCIe)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Uses 52 pins on the edge connector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Older notebooks use a Mini PCI slot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8CAD0F-18F7-492A-B1E9-7676514213BC}" type="slidenum">
              <a:rPr lang="en-US" smtClean="0"/>
              <a:pPr eaLnBrk="1" hangingPunct="1"/>
              <a:t>45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Steps to remove a Mini PCIe wireless network card: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Disconnect antenna from Wi-Fi card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the one screw at the top of the card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Pull card forward and out of the slot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49164A-DB7E-48A8-9809-B4B78177285B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  <p:sp>
        <p:nvSpPr>
          <p:cNvPr id="55303" name="Rectangle 9"/>
          <p:cNvSpPr>
            <a:spLocks noChangeArrowheads="1"/>
          </p:cNvSpPr>
          <p:nvPr/>
        </p:nvSpPr>
        <p:spPr bwMode="auto">
          <a:xfrm>
            <a:off x="1752600" y="5638800"/>
            <a:ext cx="541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19-61 </a:t>
            </a:r>
            <a:r>
              <a:rPr lang="en-US" sz="1600" dirty="0"/>
              <a:t>How to remove a Mini PCI Express </a:t>
            </a:r>
            <a:r>
              <a:rPr lang="en-US" sz="1600" dirty="0" smtClean="0"/>
              <a:t>card</a:t>
            </a:r>
            <a:endParaRPr lang="en-US" sz="1600" dirty="0"/>
          </a:p>
        </p:txBody>
      </p:sp>
      <p:pic>
        <p:nvPicPr>
          <p:cNvPr id="12290" name="Picture 2" descr="C:\Users\Julie\Documents\DropBox\InstructorManuals\A+Hardware\Figures\Ch11\Figure 11-6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0392"/>
            <a:ext cx="5124450" cy="21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3CEBC8-D29A-440E-82DA-1325AAFA99A3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Replacing the processor: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Use CPU supported by manufacturer and notebook model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For many laptops, remove the cover on the bottom to expose the processor fan and heat sink assembly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Some laptops may require you to remove the keyboard and keyboard bezel to reach the fan assembly and processor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3314" name="Picture 2" descr="C:\Users\Julie\Documents\DropBox\InstructorManuals\A+Hardware\Figures\Ch11\Figure 11-6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715000" cy="31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5233116"/>
            <a:ext cx="764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19-63  </a:t>
            </a:r>
            <a:r>
              <a:rPr lang="en-US" dirty="0" smtClean="0"/>
              <a:t>Remove the cover from the bottom of the laptop to expose</a:t>
            </a:r>
          </a:p>
          <a:p>
            <a:r>
              <a:rPr lang="en-US" dirty="0" smtClean="0"/>
              <a:t>                       the heat sink and fan assembly and to reach the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02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Disassembling and Reassembling a Notebook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Replacing the motherboard:</a:t>
            </a:r>
          </a:p>
          <a:p>
            <a:pPr lvl="1"/>
            <a:r>
              <a:rPr lang="en-US" dirty="0" smtClean="0"/>
              <a:t>Need to fully disassemble the entire notebook</a:t>
            </a:r>
          </a:p>
          <a:p>
            <a:pPr lvl="2"/>
            <a:r>
              <a:rPr lang="en-US" dirty="0" smtClean="0"/>
              <a:t>Consider alternatives before proceeding</a:t>
            </a:r>
          </a:p>
          <a:p>
            <a:pPr lvl="1"/>
            <a:r>
              <a:rPr lang="en-US" dirty="0" smtClean="0"/>
              <a:t>General procedure for replacing the motherboard:</a:t>
            </a:r>
          </a:p>
          <a:p>
            <a:pPr lvl="2"/>
            <a:r>
              <a:rPr lang="en-US" dirty="0" smtClean="0"/>
              <a:t>Remove the keyboard, optical drive, and mini PCIe card</a:t>
            </a:r>
          </a:p>
          <a:p>
            <a:pPr lvl="2"/>
            <a:r>
              <a:rPr lang="en-US" dirty="0" smtClean="0"/>
              <a:t>Remove the notebook lid and keyboard bezel assembly</a:t>
            </a:r>
          </a:p>
          <a:p>
            <a:pPr lvl="2"/>
            <a:r>
              <a:rPr lang="en-US" dirty="0" smtClean="0"/>
              <a:t>Lift up the assembly and disconnect two cables connecting it to the motherboard</a:t>
            </a:r>
          </a:p>
          <a:p>
            <a:pPr lvl="2"/>
            <a:r>
              <a:rPr lang="en-US" dirty="0" smtClean="0"/>
              <a:t>Remove CPU and DVD drive</a:t>
            </a:r>
          </a:p>
          <a:p>
            <a:pPr lvl="2"/>
            <a:r>
              <a:rPr lang="en-US" dirty="0" smtClean="0"/>
              <a:t>Remove screw that hold motherboard in place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0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Warranty Concerns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Always check to see if notebook is under warranty before servicing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Contacting technical support: information needed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Notebook model and serial number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Purchaser name, phone number, address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Service options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On-site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Ship to authorized service center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Phone assistance or online chat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3180FF-4502-4A77-A836-D932E225C9AA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4338" name="Picture 2" descr="C:\Users\Julie\Documents\DropBox\InstructorManuals\A+Hardware\Figures\Ch11\Figure 11-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867400" cy="32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0361" y="4953000"/>
            <a:ext cx="7254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19-71  </a:t>
            </a:r>
            <a:r>
              <a:rPr lang="en-US" sz="1600" dirty="0" smtClean="0"/>
              <a:t>Remove the single screw attaching the motherboard to the case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0297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Replacing the LCD panel: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If LCD panel is dim or black: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Connect external monitor to video port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Toggle between LCD panel, external monitor, and both the panel and monitor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If external monitor works: LCD panel assembly likely broken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If LCD display entirely black: replace LCD assembly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If LCD display dim: video inverter problem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High-end notebooks contain video card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May need to replace it too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5BFCF7-65D9-477E-A2B0-25B7E3365CBA}" type="slidenum">
              <a:rPr lang="en-US" smtClean="0"/>
              <a:pPr eaLnBrk="1" hangingPunct="1"/>
              <a:t>51</a:t>
            </a:fld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Disassembling and Reassembling a Notebook Computer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General directions to replace an LCD panel: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AC adapter and battery pack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the keyboard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screws holding hinge in place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Remove hinge cover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screws holding LCD panel to the notebook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LCD panel from the notebook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Remove screws holding the top cover and LCD panel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Disconnect old inverter and install the new one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Reattach LCD panel assembly to the notebook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F99DE-4175-45DB-87F2-29AED717D2D0}" type="slidenum">
              <a:rPr lang="en-US" smtClean="0"/>
              <a:pPr eaLnBrk="1" hangingPunct="1"/>
              <a:t>52</a:t>
            </a:fld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Inside An All-In-One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All-in-one computer: uses a mix of components sized for a desktop and a notebook</a:t>
            </a:r>
          </a:p>
          <a:p>
            <a:pPr lvl="1"/>
            <a:r>
              <a:rPr lang="en-US" dirty="0" smtClean="0"/>
              <a:t>For some components, you’ll need to buy replacements from the manufacturer because they are most likely proprietary</a:t>
            </a:r>
          </a:p>
          <a:p>
            <a:pPr lvl="1"/>
            <a:r>
              <a:rPr lang="en-US" dirty="0" smtClean="0"/>
              <a:t>See the service manual for specific directions about replacing parts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9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15362" name="Picture 2" descr="C:\Users\Julie\Documents\DropBox\InstructorManuals\A+Hardware\Figures\Ch11\Figure 11-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8" y="1066800"/>
            <a:ext cx="5638800" cy="43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5645308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19-80  </a:t>
            </a:r>
            <a:r>
              <a:rPr lang="en-US" dirty="0" smtClean="0"/>
              <a:t>Components inside an all-in-one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98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diagnostics software to troubleshoot problems with notebook ports, slots or other devices</a:t>
            </a:r>
          </a:p>
          <a:p>
            <a:pPr lvl="1"/>
            <a:r>
              <a:rPr lang="en-US" dirty="0" smtClean="0"/>
              <a:t>Download from manufacturer’s web site if you don’t have it available on the hard drive</a:t>
            </a:r>
          </a:p>
          <a:p>
            <a:endParaRPr lang="en-US" dirty="0"/>
          </a:p>
          <a:p>
            <a:r>
              <a:rPr lang="en-US" dirty="0" smtClean="0"/>
              <a:t>Next few slides cover some common problems with notebooks and how to solve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68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Logging Onto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to make sure NumLock is off</a:t>
            </a:r>
          </a:p>
          <a:p>
            <a:pPr lvl="1"/>
            <a:r>
              <a:rPr lang="en-US" dirty="0" smtClean="0"/>
              <a:t>Notebooks use this key to toggle between keys interpreted  as letters and numbers</a:t>
            </a:r>
          </a:p>
          <a:p>
            <a:pPr lvl="1"/>
            <a:r>
              <a:rPr lang="en-US" dirty="0" smtClean="0"/>
              <a:t>Most notebooks have a NumLock indicator light near the keyboard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96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Wireless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Notebook might have a switch to turn internal wireless adapter on and off</a:t>
            </a:r>
          </a:p>
          <a:p>
            <a:pPr lvl="1"/>
            <a:r>
              <a:rPr lang="en-US" dirty="0" smtClean="0"/>
              <a:t>Might also use a key combination for that purpose</a:t>
            </a:r>
          </a:p>
          <a:p>
            <a:pPr lvl="1"/>
            <a:r>
              <a:rPr lang="en-US" dirty="0" smtClean="0"/>
              <a:t>Ensure switch is set to on</a:t>
            </a:r>
          </a:p>
          <a:p>
            <a:r>
              <a:rPr lang="en-US" dirty="0" smtClean="0"/>
              <a:t>For intermittent connectivity, ensure laptop is within range of wireless access point</a:t>
            </a:r>
          </a:p>
          <a:p>
            <a:r>
              <a:rPr lang="en-US" dirty="0" smtClean="0"/>
              <a:t>Follow directions for your notebook to turn Bluetooth 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03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or Battery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power is not getting to the system or battery indicator light is lit: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erify the AC adapter is plugged into an outlet</a:t>
            </a:r>
          </a:p>
          <a:p>
            <a:pPr lvl="1"/>
            <a:r>
              <a:rPr lang="en-US" dirty="0" smtClean="0"/>
              <a:t>Check if AC adapter’s plug is secure outlet</a:t>
            </a:r>
          </a:p>
          <a:p>
            <a:pPr lvl="1"/>
            <a:r>
              <a:rPr lang="en-US" dirty="0" smtClean="0"/>
              <a:t>Check connections on both sides of AC adapter transformer</a:t>
            </a:r>
          </a:p>
          <a:p>
            <a:pPr lvl="1"/>
            <a:r>
              <a:rPr lang="en-US" dirty="0" smtClean="0"/>
              <a:t>Check connection at notebook</a:t>
            </a:r>
          </a:p>
          <a:p>
            <a:r>
              <a:rPr lang="en-US" dirty="0" smtClean="0"/>
              <a:t>If battery is not charging when AC adapter is plugged in, problem might be with battery or motherboard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58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LCD panel shows a black screen but power light is on:</a:t>
            </a:r>
          </a:p>
          <a:p>
            <a:pPr lvl="1"/>
            <a:r>
              <a:rPr lang="en-US" dirty="0" smtClean="0"/>
              <a:t>Look for an LCD cutoff switch or button on laptop</a:t>
            </a:r>
          </a:p>
          <a:p>
            <a:pPr lvl="1"/>
            <a:r>
              <a:rPr lang="en-US" dirty="0" smtClean="0"/>
              <a:t>Try to use the video port on the notebook to connect to an external monitor</a:t>
            </a:r>
          </a:p>
          <a:p>
            <a:pPr lvl="1"/>
            <a:r>
              <a:rPr lang="en-US" dirty="0" smtClean="0"/>
              <a:t>If external monitor does work, problem is with the LCD panel assembly</a:t>
            </a:r>
          </a:p>
          <a:p>
            <a:pPr lvl="2"/>
            <a:r>
              <a:rPr lang="en-US" dirty="0" smtClean="0"/>
              <a:t>Will need to replace inverter or LCD panel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59B2DC-2971-400E-A37C-202FE64949A2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600200" y="5105400"/>
            <a:ext cx="6172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19-4 </a:t>
            </a:r>
            <a:r>
              <a:rPr lang="en-US" sz="1600" dirty="0"/>
              <a:t>The model and serial number stamped on the bottom of a notebook are used to identify the notebook to service desk personnel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2050" name="Picture 2" descr="C:\Users\Julie\Documents\DropBox\InstructorManuals\A+Hardware\Figures\Ch11\Figure 11-4.jpg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9744"/>
            <a:ext cx="3514344" cy="410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Flickering, Dim, or Otherwise Poor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to solve problems with bad video:</a:t>
            </a:r>
          </a:p>
          <a:p>
            <a:pPr lvl="1"/>
            <a:r>
              <a:rPr lang="en-US" dirty="0" smtClean="0"/>
              <a:t>Verify Windows display settings</a:t>
            </a:r>
          </a:p>
          <a:p>
            <a:pPr lvl="1"/>
            <a:r>
              <a:rPr lang="en-US" dirty="0" smtClean="0"/>
              <a:t>Adjust the brightness</a:t>
            </a:r>
          </a:p>
          <a:p>
            <a:pPr lvl="1"/>
            <a:r>
              <a:rPr lang="en-US" dirty="0" smtClean="0"/>
              <a:t>Update the video drivers</a:t>
            </a:r>
          </a:p>
          <a:p>
            <a:pPr lvl="1"/>
            <a:r>
              <a:rPr lang="en-US" dirty="0" smtClean="0"/>
              <a:t>A flickering screen can be caused by bad video drivers, a low refresh rate, a bad inverter, or loose connections inside the laptop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47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7CAF21-2199-4CAE-A275-4842C6CF05CC}" type="slidenum">
              <a:rPr lang="en-US" smtClean="0"/>
              <a:pPr eaLnBrk="1" hangingPunct="1"/>
              <a:t>61</a:t>
            </a:fld>
            <a:endParaRPr lang="en-US" dirty="0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Summary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Notebook computers are designed for travel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The notebook manufacturer documentation are useful when disassembling, troubleshooting, and repairing a notebook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A notebook uses a customized installation of the Windows OS, customized by the manufacturer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A notebook hard drive is likely to contain a recovery partition or notebook may come with recovery CDs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PC Cards, CardBus, and ExpressCard slots are a popular way to add peripheral devices to notebooks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Summary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Updating drivers for a port of slot can sometimes solve problems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A notebook can be powered by a battery pack or AC adapter connected to a power source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Windows 7/Vista uses sleep mode and hibernation to conserve power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When an internal component needs replacing, consider disabling the component and using an external peripheral device in its place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Current notebooks use SO-DIMMs for memory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46C459-5346-4182-B6CB-A15CBDEB25B8}" type="slidenum">
              <a:rPr lang="en-US" smtClean="0"/>
              <a:pPr eaLnBrk="1" hangingPunct="1"/>
              <a:t>62</a:t>
            </a:fld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upgrading components on a notebook, use components that are the same brand as notebook</a:t>
            </a:r>
          </a:p>
          <a:p>
            <a:r>
              <a:rPr lang="en-US" dirty="0" smtClean="0"/>
              <a:t>Use diagnostics software from the notebook manufacturer to troubleshoot</a:t>
            </a:r>
          </a:p>
          <a:p>
            <a:r>
              <a:rPr lang="en-US" dirty="0" smtClean="0"/>
              <a:t>Use a multimeter to check the voltage output of an AC adapter</a:t>
            </a:r>
          </a:p>
          <a:p>
            <a:r>
              <a:rPr lang="en-US" dirty="0" smtClean="0"/>
              <a:t>Use an external monitor to verify that a video problem is with the LCD panel rather than internal video card or motherboard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CBAA0-0189-4956-B34F-38047D164F18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5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Service Manuals and Other Sources of Information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Service manuals save time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Enables safe notebook disassembly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Locating documentation – Service manual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Manufacturer’s physical manual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Manufacturer’s Web site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Support or FAQ pages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Third party websites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User manual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Provides basic maintenance tasks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98733B-945F-4A15-8AEA-CB9570F19935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D80A5-294F-4817-8EC9-440DB2C39D94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Diagnostic Tools Provided By Manufacturers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determine problem components use diagnostic software provided by manufacturer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Sources: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Manufacturer’s Web site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CDs bundled with the notebook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Hard drive or floppy disk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Example: PC-Doctor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Included with Lenovo, Fujitsu, and HP notebooks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Can be purchased separately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60E055-0CC9-4E9B-8DF6-641FE788A811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OEM Operating System Build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Operating system preinstalled at the factory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Original equipment manufacturer (OEM)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OS Build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Customized installation of the OS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Proprietary drivers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Customized diagnostic software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Use caution when upgrading to new 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3842</Words>
  <Application>Microsoft Office PowerPoint</Application>
  <PresentationFormat>On-screen Show (4:3)</PresentationFormat>
  <Paragraphs>539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Default Design</vt:lpstr>
      <vt:lpstr>1_Default Design</vt:lpstr>
      <vt:lpstr>A+ Guide to Managing &amp; Maintaining Your PC, 8th Edition</vt:lpstr>
      <vt:lpstr>Objectives</vt:lpstr>
      <vt:lpstr>Special Considerations When Supporting Notebooks</vt:lpstr>
      <vt:lpstr>PowerPoint Presentation</vt:lpstr>
      <vt:lpstr>Warranty Concerns</vt:lpstr>
      <vt:lpstr>PowerPoint Presentation</vt:lpstr>
      <vt:lpstr>Service Manuals and Other Sources of Information </vt:lpstr>
      <vt:lpstr>Diagnostic Tools Provided By Manufacturers</vt:lpstr>
      <vt:lpstr>The OEM Operating System Build</vt:lpstr>
      <vt:lpstr>The OEM Operating System Build</vt:lpstr>
      <vt:lpstr>PowerPoint Presentation</vt:lpstr>
      <vt:lpstr>The OEM Operating System Build</vt:lpstr>
      <vt:lpstr>Maintaining Notebooks and Notebook Components</vt:lpstr>
      <vt:lpstr>Maintaining Notebooks and Notebook Components</vt:lpstr>
      <vt:lpstr>Maintaining Notebooks and Notebook Components</vt:lpstr>
      <vt:lpstr>Special Keys, Buttons, and Input Devices on a Notebook</vt:lpstr>
      <vt:lpstr>PowerPoint Presentation</vt:lpstr>
      <vt:lpstr>Special Keys, Buttons, and Input Devices on a Notebook</vt:lpstr>
      <vt:lpstr>Special Keys, Buttons, and Input Devices on a Notebook</vt:lpstr>
      <vt:lpstr>PCMCIA and ExpressCard Slots</vt:lpstr>
      <vt:lpstr>PCMCIA and ExpressCard Slots</vt:lpstr>
      <vt:lpstr>PowerPoint Presentation</vt:lpstr>
      <vt:lpstr>PCMCIA and ExpressCard Slots</vt:lpstr>
      <vt:lpstr>Updating Port or Slot Drivers</vt:lpstr>
      <vt:lpstr>Power and Electrical Devices</vt:lpstr>
      <vt:lpstr>Power and Electrical Devices</vt:lpstr>
      <vt:lpstr>Power Management</vt:lpstr>
      <vt:lpstr>Power Management</vt:lpstr>
      <vt:lpstr>Port Replicators and Docking Stations</vt:lpstr>
      <vt:lpstr>Replacing and Upgrading Internal Parts</vt:lpstr>
      <vt:lpstr>Three Approaches to Dealing with a Broken Internal Device</vt:lpstr>
      <vt:lpstr>Three Approaches to Dealing with a Broken Internal Device</vt:lpstr>
      <vt:lpstr>Upgrading Memory</vt:lpstr>
      <vt:lpstr>PowerPoint Presentation</vt:lpstr>
      <vt:lpstr>Upgrading Memory</vt:lpstr>
      <vt:lpstr>Replacing a Hard Drive</vt:lpstr>
      <vt:lpstr>Replacing a Hard Drive</vt:lpstr>
      <vt:lpstr>PowerPoint Presentation</vt:lpstr>
      <vt:lpstr>Disassembling and Reassembling a Notebook Computer</vt:lpstr>
      <vt:lpstr>Disassembling and Reassembling a Notebook Computer</vt:lpstr>
      <vt:lpstr>PowerPoint Presentation</vt:lpstr>
      <vt:lpstr>Disassembling and Reassembling a Notebook Computer</vt:lpstr>
      <vt:lpstr>Disassembling and Reassembling a Notebook Computer</vt:lpstr>
      <vt:lpstr>Disassembling and Reassembling a Notebook Computer</vt:lpstr>
      <vt:lpstr>Disassembling and Reassembling a Notebook Computer</vt:lpstr>
      <vt:lpstr>Disassembling and Reassembling a Notebook Computer</vt:lpstr>
      <vt:lpstr>Disassembling and Reassembling a Notebook Computer</vt:lpstr>
      <vt:lpstr>PowerPoint Presentation</vt:lpstr>
      <vt:lpstr>Disassembling and Reassembling a Notebook Computer</vt:lpstr>
      <vt:lpstr>PowerPoint Presentation</vt:lpstr>
      <vt:lpstr>Disassembling and Reassembling a Notebook Computer</vt:lpstr>
      <vt:lpstr>Disassembling and Reassembling a Notebook Computer</vt:lpstr>
      <vt:lpstr>Working Inside An All-In-One Computer</vt:lpstr>
      <vt:lpstr>PowerPoint Presentation</vt:lpstr>
      <vt:lpstr>Troubleshooting Notebooks</vt:lpstr>
      <vt:lpstr>Problems Logging Onto Windows</vt:lpstr>
      <vt:lpstr>No Wireless Connectivity</vt:lpstr>
      <vt:lpstr>Power or Battery Problems</vt:lpstr>
      <vt:lpstr>No Display</vt:lpstr>
      <vt:lpstr>Flickering, Dim, or Otherwise Poor Video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433</cp:revision>
  <dcterms:created xsi:type="dcterms:W3CDTF">2007-07-09T21:56:01Z</dcterms:created>
  <dcterms:modified xsi:type="dcterms:W3CDTF">2012-11-30T02:20:52Z</dcterms:modified>
</cp:coreProperties>
</file>