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1"/>
  </p:notesMasterIdLst>
  <p:sldIdLst>
    <p:sldId id="395" r:id="rId3"/>
    <p:sldId id="320" r:id="rId4"/>
    <p:sldId id="321" r:id="rId5"/>
    <p:sldId id="396" r:id="rId6"/>
    <p:sldId id="397" r:id="rId7"/>
    <p:sldId id="436" r:id="rId8"/>
    <p:sldId id="322" r:id="rId9"/>
    <p:sldId id="437" r:id="rId10"/>
    <p:sldId id="398" r:id="rId11"/>
    <p:sldId id="400" r:id="rId12"/>
    <p:sldId id="401" r:id="rId13"/>
    <p:sldId id="402" r:id="rId14"/>
    <p:sldId id="403" r:id="rId15"/>
    <p:sldId id="404" r:id="rId16"/>
    <p:sldId id="334" r:id="rId17"/>
    <p:sldId id="406" r:id="rId18"/>
    <p:sldId id="335" r:id="rId19"/>
    <p:sldId id="407" r:id="rId20"/>
    <p:sldId id="338" r:id="rId21"/>
    <p:sldId id="408" r:id="rId22"/>
    <p:sldId id="409" r:id="rId23"/>
    <p:sldId id="339" r:id="rId24"/>
    <p:sldId id="410" r:id="rId25"/>
    <p:sldId id="411" r:id="rId26"/>
    <p:sldId id="412" r:id="rId27"/>
    <p:sldId id="413" r:id="rId28"/>
    <p:sldId id="438" r:id="rId29"/>
    <p:sldId id="341" r:id="rId30"/>
    <p:sldId id="439" r:id="rId31"/>
    <p:sldId id="342" r:id="rId32"/>
    <p:sldId id="440" r:id="rId33"/>
    <p:sldId id="441" r:id="rId34"/>
    <p:sldId id="392" r:id="rId35"/>
    <p:sldId id="414" r:id="rId36"/>
    <p:sldId id="343" r:id="rId37"/>
    <p:sldId id="415" r:id="rId38"/>
    <p:sldId id="442" r:id="rId39"/>
    <p:sldId id="393" r:id="rId40"/>
    <p:sldId id="344" r:id="rId41"/>
    <p:sldId id="34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4" r:id="rId50"/>
    <p:sldId id="425" r:id="rId51"/>
    <p:sldId id="426" r:id="rId52"/>
    <p:sldId id="443" r:id="rId53"/>
    <p:sldId id="444" r:id="rId54"/>
    <p:sldId id="428" r:id="rId55"/>
    <p:sldId id="391" r:id="rId56"/>
    <p:sldId id="435" r:id="rId57"/>
    <p:sldId id="445" r:id="rId58"/>
    <p:sldId id="446" r:id="rId59"/>
    <p:sldId id="447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notesViewPr>
    <p:cSldViewPr>
      <p:cViewPr varScale="1">
        <p:scale>
          <a:sx n="67" d="100"/>
          <a:sy n="67" d="100"/>
        </p:scale>
        <p:origin x="-211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12162F-7374-4B44-91AD-EADAAAFBA654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D4C5430-6955-46DF-AFF1-833E911843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0A4174-DF8C-4B33-9295-009178135CB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048000" cy="47625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51CF5-33AB-4CA2-8832-B2394A1E6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5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76628-A2B7-401E-BA6B-0A3368B61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5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B37FA-CAF5-4371-9660-DB525AC48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17AF1-B654-48C1-84AF-E8FE44BE8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9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0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85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0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1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124200" cy="47625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BD4DF-3EFA-4275-9909-43B2653ED5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8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5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08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80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9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EDAA5-72D6-436C-83AB-CB6A174669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8902D-8382-4B10-928E-F6DAAC352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26A9-66DA-4B83-B9BE-DF5FD3CBC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3D4F-4A6B-4B06-8C40-58EAD7EAF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8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49260-8D3A-4A33-AFF0-301E4B23FA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B0D5A-8274-4FB4-8CDA-6E8673A543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261C5-BFF8-4C15-BFFB-BD6F48525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473C80A-B047-4B64-8B8D-7C1B055CB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46214" y="64008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 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loud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20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Mobile Devices and Client-side Virtualization</a:t>
            </a:r>
          </a:p>
        </p:txBody>
      </p:sp>
      <p:pic>
        <p:nvPicPr>
          <p:cNvPr id="4100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9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Mobile Device Hardware to Laptops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smart phone is a cell phone with added capabilities</a:t>
            </a:r>
          </a:p>
          <a:p>
            <a:pPr lvl="1"/>
            <a:r>
              <a:rPr lang="en-US" dirty="0" smtClean="0"/>
              <a:t>Ability to send/receive Short Message Service (SMS) text or Multimedia Messaging Service (MMS) voice, photo, video message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Email client</a:t>
            </a:r>
          </a:p>
          <a:p>
            <a:pPr lvl="1"/>
            <a:r>
              <a:rPr lang="en-US" dirty="0" smtClean="0"/>
              <a:t>Game play</a:t>
            </a:r>
          </a:p>
          <a:p>
            <a:pPr lvl="1"/>
            <a:r>
              <a:rPr lang="en-US" dirty="0" smtClean="0"/>
              <a:t>Take photos and video</a:t>
            </a:r>
          </a:p>
          <a:p>
            <a:pPr lvl="1"/>
            <a:r>
              <a:rPr lang="en-US" dirty="0" smtClean="0"/>
              <a:t>Use a variety of apps</a:t>
            </a:r>
          </a:p>
          <a:p>
            <a:r>
              <a:rPr lang="en-US" dirty="0" smtClean="0"/>
              <a:t>Uses a cellular network and usually has Wi-Fi and Bluetooth connections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6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Comparing Mobile Device Hardware to Laptops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454"/>
            <a:ext cx="8229600" cy="4786745"/>
          </a:xfrm>
        </p:spPr>
        <p:txBody>
          <a:bodyPr/>
          <a:lstStyle/>
          <a:p>
            <a:r>
              <a:rPr lang="en-US" dirty="0" smtClean="0"/>
              <a:t>Handheld tablet is larger than a smart phone with similar functions</a:t>
            </a:r>
          </a:p>
          <a:p>
            <a:r>
              <a:rPr lang="en-US" dirty="0" smtClean="0"/>
              <a:t>Most connect to Wi-Fi and Bluetooth and some have cellular network connectivity</a:t>
            </a:r>
          </a:p>
          <a:p>
            <a:pPr lvl="1"/>
            <a:r>
              <a:rPr lang="en-US" dirty="0" smtClean="0"/>
              <a:t>Some can make phone calls and use MMS</a:t>
            </a:r>
          </a:p>
          <a:p>
            <a:r>
              <a:rPr lang="en-US" dirty="0" smtClean="0"/>
              <a:t>Many tablets can be connected to peripherals such as keyboards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devices rely on touch screens</a:t>
            </a:r>
          </a:p>
          <a:p>
            <a:r>
              <a:rPr lang="en-US" dirty="0" smtClean="0"/>
              <a:t>Touch screens that rely on a two-finger pinch are called multitouch</a:t>
            </a:r>
          </a:p>
          <a:p>
            <a:r>
              <a:rPr lang="en-US" dirty="0" smtClean="0"/>
              <a:t>Touch screens use two primary technologies:</a:t>
            </a:r>
          </a:p>
          <a:p>
            <a:pPr lvl="1"/>
            <a:r>
              <a:rPr lang="en-US" dirty="0" smtClean="0"/>
              <a:t>Capacitive – uses electrodes that sense conductive properties of the skin; not pressure sensitive; more responsive</a:t>
            </a:r>
          </a:p>
          <a:p>
            <a:pPr lvl="1"/>
            <a:r>
              <a:rPr lang="en-US" dirty="0" smtClean="0"/>
              <a:t>Resistive – use two sheets of glass that respond to pressure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4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smart phones use a SIM card that contains cellular carrier information</a:t>
            </a:r>
          </a:p>
          <a:p>
            <a:r>
              <a:rPr lang="en-US" dirty="0" smtClean="0"/>
              <a:t>Internal storage used by iOS and Android to hold apps and data is flash memory</a:t>
            </a:r>
          </a:p>
          <a:p>
            <a:pPr lvl="1"/>
            <a:r>
              <a:rPr lang="en-US" dirty="0" smtClean="0"/>
              <a:t>Android devices often have an external slot for an SD </a:t>
            </a:r>
            <a:r>
              <a:rPr lang="en-US" dirty="0"/>
              <a:t>card and/or USB ports for </a:t>
            </a:r>
            <a:r>
              <a:rPr lang="en-US" dirty="0" smtClean="0"/>
              <a:t>extra storage (Apple devices don’t have these slots)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0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Hardware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Gyroscope or accelerometer</a:t>
            </a:r>
          </a:p>
          <a:p>
            <a:pPr lvl="1"/>
            <a:r>
              <a:rPr lang="en-US" dirty="0" smtClean="0"/>
              <a:t>Motion and position sensing device</a:t>
            </a:r>
          </a:p>
          <a:p>
            <a:pPr lvl="1"/>
            <a:r>
              <a:rPr lang="en-US" dirty="0" smtClean="0"/>
              <a:t>Helps to adjust screen orientation</a:t>
            </a:r>
          </a:p>
          <a:p>
            <a:pPr lvl="1"/>
            <a:r>
              <a:rPr lang="en-US" dirty="0" smtClean="0"/>
              <a:t>Used by games to sense device movement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System of 24 or more satellites</a:t>
            </a:r>
          </a:p>
          <a:p>
            <a:pPr lvl="1"/>
            <a:r>
              <a:rPr lang="en-US" dirty="0" smtClean="0"/>
              <a:t>Devices use 4 or more satellites to triangulate location of the device on earth</a:t>
            </a:r>
          </a:p>
          <a:p>
            <a:pPr marL="0" indent="0">
              <a:buNone/>
            </a:pPr>
            <a:r>
              <a:rPr lang="en-US" dirty="0" smtClean="0"/>
              <a:t>Note: There are no field serviceable parts (or field-replaceable units (FRU) </a:t>
            </a:r>
            <a:r>
              <a:rPr lang="en-US" dirty="0"/>
              <a:t>i</a:t>
            </a:r>
            <a:r>
              <a:rPr lang="en-US" dirty="0" smtClean="0"/>
              <a:t>n mobile devices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8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Configuring, Syncing, and Securing iOS Devices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of the settings required to support an iOS device are in the Settings app</a:t>
            </a:r>
          </a:p>
          <a:p>
            <a:pPr lvl="1" eaLnBrk="1" hangingPunct="1"/>
            <a:r>
              <a:rPr lang="en-US" dirty="0" smtClean="0"/>
              <a:t>Configure the iOS and apps</a:t>
            </a:r>
          </a:p>
          <a:p>
            <a:pPr eaLnBrk="1" hangingPunct="1"/>
            <a:r>
              <a:rPr lang="en-US" dirty="0" smtClean="0"/>
              <a:t>Configure network connections</a:t>
            </a:r>
          </a:p>
          <a:p>
            <a:pPr lvl="1" eaLnBrk="1" hangingPunct="1"/>
            <a:r>
              <a:rPr lang="en-US" dirty="0" smtClean="0"/>
              <a:t>Turn airplane mode on/off</a:t>
            </a:r>
          </a:p>
          <a:p>
            <a:pPr lvl="1" eaLnBrk="1" hangingPunct="1"/>
            <a:r>
              <a:rPr lang="en-US" dirty="0" smtClean="0"/>
              <a:t>Make cellular data connection (requires a cellular data plan): see p. 486 for the specific steps</a:t>
            </a:r>
          </a:p>
          <a:p>
            <a:pPr lvl="1" eaLnBrk="1" hangingPunct="1"/>
            <a:r>
              <a:rPr lang="en-US" dirty="0" smtClean="0"/>
              <a:t>Wi-Fi connection: see p. 486 for the specific steps</a:t>
            </a:r>
          </a:p>
          <a:p>
            <a:pPr lvl="1" eaLnBrk="1" hangingPunct="1"/>
            <a:r>
              <a:rPr lang="en-US" dirty="0" smtClean="0"/>
              <a:t>Bluetooth connection: see p. 486 for the specific steps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DCDB8E4-9A31-4F30-8424-117D46E5F30B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2629" y="5574268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20-17  </a:t>
            </a:r>
            <a:r>
              <a:rPr lang="en-US" dirty="0" smtClean="0"/>
              <a:t>(a) Enable access to a cellular data network,</a:t>
            </a:r>
          </a:p>
          <a:p>
            <a:r>
              <a:rPr lang="en-US" dirty="0" smtClean="0"/>
              <a:t> (b) Turn on Wi-Fi and show a Wi-Fi network</a:t>
            </a:r>
            <a:endParaRPr lang="en-US" dirty="0"/>
          </a:p>
        </p:txBody>
      </p:sp>
      <p:pic>
        <p:nvPicPr>
          <p:cNvPr id="3074" name="Picture 2" descr="Q:\Documents\Books\IR-Materials\A+Software\Figures\ch10\35135_f10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436"/>
            <a:ext cx="76200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24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Configuring Email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Email can be managed in a one of two ways</a:t>
            </a:r>
          </a:p>
          <a:p>
            <a:pPr lvl="1" eaLnBrk="1" hangingPunct="1"/>
            <a:r>
              <a:rPr lang="en-US" dirty="0" smtClean="0"/>
              <a:t>Using a browser</a:t>
            </a:r>
          </a:p>
          <a:p>
            <a:pPr lvl="1" eaLnBrk="1" hangingPunct="1"/>
            <a:r>
              <a:rPr lang="en-US" dirty="0" smtClean="0"/>
              <a:t>Using an email client</a:t>
            </a:r>
          </a:p>
          <a:p>
            <a:pPr lvl="2" eaLnBrk="1" hangingPunct="1"/>
            <a:r>
              <a:rPr lang="en-US" dirty="0" smtClean="0"/>
              <a:t>Smart phones use a built-in mail app</a:t>
            </a:r>
          </a:p>
          <a:p>
            <a:pPr lvl="1" eaLnBrk="1" hangingPunct="1"/>
            <a:r>
              <a:rPr lang="en-US" dirty="0" smtClean="0"/>
              <a:t>To configure the Mail app on iOS you need the following:</a:t>
            </a:r>
          </a:p>
          <a:p>
            <a:pPr lvl="2" eaLnBrk="1" hangingPunct="1"/>
            <a:r>
              <a:rPr lang="en-US" dirty="0" smtClean="0"/>
              <a:t>Your email address and password</a:t>
            </a:r>
          </a:p>
          <a:p>
            <a:pPr lvl="2" eaLnBrk="1" hangingPunct="1"/>
            <a:r>
              <a:rPr lang="en-US" dirty="0" smtClean="0"/>
              <a:t>Names of your incoming and outgoing email servers</a:t>
            </a:r>
          </a:p>
          <a:p>
            <a:pPr lvl="2" eaLnBrk="1" hangingPunct="1"/>
            <a:r>
              <a:rPr lang="en-US" dirty="0" smtClean="0"/>
              <a:t>Type of protocol your incoming server uses (POP or IMAP)</a:t>
            </a:r>
          </a:p>
          <a:p>
            <a:pPr lvl="2" eaLnBrk="1" hangingPunct="1"/>
            <a:r>
              <a:rPr lang="en-US" dirty="0" smtClean="0"/>
              <a:t>Security protocols used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69ED9F4-33CF-4B50-966F-B03760845BB0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Syncing, Updating, Backing up, and Restoring from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Apple devices, you can backup iOS settings, email, documents, and other data using iTunes or iCloud</a:t>
            </a:r>
          </a:p>
          <a:p>
            <a:pPr lvl="1"/>
            <a:r>
              <a:rPr lang="en-US" dirty="0" smtClean="0"/>
              <a:t>iTunes backs up to your computer in your user profile directory on Windows 7/Vista</a:t>
            </a:r>
          </a:p>
          <a:p>
            <a:pPr lvl="1"/>
            <a:r>
              <a:rPr lang="en-US" dirty="0" smtClean="0"/>
              <a:t>iCloud backs up to storage on Apple web sites at </a:t>
            </a:r>
            <a:r>
              <a:rPr lang="en-US" dirty="0" smtClean="0">
                <a:hlinkClick r:id="rId2"/>
              </a:rPr>
              <a:t>www.icloud.com</a:t>
            </a:r>
            <a:endParaRPr lang="en-US" dirty="0" smtClean="0"/>
          </a:p>
          <a:p>
            <a:r>
              <a:rPr lang="en-US" dirty="0" smtClean="0"/>
              <a:t>To restore data from backup, connect the device to iTunes and select Restore from Backup</a:t>
            </a:r>
          </a:p>
          <a:p>
            <a:r>
              <a:rPr lang="en-US" dirty="0" smtClean="0"/>
              <a:t>iTunes can also be used to install iOS updates and patches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Syncing, Updating, Backing up, and Restoring from Backup</a:t>
            </a:r>
            <a:endParaRPr lang="en-US" sz="3500" dirty="0" smtClean="0"/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iCloud can be used instead of iTunes</a:t>
            </a:r>
          </a:p>
          <a:p>
            <a:pPr eaLnBrk="1" hangingPunct="1"/>
            <a:r>
              <a:rPr lang="en-US" dirty="0" smtClean="0"/>
              <a:t>You can set up a free iCloud account to hold your apps, music and so forth</a:t>
            </a:r>
          </a:p>
          <a:p>
            <a:pPr lvl="1" eaLnBrk="1" hangingPunct="1"/>
            <a:r>
              <a:rPr lang="en-US" dirty="0" smtClean="0"/>
              <a:t>The first 5 GB of storage is free</a:t>
            </a:r>
          </a:p>
          <a:p>
            <a:pPr lvl="1" eaLnBrk="1" hangingPunct="1"/>
            <a:r>
              <a:rPr lang="en-US" dirty="0" smtClean="0"/>
              <a:t>Requires iOS 5 or higher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E93B764-C459-4ED2-86BE-821E53B8DD37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about operating systems used with mobile devices</a:t>
            </a:r>
          </a:p>
          <a:p>
            <a:r>
              <a:rPr lang="en-US" dirty="0" smtClean="0"/>
              <a:t>Compare hardware components used with mobile devices and laptops</a:t>
            </a:r>
          </a:p>
          <a:p>
            <a:r>
              <a:rPr lang="en-US" dirty="0" smtClean="0"/>
              <a:t>Configure</a:t>
            </a:r>
            <a:r>
              <a:rPr lang="en-US" dirty="0"/>
              <a:t>, secure, synchronize, and troubleshoot mobile devices that use the </a:t>
            </a:r>
            <a:r>
              <a:rPr lang="en-US" dirty="0" smtClean="0"/>
              <a:t>iOS</a:t>
            </a:r>
          </a:p>
          <a:p>
            <a:r>
              <a:rPr lang="en-US" dirty="0" smtClean="0"/>
              <a:t>Configure</a:t>
            </a:r>
            <a:r>
              <a:rPr lang="en-US" dirty="0"/>
              <a:t>, secure, and synchronize mobile devices that use the Android </a:t>
            </a:r>
            <a:r>
              <a:rPr lang="en-US" dirty="0" smtClean="0"/>
              <a:t>OS</a:t>
            </a:r>
          </a:p>
          <a:p>
            <a:r>
              <a:rPr lang="en-US" dirty="0" smtClean="0"/>
              <a:t>Learn about </a:t>
            </a:r>
            <a:r>
              <a:rPr lang="en-US" dirty="0"/>
              <a:t>the basics of server-side and client-side virtualization</a:t>
            </a:r>
            <a:endParaRPr lang="en-US" dirty="0" smtClean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7A5A235-EB36-4EC2-BA76-EB91255C4187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715000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20-31 </a:t>
            </a:r>
            <a:r>
              <a:rPr lang="en-US" dirty="0" smtClean="0"/>
              <a:t>Decide what type of content to sync to iCloud</a:t>
            </a:r>
            <a:endParaRPr lang="en-US" dirty="0"/>
          </a:p>
        </p:txBody>
      </p:sp>
      <p:pic>
        <p:nvPicPr>
          <p:cNvPr id="4098" name="Picture 2" descr="Q:\Documents\Books\IR-Materials\A+Software\Figures\ch10\35135_f10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7895"/>
            <a:ext cx="5041900" cy="53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9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Securing an iOS Mobile Device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kept on a smart phone that could be at risk if lost, stolen, or damaged</a:t>
            </a:r>
          </a:p>
          <a:p>
            <a:pPr lvl="1"/>
            <a:r>
              <a:rPr lang="en-US" dirty="0" smtClean="0"/>
              <a:t>App data such as email, calendar, voicemail, contacts, etc.</a:t>
            </a:r>
          </a:p>
          <a:p>
            <a:pPr lvl="1"/>
            <a:r>
              <a:rPr lang="en-US" dirty="0" smtClean="0"/>
              <a:t>Videos and photos you have taken</a:t>
            </a:r>
          </a:p>
          <a:p>
            <a:pPr lvl="1"/>
            <a:r>
              <a:rPr lang="en-US" dirty="0" smtClean="0"/>
              <a:t>Network connection settings</a:t>
            </a:r>
          </a:p>
          <a:p>
            <a:r>
              <a:rPr lang="en-US" dirty="0" smtClean="0"/>
              <a:t>To protect this data use:</a:t>
            </a:r>
          </a:p>
          <a:p>
            <a:pPr lvl="1"/>
            <a:r>
              <a:rPr lang="en-US" dirty="0" smtClean="0"/>
              <a:t>Passcode locks</a:t>
            </a:r>
          </a:p>
          <a:p>
            <a:pPr lvl="1"/>
            <a:r>
              <a:rPr lang="en-US" dirty="0" smtClean="0"/>
              <a:t>Locator applications</a:t>
            </a:r>
          </a:p>
          <a:p>
            <a:pPr lvl="1"/>
            <a:r>
              <a:rPr lang="en-US" dirty="0" smtClean="0"/>
              <a:t>Remote wipes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0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Passcode Locks and Failed Logins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set a 4-digit passcode for iOS</a:t>
            </a:r>
          </a:p>
          <a:p>
            <a:pPr eaLnBrk="1" hangingPunct="1"/>
            <a:r>
              <a:rPr lang="en-US" dirty="0" smtClean="0"/>
              <a:t>You cannot access the contents of the device without the passcode (although an emergency call can still be made)</a:t>
            </a:r>
          </a:p>
          <a:p>
            <a:pPr eaLnBrk="1" hangingPunct="1"/>
            <a:r>
              <a:rPr lang="en-US" dirty="0" smtClean="0"/>
              <a:t>You can configure iOS to erase your data after 10 failed passcode attempts</a:t>
            </a:r>
          </a:p>
          <a:p>
            <a:pPr lvl="1" eaLnBrk="1" hangingPunct="1"/>
            <a:r>
              <a:rPr lang="en-US" dirty="0" smtClean="0"/>
              <a:t>If this occurs, you restore your data from a backup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7DA514E-A152-4BA8-8FD0-99C735301018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Locator Applications and Remote 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your device is lost or stolen you can configure it send its location to you</a:t>
            </a:r>
          </a:p>
          <a:p>
            <a:pPr lvl="1"/>
            <a:r>
              <a:rPr lang="en-US" dirty="0" smtClean="0"/>
              <a:t>Use the iCloud setting Find My iPhone or Find My iPad</a:t>
            </a:r>
          </a:p>
          <a:p>
            <a:pPr lvl="1"/>
            <a:r>
              <a:rPr lang="en-US" dirty="0" smtClean="0"/>
              <a:t>From iCloud.com/find  the device’s location is shown on a map as a green dot</a:t>
            </a:r>
          </a:p>
          <a:p>
            <a:pPr lvl="1"/>
            <a:r>
              <a:rPr lang="en-US" dirty="0" smtClean="0"/>
              <a:t>You can tell your device to play a sound or display a message</a:t>
            </a:r>
          </a:p>
          <a:p>
            <a:pPr lvl="1"/>
            <a:r>
              <a:rPr lang="en-US" dirty="0" smtClean="0"/>
              <a:t>You can also remotely set a passcode lock using Remote Lock</a:t>
            </a:r>
          </a:p>
          <a:p>
            <a:pPr lvl="1"/>
            <a:r>
              <a:rPr lang="en-US" dirty="0" smtClean="0"/>
              <a:t>As a last resort, use Remote Wipe to delete the contents of the phone to protect your privacy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2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iOS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Common problems include:</a:t>
            </a:r>
          </a:p>
          <a:p>
            <a:pPr lvl="1"/>
            <a:r>
              <a:rPr lang="en-US" dirty="0" smtClean="0"/>
              <a:t>Touch screen not working properly</a:t>
            </a:r>
          </a:p>
          <a:p>
            <a:pPr lvl="1"/>
            <a:r>
              <a:rPr lang="en-US" dirty="0" smtClean="0"/>
              <a:t>Settings cannot be changed</a:t>
            </a:r>
          </a:p>
          <a:p>
            <a:pPr lvl="1"/>
            <a:r>
              <a:rPr lang="en-US" dirty="0" smtClean="0"/>
              <a:t>Buttons don’t work</a:t>
            </a:r>
          </a:p>
          <a:p>
            <a:pPr lvl="1"/>
            <a:r>
              <a:rPr lang="en-US" dirty="0" smtClean="0"/>
              <a:t>One or more apps don’t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2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iOS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problems can be solved by trying the following:</a:t>
            </a:r>
          </a:p>
          <a:p>
            <a:pPr lvl="1"/>
            <a:r>
              <a:rPr lang="en-US" dirty="0" smtClean="0"/>
              <a:t>Restart the phone</a:t>
            </a:r>
          </a:p>
          <a:p>
            <a:pPr lvl="1"/>
            <a:r>
              <a:rPr lang="en-US" dirty="0" smtClean="0"/>
              <a:t>Reset the phone</a:t>
            </a:r>
          </a:p>
          <a:p>
            <a:pPr lvl="1"/>
            <a:r>
              <a:rPr lang="en-US" dirty="0" smtClean="0"/>
              <a:t>Update the iOS</a:t>
            </a:r>
          </a:p>
          <a:p>
            <a:pPr lvl="1"/>
            <a:r>
              <a:rPr lang="en-US" dirty="0" smtClean="0"/>
              <a:t>Reset all settings</a:t>
            </a:r>
          </a:p>
          <a:p>
            <a:pPr lvl="1"/>
            <a:r>
              <a:rPr lang="en-US" dirty="0" smtClean="0"/>
              <a:t>Erase all data and settings</a:t>
            </a:r>
          </a:p>
          <a:p>
            <a:pPr lvl="1"/>
            <a:r>
              <a:rPr lang="en-US" dirty="0" smtClean="0"/>
              <a:t>Restore the phone</a:t>
            </a:r>
          </a:p>
          <a:p>
            <a:pPr lvl="1"/>
            <a:r>
              <a:rPr lang="en-US" dirty="0" smtClean="0"/>
              <a:t>Recover the device</a:t>
            </a:r>
          </a:p>
          <a:p>
            <a:r>
              <a:rPr lang="en-US" dirty="0" smtClean="0"/>
              <a:t>Try support.apple.com for more troubleshooting tips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Configuring, Syncing, and Securing Android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Because Android is open source, different manufacturer’s devices may require different steps to configure the device and OS</a:t>
            </a:r>
          </a:p>
          <a:p>
            <a:r>
              <a:rPr lang="en-US" dirty="0" smtClean="0"/>
              <a:t>You should use the user guide for each device you are supporting</a:t>
            </a:r>
          </a:p>
          <a:p>
            <a:r>
              <a:rPr lang="en-US" dirty="0" smtClean="0"/>
              <a:t>Most settings you will need are in the Settings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59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122" name="Picture 2" descr="Q:\Documents\Books\IR-Materials\A+Software\Figures\ch10\35135_f1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2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7364" y="5486400"/>
            <a:ext cx="7917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20-41 </a:t>
            </a:r>
            <a:r>
              <a:rPr lang="en-US" dirty="0" smtClean="0"/>
              <a:t>Use the Apps icon in the upper-right corner of a tablet to view </a:t>
            </a:r>
          </a:p>
          <a:p>
            <a:r>
              <a:rPr lang="en-US" dirty="0" smtClean="0"/>
              <a:t>and manage installed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0C36480-0D3E-49B8-916B-BD670B8534C6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pic>
        <p:nvPicPr>
          <p:cNvPr id="6146" name="Picture 2" descr="Q:\Documents\Books\IR-Materials\A+Software\Figures\ch10\35135_f10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620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361967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20-42 </a:t>
            </a:r>
            <a:r>
              <a:rPr lang="en-US" dirty="0" smtClean="0"/>
              <a:t>In </a:t>
            </a:r>
            <a:r>
              <a:rPr lang="en-US" dirty="0"/>
              <a:t>the Wireless &amp; networks group of the Settings menu, change </a:t>
            </a:r>
            <a:r>
              <a:rPr lang="en-US" dirty="0" smtClean="0"/>
              <a:t>Airplane mode</a:t>
            </a:r>
            <a:r>
              <a:rPr lang="en-US" dirty="0"/>
              <a:t>, Wi-Fi, Bluetooth, and VPN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170" name="Picture 2" descr="Q:\Documents\Books\IR-Materials\A+Software\Figures\ch10\35135_f10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385567" cy="55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5675916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20-45 </a:t>
            </a:r>
            <a:r>
              <a:rPr lang="en-US" dirty="0"/>
              <a:t>Top and bottom of the Wireless &amp; network settings screen on </a:t>
            </a:r>
            <a:r>
              <a:rPr lang="en-US" dirty="0" smtClean="0"/>
              <a:t>an Android </a:t>
            </a: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9761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5225"/>
            <a:ext cx="3048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Operating Systems Used on Mobile Devices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Mobile OSs are factory installed</a:t>
            </a:r>
          </a:p>
          <a:p>
            <a:pPr eaLnBrk="1" hangingPunct="1"/>
            <a:r>
              <a:rPr lang="en-US" dirty="0" smtClean="0"/>
              <a:t>Android OS by Google</a:t>
            </a:r>
          </a:p>
          <a:p>
            <a:pPr lvl="1" eaLnBrk="1" hangingPunct="1"/>
            <a:r>
              <a:rPr lang="en-US" dirty="0" smtClean="0"/>
              <a:t>Based on Linux</a:t>
            </a:r>
          </a:p>
          <a:p>
            <a:pPr lvl="1" eaLnBrk="1" hangingPunct="1"/>
            <a:r>
              <a:rPr lang="en-US" dirty="0" smtClean="0"/>
              <a:t>Used on variety of smart phones and tablets</a:t>
            </a:r>
          </a:p>
          <a:p>
            <a:pPr lvl="1" eaLnBrk="1" hangingPunct="1"/>
            <a:r>
              <a:rPr lang="en-US" dirty="0" smtClean="0"/>
              <a:t>Used on 60% of smart phones sold today</a:t>
            </a:r>
          </a:p>
          <a:p>
            <a:pPr eaLnBrk="1" hangingPunct="1"/>
            <a:r>
              <a:rPr lang="en-US" dirty="0" smtClean="0"/>
              <a:t>iOS by Apple</a:t>
            </a:r>
          </a:p>
          <a:p>
            <a:pPr lvl="1" eaLnBrk="1" hangingPunct="1"/>
            <a:r>
              <a:rPr lang="en-US" dirty="0" smtClean="0"/>
              <a:t>Based on Mac OS X</a:t>
            </a:r>
          </a:p>
          <a:p>
            <a:pPr lvl="1" eaLnBrk="1" hangingPunct="1"/>
            <a:r>
              <a:rPr lang="en-US" dirty="0" smtClean="0"/>
              <a:t>Used on iPhone, iPad, iPod Touch</a:t>
            </a:r>
          </a:p>
          <a:p>
            <a:pPr lvl="1" eaLnBrk="1" hangingPunct="1"/>
            <a:r>
              <a:rPr lang="en-US" dirty="0" smtClean="0"/>
              <a:t>Used on 30% of smart phones sold today</a:t>
            </a:r>
          </a:p>
          <a:p>
            <a:pPr eaLnBrk="1" hangingPunct="1"/>
            <a:r>
              <a:rPr lang="en-US" dirty="0" smtClean="0"/>
              <a:t>10% of market shared by: Blackberry OS, Windows Phone, and Symbian OS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A2ED042-5933-4243-8945-320C219FE0D6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Configuring Email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Since Google owns Gmail, it’s easy to configure a Gmail account on Android</a:t>
            </a:r>
          </a:p>
          <a:p>
            <a:pPr lvl="1" eaLnBrk="1" hangingPunct="1"/>
            <a:r>
              <a:rPr lang="en-US" dirty="0" smtClean="0"/>
              <a:t>Once configured, you can sync books, calendars, contacts, Gmail, and Google Photos</a:t>
            </a:r>
          </a:p>
          <a:p>
            <a:pPr eaLnBrk="1" hangingPunct="1"/>
            <a:r>
              <a:rPr lang="en-US" dirty="0" smtClean="0"/>
              <a:t>Other types of accounts can be automatically configured by Android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40609B3-DC18-4BBC-A414-EA74736E1170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194" name="Picture 2" descr="Q:\Documents\Books\IR-Materials\A+Software\Figures\ch10\35135_f1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-53975"/>
            <a:ext cx="31718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5675916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20-46 </a:t>
            </a:r>
            <a:r>
              <a:rPr lang="en-US" dirty="0" smtClean="0"/>
              <a:t>Sync content tied to your Gmail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19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675916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20-47 </a:t>
            </a:r>
            <a:r>
              <a:rPr lang="en-US" dirty="0"/>
              <a:t>Android can automatically </a:t>
            </a:r>
            <a:r>
              <a:rPr lang="en-US" dirty="0" smtClean="0"/>
              <a:t>configure </a:t>
            </a:r>
            <a:r>
              <a:rPr lang="en-US" dirty="0"/>
              <a:t>several types of accounts</a:t>
            </a:r>
          </a:p>
        </p:txBody>
      </p:sp>
      <p:pic>
        <p:nvPicPr>
          <p:cNvPr id="9218" name="Picture 2" descr="Q:\Documents\Books\IR-Materials\A+Software\Figures\ch10\35135_f10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884"/>
            <a:ext cx="6934200" cy="558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77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Syncing, Backing up, and Restoring from Backup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Android offers a number of options for these tasks</a:t>
            </a:r>
          </a:p>
          <a:p>
            <a:pPr lvl="1" eaLnBrk="1" hangingPunct="1"/>
            <a:r>
              <a:rPr lang="en-US" dirty="0" smtClean="0"/>
              <a:t>Sync using online accounts: Gmail, Facebook, Twitter, Dropbox, LinkedIn etc. have sync functions</a:t>
            </a:r>
          </a:p>
          <a:p>
            <a:pPr lvl="1" eaLnBrk="1" hangingPunct="1"/>
            <a:r>
              <a:rPr lang="en-US" dirty="0" smtClean="0"/>
              <a:t>Use third-party syncing apps: for personal files such as pictures, music, and videos there are several sync apps</a:t>
            </a:r>
          </a:p>
          <a:p>
            <a:pPr lvl="2" eaLnBrk="1" hangingPunct="1"/>
            <a:r>
              <a:rPr lang="en-US" dirty="0" smtClean="0"/>
              <a:t>Motorola’s Phone Portal</a:t>
            </a:r>
          </a:p>
          <a:p>
            <a:pPr lvl="2" eaLnBrk="1" hangingPunct="1"/>
            <a:r>
              <a:rPr lang="en-US" dirty="0" smtClean="0"/>
              <a:t>SugarSync</a:t>
            </a:r>
          </a:p>
          <a:p>
            <a:pPr lvl="1" eaLnBrk="1" hangingPunct="1"/>
            <a:r>
              <a:rPr lang="en-US" dirty="0" smtClean="0"/>
              <a:t>Sync apps with your app source</a:t>
            </a:r>
          </a:p>
          <a:p>
            <a:pPr lvl="2" eaLnBrk="1" hangingPunct="1"/>
            <a:r>
              <a:rPr lang="en-US" dirty="0" smtClean="0"/>
              <a:t>Google Play allows apps to be updated automatically or manually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A7D61F6-8B8B-426F-8026-54CEB0AFE000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to a USB Device or Smart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Android device manufacturers have an app to back up data to a smart card (such as an SD card) or a USB device if they are present</a:t>
            </a:r>
          </a:p>
          <a:p>
            <a:r>
              <a:rPr lang="en-US" dirty="0" smtClean="0"/>
              <a:t>Restoring your Android device can be difficult since no single app backs up everything</a:t>
            </a:r>
          </a:p>
          <a:p>
            <a:pPr lvl="1"/>
            <a:r>
              <a:rPr lang="en-US" dirty="0" smtClean="0"/>
              <a:t>You need to retrieve the contents from each backup location such as online accounts, SD cards,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Updating the Android OS</a:t>
            </a:r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Android updates are automatically pushed to the device by the manufacturer</a:t>
            </a:r>
          </a:p>
          <a:p>
            <a:pPr eaLnBrk="1" hangingPunct="1"/>
            <a:r>
              <a:rPr lang="en-US" dirty="0" smtClean="0"/>
              <a:t>You can also manually check for updates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9153067-4C1C-4B94-8ED4-5D25838DD51B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  <p:pic>
        <p:nvPicPr>
          <p:cNvPr id="10242" name="Picture 2" descr="Q:\Documents\Books\IR-Materials\A+Software\Figures\ch10\35135_f10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95600"/>
            <a:ext cx="250113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an Android Mobile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OS includes some security features but also relies on third-party applications</a:t>
            </a:r>
          </a:p>
          <a:p>
            <a:r>
              <a:rPr lang="en-US" dirty="0" smtClean="0"/>
              <a:t>Security features include:</a:t>
            </a:r>
          </a:p>
          <a:p>
            <a:pPr lvl="1"/>
            <a:r>
              <a:rPr lang="en-US" dirty="0" smtClean="0"/>
              <a:t>Passcode protection</a:t>
            </a:r>
          </a:p>
          <a:p>
            <a:pPr lvl="2"/>
            <a:r>
              <a:rPr lang="en-US" dirty="0" smtClean="0"/>
              <a:t>You can use a Password, PIN, or set a Pattern (most secure)</a:t>
            </a:r>
          </a:p>
          <a:p>
            <a:pPr lvl="1"/>
            <a:r>
              <a:rPr lang="en-US" dirty="0" smtClean="0"/>
              <a:t>Set failed login restrictions – Android automatically locks down after five failed attempts</a:t>
            </a:r>
          </a:p>
          <a:p>
            <a:pPr lvl="1"/>
            <a:r>
              <a:rPr lang="en-US" dirty="0" smtClean="0"/>
              <a:t>Remote wipes and locator applications – provided by third-party vendors</a:t>
            </a:r>
          </a:p>
          <a:p>
            <a:pPr lvl="1"/>
            <a:r>
              <a:rPr lang="en-US" dirty="0" smtClean="0"/>
              <a:t>Antivirus protection – provided </a:t>
            </a:r>
            <a:r>
              <a:rPr lang="en-US" dirty="0"/>
              <a:t>by third-party vendors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9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1266" name="Picture 2" descr="Q:\Documents\Books\IR-Materials\A+Software\Figures\ch10\35135_f10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354013"/>
            <a:ext cx="3157537" cy="5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5638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20-55 </a:t>
            </a:r>
            <a:r>
              <a:rPr lang="en-US" dirty="0"/>
              <a:t>Create a pattern that must be entered </a:t>
            </a:r>
            <a:r>
              <a:rPr lang="en-US" dirty="0" smtClean="0"/>
              <a:t>in order </a:t>
            </a:r>
            <a:r>
              <a:rPr lang="en-US" dirty="0"/>
              <a:t>to unlock the device</a:t>
            </a:r>
          </a:p>
        </p:txBody>
      </p:sp>
    </p:spTree>
    <p:extLst>
      <p:ext uri="{BB962C8B-B14F-4D97-AF65-F5344CB8AC3E}">
        <p14:creationId xmlns:p14="http://schemas.microsoft.com/office/powerpoint/2010/main" val="4174337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Troubleshooting Android Devices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steps to try to resolve Android problems</a:t>
            </a:r>
          </a:p>
          <a:p>
            <a:pPr lvl="1" eaLnBrk="1" hangingPunct="1"/>
            <a:r>
              <a:rPr lang="en-US" dirty="0" smtClean="0"/>
              <a:t>Force a reboot with a button combination (check manufacturer’s Web site for the combination) or by battery removal</a:t>
            </a:r>
          </a:p>
          <a:p>
            <a:pPr lvl="1" eaLnBrk="1" hangingPunct="1"/>
            <a:r>
              <a:rPr lang="en-US" dirty="0" smtClean="0"/>
              <a:t>Uninstall and reinstall a misbehaving app</a:t>
            </a:r>
          </a:p>
          <a:p>
            <a:pPr lvl="1" eaLnBrk="1" hangingPunct="1"/>
            <a:r>
              <a:rPr lang="en-US" dirty="0" smtClean="0"/>
              <a:t>Install updates if available</a:t>
            </a:r>
          </a:p>
          <a:p>
            <a:pPr lvl="1" eaLnBrk="1" hangingPunct="1"/>
            <a:r>
              <a:rPr lang="en-US" dirty="0" smtClean="0"/>
              <a:t>Use the device Recovery mode which brings the system to the original factory state</a:t>
            </a:r>
          </a:p>
          <a:p>
            <a:pPr eaLnBrk="1" hangingPunct="1"/>
            <a:r>
              <a:rPr lang="en-US" dirty="0" smtClean="0"/>
              <a:t>Root your device to gain administrative access; gives you complete access to the file system, and all commands and features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81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5B68513-E1A8-41CF-9BDA-8FD3B3B6D741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Virtualization Basics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Virtualization: when one physical machine hosts multiple activities that are normally done on multiple physical machines</a:t>
            </a:r>
          </a:p>
          <a:p>
            <a:pPr eaLnBrk="1" hangingPunct="1"/>
            <a:r>
              <a:rPr lang="en-US" dirty="0" smtClean="0"/>
              <a:t>Two types of virtualization</a:t>
            </a:r>
          </a:p>
          <a:p>
            <a:pPr lvl="1" eaLnBrk="1" hangingPunct="1"/>
            <a:r>
              <a:rPr lang="en-US" dirty="0" smtClean="0"/>
              <a:t>Server-side virtualization</a:t>
            </a:r>
          </a:p>
          <a:p>
            <a:pPr lvl="1" eaLnBrk="1" hangingPunct="1"/>
            <a:r>
              <a:rPr lang="en-US" dirty="0" smtClean="0"/>
              <a:t>Client-side virtualization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19006DC-6478-4F3D-A419-A98AD15B36FB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OS by the Open Handset Alliance and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Linux: Linux and Android are open source</a:t>
            </a:r>
          </a:p>
          <a:p>
            <a:r>
              <a:rPr lang="en-US" dirty="0" smtClean="0"/>
              <a:t>Releases of Android based on dessert names</a:t>
            </a:r>
          </a:p>
          <a:p>
            <a:pPr lvl="1"/>
            <a:r>
              <a:rPr lang="en-US" dirty="0" smtClean="0"/>
              <a:t>Froyo</a:t>
            </a:r>
          </a:p>
          <a:p>
            <a:pPr lvl="1"/>
            <a:r>
              <a:rPr lang="en-US" dirty="0" smtClean="0"/>
              <a:t>Gingerbread</a:t>
            </a:r>
          </a:p>
          <a:p>
            <a:pPr lvl="1"/>
            <a:r>
              <a:rPr lang="en-US" dirty="0" smtClean="0"/>
              <a:t>Honeycomb</a:t>
            </a:r>
          </a:p>
          <a:p>
            <a:pPr lvl="1"/>
            <a:r>
              <a:rPr lang="en-US" dirty="0" smtClean="0"/>
              <a:t>Ice Cream Sandwich</a:t>
            </a:r>
          </a:p>
          <a:p>
            <a:pPr lvl="1"/>
            <a:r>
              <a:rPr lang="en-US" dirty="0" smtClean="0"/>
              <a:t>(Newest release is Jellybean)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1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Server-Side Virtualization</a:t>
            </a:r>
          </a:p>
        </p:txBody>
      </p:sp>
      <p:sp>
        <p:nvSpPr>
          <p:cNvPr id="5120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Provides a virtual desktop for users on multiple client machines</a:t>
            </a:r>
          </a:p>
          <a:p>
            <a:pPr eaLnBrk="1" hangingPunct="1"/>
            <a:r>
              <a:rPr lang="en-US" dirty="0" smtClean="0"/>
              <a:t>Most processing is done on the server</a:t>
            </a:r>
          </a:p>
          <a:p>
            <a:pPr eaLnBrk="1" hangingPunct="1"/>
            <a:r>
              <a:rPr lang="en-US" dirty="0" smtClean="0"/>
              <a:t>Provides a virtual desktop infrastructure (VDI)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0463E0B-F0F2-4292-895F-8BF24BA6E19E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  <p:pic>
        <p:nvPicPr>
          <p:cNvPr id="12290" name="Picture 2" descr="Q:\Documents\Books\IR-Materials\A+Software\Figures\ch10\35135_f10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5056188" cy="279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Maximizes a company’s investment in hardware</a:t>
            </a:r>
          </a:p>
          <a:p>
            <a:pPr lvl="1"/>
            <a:r>
              <a:rPr lang="en-US" dirty="0" smtClean="0"/>
              <a:t>Centralizes support for hardware, software, and users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Requires high-end servers and more network bandwidth</a:t>
            </a:r>
          </a:p>
          <a:p>
            <a:pPr lvl="1"/>
            <a:r>
              <a:rPr lang="en-US" dirty="0" smtClean="0"/>
              <a:t>User experience may be diminished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88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Used with Server-Side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 clients – regular desktop computer or laptop</a:t>
            </a:r>
          </a:p>
          <a:p>
            <a:r>
              <a:rPr lang="en-US" dirty="0" smtClean="0"/>
              <a:t>Thin clients – computer has a regular OS but comparatively little computer power</a:t>
            </a:r>
          </a:p>
          <a:p>
            <a:r>
              <a:rPr lang="en-US" dirty="0" smtClean="0"/>
              <a:t>Zero clients – dumb terminal or ultra-thin client does not have an OS and just provides a user interface (keyboard, mouse, monitor) and network connection with enough software to load the virtualization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40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Virtualization Using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Server-side virtualization is delegated to a third-party service and resources are accessed via the Internet</a:t>
            </a:r>
          </a:p>
          <a:p>
            <a:r>
              <a:rPr lang="en-US" dirty="0" smtClean="0"/>
              <a:t>Different types of cloud computing:</a:t>
            </a:r>
          </a:p>
          <a:p>
            <a:pPr lvl="1"/>
            <a:r>
              <a:rPr lang="en-US" dirty="0" smtClean="0"/>
              <a:t>Infrastructure as a Service (IaaS) – provides servers and storage for the client to use as needed</a:t>
            </a:r>
          </a:p>
          <a:p>
            <a:pPr lvl="1"/>
            <a:r>
              <a:rPr lang="en-US" dirty="0" smtClean="0"/>
              <a:t>Platform as a Service (PaaS) – provides servers and OS but customer installs applications</a:t>
            </a:r>
          </a:p>
          <a:p>
            <a:pPr lvl="1"/>
            <a:r>
              <a:rPr lang="en-US" dirty="0" smtClean="0"/>
              <a:t>Software as a Service (SaaS) – provides hardware, OS, and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09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Personal computer provides virtual environments for applications using three possible methods:</a:t>
            </a:r>
          </a:p>
          <a:p>
            <a:pPr lvl="1"/>
            <a:r>
              <a:rPr lang="en-US" dirty="0" smtClean="0"/>
              <a:t>Presentation virtualization – remote application on a server is controlled by a local computer (Remote Desktop Services is an example)</a:t>
            </a:r>
          </a:p>
          <a:p>
            <a:pPr lvl="1"/>
            <a:r>
              <a:rPr lang="en-US" dirty="0" smtClean="0"/>
              <a:t>Application virtualization – a virtual environment allows an application to run independent of the host operating system</a:t>
            </a:r>
          </a:p>
          <a:p>
            <a:pPr lvl="1"/>
            <a:r>
              <a:rPr lang="en-US" dirty="0" smtClean="0"/>
              <a:t>Client-side desktop virtualization – software installed on a PC manages virtual machines, each VM has its own OS installed (Virtual PC, VMWare Player, and VirtualBox are examples)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10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468034"/>
            <a:ext cx="789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20-57  </a:t>
            </a:r>
            <a:r>
              <a:rPr lang="en-US" dirty="0"/>
              <a:t>Microsoft Remote Desktop Services presents applications to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at a </a:t>
            </a:r>
            <a:r>
              <a:rPr lang="en-US" dirty="0" smtClean="0"/>
              <a:t>local computer</a:t>
            </a:r>
            <a:endParaRPr lang="en-US" dirty="0"/>
          </a:p>
        </p:txBody>
      </p:sp>
      <p:pic>
        <p:nvPicPr>
          <p:cNvPr id="13314" name="Picture 2" descr="Q:\Documents\Books\IR-Materials\A+Software\Figures\ch10\35135_f10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1225"/>
            <a:ext cx="7620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32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and Hypervisors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used to create and manage virtual machines on a server or local computer is called a virtual machine manager (VMM) or hypervisor</a:t>
            </a:r>
          </a:p>
          <a:p>
            <a:r>
              <a:rPr lang="en-US" dirty="0" smtClean="0"/>
              <a:t>Two types of hypervisor </a:t>
            </a:r>
          </a:p>
          <a:p>
            <a:pPr lvl="1"/>
            <a:r>
              <a:rPr lang="en-US" dirty="0" smtClean="0"/>
              <a:t>Type 1 – installs on a computer before an OS (called bare-metal hypervisor); partitions hardware computing power into multiple VMs</a:t>
            </a:r>
          </a:p>
          <a:p>
            <a:pPr lvl="1"/>
            <a:r>
              <a:rPr lang="en-US" dirty="0" smtClean="0"/>
              <a:t>Type 2 – installs in host OS as an application; not as powerful as Type 1 because it is dependent on the host 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7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8" name="Picture 2" descr="Q:\Documents\Books\IR-Materials\A+Software\Figures\ch10\35135_f10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7425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800" y="5468034"/>
            <a:ext cx="481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20-58  </a:t>
            </a:r>
            <a:r>
              <a:rPr lang="en-US" dirty="0" smtClean="0"/>
              <a:t>Type 1 and Type 2 hypervisors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55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Motherboard BIOS – should support hardware assisted virtualization (HAV): Intel-VT or AMD-V; must be enabled in the BIOS</a:t>
            </a:r>
          </a:p>
          <a:p>
            <a:r>
              <a:rPr lang="en-US" dirty="0" smtClean="0"/>
              <a:t>Hard drive space – enough for the minimum requirements of each VM; virtual disks can be dynamic or fixed</a:t>
            </a:r>
          </a:p>
          <a:p>
            <a:r>
              <a:rPr lang="en-US" dirty="0" smtClean="0"/>
              <a:t>Processor and memory – Processor must support HAV; use a dual-core or better; enough memory for the host and each VM that will run simultaneously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87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660002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20-59 </a:t>
            </a:r>
            <a:r>
              <a:rPr lang="en-US" dirty="0"/>
              <a:t>BIOS setup screen to enable hardware virtualization</a:t>
            </a:r>
          </a:p>
        </p:txBody>
      </p:sp>
      <p:pic>
        <p:nvPicPr>
          <p:cNvPr id="15362" name="Picture 2" descr="Q:\Documents\Books\IR-Materials\A+Software\Figures\ch10\35135_f10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62000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6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OS by the Open Handset Alliance and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supports windows, panes, 3d graphics</a:t>
            </a:r>
          </a:p>
          <a:p>
            <a:r>
              <a:rPr lang="en-US" dirty="0" smtClean="0"/>
              <a:t>Connects  to Wi-Fi, Bluetooth, cellular networks</a:t>
            </a:r>
          </a:p>
          <a:p>
            <a:r>
              <a:rPr lang="en-US" dirty="0" smtClean="0"/>
              <a:t>Android apps are sold or freely distributed from any source or vendor</a:t>
            </a:r>
          </a:p>
          <a:p>
            <a:r>
              <a:rPr lang="en-US" dirty="0" smtClean="0"/>
              <a:t>Google Play is the official source for apps</a:t>
            </a:r>
          </a:p>
          <a:p>
            <a:r>
              <a:rPr lang="en-US" dirty="0" smtClean="0"/>
              <a:t>Most apps are written using Java using the Android software developer kit (SDK)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0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hypervisor </a:t>
            </a:r>
            <a:r>
              <a:rPr lang="en-US" dirty="0"/>
              <a:t>emulates hardware and presents this virtual hardware </a:t>
            </a:r>
            <a:r>
              <a:rPr lang="en-US" dirty="0" smtClean="0"/>
              <a:t>to each VM</a:t>
            </a:r>
          </a:p>
          <a:p>
            <a:r>
              <a:rPr lang="en-US" dirty="0" smtClean="0"/>
              <a:t>Includes </a:t>
            </a:r>
            <a:r>
              <a:rPr lang="en-US" sz="2800" dirty="0"/>
              <a:t>a virtual processor, memory, </a:t>
            </a:r>
            <a:r>
              <a:rPr lang="en-US" sz="2800" dirty="0" smtClean="0"/>
              <a:t>motherboard</a:t>
            </a:r>
            <a:r>
              <a:rPr lang="en-US" sz="2800" dirty="0"/>
              <a:t>, hard drive, </a:t>
            </a:r>
            <a:r>
              <a:rPr lang="en-US" sz="2800" dirty="0" smtClean="0"/>
              <a:t>optical drive</a:t>
            </a:r>
            <a:r>
              <a:rPr lang="en-US" sz="2800" dirty="0"/>
              <a:t>, keyboard, mouse, monitor, network </a:t>
            </a:r>
            <a:r>
              <a:rPr lang="en-US" sz="2800" dirty="0" smtClean="0"/>
              <a:t>adapter etc.</a:t>
            </a:r>
          </a:p>
          <a:p>
            <a:r>
              <a:rPr lang="en-US" sz="2800" dirty="0" smtClean="0"/>
              <a:t>Hypervisor allows you to configure which virtual hardware is installed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98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390" y="5664555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20-60 </a:t>
            </a:r>
            <a:r>
              <a:rPr lang="en-US" dirty="0"/>
              <a:t>An emulated motherboard provides setup BIOS screens in the VM</a:t>
            </a:r>
          </a:p>
        </p:txBody>
      </p:sp>
      <p:pic>
        <p:nvPicPr>
          <p:cNvPr id="16386" name="Picture 2" descr="Q:\Documents\Books\IR-Materials\A+Software\Figures\ch10\35135_f10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55"/>
            <a:ext cx="7620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16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646227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20-61 </a:t>
            </a:r>
            <a:r>
              <a:rPr lang="en-US" dirty="0"/>
              <a:t>Emulated (virtual) hardware is installed in a VM under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Virtual PC</a:t>
            </a:r>
          </a:p>
        </p:txBody>
      </p:sp>
      <p:pic>
        <p:nvPicPr>
          <p:cNvPr id="17410" name="Picture 2" descr="Q:\Documents\Books\IR-Materials\A+Software\Figures\ch10\35135_f10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2" y="754635"/>
            <a:ext cx="7934528" cy="43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27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machines are susceptible to hackers and malware the same as a physical machine</a:t>
            </a:r>
          </a:p>
          <a:p>
            <a:r>
              <a:rPr lang="en-US" dirty="0" smtClean="0"/>
              <a:t>If the VM has access to the Internet, it should have the firewall installed and malware protection installed</a:t>
            </a:r>
          </a:p>
          <a:p>
            <a:r>
              <a:rPr lang="en-US" dirty="0" smtClean="0"/>
              <a:t>VMs should be isolated for best security</a:t>
            </a:r>
          </a:p>
          <a:p>
            <a:r>
              <a:rPr lang="en-US" dirty="0" smtClean="0"/>
              <a:t>Secure permissions to files that hold the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56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Operating Systems Used on Mobile Devices</a:t>
            </a:r>
            <a:endParaRPr lang="en-US" dirty="0" smtClean="0"/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systems used on mobile devices include Android by Google, iOS by </a:t>
            </a:r>
            <a:r>
              <a:rPr lang="en-US" dirty="0" smtClean="0"/>
              <a:t>Apple, Blackberry </a:t>
            </a:r>
            <a:r>
              <a:rPr lang="en-US" dirty="0"/>
              <a:t>by RIM, Windows Phone by Microsoft, and Symbian by the </a:t>
            </a:r>
            <a:r>
              <a:rPr lang="en-US" dirty="0" smtClean="0"/>
              <a:t>Symbian.</a:t>
            </a:r>
          </a:p>
          <a:p>
            <a:pPr lvl="1"/>
            <a:r>
              <a:rPr lang="en-US" dirty="0"/>
              <a:t>Android is an open-source OS, and anyone can develop and sell Android apps or </a:t>
            </a:r>
            <a:r>
              <a:rPr lang="en-US" dirty="0" smtClean="0"/>
              <a:t>variations in </a:t>
            </a:r>
            <a:r>
              <a:rPr lang="en-US" dirty="0"/>
              <a:t>the Android OS. Google is the major distributor of Android and Android </a:t>
            </a:r>
            <a:r>
              <a:rPr lang="en-US" dirty="0" smtClean="0"/>
              <a:t>apps from </a:t>
            </a:r>
            <a:r>
              <a:rPr lang="en-US" dirty="0"/>
              <a:t>its Google Play web site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iOS by Apple is used only on Apple devices, including the iPhone, iPad, and </a:t>
            </a:r>
            <a:r>
              <a:rPr lang="en-US" dirty="0" smtClean="0"/>
              <a:t>iPod touch</a:t>
            </a:r>
            <a:r>
              <a:rPr lang="en-US" dirty="0"/>
              <a:t>. Apps for the iOS are distributed solely by Apple from its online iTunes App Store.</a:t>
            </a:r>
            <a:endParaRPr lang="en-US" dirty="0" smtClean="0"/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2BAF7D9-F457-4C78-B0BC-8189621D7F95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Comparing Mobile Device Hardware to Tablets and Laptops</a:t>
            </a:r>
            <a:endParaRPr lang="en-US" dirty="0" smtClean="0"/>
          </a:p>
          <a:p>
            <a:pPr lvl="1"/>
            <a:r>
              <a:rPr lang="en-US" dirty="0" smtClean="0"/>
              <a:t>Smart </a:t>
            </a:r>
            <a:r>
              <a:rPr lang="en-US" dirty="0"/>
              <a:t>phones and handheld tablets use multitouch screens and SSD storage, and </a:t>
            </a:r>
            <a:r>
              <a:rPr lang="en-US" dirty="0" smtClean="0"/>
              <a:t>they contain </a:t>
            </a:r>
            <a:r>
              <a:rPr lang="en-US" dirty="0"/>
              <a:t>no </a:t>
            </a:r>
            <a:r>
              <a:rPr lang="en-US" dirty="0" smtClean="0"/>
              <a:t>field-serviceable </a:t>
            </a:r>
            <a:r>
              <a:rPr lang="en-US" dirty="0"/>
              <a:t>parts. Because some tablets can make phone calls and </a:t>
            </a:r>
            <a:r>
              <a:rPr lang="en-US" dirty="0" smtClean="0"/>
              <a:t>send text </a:t>
            </a:r>
            <a:r>
              <a:rPr lang="en-US" dirty="0"/>
              <a:t>messages, there is little distinction between a tablet and a smart phone.</a:t>
            </a:r>
          </a:p>
          <a:p>
            <a:pPr lvl="1"/>
            <a:r>
              <a:rPr lang="en-US" dirty="0"/>
              <a:t>An accelerometer in a mobile device is used to sense the position of the device and can </a:t>
            </a:r>
            <a:r>
              <a:rPr lang="en-US" dirty="0" smtClean="0"/>
              <a:t>be used </a:t>
            </a:r>
            <a:r>
              <a:rPr lang="en-US" dirty="0"/>
              <a:t>to change the screen orientation.</a:t>
            </a:r>
          </a:p>
          <a:p>
            <a:pPr lvl="1"/>
            <a:r>
              <a:rPr lang="en-US" dirty="0"/>
              <a:t>A device can know its location because of its GPS receiver. Geotracking can be done </a:t>
            </a:r>
            <a:r>
              <a:rPr lang="en-US" dirty="0" smtClean="0"/>
              <a:t>as the </a:t>
            </a:r>
            <a:r>
              <a:rPr lang="en-US" dirty="0"/>
              <a:t>device reports its position.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10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Configuring, Syncing, and Securing iOS </a:t>
            </a:r>
            <a:r>
              <a:rPr lang="en-US" dirty="0" smtClean="0"/>
              <a:t>Devices</a:t>
            </a:r>
          </a:p>
          <a:p>
            <a:pPr lvl="1"/>
            <a:r>
              <a:rPr lang="en-US" dirty="0"/>
              <a:t>Using the iOS, the Settings app is used to manage network connections, </a:t>
            </a:r>
            <a:r>
              <a:rPr lang="en-US" dirty="0" smtClean="0"/>
              <a:t>configure email, manage </a:t>
            </a:r>
            <a:r>
              <a:rPr lang="en-US" dirty="0"/>
              <a:t>content on the device, and </a:t>
            </a:r>
            <a:r>
              <a:rPr lang="en-US" dirty="0" smtClean="0"/>
              <a:t>configure </a:t>
            </a:r>
            <a:r>
              <a:rPr lang="en-US" dirty="0"/>
              <a:t>many iOS </a:t>
            </a:r>
            <a:r>
              <a:rPr lang="en-US" dirty="0" smtClean="0"/>
              <a:t>settings.</a:t>
            </a:r>
            <a:endParaRPr lang="en-US" dirty="0"/>
          </a:p>
          <a:p>
            <a:pPr lvl="1"/>
            <a:r>
              <a:rPr lang="en-US" dirty="0"/>
              <a:t>Content on an Apple device can be synced and backed up using iTunes to a </a:t>
            </a:r>
            <a:r>
              <a:rPr lang="en-US" dirty="0" smtClean="0"/>
              <a:t>personal computer </a:t>
            </a:r>
            <a:r>
              <a:rPr lang="en-US" dirty="0"/>
              <a:t>or using iCloud to sync to online storage at </a:t>
            </a:r>
            <a:r>
              <a:rPr lang="en-US" dirty="0" smtClean="0"/>
              <a:t>icloud.com.</a:t>
            </a:r>
          </a:p>
          <a:p>
            <a:pPr lvl="1"/>
            <a:r>
              <a:rPr lang="en-US" dirty="0"/>
              <a:t>An iOS device can be secured using a </a:t>
            </a:r>
            <a:r>
              <a:rPr lang="en-US" dirty="0" smtClean="0"/>
              <a:t>passcode</a:t>
            </a:r>
            <a:r>
              <a:rPr lang="en-US" dirty="0"/>
              <a:t>. In addition, you can use iCloud </a:t>
            </a:r>
            <a:r>
              <a:rPr lang="en-US" dirty="0" smtClean="0"/>
              <a:t>to perform </a:t>
            </a:r>
            <a:r>
              <a:rPr lang="en-US" dirty="0"/>
              <a:t>a remote wipe to protect sensitive data.</a:t>
            </a:r>
          </a:p>
          <a:p>
            <a:pPr lvl="1"/>
            <a:r>
              <a:rPr lang="en-US" dirty="0"/>
              <a:t>To troubleshoot an iOS device, you can restart, reset, update, erase, restore, and </a:t>
            </a:r>
            <a:r>
              <a:rPr lang="en-US" dirty="0" smtClean="0"/>
              <a:t>recover the </a:t>
            </a:r>
            <a:r>
              <a:rPr lang="en-US" dirty="0"/>
              <a:t>iOS on the device.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21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Configuring, Syncing, and Securing Android </a:t>
            </a:r>
            <a:r>
              <a:rPr lang="en-US" dirty="0" smtClean="0"/>
              <a:t>Devices</a:t>
            </a:r>
          </a:p>
          <a:p>
            <a:pPr lvl="1"/>
            <a:r>
              <a:rPr lang="en-US" dirty="0"/>
              <a:t>The Settings app on an Android device can be used to manage network </a:t>
            </a:r>
            <a:r>
              <a:rPr lang="en-US" dirty="0" smtClean="0"/>
              <a:t>connections, email</a:t>
            </a:r>
            <a:r>
              <a:rPr lang="en-US" dirty="0"/>
              <a:t>, online accounts, updates to Android, and security.</a:t>
            </a:r>
          </a:p>
          <a:p>
            <a:pPr lvl="1"/>
            <a:r>
              <a:rPr lang="en-US" dirty="0"/>
              <a:t>Syncing and backing up content on an Android device is done with online accounts, </a:t>
            </a:r>
            <a:r>
              <a:rPr lang="en-US" dirty="0" smtClean="0"/>
              <a:t>using third-party </a:t>
            </a:r>
            <a:r>
              <a:rPr lang="en-US" dirty="0"/>
              <a:t>apps for syncing, syncing all your apps to an app store, and backing up </a:t>
            </a:r>
            <a:r>
              <a:rPr lang="en-US" dirty="0" smtClean="0"/>
              <a:t>content to </a:t>
            </a:r>
            <a:r>
              <a:rPr lang="en-US" dirty="0"/>
              <a:t>external storage connected to the device.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98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Virtualization </a:t>
            </a:r>
            <a:r>
              <a:rPr lang="en-US" dirty="0" smtClean="0"/>
              <a:t>Basics</a:t>
            </a:r>
          </a:p>
          <a:p>
            <a:pPr lvl="1"/>
            <a:r>
              <a:rPr lang="en-US" dirty="0"/>
              <a:t>Server-side virtualization happens on the server, and client-side virtualization happens </a:t>
            </a:r>
            <a:r>
              <a:rPr lang="en-US" dirty="0" smtClean="0"/>
              <a:t>on the </a:t>
            </a:r>
            <a:r>
              <a:rPr lang="en-US" dirty="0"/>
              <a:t>client machine.</a:t>
            </a:r>
          </a:p>
          <a:p>
            <a:pPr lvl="1"/>
            <a:r>
              <a:rPr lang="en-US" dirty="0"/>
              <a:t>Three ways to implement client-side virtualization include presentation virtualization</a:t>
            </a:r>
            <a:r>
              <a:rPr lang="en-US" dirty="0" smtClean="0"/>
              <a:t>, application </a:t>
            </a:r>
            <a:r>
              <a:rPr lang="en-US" dirty="0"/>
              <a:t>virtualization, and client-side desktop virtualization.</a:t>
            </a:r>
          </a:p>
          <a:p>
            <a:pPr lvl="1"/>
            <a:r>
              <a:rPr lang="en-US" dirty="0"/>
              <a:t>Client-side desktop virtualization is done by creating multiple virtual machines on a </a:t>
            </a:r>
            <a:r>
              <a:rPr lang="en-US" dirty="0" smtClean="0"/>
              <a:t>physical machine </a:t>
            </a:r>
            <a:r>
              <a:rPr lang="en-US" dirty="0"/>
              <a:t>using a hypervisor.</a:t>
            </a:r>
          </a:p>
          <a:p>
            <a:pPr lvl="1"/>
            <a:r>
              <a:rPr lang="en-US" dirty="0"/>
              <a:t>A Type 1 hypervisor installs before any OS is installed and is called a bare-metal hypervisor</a:t>
            </a:r>
            <a:r>
              <a:rPr lang="en-US" dirty="0" smtClean="0"/>
              <a:t>. A </a:t>
            </a:r>
            <a:r>
              <a:rPr lang="en-US" dirty="0"/>
              <a:t>Type 2 hypervisor is an application that installs in an OS. A Type 1 hypervisor </a:t>
            </a:r>
            <a:r>
              <a:rPr lang="en-US" dirty="0" smtClean="0"/>
              <a:t>is faster </a:t>
            </a:r>
            <a:r>
              <a:rPr lang="en-US" dirty="0"/>
              <a:t>and more secure than a Type 2 hypervisor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6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Q:\Documents\Books\IR-Materials\A+Software\Figures\ch10\35135_f1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"/>
            <a:ext cx="3256788" cy="503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5562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20-1  </a:t>
            </a:r>
            <a:r>
              <a:rPr lang="en-US" dirty="0"/>
              <a:t>The Atrix smart phone by Motorola comes </a:t>
            </a:r>
            <a:r>
              <a:rPr lang="en-US" dirty="0" smtClean="0"/>
              <a:t>with Android </a:t>
            </a:r>
            <a:r>
              <a:rPr lang="en-US" dirty="0"/>
              <a:t>Froyo installed</a:t>
            </a:r>
          </a:p>
        </p:txBody>
      </p:sp>
    </p:spTree>
    <p:extLst>
      <p:ext uri="{BB962C8B-B14F-4D97-AF65-F5344CB8AC3E}">
        <p14:creationId xmlns:p14="http://schemas.microsoft.com/office/powerpoint/2010/main" val="103582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iOS by Apple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iOS is proprietary software from Apple</a:t>
            </a:r>
          </a:p>
          <a:p>
            <a:pPr eaLnBrk="1" hangingPunct="1"/>
            <a:r>
              <a:rPr lang="en-US" dirty="0" smtClean="0"/>
              <a:t>Only used by Apple devices</a:t>
            </a:r>
          </a:p>
          <a:p>
            <a:pPr eaLnBrk="1" hangingPunct="1"/>
            <a:r>
              <a:rPr lang="en-US" dirty="0" smtClean="0"/>
              <a:t>Apple is sole developer and can maintain strict standards on its products</a:t>
            </a:r>
          </a:p>
          <a:p>
            <a:pPr eaLnBrk="1" hangingPunct="1"/>
            <a:r>
              <a:rPr lang="en-US" dirty="0" smtClean="0"/>
              <a:t>iOS apps are only available through the iTunes App Store</a:t>
            </a:r>
          </a:p>
          <a:p>
            <a:pPr eaLnBrk="1" hangingPunct="1"/>
            <a:r>
              <a:rPr lang="en-US" dirty="0" smtClean="0"/>
              <a:t>iPads and iPods must be activated by connecting them to a computer that has iTunes installed</a:t>
            </a:r>
          </a:p>
          <a:p>
            <a:pPr eaLnBrk="1" hangingPunct="1"/>
            <a:r>
              <a:rPr lang="en-US" dirty="0" smtClean="0"/>
              <a:t>A process called jailbreaking allows users to download software from other sources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B5FE031-D28D-494A-815F-8E701C04144F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Q:\Documents\Books\IR-Materials\A+Software\Figures\ch10\35135_f1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4562475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5867401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20-5  </a:t>
            </a:r>
            <a:r>
              <a:rPr lang="en-US" dirty="0" smtClean="0"/>
              <a:t>An iPhone by Apple has iOS version 5.1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7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Open Source and Closed Source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Developers for iOS (closed source) only have access to APIs which are calls to the OS</a:t>
            </a:r>
          </a:p>
          <a:p>
            <a:pPr lvl="1"/>
            <a:r>
              <a:rPr lang="en-US" dirty="0" smtClean="0"/>
              <a:t>Apps must be tested and approved before being sold in the App store</a:t>
            </a:r>
          </a:p>
          <a:p>
            <a:pPr lvl="1"/>
            <a:r>
              <a:rPr lang="en-US" dirty="0" smtClean="0"/>
              <a:t>Better assurance of high quality apps</a:t>
            </a:r>
          </a:p>
          <a:p>
            <a:pPr lvl="1"/>
            <a:r>
              <a:rPr lang="en-US" dirty="0" smtClean="0"/>
              <a:t>Centralized app purchasing</a:t>
            </a:r>
          </a:p>
          <a:p>
            <a:r>
              <a:rPr lang="en-US" dirty="0" smtClean="0"/>
              <a:t>Android apps (open source) can be obtained from many sources</a:t>
            </a:r>
          </a:p>
          <a:p>
            <a:pPr lvl="1"/>
            <a:r>
              <a:rPr lang="en-US" dirty="0" smtClean="0"/>
              <a:t>No assurance of quality</a:t>
            </a:r>
          </a:p>
          <a:p>
            <a:pPr lvl="1"/>
            <a:r>
              <a:rPr lang="en-US" dirty="0" smtClean="0"/>
              <a:t>Market is not always convenient for developers</a:t>
            </a:r>
          </a:p>
          <a:p>
            <a:pPr lvl="1"/>
            <a:r>
              <a:rPr lang="en-US" dirty="0" smtClean="0"/>
              <a:t>Many variations of Android exist, creating incompatibilities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00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3654</Words>
  <Application>Microsoft Office PowerPoint</Application>
  <PresentationFormat>On-screen Show (4:3)</PresentationFormat>
  <Paragraphs>396</Paragraphs>
  <Slides>58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Design</vt:lpstr>
      <vt:lpstr>1_Default Design</vt:lpstr>
      <vt:lpstr>A+ Guide to Managing &amp; Maintaining Your PC, 8th Edition</vt:lpstr>
      <vt:lpstr>Objectives</vt:lpstr>
      <vt:lpstr>Operating Systems Used on Mobile Devices</vt:lpstr>
      <vt:lpstr>Android OS by the Open Handset Alliance and Google</vt:lpstr>
      <vt:lpstr>Android OS by the Open Handset Alliance and Google</vt:lpstr>
      <vt:lpstr>PowerPoint Presentation</vt:lpstr>
      <vt:lpstr>iOS by Apple</vt:lpstr>
      <vt:lpstr>PowerPoint Presentation</vt:lpstr>
      <vt:lpstr>Comparing Open Source and Closed Source Operating Systems</vt:lpstr>
      <vt:lpstr>Comparing Mobile Device Hardware to Laptops</vt:lpstr>
      <vt:lpstr>Comparing Mobile Device Hardware to Laptops</vt:lpstr>
      <vt:lpstr>Touch Interface</vt:lpstr>
      <vt:lpstr>Storage Devices</vt:lpstr>
      <vt:lpstr>Other Hardware Components</vt:lpstr>
      <vt:lpstr>Configuring, Syncing, and Securing iOS Devices</vt:lpstr>
      <vt:lpstr>PowerPoint Presentation</vt:lpstr>
      <vt:lpstr>Configuring Email</vt:lpstr>
      <vt:lpstr>Syncing, Updating, Backing up, and Restoring from Backup</vt:lpstr>
      <vt:lpstr>Syncing, Updating, Backing up, and Restoring from Backup</vt:lpstr>
      <vt:lpstr>PowerPoint Presentation</vt:lpstr>
      <vt:lpstr>Securing an iOS Mobile Device</vt:lpstr>
      <vt:lpstr>Passcode Locks and Failed Logins</vt:lpstr>
      <vt:lpstr>Locator Applications and Remote Wipes</vt:lpstr>
      <vt:lpstr>Troubleshooting iOS Devices</vt:lpstr>
      <vt:lpstr>Troubleshooting iOS Devices</vt:lpstr>
      <vt:lpstr>Configuring, Syncing, and Securing Android Devices</vt:lpstr>
      <vt:lpstr>PowerPoint Presentation</vt:lpstr>
      <vt:lpstr>PowerPoint Presentation</vt:lpstr>
      <vt:lpstr>PowerPoint Presentation</vt:lpstr>
      <vt:lpstr>Configuring Email</vt:lpstr>
      <vt:lpstr>PowerPoint Presentation</vt:lpstr>
      <vt:lpstr>PowerPoint Presentation</vt:lpstr>
      <vt:lpstr>Syncing, Backing up, and Restoring from Backup</vt:lpstr>
      <vt:lpstr>Back up to a USB Device or Smart Card</vt:lpstr>
      <vt:lpstr>Updating the Android OS</vt:lpstr>
      <vt:lpstr>Securing an Android Mobile Device</vt:lpstr>
      <vt:lpstr>PowerPoint Presentation</vt:lpstr>
      <vt:lpstr>Troubleshooting Android Devices</vt:lpstr>
      <vt:lpstr>Virtualization Basics</vt:lpstr>
      <vt:lpstr>Server-Side Virtualization</vt:lpstr>
      <vt:lpstr>Server-Side Virtualization</vt:lpstr>
      <vt:lpstr>Clients Used with Server-Side Virtualization</vt:lpstr>
      <vt:lpstr>Server-Side Virtualization Using Cloud Computing</vt:lpstr>
      <vt:lpstr>Client-Side Virtualization</vt:lpstr>
      <vt:lpstr>PowerPoint Presentation</vt:lpstr>
      <vt:lpstr>Virtual Machines and Hypervisors</vt:lpstr>
      <vt:lpstr>PowerPoint Presentation</vt:lpstr>
      <vt:lpstr>Hardware Requirements</vt:lpstr>
      <vt:lpstr>PowerPoint Presentation</vt:lpstr>
      <vt:lpstr>Hardware Requirements</vt:lpstr>
      <vt:lpstr>PowerPoint Presentation</vt:lpstr>
      <vt:lpstr>PowerPoint Presentation</vt:lpstr>
      <vt:lpstr>Secure a Virtual Machine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385</cp:revision>
  <dcterms:created xsi:type="dcterms:W3CDTF">2009-10-08T15:38:14Z</dcterms:created>
  <dcterms:modified xsi:type="dcterms:W3CDTF">2012-11-30T02:22:16Z</dcterms:modified>
</cp:coreProperties>
</file>