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</p:sldMasterIdLst>
  <p:notesMasterIdLst>
    <p:notesMasterId r:id="rId61"/>
  </p:notesMasterIdLst>
  <p:sldIdLst>
    <p:sldId id="319" r:id="rId3"/>
    <p:sldId id="320" r:id="rId4"/>
    <p:sldId id="321" r:id="rId5"/>
    <p:sldId id="337" r:id="rId6"/>
    <p:sldId id="322" r:id="rId7"/>
    <p:sldId id="392" r:id="rId8"/>
    <p:sldId id="359" r:id="rId9"/>
    <p:sldId id="393" r:id="rId10"/>
    <p:sldId id="361" r:id="rId11"/>
    <p:sldId id="323" r:id="rId12"/>
    <p:sldId id="324" r:id="rId13"/>
    <p:sldId id="362" r:id="rId14"/>
    <p:sldId id="325" r:id="rId15"/>
    <p:sldId id="329" r:id="rId16"/>
    <p:sldId id="364" r:id="rId17"/>
    <p:sldId id="330" r:id="rId18"/>
    <p:sldId id="394" r:id="rId19"/>
    <p:sldId id="331" r:id="rId20"/>
    <p:sldId id="365" r:id="rId21"/>
    <p:sldId id="366" r:id="rId22"/>
    <p:sldId id="332" r:id="rId23"/>
    <p:sldId id="368" r:id="rId24"/>
    <p:sldId id="334" r:id="rId25"/>
    <p:sldId id="335" r:id="rId26"/>
    <p:sldId id="333" r:id="rId27"/>
    <p:sldId id="371" r:id="rId28"/>
    <p:sldId id="338" r:id="rId29"/>
    <p:sldId id="396" r:id="rId30"/>
    <p:sldId id="336" r:id="rId31"/>
    <p:sldId id="344" r:id="rId32"/>
    <p:sldId id="373" r:id="rId33"/>
    <p:sldId id="339" r:id="rId34"/>
    <p:sldId id="374" r:id="rId35"/>
    <p:sldId id="343" r:id="rId36"/>
    <p:sldId id="377" r:id="rId37"/>
    <p:sldId id="341" r:id="rId38"/>
    <p:sldId id="342" r:id="rId39"/>
    <p:sldId id="389" r:id="rId40"/>
    <p:sldId id="345" r:id="rId41"/>
    <p:sldId id="397" r:id="rId42"/>
    <p:sldId id="346" r:id="rId43"/>
    <p:sldId id="347" r:id="rId44"/>
    <p:sldId id="378" r:id="rId45"/>
    <p:sldId id="348" r:id="rId46"/>
    <p:sldId id="349" r:id="rId47"/>
    <p:sldId id="390" r:id="rId48"/>
    <p:sldId id="388" r:id="rId49"/>
    <p:sldId id="351" r:id="rId50"/>
    <p:sldId id="352" r:id="rId51"/>
    <p:sldId id="398" r:id="rId52"/>
    <p:sldId id="353" r:id="rId53"/>
    <p:sldId id="399" r:id="rId54"/>
    <p:sldId id="400" r:id="rId55"/>
    <p:sldId id="401" r:id="rId56"/>
    <p:sldId id="402" r:id="rId57"/>
    <p:sldId id="356" r:id="rId58"/>
    <p:sldId id="357" r:id="rId59"/>
    <p:sldId id="403" r:id="rId6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4654" autoAdjust="0"/>
  </p:normalViewPr>
  <p:slideViewPr>
    <p:cSldViewPr>
      <p:cViewPr varScale="1">
        <p:scale>
          <a:sx n="113" d="100"/>
          <a:sy n="113" d="100"/>
        </p:scale>
        <p:origin x="-154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5DCDE8A2-D4AA-4FCF-8181-D2E6DF31F954}" type="datetimeFigureOut">
              <a:rPr lang="en-US"/>
              <a:pPr>
                <a:defRPr/>
              </a:pPr>
              <a:t>11/29/2012</a:t>
            </a:fld>
            <a:endParaRPr lang="en-US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0FB6432-DEE9-4E18-9ECF-BBAE416926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8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4E850D2-6971-44A0-BC42-0AEF848C1D98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9482F-73D0-4B4B-9F70-8E9484593B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8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85A4E-78C2-475D-A170-9BB30BBE0E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6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57D04-BCB2-4736-AA62-B284D5DA18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2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872FB-91F2-4EC9-A843-5AE9FA6114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64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22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05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44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38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9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160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1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C4F2F-B1DD-49C8-84E8-F82A7A6388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78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141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3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110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2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18331-5E45-41FE-AC9D-01495F69F9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649DB-C5B0-4F7E-9077-F7F68852DC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6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DB82E-188B-490B-B579-BB6E4CC3A5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8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63DE9-CC97-4A81-8CC4-95B47672B0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9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E40E2-E662-4B7C-93BC-1FCF4ADA12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8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A761B-BE84-4926-9E45-A347900E1D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5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EA5F2-F5CA-4D99-AA78-BA77299EBD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2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401797-A914-4EBD-ACD2-51996400D5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343400" y="6426200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© Cengage Learning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2014</a:t>
            </a:r>
            <a:endParaRPr lang="en-US" sz="1100" kern="1200" dirty="0"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dirty="0"/>
              <a:t>A+ Guide to Managing &amp; Maintaining Your PC, 8th Edition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Chapter </a:t>
            </a:r>
            <a:r>
              <a:rPr lang="en-US" sz="3400" i="1" dirty="0" smtClean="0"/>
              <a:t>21</a:t>
            </a:r>
            <a:endParaRPr lang="en-US" sz="3400" i="1" dirty="0" smtClean="0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Supporting Printers</a:t>
            </a:r>
          </a:p>
        </p:txBody>
      </p:sp>
      <p:pic>
        <p:nvPicPr>
          <p:cNvPr id="307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Inkjet Printers</a:t>
            </a:r>
          </a:p>
        </p:txBody>
      </p:sp>
      <p:sp>
        <p:nvSpPr>
          <p:cNvPr id="10243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Comparing inkjet to laser printers:</a:t>
            </a:r>
          </a:p>
          <a:p>
            <a:pPr lvl="1" eaLnBrk="1" hangingPunct="1"/>
            <a:r>
              <a:rPr lang="en-US" dirty="0" smtClean="0"/>
              <a:t>Usually slower</a:t>
            </a:r>
          </a:p>
          <a:p>
            <a:pPr lvl="1" eaLnBrk="1" hangingPunct="1"/>
            <a:r>
              <a:rPr lang="en-US" dirty="0" smtClean="0"/>
              <a:t>Images smudge on inexpensive paper</a:t>
            </a:r>
          </a:p>
          <a:p>
            <a:pPr lvl="2" eaLnBrk="1" hangingPunct="1"/>
            <a:r>
              <a:rPr lang="en-US" dirty="0" smtClean="0"/>
              <a:t>Use only paper designed for inkjet printers</a:t>
            </a:r>
          </a:p>
          <a:p>
            <a:pPr eaLnBrk="1" hangingPunct="1"/>
            <a:r>
              <a:rPr lang="en-US" dirty="0" smtClean="0"/>
              <a:t>Inkjet printer buying advice:</a:t>
            </a:r>
          </a:p>
          <a:p>
            <a:pPr lvl="1" eaLnBrk="1" hangingPunct="1"/>
            <a:r>
              <a:rPr lang="en-US" dirty="0" smtClean="0"/>
              <a:t>Printer using two or four separate cartridges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7361B18-8926-479D-A637-262FE8429B2D}" type="slidenum">
              <a:rPr lang="en-US" smtClean="0"/>
              <a:pPr eaLnBrk="1" hangingPunct="1"/>
              <a:t>10</a:t>
            </a:fld>
            <a:endParaRPr lang="en-US" dirty="0" smtClean="0"/>
          </a:p>
        </p:txBody>
      </p:sp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4876800" y="5029200"/>
            <a:ext cx="2971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21-4 </a:t>
            </a:r>
            <a:r>
              <a:rPr lang="en-US" sz="1600" dirty="0"/>
              <a:t>The ink cartridges of an inkjet </a:t>
            </a:r>
            <a:r>
              <a:rPr lang="en-US" sz="1600" dirty="0" smtClean="0"/>
              <a:t>printer</a:t>
            </a:r>
            <a:endParaRPr lang="en-US" sz="1600" dirty="0"/>
          </a:p>
        </p:txBody>
      </p:sp>
      <p:pic>
        <p:nvPicPr>
          <p:cNvPr id="2050" name="Picture 2" descr="C:\Users\Julie\Documents\DropBox\InstructorManuals\A+Hardware\Figures\Ch12\Figure 12-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316836"/>
            <a:ext cx="2743200" cy="195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3685EE-42E4-44AC-9495-72E132B5177A}" type="slidenum">
              <a:rPr lang="en-US" smtClean="0"/>
              <a:pPr eaLnBrk="1" hangingPunct="1"/>
              <a:t>11</a:t>
            </a:fld>
            <a:endParaRPr lang="en-US" dirty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Impact Printers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 of impact printer technology</a:t>
            </a:r>
          </a:p>
          <a:p>
            <a:pPr lvl="1" eaLnBrk="1" hangingPunct="1"/>
            <a:r>
              <a:rPr lang="en-US" dirty="0" smtClean="0"/>
              <a:t>Best known impact printer: dot matrix printer</a:t>
            </a:r>
          </a:p>
          <a:p>
            <a:pPr lvl="1" eaLnBrk="1" hangingPunct="1"/>
            <a:r>
              <a:rPr lang="en-US" dirty="0" smtClean="0"/>
              <a:t>A print head moves across width of the paper</a:t>
            </a:r>
          </a:p>
          <a:p>
            <a:pPr lvl="1" eaLnBrk="1" hangingPunct="1"/>
            <a:r>
              <a:rPr lang="en-US" dirty="0" smtClean="0"/>
              <a:t>Pins are used to print matrix of dots on the page</a:t>
            </a:r>
          </a:p>
          <a:p>
            <a:pPr lvl="2" eaLnBrk="1" hangingPunct="1"/>
            <a:r>
              <a:rPr lang="en-US" dirty="0" smtClean="0"/>
              <a:t>Pins shoot against a cloth ribbon</a:t>
            </a:r>
          </a:p>
          <a:p>
            <a:pPr lvl="2" eaLnBrk="1" hangingPunct="1"/>
            <a:r>
              <a:rPr lang="en-US" dirty="0" smtClean="0"/>
              <a:t>Ribbon impacts paper and deposits ink</a:t>
            </a:r>
          </a:p>
          <a:p>
            <a:pPr eaLnBrk="1" hangingPunct="1"/>
            <a:r>
              <a:rPr lang="en-US" dirty="0" smtClean="0"/>
              <a:t>Dot matrix printer technology advantages:</a:t>
            </a:r>
          </a:p>
          <a:p>
            <a:pPr lvl="1" eaLnBrk="1" hangingPunct="1"/>
            <a:r>
              <a:rPr lang="en-US" dirty="0" smtClean="0"/>
              <a:t>Continuous tractor feed allows event and data logging</a:t>
            </a:r>
          </a:p>
          <a:p>
            <a:pPr lvl="1" eaLnBrk="1" hangingPunct="1"/>
            <a:r>
              <a:rPr lang="en-US" dirty="0" smtClean="0"/>
              <a:t>Can use carbon paper: print multiple copies</a:t>
            </a:r>
          </a:p>
          <a:p>
            <a:pPr lvl="1" eaLnBrk="1" hangingPunct="1"/>
            <a:r>
              <a:rPr lang="en-US" dirty="0" smtClean="0"/>
              <a:t>Extremely durable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Impact Printers</a:t>
            </a:r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Guidelines for maintaining print heads:</a:t>
            </a:r>
          </a:p>
          <a:p>
            <a:pPr lvl="1" eaLnBrk="1" hangingPunct="1"/>
            <a:r>
              <a:rPr lang="en-US" dirty="0" smtClean="0"/>
              <a:t>Keep the printer in a cool, well-ventilated area</a:t>
            </a:r>
          </a:p>
          <a:p>
            <a:pPr lvl="1" eaLnBrk="1" hangingPunct="1"/>
            <a:r>
              <a:rPr lang="en-US" dirty="0" smtClean="0"/>
              <a:t>Do not print over 50 to 75 pages without a cool down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F2B490-2116-44EB-959B-EEBA556DF58E}" type="slidenum">
              <a:rPr lang="en-US" smtClean="0"/>
              <a:pPr eaLnBrk="1" hangingPunct="1"/>
              <a:t>12</a:t>
            </a:fld>
            <a:endParaRPr lang="en-US" dirty="0" smtClean="0"/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5257800" y="4495800"/>
            <a:ext cx="29718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21-6 </a:t>
            </a:r>
            <a:r>
              <a:rPr lang="en-US" sz="1600" dirty="0"/>
              <a:t>Keep the print head of a dot matrix printer as cool as possible so that it will last </a:t>
            </a:r>
            <a:r>
              <a:rPr lang="en-US" sz="1600" dirty="0" smtClean="0"/>
              <a:t>longer</a:t>
            </a:r>
            <a:endParaRPr lang="en-US" sz="1600" dirty="0"/>
          </a:p>
        </p:txBody>
      </p:sp>
      <p:pic>
        <p:nvPicPr>
          <p:cNvPr id="3074" name="Picture 2" descr="C:\Users\Julie\Documents\DropBox\InstructorManuals\A+Hardware\Figures\Ch12\Figure 12-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15" y="3061493"/>
            <a:ext cx="4075113" cy="286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Thermal Printers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heat to create an image</a:t>
            </a:r>
          </a:p>
          <a:p>
            <a:pPr eaLnBrk="1" hangingPunct="1"/>
            <a:r>
              <a:rPr lang="en-US" dirty="0" smtClean="0"/>
              <a:t>Two types of thermal printers:</a:t>
            </a:r>
          </a:p>
          <a:p>
            <a:pPr lvl="1" eaLnBrk="1" hangingPunct="1"/>
            <a:r>
              <a:rPr lang="en-US" dirty="0" smtClean="0"/>
              <a:t>Direct thermal printer</a:t>
            </a:r>
          </a:p>
          <a:p>
            <a:pPr lvl="2" eaLnBrk="1" hangingPunct="1"/>
            <a:r>
              <a:rPr lang="en-US" dirty="0" smtClean="0"/>
              <a:t>Burns dots onto special coated paper (thermal paper)</a:t>
            </a:r>
          </a:p>
          <a:p>
            <a:pPr lvl="2" eaLnBrk="1" hangingPunct="1"/>
            <a:r>
              <a:rPr lang="en-US" dirty="0" smtClean="0"/>
              <a:t>Often used as receipt printers </a:t>
            </a:r>
          </a:p>
          <a:p>
            <a:pPr lvl="1" eaLnBrk="1" hangingPunct="1"/>
            <a:r>
              <a:rPr lang="en-US" dirty="0" smtClean="0"/>
              <a:t>Thermal transfer printer</a:t>
            </a:r>
          </a:p>
          <a:p>
            <a:pPr lvl="2" eaLnBrk="1" hangingPunct="1"/>
            <a:r>
              <a:rPr lang="en-US" dirty="0" smtClean="0"/>
              <a:t>Uses a ribbon that contains wax-based ink</a:t>
            </a:r>
          </a:p>
          <a:p>
            <a:pPr lvl="2" eaLnBrk="1" hangingPunct="1"/>
            <a:r>
              <a:rPr lang="en-US" dirty="0" smtClean="0"/>
              <a:t>Heating element melts ribbon onto thermal paper</a:t>
            </a:r>
          </a:p>
          <a:p>
            <a:pPr lvl="2" eaLnBrk="1" hangingPunct="1"/>
            <a:r>
              <a:rPr lang="en-US" dirty="0" smtClean="0"/>
              <a:t>Used to print receipts, bar code labels, clothing labels, or container labels</a:t>
            </a:r>
          </a:p>
          <a:p>
            <a:pPr lvl="2" eaLnBrk="1" hangingPunct="1"/>
            <a:r>
              <a:rPr lang="en-US" dirty="0" smtClean="0"/>
              <a:t>Reliable and easy to maintain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B3C6FB-652D-4B33-8A94-2FAD783BE97E}" type="slidenum">
              <a:rPr lang="en-US" smtClean="0"/>
              <a:pPr eaLnBrk="1" hangingPunct="1"/>
              <a:t>13</a:t>
            </a:fld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7D4219-DF39-4EBE-B4A8-350623C6DF23}" type="slidenum">
              <a:rPr lang="en-US" smtClean="0"/>
              <a:pPr eaLnBrk="1" hangingPunct="1"/>
              <a:t>14</a:t>
            </a:fld>
            <a:endParaRPr lang="en-US" dirty="0" smtClean="0"/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Windows to Install, Share, and Manage Printers</a:t>
            </a:r>
          </a:p>
        </p:txBody>
      </p:sp>
      <p:sp>
        <p:nvSpPr>
          <p:cNvPr id="1638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Printers can connect to a single computer or a network</a:t>
            </a:r>
          </a:p>
          <a:p>
            <a:pPr lvl="1" eaLnBrk="1" hangingPunct="1"/>
            <a:r>
              <a:rPr lang="en-US" dirty="0" smtClean="0"/>
              <a:t>Local printer attached to a PC using a port or wireless connection</a:t>
            </a:r>
          </a:p>
          <a:p>
            <a:pPr lvl="1" eaLnBrk="1" hangingPunct="1"/>
            <a:r>
              <a:rPr lang="en-US" dirty="0" smtClean="0"/>
              <a:t>Network printer has an Ethernet port to connect directly or uses Wi-Fi to connect to an access point</a:t>
            </a:r>
          </a:p>
          <a:p>
            <a:pPr eaLnBrk="1" hangingPunct="1"/>
            <a:r>
              <a:rPr lang="en-US" dirty="0" smtClean="0"/>
              <a:t>OS compatible print drivers required</a:t>
            </a:r>
          </a:p>
          <a:p>
            <a:pPr lvl="1" eaLnBrk="1" hangingPunct="1"/>
            <a:r>
              <a:rPr lang="en-US" dirty="0" smtClean="0"/>
              <a:t>Use 32-bit drivers for a 32-bit OS and 64-bit drivers for a 64-bit OS</a:t>
            </a:r>
          </a:p>
          <a:p>
            <a:pPr lvl="1" eaLnBrk="1" hangingPunct="1"/>
            <a:r>
              <a:rPr lang="en-US" dirty="0" smtClean="0"/>
              <a:t>Windows 7 has many drivers built in or drivers can be downloaded from manufacturer’s website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F582A2-0BFF-49D3-ADCB-382F84CA2536}" type="slidenum">
              <a:rPr lang="en-US" smtClean="0"/>
              <a:pPr eaLnBrk="1" hangingPunct="1"/>
              <a:t>15</a:t>
            </a:fld>
            <a:endParaRPr lang="en-US" dirty="0" smtClean="0"/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1905000" y="5257800"/>
            <a:ext cx="6400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21-10 </a:t>
            </a:r>
            <a:r>
              <a:rPr lang="en-US" sz="1600" dirty="0"/>
              <a:t>A shared local printer and a network </a:t>
            </a:r>
            <a:r>
              <a:rPr lang="en-US" sz="1600" dirty="0" smtClean="0"/>
              <a:t>printer</a:t>
            </a:r>
            <a:endParaRPr lang="en-US" sz="1600" dirty="0"/>
          </a:p>
        </p:txBody>
      </p:sp>
      <p:pic>
        <p:nvPicPr>
          <p:cNvPr id="4098" name="Picture 2" descr="C:\Users\Julie\Documents\DropBox\InstructorManuals\A+Hardware\Figures\Ch12\Figure 12-10.jpg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47800"/>
            <a:ext cx="4670866" cy="343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Installing A Local or Network Printer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Ways to install a local USB printer</a:t>
            </a:r>
          </a:p>
          <a:p>
            <a:pPr lvl="1" eaLnBrk="1" hangingPunct="1"/>
            <a:r>
              <a:rPr lang="en-US" dirty="0" smtClean="0"/>
              <a:t>Plug in USB printer: Windows 7/Vista installs printer automatically</a:t>
            </a:r>
          </a:p>
          <a:p>
            <a:pPr lvl="1" eaLnBrk="1" hangingPunct="1"/>
            <a:r>
              <a:rPr lang="en-US" dirty="0" smtClean="0"/>
              <a:t>Launch the installation program</a:t>
            </a:r>
          </a:p>
          <a:p>
            <a:pPr eaLnBrk="1" hangingPunct="1"/>
            <a:r>
              <a:rPr lang="en-US" dirty="0" smtClean="0"/>
              <a:t>Installing a non-USB local printer or network printer using Windows 7/Vista</a:t>
            </a:r>
          </a:p>
          <a:p>
            <a:pPr lvl="1" eaLnBrk="1" hangingPunct="1"/>
            <a:r>
              <a:rPr lang="en-US" dirty="0" smtClean="0"/>
              <a:t>Verify printer on and available</a:t>
            </a:r>
          </a:p>
          <a:p>
            <a:pPr lvl="1" eaLnBrk="1" hangingPunct="1"/>
            <a:r>
              <a:rPr lang="en-US" dirty="0" smtClean="0"/>
              <a:t>In Windows 7 Control Panel click Devices and Printers</a:t>
            </a:r>
          </a:p>
          <a:p>
            <a:pPr lvl="2" eaLnBrk="1" hangingPunct="1"/>
            <a:r>
              <a:rPr lang="en-US" dirty="0" smtClean="0"/>
              <a:t>For Windows Vista, click Printers from Control Panel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7134F3-BA72-4931-8E3A-F2C10CAD80B7}" type="slidenum">
              <a:rPr lang="en-US" smtClean="0"/>
              <a:pPr eaLnBrk="1" hangingPunct="1"/>
              <a:t>16</a:t>
            </a:fld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Installing A Local or Network Printer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Installing a non-USB local printer or network printer using Windows 7/Vista (cont’d)</a:t>
            </a:r>
          </a:p>
          <a:p>
            <a:pPr lvl="1" eaLnBrk="1" hangingPunct="1"/>
            <a:r>
              <a:rPr lang="en-US" dirty="0" smtClean="0"/>
              <a:t>Click </a:t>
            </a:r>
            <a:r>
              <a:rPr lang="en-US" b="1" dirty="0" smtClean="0"/>
              <a:t>Add a printer </a:t>
            </a:r>
            <a:r>
              <a:rPr lang="en-US" dirty="0" smtClean="0"/>
              <a:t>and select the type of printer</a:t>
            </a:r>
          </a:p>
          <a:p>
            <a:pPr lvl="1" eaLnBrk="1" hangingPunct="1"/>
            <a:r>
              <a:rPr lang="en-US" dirty="0" smtClean="0"/>
              <a:t>Windows searches for available printers</a:t>
            </a:r>
          </a:p>
          <a:p>
            <a:pPr lvl="2" eaLnBrk="1" hangingPunct="1"/>
            <a:r>
              <a:rPr lang="en-US" dirty="0" smtClean="0"/>
              <a:t>Select printer from the list and click </a:t>
            </a:r>
            <a:r>
              <a:rPr lang="en-US" b="1" dirty="0" smtClean="0"/>
              <a:t>Next</a:t>
            </a:r>
          </a:p>
          <a:p>
            <a:pPr lvl="1" eaLnBrk="1" hangingPunct="1"/>
            <a:r>
              <a:rPr lang="en-US" dirty="0" smtClean="0"/>
              <a:t>Tell Windows where to find the printer drivers</a:t>
            </a:r>
          </a:p>
          <a:p>
            <a:pPr lvl="1" eaLnBrk="1" hangingPunct="1"/>
            <a:r>
              <a:rPr lang="en-US" dirty="0" smtClean="0"/>
              <a:t>Follow the wizard to install the printer</a:t>
            </a:r>
          </a:p>
          <a:p>
            <a:pPr lvl="1" eaLnBrk="1" hangingPunct="1"/>
            <a:r>
              <a:rPr lang="en-US" dirty="0" smtClean="0"/>
              <a:t>Send a test page to ensure proper setup</a:t>
            </a:r>
          </a:p>
          <a:p>
            <a:pPr lvl="2" eaLnBrk="1" hangingPunct="1"/>
            <a:r>
              <a:rPr lang="en-US" dirty="0" smtClean="0"/>
              <a:t>A test page can be sent anytime through the </a:t>
            </a:r>
            <a:r>
              <a:rPr lang="en-US" b="1" dirty="0" smtClean="0"/>
              <a:t>Printer Properties</a:t>
            </a:r>
            <a:r>
              <a:rPr lang="en-US" dirty="0" smtClean="0"/>
              <a:t> dialog box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7134F3-BA72-4931-8E3A-F2C10CAD80B7}" type="slidenum">
              <a:rPr lang="en-US" smtClean="0"/>
              <a:pPr eaLnBrk="1" hangingPunct="1"/>
              <a:t>17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4098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Install a Local Printer Using Windows XP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Installation begins differently depending on port</a:t>
            </a:r>
          </a:p>
          <a:p>
            <a:pPr lvl="1" eaLnBrk="1" hangingPunct="1"/>
            <a:r>
              <a:rPr lang="en-US" dirty="0" smtClean="0"/>
              <a:t>FireWire, USB, PC Card, ExpressCard, wireless </a:t>
            </a:r>
          </a:p>
          <a:p>
            <a:pPr lvl="2" eaLnBrk="1" hangingPunct="1"/>
            <a:r>
              <a:rPr lang="en-US" dirty="0" smtClean="0"/>
              <a:t>Software installation or printer connection order vary</a:t>
            </a:r>
          </a:p>
          <a:p>
            <a:pPr lvl="2" eaLnBrk="1" hangingPunct="1"/>
            <a:r>
              <a:rPr lang="en-US" dirty="0" smtClean="0"/>
              <a:t>Review printer documentation</a:t>
            </a:r>
          </a:p>
          <a:p>
            <a:pPr eaLnBrk="1" hangingPunct="1"/>
            <a:r>
              <a:rPr lang="en-US" dirty="0" smtClean="0"/>
              <a:t>Generals steps</a:t>
            </a:r>
          </a:p>
          <a:p>
            <a:pPr lvl="1" eaLnBrk="1" hangingPunct="1"/>
            <a:r>
              <a:rPr lang="en-US" dirty="0" smtClean="0"/>
              <a:t>Run setup program as an administrator</a:t>
            </a:r>
          </a:p>
          <a:p>
            <a:pPr lvl="1" eaLnBrk="1" hangingPunct="1"/>
            <a:r>
              <a:rPr lang="en-US" dirty="0" smtClean="0"/>
              <a:t>Connect the printer to the port when instructed</a:t>
            </a:r>
          </a:p>
          <a:p>
            <a:pPr lvl="1" eaLnBrk="1" hangingPunct="1"/>
            <a:r>
              <a:rPr lang="en-US" dirty="0" smtClean="0"/>
              <a:t>Close New Hardware Found Wizard</a:t>
            </a:r>
          </a:p>
          <a:p>
            <a:pPr lvl="1" eaLnBrk="1" hangingPunct="1"/>
            <a:r>
              <a:rPr lang="en-US" dirty="0" smtClean="0"/>
              <a:t>Make selection for default printer</a:t>
            </a:r>
          </a:p>
          <a:p>
            <a:pPr lvl="1" eaLnBrk="1" hangingPunct="1"/>
            <a:r>
              <a:rPr lang="en-US" dirty="0" smtClean="0"/>
              <a:t>Test the printer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30B8AD-34D6-44B2-8AED-A0718A900D09}" type="slidenum">
              <a:rPr lang="en-US" smtClean="0"/>
              <a:pPr eaLnBrk="1" hangingPunct="1"/>
              <a:t>18</a:t>
            </a:fld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07D1F3-C643-4501-9F8E-CA6F99CCF162}" type="slidenum">
              <a:rPr lang="en-US" smtClean="0"/>
              <a:pPr eaLnBrk="1" hangingPunct="1"/>
              <a:t>19</a:t>
            </a:fld>
            <a:endParaRPr lang="en-US" dirty="0" smtClean="0"/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to Install a Local Printer Using Windows XP 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Printer installation using a parallel port</a:t>
            </a:r>
          </a:p>
          <a:p>
            <a:pPr lvl="1" eaLnBrk="1" hangingPunct="1"/>
            <a:r>
              <a:rPr lang="en-US" dirty="0" smtClean="0"/>
              <a:t>Serial and parallel ports: not hot-pluggable</a:t>
            </a:r>
          </a:p>
          <a:p>
            <a:pPr eaLnBrk="1" hangingPunct="1"/>
            <a:r>
              <a:rPr lang="en-US" dirty="0" smtClean="0"/>
              <a:t>Generals steps</a:t>
            </a:r>
          </a:p>
          <a:p>
            <a:pPr lvl="1" eaLnBrk="1" hangingPunct="1"/>
            <a:r>
              <a:rPr lang="en-US" dirty="0" smtClean="0"/>
              <a:t>Plug printer into the port, turn on the printer</a:t>
            </a:r>
          </a:p>
          <a:p>
            <a:pPr lvl="1" eaLnBrk="1" hangingPunct="1"/>
            <a:r>
              <a:rPr lang="en-US" dirty="0" smtClean="0"/>
              <a:t>If installing drivers from manufacturer’s program:</a:t>
            </a:r>
          </a:p>
          <a:p>
            <a:pPr lvl="2" eaLnBrk="1" hangingPunct="1"/>
            <a:r>
              <a:rPr lang="en-US" dirty="0" smtClean="0"/>
              <a:t>Launch printer setup program, followed directions</a:t>
            </a:r>
          </a:p>
          <a:p>
            <a:pPr lvl="1" eaLnBrk="1" hangingPunct="1"/>
            <a:r>
              <a:rPr lang="en-US" dirty="0" smtClean="0"/>
              <a:t>If using the Windows installation process:</a:t>
            </a:r>
          </a:p>
          <a:p>
            <a:pPr lvl="2" eaLnBrk="1" hangingPunct="1"/>
            <a:r>
              <a:rPr lang="en-US" dirty="0" smtClean="0"/>
              <a:t>Open Printers and Faxes window, click </a:t>
            </a:r>
            <a:r>
              <a:rPr lang="en-US" b="1" dirty="0" smtClean="0"/>
              <a:t>Add a printer</a:t>
            </a:r>
          </a:p>
          <a:p>
            <a:pPr lvl="2" eaLnBrk="1" hangingPunct="1"/>
            <a:r>
              <a:rPr lang="en-US" dirty="0" smtClean="0"/>
              <a:t>Follow Add Printer Wizard directions</a:t>
            </a:r>
          </a:p>
          <a:p>
            <a:pPr lvl="2" eaLnBrk="1" hangingPunct="1"/>
            <a:r>
              <a:rPr lang="en-US" dirty="0" smtClean="0"/>
              <a:t>Print a test page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BFB4B4-AFA2-441B-B038-0B4EF7C1F04D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Learn about printer types and features</a:t>
            </a:r>
          </a:p>
          <a:p>
            <a:pPr eaLnBrk="1" hangingPunct="1"/>
            <a:r>
              <a:rPr lang="en-US" dirty="0" smtClean="0"/>
              <a:t>Learn how to install printers and share a printers and how to manage printer features, add-on devices, and the printer queue</a:t>
            </a:r>
          </a:p>
          <a:p>
            <a:pPr eaLnBrk="1" hangingPunct="1"/>
            <a:r>
              <a:rPr lang="en-US" dirty="0" smtClean="0"/>
              <a:t>Learn about routine maintenance tasks necessary to support printers </a:t>
            </a:r>
          </a:p>
          <a:p>
            <a:pPr eaLnBrk="1" hangingPunct="1"/>
            <a:r>
              <a:rPr lang="en-US" dirty="0" smtClean="0"/>
              <a:t>Learn how to troubleshoot printer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93F5B8-74C4-4029-8D02-9B24B6BA9BE2}" type="slidenum">
              <a:rPr lang="en-US" smtClean="0"/>
              <a:pPr eaLnBrk="1" hangingPunct="1"/>
              <a:t>20</a:t>
            </a:fld>
            <a:endParaRPr lang="en-US" dirty="0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676400" y="5562600"/>
            <a:ext cx="6172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21-19 </a:t>
            </a:r>
            <a:r>
              <a:rPr lang="en-US" sz="1600" dirty="0"/>
              <a:t>Use the Add Printer Wizard to install a </a:t>
            </a:r>
            <a:r>
              <a:rPr lang="en-US" sz="1600" dirty="0" smtClean="0"/>
              <a:t>printer</a:t>
            </a:r>
            <a:endParaRPr lang="en-US" sz="1600" dirty="0"/>
          </a:p>
        </p:txBody>
      </p:sp>
      <p:pic>
        <p:nvPicPr>
          <p:cNvPr id="5122" name="Picture 2" descr="C:\Users\Julie\Documents\DropBox\InstructorManuals\A+Hardware\Figures\Ch12\Figure 12-19.jpg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38200"/>
            <a:ext cx="5032248" cy="444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398127-4280-4A70-813B-65FE98A2335B}" type="slidenum">
              <a:rPr lang="en-US" smtClean="0"/>
              <a:pPr eaLnBrk="1" hangingPunct="1"/>
              <a:t>21</a:t>
            </a:fld>
            <a:endParaRPr lang="en-US" dirty="0" smtClean="0"/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Steps To Install a Network Printer Using Windows XP</a:t>
            </a:r>
          </a:p>
        </p:txBody>
      </p:sp>
      <p:sp>
        <p:nvSpPr>
          <p:cNvPr id="2253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Follow manufacturer directions</a:t>
            </a:r>
          </a:p>
          <a:p>
            <a:pPr eaLnBrk="1" hangingPunct="1"/>
            <a:r>
              <a:rPr lang="en-US" dirty="0" smtClean="0"/>
              <a:t>General steps</a:t>
            </a:r>
          </a:p>
          <a:p>
            <a:pPr lvl="1" eaLnBrk="1" hangingPunct="1"/>
            <a:r>
              <a:rPr lang="en-US" dirty="0" smtClean="0"/>
              <a:t>Open XP Printers and Faxes window</a:t>
            </a:r>
          </a:p>
          <a:p>
            <a:pPr lvl="2" eaLnBrk="1" hangingPunct="1"/>
            <a:r>
              <a:rPr lang="en-US" dirty="0" smtClean="0"/>
              <a:t>Start the wizard to add a new printer</a:t>
            </a:r>
          </a:p>
          <a:p>
            <a:pPr lvl="2" eaLnBrk="1" hangingPunct="1"/>
            <a:r>
              <a:rPr lang="en-US" dirty="0" smtClean="0"/>
              <a:t>Select option to install a local printer</a:t>
            </a:r>
          </a:p>
          <a:p>
            <a:pPr lvl="2" eaLnBrk="1" hangingPunct="1"/>
            <a:r>
              <a:rPr lang="en-US" dirty="0" smtClean="0"/>
              <a:t>Do not ask Windows to automatically detect printer</a:t>
            </a:r>
          </a:p>
          <a:p>
            <a:pPr lvl="1" eaLnBrk="1" hangingPunct="1"/>
            <a:r>
              <a:rPr lang="en-US" dirty="0" smtClean="0"/>
              <a:t>Choose </a:t>
            </a:r>
            <a:r>
              <a:rPr lang="en-US" b="1" dirty="0" smtClean="0"/>
              <a:t>Create a new port</a:t>
            </a:r>
          </a:p>
          <a:p>
            <a:pPr lvl="2" eaLnBrk="1" hangingPunct="1"/>
            <a:r>
              <a:rPr lang="en-US" dirty="0" smtClean="0"/>
              <a:t>Select </a:t>
            </a:r>
            <a:r>
              <a:rPr lang="en-US" b="1" dirty="0" smtClean="0"/>
              <a:t>Standard TCP/IP Port</a:t>
            </a:r>
            <a:r>
              <a:rPr lang="en-US" dirty="0" smtClean="0"/>
              <a:t>, Click </a:t>
            </a:r>
            <a:r>
              <a:rPr lang="en-US" b="1" dirty="0" smtClean="0"/>
              <a:t>Next</a:t>
            </a:r>
            <a:r>
              <a:rPr lang="en-US" dirty="0" smtClean="0"/>
              <a:t> twice</a:t>
            </a:r>
          </a:p>
          <a:p>
            <a:pPr lvl="1" eaLnBrk="1" hangingPunct="1"/>
            <a:r>
              <a:rPr lang="en-US" dirty="0" smtClean="0"/>
              <a:t>Identify the printer on the network</a:t>
            </a:r>
          </a:p>
          <a:p>
            <a:pPr lvl="1" eaLnBrk="1" hangingPunct="1"/>
            <a:r>
              <a:rPr lang="en-US" dirty="0" smtClean="0"/>
              <a:t>Click </a:t>
            </a:r>
            <a:r>
              <a:rPr lang="en-US" b="1" dirty="0" smtClean="0"/>
              <a:t>Have Disk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5EC19B-BBE2-4DCC-A17D-5101E95C3B21}" type="slidenum">
              <a:rPr lang="en-US" smtClean="0"/>
              <a:pPr eaLnBrk="1" hangingPunct="1"/>
              <a:t>22</a:t>
            </a:fld>
            <a:endParaRPr lang="en-US" dirty="0" smtClean="0"/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4724400" y="4343400"/>
            <a:ext cx="396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21-23 </a:t>
            </a:r>
            <a:r>
              <a:rPr lang="en-US" sz="1600" dirty="0"/>
              <a:t>Enter the printer name or IP address to identify the printer</a:t>
            </a:r>
          </a:p>
          <a:p>
            <a:r>
              <a:rPr lang="en-US" sz="1600" dirty="0"/>
              <a:t>on the network. </a:t>
            </a:r>
          </a:p>
        </p:txBody>
      </p:sp>
      <p:sp>
        <p:nvSpPr>
          <p:cNvPr id="23557" name="Rectangle 8"/>
          <p:cNvSpPr>
            <a:spLocks noChangeArrowheads="1"/>
          </p:cNvSpPr>
          <p:nvPr/>
        </p:nvSpPr>
        <p:spPr bwMode="auto">
          <a:xfrm>
            <a:off x="457200" y="4343400"/>
            <a:ext cx="4038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21-22 </a:t>
            </a:r>
            <a:r>
              <a:rPr lang="en-US" sz="1600" dirty="0"/>
              <a:t>Configure a local printer to use a standard TCP/IP port. </a:t>
            </a:r>
          </a:p>
        </p:txBody>
      </p:sp>
      <p:pic>
        <p:nvPicPr>
          <p:cNvPr id="6146" name="Picture 2" descr="C:\Users\Julie\Documents\DropBox\InstructorManuals\A+Hardware\Figures\Ch12\Figure 12-22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36278"/>
            <a:ext cx="3416808" cy="277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Julie\Documents\DropBox\InstructorManuals\A+Hardware\Figures\Ch12\Figure 12-23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196" y="1575816"/>
            <a:ext cx="3416808" cy="276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Sharing an Installed Printer</a:t>
            </a:r>
          </a:p>
        </p:txBody>
      </p:sp>
      <p:sp>
        <p:nvSpPr>
          <p:cNvPr id="2765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7: make sure </a:t>
            </a:r>
            <a:r>
              <a:rPr lang="en-US" b="1" dirty="0" smtClean="0"/>
              <a:t>Turn on file and printer sharing </a:t>
            </a:r>
            <a:r>
              <a:rPr lang="en-US" dirty="0" smtClean="0"/>
              <a:t>is selected</a:t>
            </a:r>
          </a:p>
          <a:p>
            <a:pPr eaLnBrk="1" hangingPunct="1"/>
            <a:r>
              <a:rPr lang="en-US" dirty="0" smtClean="0"/>
              <a:t>Vista: Printer sharing must be turned on</a:t>
            </a:r>
          </a:p>
          <a:p>
            <a:pPr eaLnBrk="1" hangingPunct="1"/>
            <a:r>
              <a:rPr lang="en-US" dirty="0" smtClean="0"/>
              <a:t>XP: File and Printer Sharing must be installed</a:t>
            </a:r>
          </a:p>
          <a:p>
            <a:pPr eaLnBrk="1" hangingPunct="1"/>
            <a:r>
              <a:rPr lang="en-US" dirty="0" smtClean="0"/>
              <a:t>General steps for Windows 7/Vista/XP</a:t>
            </a:r>
          </a:p>
          <a:p>
            <a:pPr lvl="1" eaLnBrk="1" hangingPunct="1"/>
            <a:r>
              <a:rPr lang="en-US" dirty="0" smtClean="0"/>
              <a:t>Open Properties dialog box, select </a:t>
            </a:r>
            <a:r>
              <a:rPr lang="en-US" b="1" dirty="0" smtClean="0"/>
              <a:t>Sharing</a:t>
            </a:r>
          </a:p>
          <a:p>
            <a:pPr lvl="1" eaLnBrk="1" hangingPunct="1"/>
            <a:r>
              <a:rPr lang="en-US" dirty="0" smtClean="0"/>
              <a:t>Select </a:t>
            </a:r>
            <a:r>
              <a:rPr lang="en-US" b="1" dirty="0" smtClean="0"/>
              <a:t>Share this printer</a:t>
            </a:r>
            <a:r>
              <a:rPr lang="en-US" dirty="0" smtClean="0"/>
              <a:t>, enter name for the printer</a:t>
            </a:r>
          </a:p>
          <a:p>
            <a:pPr lvl="1" eaLnBrk="1" hangingPunct="1"/>
            <a:r>
              <a:rPr lang="en-US" dirty="0" smtClean="0"/>
              <a:t>Make drivers available in </a:t>
            </a:r>
            <a:r>
              <a:rPr lang="en-US" b="1" dirty="0" smtClean="0"/>
              <a:t>Additional Drivers </a:t>
            </a:r>
            <a:r>
              <a:rPr lang="en-US" dirty="0" smtClean="0"/>
              <a:t>window</a:t>
            </a:r>
          </a:p>
          <a:p>
            <a:pPr lvl="2" eaLnBrk="1" hangingPunct="1"/>
            <a:r>
              <a:rPr lang="en-US" dirty="0" smtClean="0"/>
              <a:t>32-bit operating systems: select x86</a:t>
            </a:r>
          </a:p>
          <a:p>
            <a:pPr lvl="2" eaLnBrk="1" hangingPunct="1"/>
            <a:r>
              <a:rPr lang="en-US" dirty="0" smtClean="0"/>
              <a:t>64-bit operating systems: select x64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EA6A39-34AF-4600-8CBB-B37E4D3EA8C9}" type="slidenum">
              <a:rPr lang="en-US" smtClean="0"/>
              <a:pPr eaLnBrk="1" hangingPunct="1"/>
              <a:t>23</a:t>
            </a:fld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Installing a Shared Printer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 ways to install a shared printer on a remote computer</a:t>
            </a:r>
          </a:p>
          <a:p>
            <a:pPr lvl="1" eaLnBrk="1" hangingPunct="1"/>
            <a:r>
              <a:rPr lang="en-US" dirty="0" smtClean="0"/>
              <a:t>Use Windows 7 Devices and Printers window, Vista Printer window or XP Printers and Faxes window</a:t>
            </a:r>
          </a:p>
          <a:p>
            <a:pPr lvl="1" eaLnBrk="1" hangingPunct="1"/>
            <a:r>
              <a:rPr lang="en-US" dirty="0" smtClean="0"/>
              <a:t>Use Windows Explorer, the Network, or My Network Places window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51A300-C3D8-49B0-A86E-59CB83701194}" type="slidenum">
              <a:rPr lang="en-US" smtClean="0"/>
              <a:pPr eaLnBrk="1" hangingPunct="1"/>
              <a:t>24</a:t>
            </a:fld>
            <a:endParaRPr lang="en-US" dirty="0" smtClean="0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4724400" y="5029200"/>
            <a:ext cx="3200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21-26 </a:t>
            </a:r>
            <a:r>
              <a:rPr lang="en-US" sz="1600" dirty="0"/>
              <a:t>Install a shared printer </a:t>
            </a:r>
            <a:r>
              <a:rPr lang="en-US" sz="1600" dirty="0" smtClean="0"/>
              <a:t>using Windows Explorer</a:t>
            </a:r>
            <a:endParaRPr lang="en-US" sz="1600" dirty="0"/>
          </a:p>
        </p:txBody>
      </p:sp>
      <p:pic>
        <p:nvPicPr>
          <p:cNvPr id="7170" name="Picture 2" descr="C:\Users\Julie\Documents\DropBox\InstructorManuals\A+Hardware\Figures\Ch12\Figure 12-2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06876"/>
            <a:ext cx="3048000" cy="214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Managing Printer Features and Add-on Devices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the printer Properties box to:</a:t>
            </a:r>
          </a:p>
          <a:p>
            <a:pPr lvl="1" eaLnBrk="1" hangingPunct="1"/>
            <a:r>
              <a:rPr lang="en-US" dirty="0" smtClean="0"/>
              <a:t>Manage printer features and hardware devices</a:t>
            </a:r>
          </a:p>
          <a:p>
            <a:pPr lvl="1" eaLnBrk="1" hangingPunct="1"/>
            <a:r>
              <a:rPr lang="en-US" dirty="0"/>
              <a:t>Click the Device Settings tab</a:t>
            </a:r>
          </a:p>
          <a:p>
            <a:pPr lvl="2" eaLnBrk="1" hangingPunct="1"/>
            <a:r>
              <a:rPr lang="en-US" dirty="0"/>
              <a:t>Manage duplex printing and paper </a:t>
            </a:r>
            <a:r>
              <a:rPr lang="en-US" dirty="0" smtClean="0"/>
              <a:t>sizes </a:t>
            </a:r>
          </a:p>
          <a:p>
            <a:pPr lvl="1" eaLnBrk="1" hangingPunct="1"/>
            <a:r>
              <a:rPr lang="en-US" dirty="0" smtClean="0"/>
              <a:t>Useful option: print a test page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E75697-D744-4031-8F4E-7D181A0DD785}" type="slidenum">
              <a:rPr lang="en-US" smtClean="0"/>
              <a:pPr eaLnBrk="1" hangingPunct="1"/>
              <a:t>25</a:t>
            </a:fld>
            <a:endParaRPr lang="en-US" dirty="0" smtClean="0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5181600" y="4876800"/>
            <a:ext cx="3048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21-27 </a:t>
            </a:r>
            <a:r>
              <a:rPr lang="en-US" sz="1600" dirty="0" smtClean="0"/>
              <a:t>The Device Settings for an HP printer</a:t>
            </a:r>
            <a:endParaRPr lang="en-US" sz="1600" dirty="0"/>
          </a:p>
        </p:txBody>
      </p:sp>
      <p:pic>
        <p:nvPicPr>
          <p:cNvPr id="8194" name="Picture 2" descr="C:\Users\Julie\Documents\DropBox\InstructorManuals\A+Hardware\Figures\Ch12\Figure 12-2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965" y="3886200"/>
            <a:ext cx="2293312" cy="238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C71098D-1632-4748-92CE-6325621012C5}" type="slidenum">
              <a:rPr lang="en-US" smtClean="0"/>
              <a:pPr eaLnBrk="1" hangingPunct="1"/>
              <a:t>26</a:t>
            </a:fld>
            <a:endParaRPr lang="en-US" dirty="0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Managing Printer Features and Add-On Devices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After you have installed a new printer add-on:</a:t>
            </a:r>
          </a:p>
          <a:p>
            <a:pPr lvl="1" eaLnBrk="1" hangingPunct="1"/>
            <a:r>
              <a:rPr lang="en-US" dirty="0" smtClean="0"/>
              <a:t>Equipment or feature is listed as an option in the Printing Preferences box</a:t>
            </a:r>
          </a:p>
          <a:p>
            <a:pPr lvl="2" eaLnBrk="1" hangingPunct="1"/>
            <a:r>
              <a:rPr lang="en-US" dirty="0" smtClean="0"/>
              <a:t>Examples: input trays and feeders, staplers, sorters, stackers, binders, output trays to sort output by user</a:t>
            </a:r>
          </a:p>
          <a:p>
            <a:pPr marL="457200" lvl="1" indent="0" eaLnBrk="1" hangingPunct="1">
              <a:buNone/>
            </a:pPr>
            <a:endParaRPr lang="en-US" dirty="0" smtClean="0"/>
          </a:p>
        </p:txBody>
      </p:sp>
      <p:pic>
        <p:nvPicPr>
          <p:cNvPr id="9218" name="Picture 2" descr="C:\Users\Julie\Documents\DropBox\InstructorManuals\A+Hardware\Figures\Ch12\Figure 12-2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695636"/>
            <a:ext cx="2918149" cy="255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00600" y="5257800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21-29  </a:t>
            </a:r>
            <a:r>
              <a:rPr lang="en-US" dirty="0" smtClean="0"/>
              <a:t>Printing on both sides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of the paper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C7858D-D2F0-4E99-BC56-5E8835DA6549}" type="slidenum">
              <a:rPr lang="en-US" smtClean="0"/>
              <a:pPr eaLnBrk="1" hangingPunct="1"/>
              <a:t>27</a:t>
            </a:fld>
            <a:endParaRPr lang="en-US" dirty="0" smtClean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Managing the Printer Queue</a:t>
            </a:r>
            <a:endParaRPr lang="en-US" dirty="0" smtClean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Spooling: process of queuing print requests from application</a:t>
            </a:r>
          </a:p>
          <a:p>
            <a:pPr lvl="1" eaLnBrk="1" hangingPunct="1"/>
            <a:r>
              <a:rPr lang="en-US" dirty="0" smtClean="0"/>
              <a:t>Print spooler: print queue</a:t>
            </a:r>
          </a:p>
          <a:p>
            <a:pPr eaLnBrk="1" hangingPunct="1"/>
            <a:r>
              <a:rPr lang="en-US" dirty="0" smtClean="0"/>
              <a:t>To manage print queue: double-click the printer icon in Windows 7 Devices and Printers window</a:t>
            </a:r>
          </a:p>
          <a:p>
            <a:pPr lvl="1" eaLnBrk="1" hangingPunct="1"/>
            <a:r>
              <a:rPr lang="en-US" dirty="0" smtClean="0"/>
              <a:t>If the printer reports a problem with printing, will be displayed as the status for the first job in the queue</a:t>
            </a:r>
          </a:p>
          <a:p>
            <a:pPr lvl="1" eaLnBrk="1" hangingPunct="1"/>
            <a:r>
              <a:rPr lang="en-US" dirty="0" smtClean="0"/>
              <a:t>To cancel a print job, right-click the job and select </a:t>
            </a:r>
            <a:r>
              <a:rPr lang="en-US" b="1" dirty="0" smtClean="0"/>
              <a:t>Cancel</a:t>
            </a:r>
            <a:r>
              <a:rPr lang="en-US" dirty="0" smtClean="0"/>
              <a:t> from shortcut menu</a:t>
            </a:r>
          </a:p>
          <a:p>
            <a:pPr lvl="2" eaLnBrk="1" hangingPunct="1"/>
            <a:r>
              <a:rPr lang="en-US" dirty="0" smtClean="0"/>
              <a:t>To cancel all print job, click </a:t>
            </a:r>
            <a:r>
              <a:rPr lang="en-US" b="1" dirty="0" smtClean="0"/>
              <a:t>Printer</a:t>
            </a:r>
            <a:r>
              <a:rPr lang="en-US" dirty="0" smtClean="0"/>
              <a:t> and select </a:t>
            </a:r>
            <a:r>
              <a:rPr lang="en-US" b="1" dirty="0" smtClean="0"/>
              <a:t>Cancel All Documents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C4F2F-B1DD-49C8-84E8-F82A7A6388A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0242" name="Picture 2" descr="C:\Users\Julie\Documents\DropBox\InstructorManuals\A+Hardware\Figures\Ch12\Figure 12-3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1219200"/>
            <a:ext cx="557491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57400" y="5410200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21-30  </a:t>
            </a:r>
            <a:r>
              <a:rPr lang="en-US" dirty="0" smtClean="0"/>
              <a:t>Manage the printer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68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4B985E-A033-44DB-9F18-A61D6674EE7F}" type="slidenum">
              <a:rPr lang="en-US" smtClean="0"/>
              <a:pPr eaLnBrk="1" hangingPunct="1"/>
              <a:t>29</a:t>
            </a:fld>
            <a:endParaRPr lang="en-US" dirty="0" smtClean="0"/>
          </a:p>
        </p:txBody>
      </p:sp>
      <p:sp>
        <p:nvSpPr>
          <p:cNvPr id="2970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Printer Maintenance and Upgrades</a:t>
            </a:r>
          </a:p>
        </p:txBody>
      </p:sp>
      <p:sp>
        <p:nvSpPr>
          <p:cNvPr id="2970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Extending printer working life</a:t>
            </a:r>
          </a:p>
          <a:p>
            <a:pPr lvl="1" eaLnBrk="1" hangingPunct="1"/>
            <a:r>
              <a:rPr lang="en-US" dirty="0" smtClean="0"/>
              <a:t>Follow manufacturer’s directions for device use </a:t>
            </a:r>
          </a:p>
          <a:p>
            <a:pPr lvl="1" eaLnBrk="1" hangingPunct="1"/>
            <a:r>
              <a:rPr lang="en-US" dirty="0" smtClean="0"/>
              <a:t>Perform necessary routine maintenance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1F23C9-B20D-4771-AB72-B238ACBC4D5F}" type="slidenum">
              <a:rPr lang="en-US" smtClean="0"/>
              <a:pPr eaLnBrk="1" hangingPunct="1"/>
              <a:t>3</a:t>
            </a:fld>
            <a:endParaRPr lang="en-US" dirty="0" smtClean="0"/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Printer Types and Features</a:t>
            </a:r>
          </a:p>
        </p:txBody>
      </p:sp>
      <p:sp>
        <p:nvSpPr>
          <p:cNvPr id="512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Configure, repair, maintain printers</a:t>
            </a:r>
          </a:p>
          <a:p>
            <a:pPr lvl="1" eaLnBrk="1" hangingPunct="1"/>
            <a:r>
              <a:rPr lang="en-US" dirty="0" smtClean="0"/>
              <a:t>Requires knowledge of printer types and features</a:t>
            </a:r>
          </a:p>
          <a:p>
            <a:pPr eaLnBrk="1" hangingPunct="1"/>
            <a:r>
              <a:rPr lang="en-US" dirty="0" smtClean="0"/>
              <a:t>Understanding how a printer works</a:t>
            </a:r>
          </a:p>
          <a:p>
            <a:pPr lvl="1" eaLnBrk="1" hangingPunct="1"/>
            <a:r>
              <a:rPr lang="en-US" dirty="0" smtClean="0"/>
              <a:t>Helps in fixing printer problems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8BD849-D70D-47B2-B4B4-1F16216085AC}" type="slidenum">
              <a:rPr lang="en-US" smtClean="0"/>
              <a:pPr eaLnBrk="1" hangingPunct="1"/>
              <a:t>30</a:t>
            </a:fld>
            <a:endParaRPr lang="en-US" dirty="0" smtClean="0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Online Support for Printers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 printer manufacturer’s web site look for:</a:t>
            </a:r>
          </a:p>
          <a:p>
            <a:pPr lvl="1" eaLnBrk="1" hangingPunct="1"/>
            <a:r>
              <a:rPr lang="en-US" dirty="0" smtClean="0"/>
              <a:t>Online documentation</a:t>
            </a:r>
          </a:p>
          <a:p>
            <a:pPr lvl="1" eaLnBrk="1" hangingPunct="1"/>
            <a:r>
              <a:rPr lang="en-US" dirty="0" smtClean="0"/>
              <a:t>Knowledge base of common problems</a:t>
            </a:r>
          </a:p>
          <a:p>
            <a:pPr lvl="2" eaLnBrk="1" hangingPunct="1"/>
            <a:r>
              <a:rPr lang="en-US" dirty="0" smtClean="0"/>
              <a:t>Explanation of what to do about them</a:t>
            </a:r>
          </a:p>
          <a:p>
            <a:pPr lvl="1" eaLnBrk="1" hangingPunct="1"/>
            <a:r>
              <a:rPr lang="en-US" dirty="0" smtClean="0"/>
              <a:t>Updated device drivers</a:t>
            </a:r>
          </a:p>
          <a:p>
            <a:pPr lvl="1" eaLnBrk="1" hangingPunct="1"/>
            <a:r>
              <a:rPr lang="en-US" dirty="0" smtClean="0"/>
              <a:t>Replacement parts</a:t>
            </a:r>
          </a:p>
          <a:p>
            <a:pPr lvl="1" eaLnBrk="1" hangingPunct="1"/>
            <a:r>
              <a:rPr lang="en-US" dirty="0" smtClean="0"/>
              <a:t>Printer maintenance kits</a:t>
            </a:r>
          </a:p>
          <a:p>
            <a:pPr lvl="1" eaLnBrk="1" hangingPunct="1"/>
            <a:r>
              <a:rPr lang="en-US" dirty="0" smtClean="0"/>
              <a:t>Additional software</a:t>
            </a:r>
          </a:p>
          <a:p>
            <a:pPr lvl="1" eaLnBrk="1" hangingPunct="1"/>
            <a:r>
              <a:rPr lang="en-US" dirty="0" smtClean="0"/>
              <a:t>Firmware updates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3A168C-5602-48FA-A566-19650AFDC244}" type="slidenum">
              <a:rPr lang="en-US" smtClean="0"/>
              <a:pPr eaLnBrk="1" hangingPunct="1"/>
              <a:t>31</a:t>
            </a:fld>
            <a:endParaRPr lang="en-US" dirty="0" smtClean="0"/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1752600" y="5486400"/>
            <a:ext cx="6324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21-31 </a:t>
            </a:r>
            <a:r>
              <a:rPr lang="en-US" sz="1600" dirty="0"/>
              <a:t>Symbols imprinted on a device that indicate </a:t>
            </a:r>
            <a:r>
              <a:rPr lang="en-US" sz="1600" dirty="0" smtClean="0"/>
              <a:t>danger</a:t>
            </a:r>
            <a:endParaRPr lang="en-US" sz="1600" dirty="0"/>
          </a:p>
        </p:txBody>
      </p:sp>
      <p:pic>
        <p:nvPicPr>
          <p:cNvPr id="11266" name="Picture 2" descr="C:\Users\Julie\Documents\DropBox\InstructorManuals\A+Hardware\Figures\Ch12\Figure 12-31.jpg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990600"/>
            <a:ext cx="2971800" cy="442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CEA0AC-5ADD-4B15-9E30-4D4E52F3D359}" type="slidenum">
              <a:rPr lang="en-US" smtClean="0"/>
              <a:pPr eaLnBrk="1" hangingPunct="1"/>
              <a:t>32</a:t>
            </a:fld>
            <a:endParaRPr lang="en-US" dirty="0" smtClean="0"/>
          </a:p>
        </p:txBody>
      </p:sp>
      <p:sp>
        <p:nvSpPr>
          <p:cNvPr id="337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Online Support for Printers</a:t>
            </a:r>
          </a:p>
        </p:txBody>
      </p:sp>
      <p:sp>
        <p:nvSpPr>
          <p:cNvPr id="3379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Protection when working inside a printer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Turn printer off, unplug it, wait about 30 minutes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Never look at laser beam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 an antistatic ground bracelet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Have help nearby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General directions to replace a cartridge: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Turn on printer and open front cover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Printer releases the cartridges so you can then open the latch on top of the cartridge to remove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Install new cartridge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B854C2-1F89-459C-9725-71C51F31291D}" type="slidenum">
              <a:rPr lang="en-US" smtClean="0"/>
              <a:pPr eaLnBrk="1" hangingPunct="1"/>
              <a:t>33</a:t>
            </a:fld>
            <a:endParaRPr lang="en-US" dirty="0" smtClean="0"/>
          </a:p>
        </p:txBody>
      </p:sp>
      <p:sp>
        <p:nvSpPr>
          <p:cNvPr id="35844" name="Rectangle 7"/>
          <p:cNvSpPr>
            <a:spLocks noChangeArrowheads="1"/>
          </p:cNvSpPr>
          <p:nvPr/>
        </p:nvSpPr>
        <p:spPr bwMode="auto">
          <a:xfrm>
            <a:off x="3276600" y="5257800"/>
            <a:ext cx="3276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21-32 </a:t>
            </a:r>
            <a:r>
              <a:rPr lang="en-US" sz="1600" dirty="0"/>
              <a:t>Installing an ink cartridge in an inkjet printer</a:t>
            </a:r>
          </a:p>
          <a:p>
            <a:endParaRPr lang="en-US" sz="1600" dirty="0"/>
          </a:p>
        </p:txBody>
      </p:sp>
      <p:pic>
        <p:nvPicPr>
          <p:cNvPr id="12290" name="Picture 2" descr="C:\Users\Julie\Documents\DropBox\InstructorManuals\A+Hardware\Figures\Ch12\Figure 12-32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990600"/>
            <a:ext cx="3733800" cy="376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CE96AAD-F082-4B47-8214-CA09BB2CBF97}" type="slidenum">
              <a:rPr lang="en-US" smtClean="0"/>
              <a:pPr eaLnBrk="1" hangingPunct="1"/>
              <a:t>34</a:t>
            </a:fld>
            <a:endParaRPr lang="en-US" dirty="0" smtClean="0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Cleaning a Printer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As part of routine printer maintenance: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Clean outside of the printer with a damp cloth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 not use ammonia-based cleaners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Clean the inside of the printer with a dry cloth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 not blow out toner with compressed air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Two safe tools: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Toner-certified vacuum cleaner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Extension magnet brush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Software may be used to clean inkjet nozzles and calibrate/align cartridges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Cartridge nozzles may have to be manually cleaned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585389E-89CB-4891-A6C0-46D51F97C2DF}" type="slidenum">
              <a:rPr lang="en-US" smtClean="0"/>
              <a:pPr eaLnBrk="1" hangingPunct="1"/>
              <a:t>35</a:t>
            </a:fld>
            <a:endParaRPr lang="en-US" dirty="0" smtClean="0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2667000" y="4343400"/>
            <a:ext cx="3352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21-33 </a:t>
            </a:r>
            <a:r>
              <a:rPr lang="en-US" sz="1600" dirty="0"/>
              <a:t>Clean the area around the nozzle plate with a damp cotton </a:t>
            </a:r>
            <a:r>
              <a:rPr lang="en-US" sz="1600" dirty="0" smtClean="0"/>
              <a:t>swab</a:t>
            </a:r>
            <a:endParaRPr lang="en-US" sz="1600" dirty="0"/>
          </a:p>
        </p:txBody>
      </p:sp>
      <p:pic>
        <p:nvPicPr>
          <p:cNvPr id="13314" name="Picture 2" descr="C:\Users\Julie\Documents\DropBox\InstructorManuals\A+Hardware\Figures\Ch12\Figure 12-3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85800"/>
            <a:ext cx="4684264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9C89E6-1947-4C4B-9857-CFE17DD94AD0}" type="slidenum">
              <a:rPr lang="en-US" smtClean="0"/>
              <a:pPr eaLnBrk="1" hangingPunct="1"/>
              <a:t>36</a:t>
            </a:fld>
            <a:endParaRPr lang="en-US" dirty="0" smtClean="0"/>
          </a:p>
        </p:txBody>
      </p:sp>
      <p:sp>
        <p:nvSpPr>
          <p:cNvPr id="3789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Printer Maintenance Kits</a:t>
            </a:r>
          </a:p>
        </p:txBody>
      </p:sp>
      <p:sp>
        <p:nvSpPr>
          <p:cNvPr id="3789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Printer maintenance kit</a:t>
            </a:r>
          </a:p>
          <a:p>
            <a:pPr lvl="1" eaLnBrk="1" hangingPunct="1"/>
            <a:r>
              <a:rPr lang="en-US" dirty="0" smtClean="0"/>
              <a:t>Specific printer components</a:t>
            </a:r>
          </a:p>
          <a:p>
            <a:pPr lvl="1" eaLnBrk="1" hangingPunct="1"/>
            <a:r>
              <a:rPr lang="en-US" dirty="0" smtClean="0"/>
              <a:t>Step-by-step instructions for performing maintenance</a:t>
            </a:r>
          </a:p>
          <a:p>
            <a:pPr lvl="1" eaLnBrk="1" hangingPunct="1"/>
            <a:r>
              <a:rPr lang="en-US" dirty="0" smtClean="0"/>
              <a:t>Special tools or equipment: utilities and printer buttons</a:t>
            </a:r>
          </a:p>
          <a:p>
            <a:pPr eaLnBrk="1" hangingPunct="1"/>
            <a:r>
              <a:rPr lang="en-US" dirty="0" smtClean="0"/>
              <a:t>Examples of replacing printer consumables (follow steps outlined on pages 613-617)</a:t>
            </a:r>
          </a:p>
          <a:p>
            <a:pPr lvl="1" eaLnBrk="1" hangingPunct="1"/>
            <a:r>
              <a:rPr lang="en-US" dirty="0" smtClean="0"/>
              <a:t>Replacing a toner cartridge</a:t>
            </a:r>
          </a:p>
          <a:p>
            <a:pPr lvl="1" eaLnBrk="1" hangingPunct="1"/>
            <a:r>
              <a:rPr lang="en-US" dirty="0" smtClean="0"/>
              <a:t>Replacing an image drum</a:t>
            </a:r>
          </a:p>
          <a:p>
            <a:pPr lvl="1" eaLnBrk="1" hangingPunct="1"/>
            <a:r>
              <a:rPr lang="en-US" dirty="0" smtClean="0"/>
              <a:t>Replacing a fuser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B334F9-088F-4DBD-8F5F-44041E753C97}" type="slidenum">
              <a:rPr lang="en-US" smtClean="0"/>
              <a:pPr eaLnBrk="1" hangingPunct="1"/>
              <a:t>37</a:t>
            </a:fld>
            <a:endParaRPr lang="en-US" dirty="0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Upgrade the Printer Memory or Hard Drive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Internal hard drives hold print jobs and fonts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Extra memory can speed up memory performance, reduce print errors, prevent Out of Memory errors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General installation: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 a screwdriver to remove printer cover plate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Remove thumb screws on the back of the printer, pull out the formatter board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Memory modules and hard installed on this board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Hard drive embedded on proprietary board that fits in the bay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Enable and configure using printer Properties window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096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E16586-EBC0-4D68-B23B-D81660B6AC04}" type="slidenum">
              <a:rPr lang="en-US" smtClean="0"/>
              <a:pPr eaLnBrk="1" hangingPunct="1"/>
              <a:t>38</a:t>
            </a:fld>
            <a:endParaRPr lang="en-US" dirty="0" smtClean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676400" y="5486400"/>
            <a:ext cx="5943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21-46 </a:t>
            </a:r>
            <a:r>
              <a:rPr lang="en-US" sz="1600" dirty="0"/>
              <a:t>Memory is installed on the formatter </a:t>
            </a:r>
            <a:r>
              <a:rPr lang="en-US" sz="1600" dirty="0" smtClean="0"/>
              <a:t>board</a:t>
            </a:r>
            <a:endParaRPr lang="en-US" sz="1600" dirty="0"/>
          </a:p>
        </p:txBody>
      </p:sp>
      <p:pic>
        <p:nvPicPr>
          <p:cNvPr id="14338" name="Picture 2" descr="C:\Users\Julie\Documents\DropBox\InstructorManuals\A+Hardware\Figures\Ch12\Figure 12-4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38489"/>
            <a:ext cx="5991739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Print Servers and The Print Management Tool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Print server: hardware or software that manages print jobs sent to one or more printers on a network</a:t>
            </a:r>
          </a:p>
          <a:p>
            <a:pPr lvl="1" eaLnBrk="1" hangingPunct="1"/>
            <a:r>
              <a:rPr lang="en-US" dirty="0" smtClean="0"/>
              <a:t>Can be:</a:t>
            </a:r>
          </a:p>
          <a:p>
            <a:pPr lvl="2" eaLnBrk="1" hangingPunct="1"/>
            <a:r>
              <a:rPr lang="en-US" dirty="0" smtClean="0"/>
              <a:t>A dedicated hardware device</a:t>
            </a:r>
          </a:p>
          <a:p>
            <a:pPr lvl="2" eaLnBrk="1" hangingPunct="1"/>
            <a:r>
              <a:rPr lang="en-US" dirty="0" smtClean="0"/>
              <a:t>Software installed on a computer on the network</a:t>
            </a:r>
          </a:p>
          <a:p>
            <a:pPr lvl="2" eaLnBrk="1" hangingPunct="1"/>
            <a:r>
              <a:rPr lang="en-US" dirty="0" smtClean="0"/>
              <a:t>Programs embedded in firmware on a printer</a:t>
            </a:r>
          </a:p>
          <a:p>
            <a:pPr eaLnBrk="1" hangingPunct="1"/>
            <a:r>
              <a:rPr lang="en-US" dirty="0" smtClean="0"/>
              <a:t>Embedded firmware print server</a:t>
            </a:r>
          </a:p>
          <a:p>
            <a:pPr lvl="1" eaLnBrk="1" hangingPunct="1"/>
            <a:r>
              <a:rPr lang="en-US" dirty="0" smtClean="0"/>
              <a:t>Manage print jobs, view printer status, see job history, and check counters</a:t>
            </a:r>
            <a:endParaRPr lang="en-US" dirty="0"/>
          </a:p>
          <a:p>
            <a:pPr lvl="1" eaLnBrk="1" hangingPunct="1"/>
            <a:r>
              <a:rPr lang="en-US" dirty="0" smtClean="0"/>
              <a:t>Utilities are access through a browser</a:t>
            </a: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8C61F2-3E8D-4DC4-899F-5E1697D9B837}" type="slidenum">
              <a:rPr lang="en-US" smtClean="0"/>
              <a:pPr eaLnBrk="1" hangingPunct="1"/>
              <a:t>39</a:t>
            </a:fld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Printer Languages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Communication methods between OS and printer</a:t>
            </a:r>
          </a:p>
          <a:p>
            <a:pPr lvl="1" eaLnBrk="1" hangingPunct="1"/>
            <a:r>
              <a:rPr lang="en-US" dirty="0" smtClean="0"/>
              <a:t>Printer uses PostScript commands to build the page</a:t>
            </a:r>
          </a:p>
          <a:p>
            <a:pPr lvl="1" eaLnBrk="1" hangingPunct="1"/>
            <a:r>
              <a:rPr lang="en-US" dirty="0" smtClean="0"/>
              <a:t>Printer uses PCL commands to build the page  </a:t>
            </a:r>
          </a:p>
          <a:p>
            <a:pPr lvl="2" eaLnBrk="1" hangingPunct="1"/>
            <a:r>
              <a:rPr lang="en-US" dirty="0" smtClean="0"/>
              <a:t>PCL: Printer Control Language</a:t>
            </a:r>
          </a:p>
          <a:p>
            <a:pPr lvl="1" eaLnBrk="1" hangingPunct="1"/>
            <a:r>
              <a:rPr lang="en-US" dirty="0" smtClean="0"/>
              <a:t>Windows GDI builds page, then sends it to the printer</a:t>
            </a:r>
          </a:p>
          <a:p>
            <a:pPr lvl="2" eaLnBrk="1" hangingPunct="1"/>
            <a:r>
              <a:rPr lang="en-US" dirty="0" smtClean="0"/>
              <a:t>GDI: Graphics Device Interface</a:t>
            </a:r>
          </a:p>
          <a:p>
            <a:pPr lvl="1" eaLnBrk="1" hangingPunct="1"/>
            <a:r>
              <a:rPr lang="en-US" dirty="0" smtClean="0"/>
              <a:t>Windows 7/Vista uses XML Paper Specification (XPS) to build the page, then sends it to the printer</a:t>
            </a:r>
          </a:p>
          <a:p>
            <a:pPr lvl="2" eaLnBrk="1" hangingPunct="1"/>
            <a:r>
              <a:rPr lang="en-US" dirty="0" smtClean="0"/>
              <a:t>XPS (XML Paper Specification)</a:t>
            </a:r>
          </a:p>
          <a:p>
            <a:pPr lvl="1" eaLnBrk="1" hangingPunct="1"/>
            <a:r>
              <a:rPr lang="en-US" dirty="0" smtClean="0"/>
              <a:t>Raw data printed with little-to-no formatting</a:t>
            </a: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42DCC7-973B-44F5-8263-3E4CF1682160}" type="slidenum">
              <a:rPr lang="en-US" smtClean="0"/>
              <a:pPr eaLnBrk="1" hangingPunct="1"/>
              <a:t>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Print Servers and The Print Management Tool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Print Management</a:t>
            </a:r>
          </a:p>
          <a:p>
            <a:pPr lvl="1" eaLnBrk="1" hangingPunct="1"/>
            <a:r>
              <a:rPr lang="en-US" dirty="0" smtClean="0"/>
              <a:t>Available in Windows 7/Vista professional and business editions</a:t>
            </a:r>
          </a:p>
          <a:p>
            <a:pPr lvl="1" eaLnBrk="1" hangingPunct="1"/>
            <a:r>
              <a:rPr lang="en-US" dirty="0" smtClean="0"/>
              <a:t>Use it to monitor and manage printer queues for all printers on a network</a:t>
            </a:r>
          </a:p>
          <a:p>
            <a:pPr eaLnBrk="1" hangingPunct="1"/>
            <a:r>
              <a:rPr lang="en-US" dirty="0" smtClean="0"/>
              <a:t>In Print Management, each computer on the network that shares a printer is considered a print server</a:t>
            </a: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8C61F2-3E8D-4DC4-899F-5E1697D9B837}" type="slidenum">
              <a:rPr lang="en-US" smtClean="0"/>
              <a:pPr eaLnBrk="1" hangingPunct="1"/>
              <a:t>40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4742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Troubleshooting Printers</a:t>
            </a:r>
          </a:p>
        </p:txBody>
      </p:sp>
      <p:sp>
        <p:nvSpPr>
          <p:cNvPr id="4608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Section topics:</a:t>
            </a:r>
          </a:p>
          <a:p>
            <a:pPr lvl="1" eaLnBrk="1" hangingPunct="1"/>
            <a:r>
              <a:rPr lang="en-US" dirty="0" smtClean="0"/>
              <a:t>General printer troubleshooting </a:t>
            </a:r>
          </a:p>
          <a:p>
            <a:pPr lvl="1" eaLnBrk="1" hangingPunct="1"/>
            <a:r>
              <a:rPr lang="en-US" dirty="0" smtClean="0"/>
              <a:t>Troubleshooting specific problems</a:t>
            </a:r>
          </a:p>
          <a:p>
            <a:pPr eaLnBrk="1" hangingPunct="1"/>
            <a:r>
              <a:rPr lang="en-US" dirty="0" smtClean="0"/>
              <a:t>General tasks performed during troubleshooting</a:t>
            </a:r>
          </a:p>
          <a:p>
            <a:pPr lvl="1" eaLnBrk="1" hangingPunct="1"/>
            <a:r>
              <a:rPr lang="en-US" dirty="0" smtClean="0"/>
              <a:t>Interview the user</a:t>
            </a:r>
          </a:p>
          <a:p>
            <a:pPr lvl="1" eaLnBrk="1" hangingPunct="1"/>
            <a:r>
              <a:rPr lang="en-US" dirty="0" smtClean="0"/>
              <a:t>Find out what works and does not work</a:t>
            </a:r>
          </a:p>
          <a:p>
            <a:pPr lvl="1" eaLnBrk="1" hangingPunct="1"/>
            <a:r>
              <a:rPr lang="en-US" dirty="0" smtClean="0"/>
              <a:t>Make an initial determination of the problem</a:t>
            </a:r>
          </a:p>
          <a:p>
            <a:pPr lvl="1" eaLnBrk="1" hangingPunct="1"/>
            <a:r>
              <a:rPr lang="en-US" dirty="0" smtClean="0"/>
              <a:t>When the problem is solved, check with the client</a:t>
            </a:r>
          </a:p>
          <a:p>
            <a:pPr lvl="1" eaLnBrk="1" hangingPunct="1"/>
            <a:r>
              <a:rPr lang="en-US" dirty="0" smtClean="0"/>
              <a:t>Document problem symptoms and solutions</a:t>
            </a: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4CBA19-ABC6-4D14-A94D-E1CF2F439CDE}" type="slidenum">
              <a:rPr lang="en-US" smtClean="0"/>
              <a:pPr eaLnBrk="1" hangingPunct="1"/>
              <a:t>41</a:t>
            </a:fld>
            <a:endParaRPr lang="en-US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F07438-69CF-4A66-964F-7E9AE9E22A24}" type="slidenum">
              <a:rPr lang="en-US" smtClean="0"/>
              <a:pPr eaLnBrk="1" hangingPunct="1"/>
              <a:t>42</a:t>
            </a:fld>
            <a:endParaRPr lang="en-US" dirty="0" smtClean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Printer Does Not Print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flowchart on next slide to isolate problem</a:t>
            </a:r>
          </a:p>
          <a:p>
            <a:pPr eaLnBrk="1" hangingPunct="1"/>
            <a:r>
              <a:rPr lang="en-US" dirty="0" smtClean="0"/>
              <a:t>Isolate problem to one of the following areas:</a:t>
            </a:r>
          </a:p>
          <a:p>
            <a:pPr lvl="1" eaLnBrk="1" hangingPunct="1"/>
            <a:r>
              <a:rPr lang="en-US" dirty="0" smtClean="0"/>
              <a:t>The printer itself</a:t>
            </a:r>
          </a:p>
          <a:p>
            <a:pPr lvl="1" eaLnBrk="1" hangingPunct="1"/>
            <a:r>
              <a:rPr lang="en-US" dirty="0" smtClean="0"/>
              <a:t>Connectivity between the PC and its local printer</a:t>
            </a:r>
          </a:p>
          <a:p>
            <a:pPr lvl="1" eaLnBrk="1" hangingPunct="1"/>
            <a:r>
              <a:rPr lang="en-US" dirty="0" smtClean="0"/>
              <a:t>Connectivity between the PC and a network printer</a:t>
            </a:r>
          </a:p>
          <a:p>
            <a:pPr lvl="1" eaLnBrk="1" hangingPunct="1"/>
            <a:r>
              <a:rPr lang="en-US" dirty="0" smtClean="0"/>
              <a:t>OS and printer drivers</a:t>
            </a:r>
          </a:p>
          <a:p>
            <a:pPr lvl="1" eaLnBrk="1" hangingPunct="1"/>
            <a:r>
              <a:rPr lang="en-US" dirty="0" smtClean="0"/>
              <a:t>Application attempting to use the printer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D8188D-D961-4A40-9096-E1C461FAB19E}" type="slidenum">
              <a:rPr lang="en-US" smtClean="0"/>
              <a:pPr eaLnBrk="1" hangingPunct="1"/>
              <a:t>43</a:t>
            </a:fld>
            <a:endParaRPr lang="en-US" dirty="0" smtClean="0"/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6019800" y="4876800"/>
            <a:ext cx="2590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21-52 </a:t>
            </a:r>
            <a:r>
              <a:rPr lang="en-US" sz="1600" dirty="0"/>
              <a:t>How to isolate a printer problem. </a:t>
            </a:r>
          </a:p>
        </p:txBody>
      </p:sp>
      <p:pic>
        <p:nvPicPr>
          <p:cNvPr id="15362" name="Picture 2" descr="C:\Users\Julie\Documents\DropBox\InstructorManuals\A+Hardware\Figures\Ch12\Figure 12-52.jpg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6" y="304800"/>
            <a:ext cx="4988228" cy="585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E73793-5C7D-4C53-AFCE-367E3BE6A66C}" type="slidenum">
              <a:rPr lang="en-US" smtClean="0"/>
              <a:pPr eaLnBrk="1" hangingPunct="1"/>
              <a:t>44</a:t>
            </a:fld>
            <a:endParaRPr lang="en-US" dirty="0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Printer Does Not Print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Problems with the printer itself</a:t>
            </a:r>
          </a:p>
          <a:p>
            <a:pPr lvl="1" eaLnBrk="1" hangingPunct="1"/>
            <a:r>
              <a:rPr lang="en-US" dirty="0" smtClean="0"/>
              <a:t>Verify that the printer is on</a:t>
            </a:r>
          </a:p>
          <a:p>
            <a:pPr lvl="2" eaLnBrk="1" hangingPunct="1"/>
            <a:r>
              <a:rPr lang="en-US" dirty="0" smtClean="0"/>
              <a:t>Print a self-test page</a:t>
            </a:r>
          </a:p>
          <a:p>
            <a:pPr lvl="2" eaLnBrk="1" hangingPunct="1"/>
            <a:r>
              <a:rPr lang="en-US" dirty="0" smtClean="0"/>
              <a:t>Review test page for clues</a:t>
            </a:r>
          </a:p>
          <a:p>
            <a:pPr lvl="1" eaLnBrk="1" hangingPunct="1"/>
            <a:r>
              <a:rPr lang="en-US" dirty="0" smtClean="0"/>
              <a:t>Test page not printing</a:t>
            </a:r>
          </a:p>
          <a:p>
            <a:pPr lvl="2" eaLnBrk="1" hangingPunct="1"/>
            <a:r>
              <a:rPr lang="en-US" dirty="0" smtClean="0"/>
              <a:t>Troubleshoot the printer until it prints correctly: check paper issues, cover issues, cartridges installed, power source issues, reset the printer, check documentation</a:t>
            </a:r>
          </a:p>
          <a:p>
            <a:pPr lvl="1" eaLnBrk="1" hangingPunct="1"/>
            <a:r>
              <a:rPr lang="en-US" dirty="0" smtClean="0"/>
              <a:t>Test page will not print at all	</a:t>
            </a:r>
          </a:p>
          <a:p>
            <a:pPr lvl="2" eaLnBrk="1" hangingPunct="1"/>
            <a:r>
              <a:rPr lang="en-US" dirty="0" smtClean="0"/>
              <a:t>Take printer to a certified repair shop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Printer Does Not Print</a:t>
            </a:r>
          </a:p>
        </p:txBody>
      </p:sp>
      <p:sp>
        <p:nvSpPr>
          <p:cNvPr id="5017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Problems with a local printer cable or port</a:t>
            </a:r>
          </a:p>
          <a:p>
            <a:pPr lvl="1" eaLnBrk="1" hangingPunct="1"/>
            <a:r>
              <a:rPr lang="en-US" dirty="0" smtClean="0"/>
              <a:t>Verify cable firmly connected at both ends</a:t>
            </a:r>
          </a:p>
          <a:p>
            <a:pPr lvl="2" eaLnBrk="1" hangingPunct="1"/>
            <a:r>
              <a:rPr lang="en-US" dirty="0" smtClean="0"/>
              <a:t>For a USB port, try a different port</a:t>
            </a:r>
          </a:p>
          <a:p>
            <a:pPr lvl="1" eaLnBrk="1" hangingPunct="1"/>
            <a:r>
              <a:rPr lang="en-US" dirty="0" smtClean="0"/>
              <a:t>Try a different cable, use a shorter cable</a:t>
            </a:r>
          </a:p>
          <a:p>
            <a:pPr lvl="1" eaLnBrk="1" hangingPunct="1"/>
            <a:r>
              <a:rPr lang="en-US" dirty="0" smtClean="0"/>
              <a:t>Use same printer and cable with different PC</a:t>
            </a:r>
          </a:p>
          <a:p>
            <a:pPr lvl="1" eaLnBrk="1" hangingPunct="1"/>
            <a:r>
              <a:rPr lang="en-US" dirty="0" smtClean="0"/>
              <a:t>Use Device Manager to verify the port is enabled</a:t>
            </a:r>
          </a:p>
          <a:p>
            <a:pPr lvl="1" eaLnBrk="1" hangingPunct="1"/>
            <a:r>
              <a:rPr lang="en-US" dirty="0" smtClean="0"/>
              <a:t>Use BIOS setup to check how the port is configured</a:t>
            </a:r>
          </a:p>
          <a:p>
            <a:pPr lvl="1" eaLnBrk="1" hangingPunct="1"/>
            <a:r>
              <a:rPr lang="en-US" dirty="0" smtClean="0"/>
              <a:t>Use a port tester to test the port</a:t>
            </a:r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F6E3D3-DA90-4779-B543-B79DF6F81B65}" type="slidenum">
              <a:rPr lang="en-US" smtClean="0"/>
              <a:pPr eaLnBrk="1" hangingPunct="1"/>
              <a:t>45</a:t>
            </a:fld>
            <a:endParaRPr lang="en-US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Printer Does Not Print</a:t>
            </a:r>
          </a:p>
        </p:txBody>
      </p:sp>
      <p:sp>
        <p:nvSpPr>
          <p:cNvPr id="5120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Problems with connectivity for a network printer or shared printer</a:t>
            </a:r>
          </a:p>
          <a:p>
            <a:pPr lvl="1" eaLnBrk="1" hangingPunct="1"/>
            <a:r>
              <a:rPr lang="en-US" dirty="0" smtClean="0"/>
              <a:t>If self-test page prints but Windows test page does not print then connectivity might be the issue</a:t>
            </a:r>
          </a:p>
          <a:p>
            <a:pPr lvl="2" eaLnBrk="1" hangingPunct="1"/>
            <a:r>
              <a:rPr lang="en-US" dirty="0" smtClean="0"/>
              <a:t>Verify printer is online, power cycle printer, reboot PC</a:t>
            </a:r>
          </a:p>
          <a:p>
            <a:pPr lvl="2" eaLnBrk="1" hangingPunct="1"/>
            <a:r>
              <a:rPr lang="en-US" dirty="0" smtClean="0"/>
              <a:t>Verify correct default printer selected</a:t>
            </a:r>
          </a:p>
          <a:p>
            <a:pPr lvl="2" eaLnBrk="1" hangingPunct="1"/>
            <a:r>
              <a:rPr lang="en-US" dirty="0" smtClean="0"/>
              <a:t>Check IP address information</a:t>
            </a:r>
          </a:p>
          <a:p>
            <a:pPr lvl="2" eaLnBrk="1" hangingPunct="1"/>
            <a:r>
              <a:rPr lang="en-US" dirty="0" smtClean="0"/>
              <a:t>Delete and reinstall printer</a:t>
            </a:r>
          </a:p>
          <a:p>
            <a:pPr lvl="2" eaLnBrk="1" hangingPunct="1"/>
            <a:r>
              <a:rPr lang="en-US" dirty="0" smtClean="0"/>
              <a:t>Verify configuration, ping the printer, run diagnostics</a:t>
            </a:r>
          </a:p>
          <a:p>
            <a:pPr lvl="2" eaLnBrk="1" hangingPunct="1"/>
            <a:r>
              <a:rPr lang="en-US" dirty="0" smtClean="0"/>
              <a:t>Research error codes, flash firmware</a:t>
            </a:r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45D703-8EBF-49A2-8D9F-F61A08972393}" type="slidenum">
              <a:rPr lang="en-US" smtClean="0"/>
              <a:pPr eaLnBrk="1" hangingPunct="1"/>
              <a:t>46</a:t>
            </a:fld>
            <a:endParaRPr lang="en-US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Printer Does Not Print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Problems with connectivity for a shared printer</a:t>
            </a:r>
          </a:p>
          <a:p>
            <a:pPr lvl="1" eaLnBrk="1" hangingPunct="1"/>
            <a:r>
              <a:rPr lang="en-US" dirty="0" smtClean="0"/>
              <a:t>Print a test page from local computer</a:t>
            </a:r>
          </a:p>
          <a:p>
            <a:pPr lvl="1" eaLnBrk="1" hangingPunct="1"/>
            <a:r>
              <a:rPr lang="en-US" dirty="0" smtClean="0"/>
              <a:t>Verify correct default printer selected and online</a:t>
            </a:r>
          </a:p>
          <a:p>
            <a:pPr lvl="1" eaLnBrk="1" hangingPunct="1"/>
            <a:r>
              <a:rPr lang="en-US" dirty="0" smtClean="0"/>
              <a:t>At remote computer, verify access to the computer to which printer attached</a:t>
            </a:r>
          </a:p>
          <a:p>
            <a:pPr lvl="1" eaLnBrk="1" hangingPunct="1"/>
            <a:r>
              <a:rPr lang="en-US" dirty="0" smtClean="0"/>
              <a:t>Delete printer and reinstall</a:t>
            </a:r>
          </a:p>
          <a:p>
            <a:pPr lvl="1" eaLnBrk="1" hangingPunct="1"/>
            <a:r>
              <a:rPr lang="en-US" dirty="0" smtClean="0"/>
              <a:t>Print to another shared printer</a:t>
            </a:r>
          </a:p>
          <a:p>
            <a:pPr lvl="1" eaLnBrk="1" hangingPunct="1"/>
            <a:r>
              <a:rPr lang="en-US" dirty="0" smtClean="0"/>
              <a:t>Verify hard drive space</a:t>
            </a: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09808C-BFA6-486A-B166-0804C7F881FC}" type="slidenum">
              <a:rPr lang="en-US" smtClean="0"/>
              <a:pPr eaLnBrk="1" hangingPunct="1"/>
              <a:t>47</a:t>
            </a:fld>
            <a:endParaRPr lang="en-US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Printer Does Not Print</a:t>
            </a:r>
          </a:p>
        </p:txBody>
      </p:sp>
      <p:sp>
        <p:nvSpPr>
          <p:cNvPr id="5325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Problems printing from Windows</a:t>
            </a:r>
          </a:p>
          <a:p>
            <a:pPr lvl="1" eaLnBrk="1" hangingPunct="1"/>
            <a:r>
              <a:rPr lang="en-US" dirty="0" smtClean="0"/>
              <a:t>Delete all print jobs in the printer’s queue</a:t>
            </a:r>
          </a:p>
          <a:p>
            <a:pPr lvl="1" eaLnBrk="1" hangingPunct="1"/>
            <a:r>
              <a:rPr lang="en-US" dirty="0" smtClean="0"/>
              <a:t>Verify correct printer selected and online</a:t>
            </a:r>
          </a:p>
          <a:p>
            <a:pPr lvl="1" eaLnBrk="1" hangingPunct="1"/>
            <a:r>
              <a:rPr lang="en-US" dirty="0" smtClean="0"/>
              <a:t>Verify cable connections</a:t>
            </a:r>
          </a:p>
          <a:p>
            <a:pPr lvl="1" eaLnBrk="1" hangingPunct="1"/>
            <a:r>
              <a:rPr lang="en-US" dirty="0" smtClean="0"/>
              <a:t>Stop and restart Windows Print Spooler service</a:t>
            </a:r>
          </a:p>
          <a:p>
            <a:pPr lvl="1" eaLnBrk="1" hangingPunct="1"/>
            <a:r>
              <a:rPr lang="en-US" dirty="0" smtClean="0"/>
              <a:t>Delete printer and reinstall</a:t>
            </a:r>
          </a:p>
          <a:p>
            <a:pPr lvl="1" eaLnBrk="1" hangingPunct="1"/>
            <a:r>
              <a:rPr lang="en-US" dirty="0" smtClean="0"/>
              <a:t>Check for updated driver</a:t>
            </a:r>
          </a:p>
          <a:p>
            <a:pPr lvl="1" eaLnBrk="1" hangingPunct="1"/>
            <a:r>
              <a:rPr lang="en-US" dirty="0" smtClean="0"/>
              <a:t>Try to print to a file</a:t>
            </a:r>
          </a:p>
          <a:p>
            <a:pPr lvl="1" eaLnBrk="1" hangingPunct="1"/>
            <a:r>
              <a:rPr lang="en-US" dirty="0" smtClean="0"/>
              <a:t>Verify that enough hard drive space is available</a:t>
            </a:r>
          </a:p>
          <a:p>
            <a:pPr lvl="1" eaLnBrk="1" hangingPunct="1"/>
            <a:r>
              <a:rPr lang="en-US" dirty="0" smtClean="0"/>
              <a:t>Print from Safe Mode</a:t>
            </a:r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18DC5F0-A5AF-4C91-B98D-830F5F4B90EF}" type="slidenum">
              <a:rPr lang="en-US" smtClean="0"/>
              <a:pPr eaLnBrk="1" hangingPunct="1"/>
              <a:t>48</a:t>
            </a:fld>
            <a:endParaRPr lang="en-US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40E593-8DAB-4AC3-A1D6-691B3151131B}" type="slidenum">
              <a:rPr lang="en-US" smtClean="0"/>
              <a:pPr eaLnBrk="1" hangingPunct="1"/>
              <a:t>49</a:t>
            </a:fld>
            <a:endParaRPr lang="en-US" dirty="0" smtClean="0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Printer Does Not Print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Problems printing from applications</a:t>
            </a:r>
          </a:p>
          <a:p>
            <a:pPr lvl="1" eaLnBrk="1" hangingPunct="1"/>
            <a:r>
              <a:rPr lang="en-US" dirty="0" smtClean="0"/>
              <a:t>Verify correct printer</a:t>
            </a:r>
          </a:p>
          <a:p>
            <a:pPr lvl="1" eaLnBrk="1" hangingPunct="1"/>
            <a:r>
              <a:rPr lang="en-US" dirty="0" smtClean="0"/>
              <a:t>Printing a different file within same application</a:t>
            </a:r>
          </a:p>
          <a:p>
            <a:pPr lvl="1" eaLnBrk="1" hangingPunct="1"/>
            <a:r>
              <a:rPr lang="en-US" dirty="0" smtClean="0"/>
              <a:t>Cancel print jobs in the queue and reboot computer</a:t>
            </a:r>
          </a:p>
          <a:p>
            <a:pPr lvl="1" eaLnBrk="1" hangingPunct="1"/>
            <a:r>
              <a:rPr lang="en-US" dirty="0" smtClean="0"/>
              <a:t>Create data in a new file and try to print it</a:t>
            </a:r>
          </a:p>
          <a:p>
            <a:pPr lvl="1" eaLnBrk="1" hangingPunct="1"/>
            <a:r>
              <a:rPr lang="en-US" dirty="0" smtClean="0"/>
              <a:t>Print from another application</a:t>
            </a:r>
          </a:p>
          <a:p>
            <a:pPr lvl="2" eaLnBrk="1" hangingPunct="1"/>
            <a:r>
              <a:rPr lang="en-US" dirty="0" smtClean="0"/>
              <a:t>If you can print from other applications, consider reinstalling the problem application</a:t>
            </a:r>
          </a:p>
          <a:p>
            <a:pPr lvl="1" eaLnBrk="1" hangingPunct="1"/>
            <a:r>
              <a:rPr lang="en-US" dirty="0" smtClean="0"/>
              <a:t>Close any applications that are not being used</a:t>
            </a:r>
          </a:p>
          <a:p>
            <a:pPr lvl="1" eaLnBrk="1" hangingPunct="1"/>
            <a:r>
              <a:rPr lang="en-US" dirty="0" smtClean="0"/>
              <a:t>Add more memory to printer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Types of Printers</a:t>
            </a:r>
          </a:p>
        </p:txBody>
      </p:sp>
      <p:sp>
        <p:nvSpPr>
          <p:cNvPr id="6147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Major categories:</a:t>
            </a:r>
          </a:p>
          <a:p>
            <a:pPr lvl="1" eaLnBrk="1" hangingPunct="1"/>
            <a:r>
              <a:rPr lang="en-US" dirty="0" smtClean="0"/>
              <a:t>Laser, inkjet (ink dispersion), thermal printers, and impact printers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216304-A371-4D03-888D-DE26434EEA6C}" type="slidenum">
              <a:rPr lang="en-US" smtClean="0"/>
              <a:pPr eaLnBrk="1" hangingPunct="1"/>
              <a:t>5</a:t>
            </a:fld>
            <a:endParaRPr lang="en-US" dirty="0" smtClean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362200" y="5638800"/>
            <a:ext cx="4800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21-1 </a:t>
            </a:r>
            <a:r>
              <a:rPr lang="en-US" sz="1600" dirty="0"/>
              <a:t>Okidata C3200n color laser </a:t>
            </a:r>
            <a:r>
              <a:rPr lang="en-US" sz="1600" dirty="0" smtClean="0"/>
              <a:t>printer</a:t>
            </a:r>
            <a:endParaRPr lang="en-US" sz="1600" dirty="0"/>
          </a:p>
        </p:txBody>
      </p:sp>
      <p:pic>
        <p:nvPicPr>
          <p:cNvPr id="1026" name="Picture 2" descr="C:\Users\Julie\Documents\DropBox\InstructorManuals\A+Hardware\Figures\Ch12\Figure 12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920031"/>
            <a:ext cx="3633788" cy="270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Print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caused by printer drivers, application, Windows, or the printer</a:t>
            </a:r>
          </a:p>
          <a:p>
            <a:r>
              <a:rPr lang="en-US" dirty="0" smtClean="0"/>
              <a:t>Poor print quality for laser printers:</a:t>
            </a:r>
          </a:p>
          <a:p>
            <a:pPr lvl="1"/>
            <a:r>
              <a:rPr lang="en-US" dirty="0" smtClean="0"/>
              <a:t>Unplug printer and allow to cool for 30 minutes</a:t>
            </a:r>
          </a:p>
          <a:p>
            <a:pPr lvl="1"/>
            <a:r>
              <a:rPr lang="en-US" dirty="0"/>
              <a:t>Rock or replace toner cartridge</a:t>
            </a:r>
          </a:p>
          <a:p>
            <a:pPr lvl="1"/>
            <a:r>
              <a:rPr lang="en-US" dirty="0" smtClean="0"/>
              <a:t>EconoMode (uses less toner) might be on; turn off</a:t>
            </a:r>
          </a:p>
          <a:p>
            <a:pPr lvl="1"/>
            <a:r>
              <a:rPr lang="en-US" dirty="0" smtClean="0"/>
              <a:t>Paper quality might not be high enough</a:t>
            </a:r>
          </a:p>
          <a:p>
            <a:pPr lvl="1"/>
            <a:r>
              <a:rPr lang="en-US" dirty="0" smtClean="0"/>
              <a:t>Printer might need cleaning</a:t>
            </a:r>
          </a:p>
          <a:p>
            <a:pPr lvl="1"/>
            <a:r>
              <a:rPr lang="en-US" dirty="0" smtClean="0"/>
              <a:t>Ensure printer does not require routine maintenance</a:t>
            </a:r>
          </a:p>
          <a:p>
            <a:pPr lvl="1"/>
            <a:r>
              <a:rPr lang="en-US" dirty="0" smtClean="0"/>
              <a:t>Laser drum might need replacing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C4F2F-B1DD-49C8-84E8-F82A7A6388A1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883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Poor Print Quality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Poor print quality for laser </a:t>
            </a:r>
            <a:r>
              <a:rPr lang="en-US" dirty="0" smtClean="0"/>
              <a:t>printers (cont’d):</a:t>
            </a:r>
            <a:endParaRPr lang="en-US" dirty="0"/>
          </a:p>
          <a:p>
            <a:pPr lvl="1" eaLnBrk="1" hangingPunct="1"/>
            <a:r>
              <a:rPr lang="en-US" dirty="0" smtClean="0"/>
              <a:t>Distorted images can be caused by foreign material</a:t>
            </a:r>
          </a:p>
          <a:p>
            <a:pPr lvl="1" eaLnBrk="1" hangingPunct="1"/>
            <a:r>
              <a:rPr lang="en-US" dirty="0" smtClean="0"/>
              <a:t>If page has a gray background, image drum is worn out and needs replacing</a:t>
            </a:r>
          </a:p>
          <a:p>
            <a:pPr lvl="2" eaLnBrk="1" hangingPunct="1"/>
            <a:r>
              <a:rPr lang="en-US" dirty="0" smtClean="0"/>
              <a:t>Ghosted images are usually caused by a problem with the image drum</a:t>
            </a:r>
          </a:p>
          <a:p>
            <a:pPr eaLnBrk="1" hangingPunct="1"/>
            <a:r>
              <a:rPr lang="en-US" dirty="0" smtClean="0"/>
              <a:t>Poor print quality for inkjet printers:</a:t>
            </a:r>
            <a:endParaRPr lang="en-US" dirty="0"/>
          </a:p>
          <a:p>
            <a:pPr lvl="1" eaLnBrk="1" hangingPunct="1"/>
            <a:r>
              <a:rPr lang="en-US" dirty="0" smtClean="0"/>
              <a:t>Is the correct paper quality being used?</a:t>
            </a:r>
          </a:p>
          <a:p>
            <a:pPr lvl="1" eaLnBrk="1" hangingPunct="1"/>
            <a:r>
              <a:rPr lang="en-US" dirty="0" smtClean="0"/>
              <a:t>Is the ink supply low? Remove and reinstall cartridge</a:t>
            </a:r>
          </a:p>
          <a:p>
            <a:pPr lvl="1" eaLnBrk="1" hangingPunct="1"/>
            <a:r>
              <a:rPr lang="en-US" dirty="0" smtClean="0"/>
              <a:t>Follow printer’s documentation to clean each nozzle</a:t>
            </a:r>
          </a:p>
        </p:txBody>
      </p:sp>
      <p:sp>
        <p:nvSpPr>
          <p:cNvPr id="5530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0C6ED7-E923-4739-B413-CC5240DEC606}" type="slidenum">
              <a:rPr lang="en-US" smtClean="0"/>
              <a:pPr eaLnBrk="1" hangingPunct="1"/>
              <a:t>51</a:t>
            </a:fld>
            <a:endParaRPr lang="en-US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Print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Poor print quality for inkjet </a:t>
            </a:r>
            <a:r>
              <a:rPr lang="en-US" dirty="0" smtClean="0"/>
              <a:t>printers (cont’d):</a:t>
            </a:r>
          </a:p>
          <a:p>
            <a:pPr lvl="1"/>
            <a:r>
              <a:rPr lang="en-US" dirty="0" smtClean="0"/>
              <a:t>Clean sponge near carriage rest</a:t>
            </a:r>
          </a:p>
          <a:p>
            <a:pPr lvl="1"/>
            <a:r>
              <a:rPr lang="en-US" dirty="0" smtClean="0"/>
              <a:t>If printing transparencies, change the fill pattern in your application</a:t>
            </a:r>
          </a:p>
          <a:p>
            <a:r>
              <a:rPr lang="en-US" dirty="0" smtClean="0"/>
              <a:t>Poor print quality for impact printers:</a:t>
            </a:r>
          </a:p>
          <a:p>
            <a:pPr lvl="1"/>
            <a:r>
              <a:rPr lang="en-US" dirty="0" smtClean="0"/>
              <a:t>Ribbon might need replacing</a:t>
            </a:r>
          </a:p>
          <a:p>
            <a:pPr lvl="1"/>
            <a:r>
              <a:rPr lang="en-US" dirty="0" smtClean="0"/>
              <a:t>Adjust the print head spacing</a:t>
            </a:r>
          </a:p>
          <a:p>
            <a:pPr lvl="1"/>
            <a:r>
              <a:rPr lang="en-US" dirty="0" smtClean="0"/>
              <a:t>Check the print head for dirt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C4F2F-B1DD-49C8-84E8-F82A7A6388A1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58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Print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Garbled characters on paper:</a:t>
            </a:r>
          </a:p>
          <a:p>
            <a:pPr lvl="1"/>
            <a:r>
              <a:rPr lang="en-US" dirty="0" smtClean="0"/>
              <a:t>Cancel all print jobs in the queue and try printing a different document from the same application</a:t>
            </a:r>
          </a:p>
          <a:p>
            <a:pPr lvl="1"/>
            <a:r>
              <a:rPr lang="en-US" dirty="0" smtClean="0"/>
              <a:t>Print using a different application</a:t>
            </a:r>
          </a:p>
          <a:p>
            <a:pPr lvl="1"/>
            <a:r>
              <a:rPr lang="en-US" dirty="0" smtClean="0"/>
              <a:t>Is USB cable securely connected at both ends?</a:t>
            </a:r>
          </a:p>
          <a:p>
            <a:pPr lvl="1"/>
            <a:r>
              <a:rPr lang="en-US" dirty="0" smtClean="0"/>
              <a:t>Power down printer by pressing a Reset button</a:t>
            </a:r>
          </a:p>
          <a:p>
            <a:pPr lvl="1"/>
            <a:r>
              <a:rPr lang="en-US" dirty="0" smtClean="0"/>
              <a:t>Update printer drivers</a:t>
            </a:r>
          </a:p>
          <a:p>
            <a:pPr lvl="1"/>
            <a:r>
              <a:rPr lang="en-US" dirty="0" smtClean="0"/>
              <a:t>Printer might needs servicing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C4F2F-B1DD-49C8-84E8-F82A7A6388A1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102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Print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memory errors</a:t>
            </a:r>
          </a:p>
          <a:p>
            <a:pPr lvl="1"/>
            <a:r>
              <a:rPr lang="en-US" dirty="0" smtClean="0"/>
              <a:t>Possible indications of low memory</a:t>
            </a:r>
          </a:p>
          <a:p>
            <a:pPr lvl="2"/>
            <a:r>
              <a:rPr lang="en-US" dirty="0" smtClean="0"/>
              <a:t>Only part of page print</a:t>
            </a:r>
          </a:p>
          <a:p>
            <a:pPr lvl="2"/>
            <a:r>
              <a:rPr lang="en-US" dirty="0" smtClean="0"/>
              <a:t>Printer may have a flashing light</a:t>
            </a:r>
          </a:p>
          <a:p>
            <a:pPr lvl="2"/>
            <a:r>
              <a:rPr lang="en-US" dirty="0" smtClean="0"/>
              <a:t>Printer may display message on display panel such as:</a:t>
            </a:r>
          </a:p>
          <a:p>
            <a:pPr lvl="3"/>
            <a:r>
              <a:rPr lang="en-US" dirty="0" smtClean="0"/>
              <a:t>“20 Mem Overflow”, “Out of memory”, or “Low Memory”</a:t>
            </a:r>
          </a:p>
          <a:p>
            <a:pPr lvl="1"/>
            <a:r>
              <a:rPr lang="en-US" dirty="0" smtClean="0"/>
              <a:t>Install more memory or print only simple pages with few graphics</a:t>
            </a:r>
          </a:p>
          <a:p>
            <a:pPr lvl="1"/>
            <a:r>
              <a:rPr lang="en-US" dirty="0" smtClean="0"/>
              <a:t>Print a self-test page to verify how much memory is installed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C4F2F-B1DD-49C8-84E8-F82A7A6388A1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464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Print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print colors:</a:t>
            </a:r>
          </a:p>
          <a:p>
            <a:pPr lvl="1"/>
            <a:r>
              <a:rPr lang="en-US" dirty="0" smtClean="0"/>
              <a:t>Some paper is designed to print on only one side</a:t>
            </a:r>
          </a:p>
          <a:p>
            <a:pPr lvl="2"/>
            <a:r>
              <a:rPr lang="en-US" dirty="0" smtClean="0"/>
              <a:t>Try flipping the paper over</a:t>
            </a:r>
          </a:p>
          <a:p>
            <a:pPr lvl="1"/>
            <a:r>
              <a:rPr lang="en-US" dirty="0" smtClean="0"/>
              <a:t>Adjust the quality of print</a:t>
            </a:r>
          </a:p>
          <a:p>
            <a:pPr lvl="1"/>
            <a:r>
              <a:rPr lang="en-US" dirty="0" smtClean="0"/>
              <a:t>For an inkjet printer, try cleaning the ink cartridges and calibrating the printer</a:t>
            </a:r>
          </a:p>
          <a:p>
            <a:pPr lvl="1"/>
            <a:r>
              <a:rPr lang="en-US" dirty="0" smtClean="0"/>
              <a:t>For a laser printer, try calibrating the printer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C4F2F-B1DD-49C8-84E8-F82A7A6388A1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395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417F4B-4F9A-49E0-8372-10CA019C7297}" type="slidenum">
              <a:rPr lang="en-US" smtClean="0"/>
              <a:pPr eaLnBrk="1" hangingPunct="1"/>
              <a:t>56</a:t>
            </a:fld>
            <a:endParaRPr lang="en-US" dirty="0" smtClean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Languages that Windows can use with printing are PostScript, PCL, GDI, and XPS</a:t>
            </a:r>
          </a:p>
          <a:p>
            <a:pPr eaLnBrk="1" hangingPunct="1"/>
            <a:r>
              <a:rPr lang="en-US" dirty="0" smtClean="0"/>
              <a:t>Two most popular printers are laser and inkjet</a:t>
            </a:r>
          </a:p>
          <a:p>
            <a:pPr eaLnBrk="1" hangingPunct="1"/>
            <a:r>
              <a:rPr lang="en-US" dirty="0" smtClean="0"/>
              <a:t>Seven steps of laser printing include: processing, charging, exposing, developing, transferring, fusing, and cleaning</a:t>
            </a:r>
          </a:p>
          <a:p>
            <a:pPr eaLnBrk="1" hangingPunct="1"/>
            <a:r>
              <a:rPr lang="en-US" dirty="0" smtClean="0"/>
              <a:t>Inkjet printers print by shooting ionized ink at a sheet of paper</a:t>
            </a:r>
          </a:p>
          <a:p>
            <a:pPr eaLnBrk="1" hangingPunct="1"/>
            <a:r>
              <a:rPr lang="en-US" dirty="0" smtClean="0"/>
              <a:t>Dot matrix printers are a type of impact printer</a:t>
            </a:r>
          </a:p>
          <a:p>
            <a:pPr eaLnBrk="1" hangingPunct="1"/>
            <a:r>
              <a:rPr lang="en-US" dirty="0" smtClean="0"/>
              <a:t>Direct thermal printers use heat to burn dots into special paper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59C21A-C328-4308-ADBA-E5B4CCCABB3E}" type="slidenum">
              <a:rPr lang="en-US" smtClean="0"/>
              <a:pPr eaLnBrk="1" hangingPunct="1"/>
              <a:t>57</a:t>
            </a:fld>
            <a:endParaRPr lang="en-US" dirty="0" smtClean="0"/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printer is installed as a local printer connected directly to PC or a network printer</a:t>
            </a:r>
          </a:p>
          <a:p>
            <a:pPr eaLnBrk="1" hangingPunct="1"/>
            <a:r>
              <a:rPr lang="en-US" dirty="0" smtClean="0"/>
              <a:t>Under Windows7/Vista/XP, you can install a printer by launching a setup program on the CD that came with the printer</a:t>
            </a:r>
          </a:p>
          <a:p>
            <a:pPr eaLnBrk="1" hangingPunct="1"/>
            <a:r>
              <a:rPr lang="en-US" dirty="0" smtClean="0"/>
              <a:t>You can share an installed printer on a network</a:t>
            </a:r>
          </a:p>
          <a:p>
            <a:pPr eaLnBrk="1" hangingPunct="1"/>
            <a:r>
              <a:rPr lang="en-US" dirty="0" smtClean="0"/>
              <a:t>Network printers are usually identified by an IP address</a:t>
            </a:r>
          </a:p>
          <a:p>
            <a:pPr eaLnBrk="1" hangingPunct="1"/>
            <a:r>
              <a:rPr lang="en-US" dirty="0" smtClean="0"/>
              <a:t>An inkjet or laser printer can be calibrated to align color on the page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the page count of the printer to know when service is due</a:t>
            </a:r>
          </a:p>
          <a:p>
            <a:r>
              <a:rPr lang="en-US" dirty="0" smtClean="0"/>
              <a:t>Memory and a hard drive can be added to improve performance</a:t>
            </a:r>
          </a:p>
          <a:p>
            <a:r>
              <a:rPr lang="en-US" dirty="0" smtClean="0"/>
              <a:t>Use a print server to manage printers on a network</a:t>
            </a:r>
          </a:p>
          <a:p>
            <a:pPr lvl="1"/>
            <a:r>
              <a:rPr lang="en-US" dirty="0" smtClean="0"/>
              <a:t>The Print Management tool in Windows can be used</a:t>
            </a:r>
          </a:p>
          <a:p>
            <a:r>
              <a:rPr lang="en-US" dirty="0" smtClean="0"/>
              <a:t>Poor print quality can be caused by printer drivers, the application, Windows, or the printer</a:t>
            </a:r>
          </a:p>
          <a:p>
            <a:r>
              <a:rPr lang="en-US" dirty="0" smtClean="0"/>
              <a:t>A printer needs memory to render a print job</a:t>
            </a:r>
          </a:p>
          <a:p>
            <a:pPr lvl="1"/>
            <a:r>
              <a:rPr lang="en-US" dirty="0" smtClean="0"/>
              <a:t>If low on memory, add more 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C4F2F-B1DD-49C8-84E8-F82A7A6388A1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Laser Printers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Laser printer: electrophotographic printer</a:t>
            </a:r>
          </a:p>
          <a:p>
            <a:pPr lvl="1" eaLnBrk="1" hangingPunct="1"/>
            <a:r>
              <a:rPr lang="en-US" dirty="0" smtClean="0"/>
              <a:t>Uses mechanical, electrical, and optical technologies</a:t>
            </a:r>
          </a:p>
          <a:p>
            <a:pPr eaLnBrk="1" hangingPunct="1"/>
            <a:r>
              <a:rPr lang="en-US" dirty="0" smtClean="0"/>
              <a:t>How laser printers work:</a:t>
            </a:r>
          </a:p>
          <a:p>
            <a:pPr lvl="1" eaLnBrk="1" hangingPunct="1"/>
            <a:r>
              <a:rPr lang="en-US" dirty="0" smtClean="0"/>
              <a:t>Toner placed on electrically charged rotating drum </a:t>
            </a:r>
          </a:p>
          <a:p>
            <a:pPr lvl="1" eaLnBrk="1" hangingPunct="1"/>
            <a:r>
              <a:rPr lang="en-US" dirty="0" smtClean="0"/>
              <a:t>Toner deposited on paper moving at drum speed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C4F2F-B1DD-49C8-84E8-F82A7A6388A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Laser Printers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1" y="1371600"/>
            <a:ext cx="8610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Seven steps in laser printing:</a:t>
            </a:r>
          </a:p>
          <a:p>
            <a:pPr lvl="1" eaLnBrk="1" hangingPunct="1"/>
            <a:r>
              <a:rPr lang="en-US" dirty="0" smtClean="0"/>
              <a:t>Processing image: bitmap of final page stored in memory</a:t>
            </a:r>
          </a:p>
          <a:p>
            <a:pPr lvl="1" eaLnBrk="1" hangingPunct="1"/>
            <a:r>
              <a:rPr lang="en-US" dirty="0" smtClean="0"/>
              <a:t>Conditioning: drum surface charged to -600 V</a:t>
            </a:r>
          </a:p>
          <a:p>
            <a:pPr lvl="1" eaLnBrk="1" hangingPunct="1"/>
            <a:r>
              <a:rPr lang="en-US" dirty="0" smtClean="0"/>
              <a:t>Writing: laser beam writes -100 V image to drum surface </a:t>
            </a:r>
          </a:p>
          <a:p>
            <a:pPr lvl="1" eaLnBrk="1" hangingPunct="1"/>
            <a:r>
              <a:rPr lang="en-US" dirty="0" smtClean="0"/>
              <a:t>Developing: toner applied to -100 V areas of the drum</a:t>
            </a:r>
          </a:p>
          <a:p>
            <a:pPr lvl="1" eaLnBrk="1" hangingPunct="1"/>
            <a:r>
              <a:rPr lang="en-US" dirty="0" smtClean="0"/>
              <a:t>Transferring: toner drawn off drum and onto paper</a:t>
            </a:r>
          </a:p>
          <a:p>
            <a:pPr lvl="1" eaLnBrk="1" hangingPunct="1"/>
            <a:r>
              <a:rPr lang="en-US" dirty="0" smtClean="0"/>
              <a:t>Fusing: heat and pressure fuse toner to paper</a:t>
            </a:r>
          </a:p>
          <a:p>
            <a:pPr lvl="1" eaLnBrk="1" hangingPunct="1"/>
            <a:r>
              <a:rPr lang="en-US" dirty="0" smtClean="0"/>
              <a:t>Cleaning: drum cleaned of residual toner and charge</a:t>
            </a:r>
          </a:p>
          <a:p>
            <a:pPr eaLnBrk="1" hangingPunct="1"/>
            <a:r>
              <a:rPr lang="en-US" dirty="0" smtClean="0"/>
              <a:t>Color laser printing</a:t>
            </a:r>
          </a:p>
          <a:p>
            <a:pPr lvl="1" eaLnBrk="1" hangingPunct="1"/>
            <a:r>
              <a:rPr lang="en-US" dirty="0" smtClean="0"/>
              <a:t>Writing process repeated four times</a:t>
            </a:r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120C86-72CC-4AB0-B509-769750CF9002}" type="slidenum">
              <a:rPr lang="en-US" smtClean="0"/>
              <a:pPr eaLnBrk="1" hangingPunct="1"/>
              <a:t>7</a:t>
            </a:fld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Laser Printers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Parts used in the charging, exposing, developing, and cleaning steps undergo the most wear</a:t>
            </a:r>
          </a:p>
          <a:p>
            <a:r>
              <a:rPr lang="en-US" dirty="0" smtClean="0"/>
              <a:t>Toner cartridge needs replacing most often</a:t>
            </a:r>
          </a:p>
          <a:p>
            <a:pPr lvl="1"/>
            <a:r>
              <a:rPr lang="en-US" dirty="0" smtClean="0"/>
              <a:t>Followed by image drum, fuser cartridge, and transfer assembly</a:t>
            </a:r>
          </a:p>
          <a:p>
            <a:r>
              <a:rPr lang="en-US" dirty="0" smtClean="0"/>
              <a:t>Other printer parts that might need replacing:</a:t>
            </a:r>
          </a:p>
          <a:p>
            <a:pPr lvl="1"/>
            <a:r>
              <a:rPr lang="en-US" dirty="0" smtClean="0"/>
              <a:t>Pickup roller – pushes forward a sheet of paper</a:t>
            </a:r>
          </a:p>
          <a:p>
            <a:pPr lvl="1"/>
            <a:r>
              <a:rPr lang="en-US" dirty="0" smtClean="0"/>
              <a:t>Separation pad – keeps more than one sheet of paper from moving forward</a:t>
            </a:r>
          </a:p>
          <a:p>
            <a:r>
              <a:rPr lang="en-US" dirty="0" smtClean="0"/>
              <a:t>Printer that is able to print on both sides of paper is called a duplex printer (double-sided printer)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C4F2F-B1DD-49C8-84E8-F82A7A6388A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64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42993D-B106-420E-BB3C-D16EF79FA834}" type="slidenum">
              <a:rPr lang="en-US" smtClean="0"/>
              <a:pPr eaLnBrk="1" hangingPunct="1"/>
              <a:t>9</a:t>
            </a:fld>
            <a:endParaRPr lang="en-US" dirty="0" smtClean="0"/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Inkjet Printers</a:t>
            </a:r>
          </a:p>
        </p:txBody>
      </p:sp>
      <p:sp>
        <p:nvSpPr>
          <p:cNvPr id="9221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 of inkjet printer technology</a:t>
            </a:r>
          </a:p>
          <a:p>
            <a:pPr lvl="1" eaLnBrk="1" hangingPunct="1"/>
            <a:r>
              <a:rPr lang="en-US" dirty="0" smtClean="0"/>
              <a:t>Uses a type of ink-dispersion printing </a:t>
            </a:r>
          </a:p>
          <a:p>
            <a:pPr lvl="2" eaLnBrk="1" hangingPunct="1"/>
            <a:r>
              <a:rPr lang="en-US" dirty="0" smtClean="0"/>
              <a:t>Doesn’t provide high-quality resolution of laser printers</a:t>
            </a:r>
          </a:p>
          <a:p>
            <a:pPr lvl="1" eaLnBrk="1" hangingPunct="1"/>
            <a:r>
              <a:rPr lang="en-US" dirty="0" smtClean="0"/>
              <a:t>Print head moves across paper</a:t>
            </a:r>
          </a:p>
          <a:p>
            <a:pPr lvl="2" eaLnBrk="1" hangingPunct="1"/>
            <a:r>
              <a:rPr lang="en-US" dirty="0" smtClean="0"/>
              <a:t>One line of text created with each pass</a:t>
            </a:r>
          </a:p>
          <a:p>
            <a:pPr lvl="1" eaLnBrk="1" hangingPunct="1"/>
            <a:r>
              <a:rPr lang="en-US" dirty="0" smtClean="0"/>
              <a:t>Ink applied to paper using matrix of small dots</a:t>
            </a:r>
          </a:p>
          <a:p>
            <a:pPr lvl="2" eaLnBrk="1" hangingPunct="1"/>
            <a:r>
              <a:rPr lang="en-US" dirty="0" smtClean="0"/>
              <a:t>Plates with magnetic charge direct path to the page</a:t>
            </a:r>
          </a:p>
          <a:p>
            <a:pPr lvl="1" eaLnBrk="1" hangingPunct="1"/>
            <a:r>
              <a:rPr lang="en-US" dirty="0" smtClean="0"/>
              <a:t>Different types of inkjets form droplets of ink in different ways</a:t>
            </a:r>
          </a:p>
          <a:p>
            <a:pPr lvl="2" eaLnBrk="1" hangingPunct="1"/>
            <a:r>
              <a:rPr lang="en-US" dirty="0" smtClean="0"/>
              <a:t>Most popular is the bubble-jet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3826</Words>
  <Application>Microsoft Office PowerPoint</Application>
  <PresentationFormat>On-screen Show (4:3)</PresentationFormat>
  <Paragraphs>528</Paragraphs>
  <Slides>58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Default Design</vt:lpstr>
      <vt:lpstr>1_Default Design</vt:lpstr>
      <vt:lpstr>A+ Guide to Managing &amp; Maintaining Your PC, 8th Edition</vt:lpstr>
      <vt:lpstr>Objectives</vt:lpstr>
      <vt:lpstr>Printer Types and Features</vt:lpstr>
      <vt:lpstr>Printer Languages</vt:lpstr>
      <vt:lpstr>Types of Printers</vt:lpstr>
      <vt:lpstr>Laser Printers</vt:lpstr>
      <vt:lpstr>Laser Printers</vt:lpstr>
      <vt:lpstr>Laser Printers</vt:lpstr>
      <vt:lpstr>Inkjet Printers</vt:lpstr>
      <vt:lpstr>Inkjet Printers</vt:lpstr>
      <vt:lpstr>Impact Printers</vt:lpstr>
      <vt:lpstr>Impact Printers</vt:lpstr>
      <vt:lpstr>Thermal Printers</vt:lpstr>
      <vt:lpstr>Using Windows to Install, Share, and Manage Printers</vt:lpstr>
      <vt:lpstr>PowerPoint Presentation</vt:lpstr>
      <vt:lpstr>Installing A Local or Network Printer</vt:lpstr>
      <vt:lpstr>Installing A Local or Network Printer</vt:lpstr>
      <vt:lpstr>Install a Local Printer Using Windows XP</vt:lpstr>
      <vt:lpstr>How to Install a Local Printer Using Windows XP </vt:lpstr>
      <vt:lpstr>PowerPoint Presentation</vt:lpstr>
      <vt:lpstr>Steps To Install a Network Printer Using Windows XP</vt:lpstr>
      <vt:lpstr>PowerPoint Presentation</vt:lpstr>
      <vt:lpstr>Sharing an Installed Printer</vt:lpstr>
      <vt:lpstr>Installing a Shared Printer</vt:lpstr>
      <vt:lpstr>Managing Printer Features and Add-on Devices</vt:lpstr>
      <vt:lpstr>Managing Printer Features and Add-On Devices</vt:lpstr>
      <vt:lpstr>Managing the Printer Queue</vt:lpstr>
      <vt:lpstr>PowerPoint Presentation</vt:lpstr>
      <vt:lpstr>Printer Maintenance and Upgrades</vt:lpstr>
      <vt:lpstr>Online Support for Printers</vt:lpstr>
      <vt:lpstr>PowerPoint Presentation</vt:lpstr>
      <vt:lpstr>Online Support for Printers</vt:lpstr>
      <vt:lpstr>PowerPoint Presentation</vt:lpstr>
      <vt:lpstr>Cleaning a Printer</vt:lpstr>
      <vt:lpstr>PowerPoint Presentation</vt:lpstr>
      <vt:lpstr>Printer Maintenance Kits</vt:lpstr>
      <vt:lpstr>Upgrade the Printer Memory or Hard Drive</vt:lpstr>
      <vt:lpstr>PowerPoint Presentation</vt:lpstr>
      <vt:lpstr>Print Servers and The Print Management Tool</vt:lpstr>
      <vt:lpstr>Print Servers and The Print Management Tool</vt:lpstr>
      <vt:lpstr>Troubleshooting Printers</vt:lpstr>
      <vt:lpstr>Printer Does Not Print</vt:lpstr>
      <vt:lpstr>PowerPoint Presentation</vt:lpstr>
      <vt:lpstr>Printer Does Not Print</vt:lpstr>
      <vt:lpstr>Printer Does Not Print</vt:lpstr>
      <vt:lpstr>Printer Does Not Print</vt:lpstr>
      <vt:lpstr>Printer Does Not Print</vt:lpstr>
      <vt:lpstr>Printer Does Not Print</vt:lpstr>
      <vt:lpstr>Printer Does Not Print</vt:lpstr>
      <vt:lpstr>Poor Print Quality</vt:lpstr>
      <vt:lpstr>Poor Print Quality</vt:lpstr>
      <vt:lpstr>Poor Print Quality</vt:lpstr>
      <vt:lpstr>Poor Print Quality</vt:lpstr>
      <vt:lpstr>Poor Print Quality</vt:lpstr>
      <vt:lpstr>Poor Print Quality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400</cp:revision>
  <dcterms:created xsi:type="dcterms:W3CDTF">2007-07-09T21:56:01Z</dcterms:created>
  <dcterms:modified xsi:type="dcterms:W3CDTF">2012-11-30T02:23:21Z</dcterms:modified>
</cp:coreProperties>
</file>