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538A3-EE6F-410A-9F87-E3221E8A3C3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C015C-AB5D-45E5-9AF9-DBC07B1B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15C-AB5D-45E5-9AF9-DBC07B1BCA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6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F00C-BED5-4700-AB72-3A3F1A3D2822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3679-3CEF-41ED-A9D1-D157BEF1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4553" y="2201863"/>
            <a:ext cx="9144000" cy="2387600"/>
          </a:xfrm>
        </p:spPr>
        <p:txBody>
          <a:bodyPr/>
          <a:lstStyle/>
          <a:p>
            <a:r>
              <a:rPr lang="en-US" dirty="0" smtClean="0"/>
              <a:t>Oracle 11g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735" y="4589463"/>
            <a:ext cx="9144000" cy="16557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Packages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www.notifii.com/images/blog/overflowing-pack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58" y="258071"/>
            <a:ext cx="5017742" cy="33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Packages are groups of procedures, functions, variables, and SQL statements grouped together into a single unit.</a:t>
            </a:r>
          </a:p>
          <a:p>
            <a:endParaRPr lang="en-US" dirty="0"/>
          </a:p>
          <a:p>
            <a:r>
              <a:rPr lang="en-US" dirty="0" smtClean="0"/>
              <a:t>To execute a procedure within a package, you must first list the package name, and then list the procedure name, as shown in the following example: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execute </a:t>
            </a:r>
            <a:r>
              <a:rPr lang="en-US" b="1" dirty="0" smtClean="0">
                <a:solidFill>
                  <a:srgbClr val="00B0F0"/>
                </a:solidFill>
              </a:rPr>
              <a:t>BOOK_INVENTORY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u="sng" dirty="0" smtClean="0">
                <a:solidFill>
                  <a:srgbClr val="00B0F0"/>
                </a:solidFill>
              </a:rPr>
              <a:t>NEW_BOOK</a:t>
            </a:r>
            <a:r>
              <a:rPr lang="en-US" dirty="0" smtClean="0">
                <a:solidFill>
                  <a:srgbClr val="00B0F0"/>
                </a:solidFill>
              </a:rPr>
              <a:t>('ONCE REMOVED');</a:t>
            </a:r>
          </a:p>
          <a:p>
            <a:r>
              <a:rPr lang="en-US" dirty="0" smtClean="0"/>
              <a:t>Packages allow multiple procedures to use the same </a:t>
            </a:r>
            <a:r>
              <a:rPr lang="en-US" b="1" dirty="0" smtClean="0"/>
              <a:t>variables</a:t>
            </a:r>
            <a:r>
              <a:rPr lang="en-US" dirty="0" smtClean="0"/>
              <a:t> and </a:t>
            </a:r>
            <a:r>
              <a:rPr lang="en-US" b="1" dirty="0" smtClean="0"/>
              <a:t>cursors</a:t>
            </a:r>
            <a:r>
              <a:rPr lang="en-US" dirty="0" smtClean="0"/>
              <a:t>. Procedures within packages may be either available to the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public </a:t>
            </a:r>
            <a:r>
              <a:rPr lang="en-US" dirty="0" smtClean="0"/>
              <a:t>or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, in which case they are only accessible via commands from within the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may also include </a:t>
            </a:r>
            <a:r>
              <a:rPr lang="en-US" b="1" dirty="0" smtClean="0"/>
              <a:t>commands</a:t>
            </a:r>
            <a:r>
              <a:rPr lang="en-US" dirty="0" smtClean="0"/>
              <a:t> that are to be executed each time the package is called, regardless of the procedure or function called within the package.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packages not only group procedures but also give you the ability to </a:t>
            </a:r>
            <a:r>
              <a:rPr lang="en-US" b="1" dirty="0" smtClean="0"/>
              <a:t>execute commands </a:t>
            </a:r>
            <a:r>
              <a:rPr lang="en-US" dirty="0" smtClean="0"/>
              <a:t>that are not procedure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create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lets create the procedure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create or replace procedure </a:t>
            </a:r>
            <a:r>
              <a:rPr lang="en-US" b="1" dirty="0" smtClean="0">
                <a:solidFill>
                  <a:srgbClr val="0070C0"/>
                </a:solidFill>
              </a:rPr>
              <a:t>NEW_BOOK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aTitle</a:t>
            </a:r>
            <a:r>
              <a:rPr lang="en-US" dirty="0" smtClean="0">
                <a:solidFill>
                  <a:srgbClr val="0070C0"/>
                </a:solidFill>
              </a:rPr>
              <a:t> IN VARCHAR2, </a:t>
            </a:r>
            <a:r>
              <a:rPr lang="en-US" dirty="0" err="1" smtClean="0">
                <a:solidFill>
                  <a:srgbClr val="0070C0"/>
                </a:solidFill>
              </a:rPr>
              <a:t>aPublisher</a:t>
            </a:r>
            <a:r>
              <a:rPr lang="en-US" dirty="0" smtClean="0">
                <a:solidFill>
                  <a:srgbClr val="0070C0"/>
                </a:solidFill>
              </a:rPr>
              <a:t> IN VARCHAR2, </a:t>
            </a:r>
            <a:r>
              <a:rPr lang="en-US" dirty="0" err="1" smtClean="0">
                <a:solidFill>
                  <a:srgbClr val="0070C0"/>
                </a:solidFill>
              </a:rPr>
              <a:t>aCategoryName</a:t>
            </a:r>
            <a:r>
              <a:rPr lang="en-US" dirty="0" smtClean="0">
                <a:solidFill>
                  <a:srgbClr val="0070C0"/>
                </a:solidFill>
              </a:rPr>
              <a:t> IN VARCHAR2)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begin</a:t>
            </a:r>
          </a:p>
          <a:p>
            <a:pPr marL="914400" lvl="2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insert into </a:t>
            </a:r>
            <a:r>
              <a:rPr lang="en-US" i="1" dirty="0" smtClean="0">
                <a:solidFill>
                  <a:srgbClr val="0070C0"/>
                </a:solidFill>
              </a:rPr>
              <a:t>BOOKSHELF</a:t>
            </a:r>
            <a:r>
              <a:rPr lang="en-US" dirty="0" smtClean="0">
                <a:solidFill>
                  <a:srgbClr val="0070C0"/>
                </a:solidFill>
              </a:rPr>
              <a:t> (Title, Publisher, </a:t>
            </a:r>
            <a:r>
              <a:rPr lang="en-US" dirty="0" err="1" smtClean="0">
                <a:solidFill>
                  <a:srgbClr val="0070C0"/>
                </a:solidFill>
              </a:rPr>
              <a:t>CategoryName</a:t>
            </a:r>
            <a:r>
              <a:rPr lang="en-US" dirty="0" smtClean="0">
                <a:solidFill>
                  <a:srgbClr val="0070C0"/>
                </a:solidFill>
              </a:rPr>
              <a:t>, Rating)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values (</a:t>
            </a:r>
            <a:r>
              <a:rPr lang="en-US" dirty="0" err="1" smtClean="0">
                <a:solidFill>
                  <a:srgbClr val="0070C0"/>
                </a:solidFill>
              </a:rPr>
              <a:t>aTitle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aPublisher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aCategoryName</a:t>
            </a:r>
            <a:r>
              <a:rPr lang="en-US" dirty="0" smtClean="0">
                <a:solidFill>
                  <a:srgbClr val="0070C0"/>
                </a:solidFill>
              </a:rPr>
              <a:t>, NULL);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delete from </a:t>
            </a:r>
            <a:r>
              <a:rPr lang="en-US" dirty="0" smtClean="0">
                <a:solidFill>
                  <a:srgbClr val="0070C0"/>
                </a:solidFill>
              </a:rPr>
              <a:t>BOOK_ORDER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where Title = </a:t>
            </a:r>
            <a:r>
              <a:rPr lang="en-US" dirty="0" err="1" smtClean="0">
                <a:solidFill>
                  <a:srgbClr val="0070C0"/>
                </a:solidFill>
              </a:rPr>
              <a:t>aTitle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end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create</a:t>
            </a:r>
            <a:r>
              <a:rPr lang="en-US" sz="3200" dirty="0" smtClean="0">
                <a:solidFill>
                  <a:srgbClr val="0070C0"/>
                </a:solidFill>
              </a:rPr>
              <a:t> [or replace] package [user.] </a:t>
            </a:r>
            <a:r>
              <a:rPr lang="en-US" sz="3200" b="1" dirty="0" smtClean="0">
                <a:solidFill>
                  <a:srgbClr val="0070C0"/>
                </a:solidFill>
              </a:rPr>
              <a:t>package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[</a:t>
            </a:r>
            <a:r>
              <a:rPr lang="en-US" sz="3200" dirty="0" err="1" smtClean="0">
                <a:solidFill>
                  <a:srgbClr val="0070C0"/>
                </a:solidFill>
              </a:rPr>
              <a:t>authid</a:t>
            </a:r>
            <a:r>
              <a:rPr lang="en-US" sz="3200" dirty="0" smtClean="0">
                <a:solidFill>
                  <a:srgbClr val="0070C0"/>
                </a:solidFill>
              </a:rPr>
              <a:t> {definer | </a:t>
            </a:r>
            <a:r>
              <a:rPr lang="en-US" sz="3200" dirty="0" err="1" smtClean="0">
                <a:solidFill>
                  <a:srgbClr val="0070C0"/>
                </a:solidFill>
              </a:rPr>
              <a:t>current_user</a:t>
            </a:r>
            <a:r>
              <a:rPr lang="en-US" sz="3200" dirty="0" smtClean="0">
                <a:solidFill>
                  <a:srgbClr val="0070C0"/>
                </a:solidFill>
              </a:rPr>
              <a:t>} ]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{is | as}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package specification;</a:t>
            </a:r>
          </a:p>
          <a:p>
            <a:endParaRPr lang="en-US" dirty="0"/>
          </a:p>
          <a:p>
            <a:r>
              <a:rPr lang="en-US" dirty="0" smtClean="0"/>
              <a:t>A package specification consists of the list of </a:t>
            </a:r>
            <a:r>
              <a:rPr lang="en-US" b="1" dirty="0" smtClean="0"/>
              <a:t>functions</a:t>
            </a:r>
            <a:r>
              <a:rPr lang="en-US" dirty="0" smtClean="0"/>
              <a:t>, </a:t>
            </a:r>
            <a:r>
              <a:rPr lang="en-US" b="1" dirty="0" smtClean="0"/>
              <a:t>procedures</a:t>
            </a:r>
            <a:r>
              <a:rPr lang="en-US" dirty="0" smtClean="0"/>
              <a:t>, </a:t>
            </a:r>
            <a:r>
              <a:rPr lang="en-US" b="1" dirty="0" smtClean="0"/>
              <a:t>variables</a:t>
            </a:r>
            <a:r>
              <a:rPr lang="en-US" dirty="0" smtClean="0"/>
              <a:t>, </a:t>
            </a:r>
            <a:r>
              <a:rPr lang="en-US" b="1" dirty="0" smtClean="0"/>
              <a:t>constants</a:t>
            </a:r>
            <a:r>
              <a:rPr lang="en-US" dirty="0" smtClean="0"/>
              <a:t>, </a:t>
            </a:r>
            <a:r>
              <a:rPr lang="en-US" b="1" dirty="0" smtClean="0"/>
              <a:t>cursors</a:t>
            </a:r>
            <a:r>
              <a:rPr lang="en-US" dirty="0" smtClean="0"/>
              <a:t>, and </a:t>
            </a:r>
            <a:r>
              <a:rPr lang="en-US" b="1" dirty="0" smtClean="0"/>
              <a:t>exceptions</a:t>
            </a:r>
            <a:r>
              <a:rPr lang="en-US" dirty="0" smtClean="0"/>
              <a:t> that will be available to users of the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 Example: </a:t>
            </a:r>
            <a:r>
              <a:rPr lang="en-US" dirty="0" smtClean="0">
                <a:solidFill>
                  <a:schemeClr val="tx2"/>
                </a:solidFill>
              </a:rPr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create</a:t>
            </a:r>
            <a:r>
              <a:rPr lang="en-US" sz="2800" dirty="0" smtClean="0">
                <a:solidFill>
                  <a:srgbClr val="0070C0"/>
                </a:solidFill>
              </a:rPr>
              <a:t> or replace package BOOK_MANAGEMENT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as</a:t>
            </a:r>
          </a:p>
          <a:p>
            <a:pPr marL="914400" lvl="2" indent="0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function</a:t>
            </a:r>
            <a:r>
              <a:rPr lang="en-US" sz="2400" dirty="0" smtClean="0">
                <a:solidFill>
                  <a:srgbClr val="0070C0"/>
                </a:solidFill>
              </a:rPr>
              <a:t> OVERDUE_CHARGES(</a:t>
            </a:r>
            <a:r>
              <a:rPr lang="en-US" sz="2400" dirty="0" err="1" smtClean="0">
                <a:solidFill>
                  <a:srgbClr val="0070C0"/>
                </a:solidFill>
              </a:rPr>
              <a:t>aName</a:t>
            </a:r>
            <a:r>
              <a:rPr lang="en-US" sz="2400" dirty="0" smtClean="0">
                <a:solidFill>
                  <a:srgbClr val="0070C0"/>
                </a:solidFill>
              </a:rPr>
              <a:t> IN VARCHAR2) return NUMBER;</a:t>
            </a:r>
          </a:p>
          <a:p>
            <a:pPr marL="914400" lvl="2" indent="0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procedure</a:t>
            </a:r>
            <a:r>
              <a:rPr lang="en-US" sz="2400" dirty="0" smtClean="0">
                <a:solidFill>
                  <a:srgbClr val="0070C0"/>
                </a:solidFill>
              </a:rPr>
              <a:t> NEW_BOOK (</a:t>
            </a:r>
            <a:r>
              <a:rPr lang="en-US" sz="2400" dirty="0" err="1" smtClean="0">
                <a:solidFill>
                  <a:srgbClr val="0070C0"/>
                </a:solidFill>
              </a:rPr>
              <a:t>aTitle</a:t>
            </a:r>
            <a:r>
              <a:rPr lang="en-US" sz="2400" dirty="0" smtClean="0">
                <a:solidFill>
                  <a:srgbClr val="0070C0"/>
                </a:solidFill>
              </a:rPr>
              <a:t> IN VARCHAR2, </a:t>
            </a:r>
            <a:r>
              <a:rPr lang="en-US" sz="2400" dirty="0" err="1" smtClean="0">
                <a:solidFill>
                  <a:srgbClr val="0070C0"/>
                </a:solidFill>
              </a:rPr>
              <a:t>aPublisher</a:t>
            </a:r>
            <a:r>
              <a:rPr lang="en-US" sz="2400" dirty="0" smtClean="0">
                <a:solidFill>
                  <a:srgbClr val="0070C0"/>
                </a:solidFill>
              </a:rPr>
              <a:t> IN VARCHAR2, 					</a:t>
            </a:r>
            <a:r>
              <a:rPr lang="en-US" sz="2400" dirty="0" err="1" smtClean="0">
                <a:solidFill>
                  <a:srgbClr val="0070C0"/>
                </a:solidFill>
              </a:rPr>
              <a:t>aCategoryName</a:t>
            </a:r>
            <a:r>
              <a:rPr lang="en-US" sz="2400" dirty="0" smtClean="0">
                <a:solidFill>
                  <a:srgbClr val="0070C0"/>
                </a:solidFill>
              </a:rPr>
              <a:t> IN VARCHAR2);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end BOOK_MANAGEMENT;</a:t>
            </a:r>
          </a:p>
          <a:p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chemeClr val="tx2"/>
                </a:solidFill>
              </a:rPr>
              <a:t>Package specification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Package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500" b="1" dirty="0" smtClean="0">
                <a:solidFill>
                  <a:srgbClr val="0070C0"/>
                </a:solidFill>
              </a:rPr>
              <a:t>create</a:t>
            </a:r>
            <a:r>
              <a:rPr lang="en-US" sz="3500" dirty="0" smtClean="0">
                <a:solidFill>
                  <a:srgbClr val="0070C0"/>
                </a:solidFill>
              </a:rPr>
              <a:t> [or replace]</a:t>
            </a:r>
            <a:r>
              <a:rPr lang="en-US" sz="3500" b="1" dirty="0" smtClean="0">
                <a:solidFill>
                  <a:srgbClr val="0070C0"/>
                </a:solidFill>
              </a:rPr>
              <a:t> package body </a:t>
            </a:r>
            <a:r>
              <a:rPr lang="en-US" sz="3500" dirty="0" smtClean="0">
                <a:solidFill>
                  <a:srgbClr val="0070C0"/>
                </a:solidFill>
              </a:rPr>
              <a:t>[user.] package body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0070C0"/>
                </a:solidFill>
              </a:rPr>
              <a:t>{is | as}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0070C0"/>
                </a:solidFill>
              </a:rPr>
              <a:t>package body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sz="3000" dirty="0" smtClean="0">
                <a:solidFill>
                  <a:schemeClr val="tx2"/>
                </a:solidFill>
              </a:rPr>
              <a:t>A package body contains the blocks and specifications for all of the public objects listed in the package specification. 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The package body may include objects </a:t>
            </a:r>
            <a:r>
              <a:rPr lang="en-US" sz="2200" b="1" dirty="0" smtClean="0">
                <a:solidFill>
                  <a:schemeClr val="tx2"/>
                </a:solidFill>
              </a:rPr>
              <a:t>that are not listed in </a:t>
            </a:r>
            <a:r>
              <a:rPr lang="en-US" sz="2200" dirty="0" smtClean="0">
                <a:solidFill>
                  <a:schemeClr val="tx2"/>
                </a:solidFill>
              </a:rPr>
              <a:t>the package specification; such objects are said to be </a:t>
            </a:r>
            <a:r>
              <a:rPr lang="en-US" sz="2200" b="1" dirty="0" smtClean="0">
                <a:solidFill>
                  <a:schemeClr val="tx2"/>
                </a:solidFill>
              </a:rPr>
              <a:t>private</a:t>
            </a:r>
            <a:r>
              <a:rPr lang="en-US" sz="2200" dirty="0" smtClean="0">
                <a:solidFill>
                  <a:schemeClr val="tx2"/>
                </a:solidFill>
              </a:rPr>
              <a:t> and are not available to users of the package.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A package body may also </a:t>
            </a:r>
            <a:r>
              <a:rPr lang="en-US" sz="2200" b="1" dirty="0" smtClean="0">
                <a:solidFill>
                  <a:schemeClr val="tx2"/>
                </a:solidFill>
              </a:rPr>
              <a:t>include code </a:t>
            </a:r>
            <a:r>
              <a:rPr lang="en-US" sz="2200" dirty="0" smtClean="0">
                <a:solidFill>
                  <a:schemeClr val="tx2"/>
                </a:solidFill>
              </a:rPr>
              <a:t>that is run every time the package is invoked, regardless of the part of the package that is </a:t>
            </a:r>
            <a:r>
              <a:rPr lang="en-US" sz="2200" dirty="0" smtClean="0">
                <a:solidFill>
                  <a:schemeClr val="tx2"/>
                </a:solidFill>
              </a:rPr>
              <a:t>executed.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/>
            <a:endParaRPr lang="en-US" sz="22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Package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US" b="1" dirty="0" smtClean="0"/>
              <a:t>create </a:t>
            </a:r>
            <a:r>
              <a:rPr lang="en-US" b="1" dirty="0" smtClean="0"/>
              <a:t>or replace package body </a:t>
            </a:r>
            <a:r>
              <a:rPr lang="en-US" dirty="0" smtClean="0"/>
              <a:t>BOOK_MANAGEMENT </a:t>
            </a:r>
            <a:r>
              <a:rPr lang="en-US" sz="3800" dirty="0" smtClean="0"/>
              <a:t>as</a:t>
            </a:r>
            <a:endParaRPr lang="en-US" sz="3800" dirty="0"/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OVERDUE_CHARGES (</a:t>
            </a:r>
            <a:r>
              <a:rPr lang="en-US" dirty="0" err="1"/>
              <a:t>aName</a:t>
            </a:r>
            <a:r>
              <a:rPr lang="en-US" dirty="0"/>
              <a:t> IN VARCHAR2) return NUMBER is</a:t>
            </a:r>
          </a:p>
          <a:p>
            <a:r>
              <a:rPr lang="en-US" dirty="0" err="1"/>
              <a:t>owed_amount</a:t>
            </a:r>
            <a:r>
              <a:rPr lang="en-US" dirty="0"/>
              <a:t> NUMBER(10,2);</a:t>
            </a:r>
          </a:p>
          <a:p>
            <a:r>
              <a:rPr lang="en-US" i="1" u="sng" dirty="0"/>
              <a:t>begin</a:t>
            </a:r>
          </a:p>
          <a:p>
            <a:pPr lvl="1"/>
            <a:r>
              <a:rPr lang="en-US" sz="2600" dirty="0"/>
              <a:t>select SUM(((</a:t>
            </a:r>
            <a:r>
              <a:rPr lang="en-US" sz="2200" dirty="0" err="1"/>
              <a:t>ReturnedDate-CheckoutDate</a:t>
            </a:r>
            <a:r>
              <a:rPr lang="en-US" sz="2200" dirty="0"/>
              <a:t>) -14)*0.20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into </a:t>
            </a:r>
            <a:r>
              <a:rPr lang="en-US" sz="2600" dirty="0" err="1"/>
              <a:t>owed_amount</a:t>
            </a:r>
            <a:endParaRPr lang="en-US" sz="2600" dirty="0"/>
          </a:p>
          <a:p>
            <a:pPr lvl="1"/>
            <a:r>
              <a:rPr lang="en-US" sz="2600" dirty="0"/>
              <a:t>from BOOKSHELF_CHECKOUT</a:t>
            </a:r>
          </a:p>
          <a:p>
            <a:pPr lvl="1"/>
            <a:r>
              <a:rPr lang="en-US" sz="2600" dirty="0"/>
              <a:t>where Name = </a:t>
            </a:r>
            <a:r>
              <a:rPr lang="en-US" sz="2600" dirty="0" err="1" smtClean="0"/>
              <a:t>aName</a:t>
            </a:r>
            <a:r>
              <a:rPr lang="en-US" sz="2600" dirty="0" smtClean="0"/>
              <a:t> and </a:t>
            </a:r>
            <a:r>
              <a:rPr lang="en-US" sz="2600" dirty="0"/>
              <a:t>(</a:t>
            </a:r>
            <a:r>
              <a:rPr lang="en-US" sz="2600" dirty="0" err="1" smtClean="0"/>
              <a:t>ReturnedDate</a:t>
            </a:r>
            <a:r>
              <a:rPr lang="en-US" sz="2600" dirty="0" smtClean="0"/>
              <a:t>-				</a:t>
            </a:r>
            <a:r>
              <a:rPr lang="en-US" sz="2600" dirty="0" err="1" smtClean="0"/>
              <a:t>CheckoutDate</a:t>
            </a:r>
            <a:r>
              <a:rPr lang="en-US" sz="2600" dirty="0"/>
              <a:t>) &gt; 14;</a:t>
            </a:r>
          </a:p>
          <a:p>
            <a:pPr lvl="1"/>
            <a:r>
              <a:rPr lang="en-US" sz="2600" dirty="0"/>
              <a:t>RETURN(</a:t>
            </a:r>
            <a:r>
              <a:rPr lang="en-US" sz="2600" dirty="0" err="1"/>
              <a:t>owed_amount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/>
              <a:t>EXCEPTION</a:t>
            </a:r>
          </a:p>
          <a:p>
            <a:pPr lvl="2"/>
            <a:r>
              <a:rPr lang="en-US" sz="2200" dirty="0"/>
              <a:t>when NO_DATA_FOUND THEN</a:t>
            </a:r>
          </a:p>
          <a:p>
            <a:pPr lvl="2"/>
            <a:r>
              <a:rPr lang="en-US" sz="2200" dirty="0"/>
              <a:t>RAISE_APPLICATION_ERROR</a:t>
            </a:r>
            <a:r>
              <a:rPr lang="en-US" sz="1600" dirty="0"/>
              <a:t>(-20100</a:t>
            </a:r>
            <a:r>
              <a:rPr lang="en-US" sz="1600" dirty="0" smtClean="0"/>
              <a:t>, 'No </a:t>
            </a:r>
            <a:r>
              <a:rPr lang="en-US" sz="1600" dirty="0"/>
              <a:t>books borrowed</a:t>
            </a:r>
            <a:r>
              <a:rPr lang="en-US" sz="2200" dirty="0"/>
              <a:t>.');</a:t>
            </a:r>
          </a:p>
          <a:p>
            <a:r>
              <a:rPr lang="en-US" sz="2900" i="1" u="sng" dirty="0"/>
              <a:t>end</a:t>
            </a:r>
            <a:r>
              <a:rPr lang="en-US" dirty="0"/>
              <a:t> OVERDUE_CHARGES;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procedure</a:t>
            </a:r>
            <a:r>
              <a:rPr lang="en-US" dirty="0" smtClean="0"/>
              <a:t> NEW_BOOK (</a:t>
            </a:r>
            <a:r>
              <a:rPr lang="en-US" dirty="0" err="1" smtClean="0"/>
              <a:t>aTitle</a:t>
            </a:r>
            <a:r>
              <a:rPr lang="en-US" dirty="0" smtClean="0"/>
              <a:t> IN VARCHAR2,</a:t>
            </a:r>
          </a:p>
          <a:p>
            <a:r>
              <a:rPr lang="en-US" dirty="0" err="1" smtClean="0"/>
              <a:t>aPublisher</a:t>
            </a:r>
            <a:r>
              <a:rPr lang="en-US" dirty="0" smtClean="0"/>
              <a:t> IN VARCHAR2, </a:t>
            </a:r>
            <a:r>
              <a:rPr lang="en-US" dirty="0" err="1" smtClean="0"/>
              <a:t>aCategoryName</a:t>
            </a:r>
            <a:r>
              <a:rPr lang="en-US" dirty="0" smtClean="0"/>
              <a:t> IN VARCHAR2)</a:t>
            </a:r>
          </a:p>
          <a:p>
            <a:r>
              <a:rPr lang="en-US" dirty="0" smtClean="0"/>
              <a:t>is</a:t>
            </a:r>
          </a:p>
          <a:p>
            <a:r>
              <a:rPr lang="en-US" sz="2900" i="1" u="sng" dirty="0"/>
              <a:t>begin</a:t>
            </a:r>
          </a:p>
          <a:p>
            <a:pPr lvl="1"/>
            <a:r>
              <a:rPr lang="en-US" sz="3200" dirty="0" smtClean="0"/>
              <a:t>insert into BOOKSHELF</a:t>
            </a:r>
          </a:p>
          <a:p>
            <a:pPr lvl="1"/>
            <a:r>
              <a:rPr lang="en-US" sz="3200" dirty="0" smtClean="0"/>
              <a:t>(</a:t>
            </a:r>
            <a:r>
              <a:rPr lang="en-US" sz="2900" dirty="0" smtClean="0"/>
              <a:t>Title, Publisher, </a:t>
            </a:r>
            <a:r>
              <a:rPr lang="en-US" sz="2900" dirty="0" err="1" smtClean="0"/>
              <a:t>CategoryName</a:t>
            </a:r>
            <a:r>
              <a:rPr lang="en-US" sz="2900" dirty="0" smtClean="0"/>
              <a:t>, Rating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values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2900" dirty="0" err="1" smtClean="0"/>
              <a:t>aTitle</a:t>
            </a:r>
            <a:r>
              <a:rPr lang="en-US" sz="2900" dirty="0" smtClean="0"/>
              <a:t>, </a:t>
            </a:r>
            <a:r>
              <a:rPr lang="en-US" sz="2900" dirty="0" err="1" smtClean="0"/>
              <a:t>aPublisher</a:t>
            </a:r>
            <a:r>
              <a:rPr lang="en-US" sz="2900" dirty="0" smtClean="0"/>
              <a:t>, </a:t>
            </a:r>
            <a:r>
              <a:rPr lang="en-US" sz="2900" dirty="0" err="1" smtClean="0"/>
              <a:t>aCategoryName</a:t>
            </a:r>
            <a:r>
              <a:rPr lang="en-US" sz="2900" dirty="0" smtClean="0"/>
              <a:t>, NULL</a:t>
            </a:r>
            <a:r>
              <a:rPr lang="en-US" sz="3200" dirty="0" smtClean="0"/>
              <a:t>);</a:t>
            </a:r>
          </a:p>
          <a:p>
            <a:pPr lvl="1"/>
            <a:r>
              <a:rPr lang="en-US" sz="3200" dirty="0" smtClean="0"/>
              <a:t>delete from BOOK_ORDER</a:t>
            </a:r>
          </a:p>
          <a:p>
            <a:pPr lvl="2"/>
            <a:r>
              <a:rPr lang="en-US" sz="2800" dirty="0" smtClean="0"/>
              <a:t>where Title = </a:t>
            </a:r>
            <a:r>
              <a:rPr lang="en-US" sz="2800" dirty="0" err="1" smtClean="0"/>
              <a:t>aTitle</a:t>
            </a:r>
            <a:r>
              <a:rPr lang="en-US" sz="2800" dirty="0" smtClean="0"/>
              <a:t>;</a:t>
            </a:r>
          </a:p>
          <a:p>
            <a:r>
              <a:rPr lang="en-US" sz="2900" i="1" u="sng" dirty="0"/>
              <a:t>end</a:t>
            </a:r>
            <a:r>
              <a:rPr lang="en-US" sz="3600" dirty="0" smtClean="0"/>
              <a:t> NEW_BOOK;</a:t>
            </a:r>
          </a:p>
          <a:p>
            <a:endParaRPr lang="en-US" sz="3600" dirty="0" smtClean="0"/>
          </a:p>
          <a:p>
            <a:r>
              <a:rPr lang="en-US" dirty="0" smtClean="0"/>
              <a:t>end BOOK_MANAGEMENT;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Package Body: extra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5157"/>
            <a:ext cx="5181600" cy="37271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400" b="1" dirty="0" smtClean="0"/>
              <a:t>create or replace package body </a:t>
            </a:r>
            <a:r>
              <a:rPr lang="en-US" sz="1400" dirty="0" smtClean="0"/>
              <a:t>BOOK_MANAGEMENT as 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function</a:t>
            </a:r>
            <a:r>
              <a:rPr lang="en-US" sz="1400" dirty="0"/>
              <a:t> OVERDUE_CHARGES (</a:t>
            </a:r>
            <a:r>
              <a:rPr lang="en-US" sz="1400" dirty="0" err="1"/>
              <a:t>aName</a:t>
            </a:r>
            <a:r>
              <a:rPr lang="en-US" sz="1400" dirty="0"/>
              <a:t> IN VARCHAR2) return NUMBER is</a:t>
            </a:r>
          </a:p>
          <a:p>
            <a:r>
              <a:rPr lang="en-US" sz="1400" dirty="0" err="1"/>
              <a:t>owed_amount</a:t>
            </a:r>
            <a:r>
              <a:rPr lang="en-US" sz="1400" dirty="0"/>
              <a:t> NUMBER(10,2);</a:t>
            </a:r>
          </a:p>
          <a:p>
            <a:r>
              <a:rPr lang="en-US" sz="1800" b="1" dirty="0"/>
              <a:t>begin</a:t>
            </a:r>
          </a:p>
          <a:p>
            <a:pPr lvl="1"/>
            <a:r>
              <a:rPr lang="en-US" sz="1200" dirty="0"/>
              <a:t>select SUM(((</a:t>
            </a:r>
            <a:r>
              <a:rPr lang="en-US" sz="1100" dirty="0" err="1"/>
              <a:t>ReturnedDate-CheckoutDate</a:t>
            </a:r>
            <a:r>
              <a:rPr lang="en-US" sz="1100" dirty="0"/>
              <a:t>) -14)*0.20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into </a:t>
            </a:r>
            <a:r>
              <a:rPr lang="en-US" sz="1200" dirty="0" err="1"/>
              <a:t>owed_amount</a:t>
            </a:r>
            <a:endParaRPr lang="en-US" sz="1200" dirty="0"/>
          </a:p>
          <a:p>
            <a:pPr lvl="1"/>
            <a:r>
              <a:rPr lang="en-US" sz="1200" dirty="0"/>
              <a:t>from BOOKSHELF_CHECKOUT</a:t>
            </a:r>
          </a:p>
          <a:p>
            <a:pPr lvl="1"/>
            <a:r>
              <a:rPr lang="en-US" sz="1200" dirty="0"/>
              <a:t>where Name = </a:t>
            </a:r>
            <a:r>
              <a:rPr lang="en-US" sz="1200" dirty="0" err="1" smtClean="0"/>
              <a:t>aName</a:t>
            </a:r>
            <a:r>
              <a:rPr lang="en-US" sz="1200" dirty="0" smtClean="0"/>
              <a:t> and </a:t>
            </a:r>
            <a:r>
              <a:rPr lang="en-US" sz="1200" dirty="0"/>
              <a:t>(</a:t>
            </a:r>
            <a:r>
              <a:rPr lang="en-US" sz="1200" dirty="0" err="1" smtClean="0"/>
              <a:t>ReturnedDate</a:t>
            </a:r>
            <a:r>
              <a:rPr lang="en-US" sz="1200" dirty="0" smtClean="0"/>
              <a:t>-				</a:t>
            </a:r>
            <a:r>
              <a:rPr lang="en-US" sz="1200" dirty="0" err="1" smtClean="0"/>
              <a:t>CheckoutDate</a:t>
            </a:r>
            <a:r>
              <a:rPr lang="en-US" sz="1200" dirty="0"/>
              <a:t>) &gt; 14;</a:t>
            </a:r>
          </a:p>
          <a:p>
            <a:pPr lvl="1"/>
            <a:r>
              <a:rPr lang="en-US" sz="1200" dirty="0"/>
              <a:t>RETURN(</a:t>
            </a:r>
            <a:r>
              <a:rPr lang="en-US" sz="1200" dirty="0" err="1"/>
              <a:t>owed_amount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EXCEPTION</a:t>
            </a:r>
          </a:p>
          <a:p>
            <a:pPr lvl="2"/>
            <a:r>
              <a:rPr lang="en-US" sz="1100" dirty="0"/>
              <a:t>when NO_DATA_FOUND THEN</a:t>
            </a:r>
          </a:p>
          <a:p>
            <a:pPr lvl="2"/>
            <a:r>
              <a:rPr lang="en-US" sz="1100" dirty="0"/>
              <a:t>RAISE_APPLICATION_ERROR</a:t>
            </a:r>
            <a:r>
              <a:rPr lang="en-US" sz="800" dirty="0"/>
              <a:t>(-20100</a:t>
            </a:r>
            <a:r>
              <a:rPr lang="en-US" sz="800" dirty="0" smtClean="0"/>
              <a:t>, 'No </a:t>
            </a:r>
            <a:r>
              <a:rPr lang="en-US" sz="800" dirty="0"/>
              <a:t>books borrowed</a:t>
            </a:r>
            <a:r>
              <a:rPr lang="en-US" sz="1100" dirty="0"/>
              <a:t>.');</a:t>
            </a:r>
          </a:p>
          <a:p>
            <a:r>
              <a:rPr lang="en-US" sz="1800" b="1" dirty="0"/>
              <a:t>end</a:t>
            </a:r>
            <a:r>
              <a:rPr lang="en-US" sz="1400" dirty="0"/>
              <a:t> </a:t>
            </a:r>
            <a:r>
              <a:rPr lang="en-US" sz="1800" b="1" dirty="0"/>
              <a:t>OVERDUE_CHARGES;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834" y="1195157"/>
            <a:ext cx="5181600" cy="47854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rgbClr val="0070C0"/>
                </a:solidFill>
              </a:rPr>
              <a:t>procedure</a:t>
            </a:r>
            <a:r>
              <a:rPr lang="en-US" sz="1400" dirty="0" smtClean="0"/>
              <a:t> NEW_BOOK (</a:t>
            </a:r>
            <a:r>
              <a:rPr lang="en-US" sz="1400" dirty="0" err="1" smtClean="0"/>
              <a:t>aTitle</a:t>
            </a:r>
            <a:r>
              <a:rPr lang="en-US" sz="1400" dirty="0" smtClean="0"/>
              <a:t> IN VARCHAR2,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 smtClean="0"/>
              <a:t>aPublisher</a:t>
            </a:r>
            <a:r>
              <a:rPr lang="en-US" sz="1400" dirty="0" smtClean="0"/>
              <a:t> IN VARCHAR2, </a:t>
            </a:r>
            <a:r>
              <a:rPr lang="en-US" sz="1400" dirty="0" err="1" smtClean="0"/>
              <a:t>aCategoryName</a:t>
            </a:r>
            <a:r>
              <a:rPr lang="en-US" sz="1400" dirty="0" smtClean="0"/>
              <a:t> IN VARCHAR2) 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begin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insert into BOOKSHELF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(</a:t>
            </a:r>
            <a:r>
              <a:rPr lang="en-US" sz="1400" dirty="0" smtClean="0"/>
              <a:t>Title, Publisher, </a:t>
            </a:r>
            <a:r>
              <a:rPr lang="en-US" sz="1400" dirty="0" err="1" smtClean="0"/>
              <a:t>CategoryName</a:t>
            </a:r>
            <a:r>
              <a:rPr lang="en-US" sz="1400" dirty="0" smtClean="0"/>
              <a:t>, Rating</a:t>
            </a:r>
            <a:r>
              <a:rPr lang="en-US" sz="1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values </a:t>
            </a:r>
            <a:br>
              <a:rPr lang="en-US" sz="1600" dirty="0" smtClean="0"/>
            </a:br>
            <a:r>
              <a:rPr lang="en-US" sz="1600" dirty="0" smtClean="0"/>
              <a:t>(</a:t>
            </a:r>
            <a:r>
              <a:rPr lang="en-US" sz="1400" dirty="0" err="1" smtClean="0"/>
              <a:t>aTitle</a:t>
            </a:r>
            <a:r>
              <a:rPr lang="en-US" sz="1400" dirty="0" smtClean="0"/>
              <a:t>, </a:t>
            </a:r>
            <a:r>
              <a:rPr lang="en-US" sz="1400" dirty="0" err="1" smtClean="0"/>
              <a:t>aPublisher</a:t>
            </a:r>
            <a:r>
              <a:rPr lang="en-US" sz="1400" dirty="0" smtClean="0"/>
              <a:t>, </a:t>
            </a:r>
            <a:r>
              <a:rPr lang="en-US" sz="1400" dirty="0" err="1" smtClean="0"/>
              <a:t>aCategoryName</a:t>
            </a:r>
            <a:r>
              <a:rPr lang="en-US" sz="1400" dirty="0" smtClean="0"/>
              <a:t>, NULL</a:t>
            </a:r>
            <a:r>
              <a:rPr lang="en-US" sz="1600" dirty="0" smtClean="0"/>
              <a:t>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/>
              <a:t>delete from BOOK_ORDER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/>
              <a:t>where Title = </a:t>
            </a:r>
            <a:r>
              <a:rPr lang="en-US" sz="1400" dirty="0" err="1" smtClean="0"/>
              <a:t>aTitle</a:t>
            </a:r>
            <a:r>
              <a:rPr lang="en-US" sz="14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end </a:t>
            </a:r>
            <a:r>
              <a:rPr lang="en-US" sz="1800" b="1" dirty="0" smtClean="0"/>
              <a:t>NEW_BOOK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begin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</a:rPr>
              <a:t>select User, </a:t>
            </a:r>
            <a:r>
              <a:rPr lang="en-US" sz="1400" dirty="0" err="1" smtClean="0">
                <a:solidFill>
                  <a:srgbClr val="0070C0"/>
                </a:solidFill>
              </a:rPr>
              <a:t>SysDate</a:t>
            </a:r>
            <a:endParaRPr lang="en-US" sz="1400" dirty="0" smtClean="0">
              <a:solidFill>
                <a:srgbClr val="0070C0"/>
              </a:solidFill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</a:rPr>
              <a:t>into </a:t>
            </a:r>
            <a:r>
              <a:rPr lang="en-US" sz="1400" dirty="0" err="1" smtClean="0">
                <a:solidFill>
                  <a:srgbClr val="0070C0"/>
                </a:solidFill>
              </a:rPr>
              <a:t>User_Name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dirty="0" err="1" smtClean="0">
                <a:solidFill>
                  <a:srgbClr val="0070C0"/>
                </a:solidFill>
              </a:rPr>
              <a:t>Entry_Date</a:t>
            </a:r>
            <a:endParaRPr lang="en-US" sz="1400" dirty="0" smtClean="0">
              <a:solidFill>
                <a:srgbClr val="0070C0"/>
              </a:solidFill>
            </a:endParaRPr>
          </a:p>
          <a:p>
            <a:pPr lvl="1"/>
            <a:r>
              <a:rPr lang="en-US" sz="1400" dirty="0" smtClean="0">
                <a:solidFill>
                  <a:srgbClr val="0070C0"/>
                </a:solidFill>
              </a:rPr>
              <a:t>from DUAL;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</a:rPr>
              <a:t>end BOOK_MANAGEMENT;</a:t>
            </a:r>
          </a:p>
          <a:p>
            <a:r>
              <a:rPr lang="en-US" sz="1400" dirty="0" smtClean="0"/>
              <a:t>end BOOK_MANAGEMENT;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89990" y="5850235"/>
            <a:ext cx="100915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Packages may include code that is to be run the first time a user executes a function or procedure in the package within each session.</a:t>
            </a:r>
          </a:p>
        </p:txBody>
      </p:sp>
      <p:sp>
        <p:nvSpPr>
          <p:cNvPr id="6" name="Down Arrow 5"/>
          <p:cNvSpPr/>
          <p:nvPr/>
        </p:nvSpPr>
        <p:spPr>
          <a:xfrm rot="5400000">
            <a:off x="9945817" y="4008278"/>
            <a:ext cx="609035" cy="2054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566</Words>
  <Application>Microsoft Office PowerPoint</Application>
  <PresentationFormat>Widescreen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Oracle 11g Objects</vt:lpstr>
      <vt:lpstr>Packages</vt:lpstr>
      <vt:lpstr>Commands</vt:lpstr>
      <vt:lpstr>Example: create procedure</vt:lpstr>
      <vt:lpstr>Create Package</vt:lpstr>
      <vt:lpstr>Create Package Example: specification</vt:lpstr>
      <vt:lpstr>Package Body</vt:lpstr>
      <vt:lpstr>Package Body</vt:lpstr>
      <vt:lpstr>Package Body: extra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e6400</cp:lastModifiedBy>
  <cp:revision>6</cp:revision>
  <dcterms:created xsi:type="dcterms:W3CDTF">2014-10-27T15:13:09Z</dcterms:created>
  <dcterms:modified xsi:type="dcterms:W3CDTF">2014-10-28T14:29:46Z</dcterms:modified>
</cp:coreProperties>
</file>