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7" r:id="rId3"/>
    <p:sldId id="278" r:id="rId4"/>
    <p:sldId id="279" r:id="rId5"/>
    <p:sldId id="270" r:id="rId6"/>
    <p:sldId id="281" r:id="rId7"/>
    <p:sldId id="258" r:id="rId8"/>
    <p:sldId id="257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62" r:id="rId17"/>
    <p:sldId id="263" r:id="rId18"/>
    <p:sldId id="271" r:id="rId19"/>
    <p:sldId id="264" r:id="rId20"/>
    <p:sldId id="282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2A855-D5C3-4221-9487-49B48A98529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8FDF1-4C00-4F3E-A48A-63DFF95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5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94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6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0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8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81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3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86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2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0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73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0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99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95BC-1966-45B5-83E8-3AF0989C5D9A}" type="slidenum">
              <a:rPr lang="en-AU" altLang="en-US" smtClean="0"/>
              <a:pPr/>
              <a:t>20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15718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5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71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85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20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7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3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4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95BC-1966-45B5-83E8-3AF0989C5D9A}" type="slidenum">
              <a:rPr lang="en-AU" altLang="en-US" smtClean="0"/>
              <a:pPr/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36318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93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FDF1-4C00-4F3E-A48A-63DFF95168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3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5F5-BBE0-45B7-81E7-DC1FD84F9A26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7B09-776D-4954-829C-C35F4933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8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5F5-BBE0-45B7-81E7-DC1FD84F9A26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7B09-776D-4954-829C-C35F4933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5F5-BBE0-45B7-81E7-DC1FD84F9A26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7B09-776D-4954-829C-C35F4933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5F5-BBE0-45B7-81E7-DC1FD84F9A26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7B09-776D-4954-829C-C35F4933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8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5F5-BBE0-45B7-81E7-DC1FD84F9A26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7B09-776D-4954-829C-C35F4933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7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5F5-BBE0-45B7-81E7-DC1FD84F9A26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7B09-776D-4954-829C-C35F4933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5F5-BBE0-45B7-81E7-DC1FD84F9A26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7B09-776D-4954-829C-C35F4933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5F5-BBE0-45B7-81E7-DC1FD84F9A26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7B09-776D-4954-829C-C35F4933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4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5F5-BBE0-45B7-81E7-DC1FD84F9A26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7B09-776D-4954-829C-C35F4933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0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5F5-BBE0-45B7-81E7-DC1FD84F9A26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7B09-776D-4954-829C-C35F4933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5F5-BBE0-45B7-81E7-DC1FD84F9A26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7B09-776D-4954-829C-C35F4933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5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85F5-BBE0-45B7-81E7-DC1FD84F9A26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87B09-776D-4954-829C-C35F4933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5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system.data.sqlserverce.aspx" TargetMode="External"/><Relationship Id="rId3" Type="http://schemas.openxmlformats.org/officeDocument/2006/relationships/hyperlink" Target="http://msdn.microsoft.com/en-us/library/system.data.sqlclient(v=vs.110).aspx" TargetMode="External"/><Relationship Id="rId7" Type="http://schemas.openxmlformats.org/officeDocument/2006/relationships/hyperlink" Target="http://msdn.microsoft.com/en-us/library/system.data.entityclient(v=vs.110)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data.oracleclient(v=vs.110).aspx" TargetMode="External"/><Relationship Id="rId5" Type="http://schemas.openxmlformats.org/officeDocument/2006/relationships/hyperlink" Target="http://msdn.microsoft.com/en-us/library/system.data.odbc(v=vs.110).aspx" TargetMode="External"/><Relationship Id="rId4" Type="http://schemas.openxmlformats.org/officeDocument/2006/relationships/hyperlink" Target="http://msdn.microsoft.com/en-us/library/system.data.oledb(v=vs.110).aspx" TargetMode="Externa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4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Provider to use?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689737"/>
              </p:ext>
            </p:extLst>
          </p:nvPr>
        </p:nvGraphicFramePr>
        <p:xfrm>
          <a:off x="838200" y="2147981"/>
          <a:ext cx="10515600" cy="3681824"/>
        </p:xfrm>
        <a:graphic>
          <a:graphicData uri="http://schemas.openxmlformats.org/drawingml/2006/table">
            <a:tbl>
              <a:tblPr/>
              <a:tblGrid>
                <a:gridCol w="4429539"/>
                <a:gridCol w="6086061"/>
              </a:tblGrid>
              <a:tr h="325197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rgbClr val="2A2A2A"/>
                          </a:solidFill>
                          <a:effectLst/>
                        </a:rPr>
                        <a:t>.NET Framework data provider</a:t>
                      </a:r>
                    </a:p>
                  </a:txBody>
                  <a:tcPr marL="53311" marR="53311" marT="66639" marB="6663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3311" marR="53311" marT="66639" marB="6663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5171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.NET Framework Data Provider for SQL Server</a:t>
                      </a:r>
                    </a:p>
                  </a:txBody>
                  <a:tcPr marL="53311" marR="53311" marT="66639" marB="6663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2A2A2A"/>
                          </a:solidFill>
                          <a:effectLst/>
                        </a:rPr>
                        <a:t>Provides data access for Microsoft SQL Server. Uses the </a:t>
                      </a:r>
                      <a:r>
                        <a:rPr lang="en-US" sz="1300" u="none" strike="noStrike" dirty="0" err="1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System.Data.SqlClient</a:t>
                      </a:r>
                      <a:r>
                        <a:rPr lang="en-US" sz="1300" dirty="0">
                          <a:solidFill>
                            <a:srgbClr val="2A2A2A"/>
                          </a:solidFill>
                          <a:effectLst/>
                        </a:rPr>
                        <a:t> namespace.</a:t>
                      </a:r>
                    </a:p>
                  </a:txBody>
                  <a:tcPr marL="53311" marR="53311" marT="66639" marB="6663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.NET Framework Data Provider for OLE DB</a:t>
                      </a:r>
                    </a:p>
                  </a:txBody>
                  <a:tcPr marL="53311" marR="53311" marT="66639" marB="6663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For data sources exposed by using OLE DB. Uses the </a:t>
                      </a:r>
                      <a:r>
                        <a:rPr lang="en-US" sz="1300" u="none" strike="noStrike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System.Data.OleDb</a:t>
                      </a:r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 namespace.</a:t>
                      </a:r>
                    </a:p>
                  </a:txBody>
                  <a:tcPr marL="53311" marR="53311" marT="66639" marB="6663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17">
                <a:tc>
                  <a:txBody>
                    <a:bodyPr/>
                    <a:lstStyle/>
                    <a:p>
                      <a:pPr fontAlgn="t"/>
                      <a:r>
                        <a:rPr lang="nn-NO" sz="1300">
                          <a:solidFill>
                            <a:srgbClr val="2A2A2A"/>
                          </a:solidFill>
                          <a:effectLst/>
                        </a:rPr>
                        <a:t>.NET Framework Data Provider for ODBC</a:t>
                      </a:r>
                    </a:p>
                  </a:txBody>
                  <a:tcPr marL="53311" marR="53311" marT="66639" marB="6663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For data sources exposed by using ODBC. Uses the </a:t>
                      </a:r>
                      <a:r>
                        <a:rPr lang="en-US" sz="1300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System.Data.Odbc</a:t>
                      </a:r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 namespace.</a:t>
                      </a:r>
                    </a:p>
                  </a:txBody>
                  <a:tcPr marL="53311" marR="53311" marT="66639" marB="6663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03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2A2A2A"/>
                          </a:solidFill>
                          <a:effectLst/>
                        </a:rPr>
                        <a:t>.NET Framework Data Provider for Oracle</a:t>
                      </a:r>
                    </a:p>
                  </a:txBody>
                  <a:tcPr marL="53311" marR="53311" marT="66639" marB="6663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For Oracle data sources. The .NET Framework Data Provider for Oracle supports Oracle client software version 8.1.7 and later, and uses the </a:t>
                      </a:r>
                      <a:r>
                        <a:rPr lang="en-US" sz="1300" u="none" strike="noStrike">
                          <a:solidFill>
                            <a:srgbClr val="03697A"/>
                          </a:solidFill>
                          <a:effectLst/>
                          <a:hlinkClick r:id="rId6"/>
                        </a:rPr>
                        <a:t>System.Data.OracleClient</a:t>
                      </a:r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 namespace.</a:t>
                      </a:r>
                    </a:p>
                  </a:txBody>
                  <a:tcPr marL="53311" marR="53311" marT="66639" marB="6663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EntityClient Provider</a:t>
                      </a:r>
                    </a:p>
                  </a:txBody>
                  <a:tcPr marL="53311" marR="53311" marT="66639" marB="6663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Provides data access for Entity Data Model (EDM) applications. Uses the </a:t>
                      </a:r>
                      <a:r>
                        <a:rPr lang="en-US" sz="1300" u="none" strike="noStrike">
                          <a:solidFill>
                            <a:srgbClr val="03697A"/>
                          </a:solidFill>
                          <a:effectLst/>
                          <a:hlinkClick r:id="rId7"/>
                        </a:rPr>
                        <a:t>System.Data.EntityClient</a:t>
                      </a:r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 namespace.</a:t>
                      </a:r>
                    </a:p>
                  </a:txBody>
                  <a:tcPr marL="53311" marR="53311" marT="66639" marB="6663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.NET Framework Data Provider for SQL Server Compact 4.0.</a:t>
                      </a:r>
                    </a:p>
                  </a:txBody>
                  <a:tcPr marL="53311" marR="53311" marT="66639" marB="6663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2A2A2A"/>
                          </a:solidFill>
                          <a:effectLst/>
                        </a:rPr>
                        <a:t>Provides data access for Microsoft SQL Server Compact 4.0. Uses the </a:t>
                      </a:r>
                      <a:r>
                        <a:rPr lang="en-US" sz="1300" u="none" strike="noStrike" dirty="0" err="1">
                          <a:solidFill>
                            <a:srgbClr val="03697A"/>
                          </a:solidFill>
                          <a:effectLst/>
                          <a:hlinkClick r:id="rId8"/>
                        </a:rPr>
                        <a:t>System.Data.SqlServerCe</a:t>
                      </a:r>
                      <a:r>
                        <a:rPr lang="en-US" sz="1300" dirty="0">
                          <a:solidFill>
                            <a:srgbClr val="2A2A2A"/>
                          </a:solidFill>
                          <a:effectLst/>
                        </a:rPr>
                        <a:t> namespace.</a:t>
                      </a:r>
                    </a:p>
                  </a:txBody>
                  <a:tcPr marL="53311" marR="53311" marT="66639" marB="6663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3775" y="47599"/>
            <a:ext cx="4848225" cy="15049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6044" y="1552549"/>
            <a:ext cx="8497263" cy="73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57132" rIns="0" bIns="12061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following table lists the data providers that are included in the .NET Framework.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 .NET Framework Data Provider for SQL Server (</a:t>
            </a:r>
            <a:r>
              <a:rPr lang="en-US" sz="3200" dirty="0" err="1">
                <a:solidFill>
                  <a:srgbClr val="FF0000"/>
                </a:solidFill>
              </a:rPr>
              <a:t>SqlClient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1139" cy="4351338"/>
          </a:xfrm>
        </p:spPr>
        <p:txBody>
          <a:bodyPr/>
          <a:lstStyle/>
          <a:p>
            <a:r>
              <a:rPr lang="en-US" b="1" dirty="0" err="1" smtClean="0"/>
              <a:t>SqlClient</a:t>
            </a:r>
            <a:r>
              <a:rPr lang="en-US" dirty="0" smtClean="0"/>
              <a:t>  </a:t>
            </a:r>
            <a:r>
              <a:rPr lang="en-US" dirty="0" smtClean="0"/>
              <a:t>uses </a:t>
            </a:r>
            <a:r>
              <a:rPr lang="en-US" dirty="0"/>
              <a:t>its own protocol to communicate with SQL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Namespace:</a:t>
            </a:r>
          </a:p>
          <a:p>
            <a:pPr lvl="1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</a:p>
          <a:p>
            <a:pPr lvl="2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System.Data.SqlClient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VB</a:t>
            </a:r>
          </a:p>
          <a:p>
            <a:pPr lvl="2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System.Data.SqlClient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/>
            <a:endParaRPr lang="en-US" dirty="0"/>
          </a:p>
        </p:txBody>
      </p:sp>
      <p:pic>
        <p:nvPicPr>
          <p:cNvPr id="2050" name="Picture 2" descr="Data provid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2734296"/>
            <a:ext cx="463867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9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.NET Framework Data Provider for OLE DB (</a:t>
            </a:r>
            <a:r>
              <a:rPr lang="en-US" sz="3200" dirty="0" err="1">
                <a:solidFill>
                  <a:srgbClr val="FF0000"/>
                </a:solidFill>
              </a:rPr>
              <a:t>OleDb</a:t>
            </a:r>
            <a:r>
              <a:rPr lang="en-US" sz="3200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680"/>
            <a:ext cx="6029739" cy="4673283"/>
          </a:xfrm>
        </p:spPr>
        <p:txBody>
          <a:bodyPr/>
          <a:lstStyle/>
          <a:p>
            <a:r>
              <a:rPr lang="en-US" b="1" dirty="0" err="1" smtClean="0"/>
              <a:t>OlesDb</a:t>
            </a:r>
            <a:r>
              <a:rPr lang="en-US" b="1" dirty="0" smtClean="0"/>
              <a:t> </a:t>
            </a:r>
            <a:r>
              <a:rPr lang="en-US" dirty="0" smtClean="0"/>
              <a:t>uses native OLE DB</a:t>
            </a:r>
          </a:p>
          <a:p>
            <a:r>
              <a:rPr lang="en-US" dirty="0" smtClean="0"/>
              <a:t>Namespace:</a:t>
            </a:r>
          </a:p>
          <a:p>
            <a:pPr lvl="1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</a:p>
          <a:p>
            <a:pPr lvl="2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System.Data.OleDb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VB</a:t>
            </a:r>
          </a:p>
          <a:p>
            <a:pPr lvl="2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System.Data.OleDb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following table shows the providers that have been tested with ADO.NET. </a:t>
            </a:r>
            <a:endParaRPr kumimoji="0" lang="en-US" altLang="en-US" sz="5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/>
            <a:endParaRPr lang="en-US" dirty="0"/>
          </a:p>
        </p:txBody>
      </p:sp>
      <p:pic>
        <p:nvPicPr>
          <p:cNvPr id="2050" name="Picture 2" descr="Data provid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2734296"/>
            <a:ext cx="463867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17809"/>
              </p:ext>
            </p:extLst>
          </p:nvPr>
        </p:nvGraphicFramePr>
        <p:xfrm>
          <a:off x="2219960" y="4955830"/>
          <a:ext cx="5592445" cy="1330704"/>
        </p:xfrm>
        <a:graphic>
          <a:graphicData uri="http://schemas.openxmlformats.org/drawingml/2006/table">
            <a:tbl>
              <a:tblPr/>
              <a:tblGrid>
                <a:gridCol w="2057400"/>
                <a:gridCol w="3535045"/>
              </a:tblGrid>
              <a:tr h="328318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rgbClr val="2A2A2A"/>
                          </a:solidFill>
                          <a:effectLst/>
                        </a:rPr>
                        <a:t>Driver</a:t>
                      </a:r>
                    </a:p>
                  </a:txBody>
                  <a:tcPr marL="53823" marR="53823" marT="67278" marB="6727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Provider</a:t>
                      </a:r>
                    </a:p>
                  </a:txBody>
                  <a:tcPr marL="53823" marR="53823" marT="67278" marB="6727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28318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2A2A2A"/>
                          </a:solidFill>
                          <a:effectLst/>
                        </a:rPr>
                        <a:t>SQLOLEDB</a:t>
                      </a:r>
                    </a:p>
                  </a:txBody>
                  <a:tcPr marL="53823" marR="53823" marT="67278" marB="6727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n-NO" sz="1300">
                          <a:solidFill>
                            <a:srgbClr val="2A2A2A"/>
                          </a:solidFill>
                          <a:effectLst/>
                        </a:rPr>
                        <a:t>Microsoft OLE DB provider for SQL Server</a:t>
                      </a:r>
                    </a:p>
                  </a:txBody>
                  <a:tcPr marL="53823" marR="53823" marT="67278" marB="6727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31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MSDAORA</a:t>
                      </a:r>
                    </a:p>
                  </a:txBody>
                  <a:tcPr marL="53823" marR="53823" marT="67278" marB="6727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n-NO" sz="1300">
                          <a:solidFill>
                            <a:srgbClr val="2A2A2A"/>
                          </a:solidFill>
                          <a:effectLst/>
                        </a:rPr>
                        <a:t>Microsoft OLE DB provider for Oracle</a:t>
                      </a:r>
                    </a:p>
                  </a:txBody>
                  <a:tcPr marL="53823" marR="53823" marT="67278" marB="6727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31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Microsoft.Jet.OLEDB.4.0</a:t>
                      </a:r>
                    </a:p>
                  </a:txBody>
                  <a:tcPr marL="53823" marR="53823" marT="67278" marB="6727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n-NO" sz="1300" dirty="0">
                          <a:solidFill>
                            <a:srgbClr val="2A2A2A"/>
                          </a:solidFill>
                          <a:effectLst/>
                        </a:rPr>
                        <a:t>OLE DB provider for Microsoft Jet</a:t>
                      </a:r>
                    </a:p>
                  </a:txBody>
                  <a:tcPr marL="53823" marR="53823" marT="67278" marB="6727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6" name="Picture 4" descr="No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1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3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.NET Framework Data Provider for </a:t>
            </a:r>
            <a:r>
              <a:rPr lang="en-US" sz="3200" dirty="0" smtClean="0">
                <a:solidFill>
                  <a:srgbClr val="FF0000"/>
                </a:solidFill>
              </a:rPr>
              <a:t>ODBC</a:t>
            </a:r>
            <a:r>
              <a:rPr lang="en-US" sz="3200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680"/>
            <a:ext cx="8691880" cy="4673283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OlesDb</a:t>
            </a:r>
            <a:r>
              <a:rPr lang="en-US" sz="2400" b="1" dirty="0" smtClean="0"/>
              <a:t> </a:t>
            </a:r>
            <a:r>
              <a:rPr lang="en-US" sz="2400" dirty="0" smtClean="0"/>
              <a:t>uses native ODBC driver manger</a:t>
            </a:r>
          </a:p>
          <a:p>
            <a:r>
              <a:rPr lang="en-US" sz="2400" dirty="0" smtClean="0"/>
              <a:t>Namespace:</a:t>
            </a:r>
          </a:p>
          <a:p>
            <a:pPr lvl="1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</a:p>
          <a:p>
            <a:pPr lvl="2"/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System.Data.Odbc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VB</a:t>
            </a:r>
          </a:p>
          <a:p>
            <a:pPr lvl="2"/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System.Data.ODbc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/>
              <a:t>The following table shows the ODBC drivers tested with ADO.NET.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/>
            <a:endParaRPr lang="en-US" sz="1800" dirty="0"/>
          </a:p>
        </p:txBody>
      </p:sp>
      <p:pic>
        <p:nvPicPr>
          <p:cNvPr id="3076" name="Picture 4" descr="No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1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83418"/>
              </p:ext>
            </p:extLst>
          </p:nvPr>
        </p:nvGraphicFramePr>
        <p:xfrm>
          <a:off x="1681480" y="4673539"/>
          <a:ext cx="2870200" cy="1330704"/>
        </p:xfrm>
        <a:graphic>
          <a:graphicData uri="http://schemas.openxmlformats.org/drawingml/2006/table">
            <a:tbl>
              <a:tblPr/>
              <a:tblGrid>
                <a:gridCol w="2870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rgbClr val="2A2A2A"/>
                          </a:solidFill>
                          <a:effectLst/>
                        </a:rPr>
                        <a:t>Driver</a:t>
                      </a:r>
                    </a:p>
                  </a:txBody>
                  <a:tcPr marL="53823" marR="53823" marT="67278" marB="6727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2831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SQL Server</a:t>
                      </a:r>
                    </a:p>
                  </a:txBody>
                  <a:tcPr marL="53823" marR="53823" marT="67278" marB="6727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31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2A2A2A"/>
                          </a:solidFill>
                          <a:effectLst/>
                        </a:rPr>
                        <a:t>Microsoft ODBC for Oracle</a:t>
                      </a:r>
                    </a:p>
                  </a:txBody>
                  <a:tcPr marL="53823" marR="53823" marT="67278" marB="6727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318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2A2A2A"/>
                          </a:solidFill>
                          <a:effectLst/>
                        </a:rPr>
                        <a:t>Microsoft Access Driver (*.</a:t>
                      </a:r>
                      <a:r>
                        <a:rPr lang="en-US" sz="1300" dirty="0" err="1">
                          <a:solidFill>
                            <a:srgbClr val="2A2A2A"/>
                          </a:solidFill>
                          <a:effectLst/>
                        </a:rPr>
                        <a:t>mdb</a:t>
                      </a:r>
                      <a:r>
                        <a:rPr lang="en-US" sz="1300" dirty="0">
                          <a:solidFill>
                            <a:srgbClr val="2A2A2A"/>
                          </a:solidFill>
                          <a:effectLst/>
                        </a:rPr>
                        <a:t>)</a:t>
                      </a:r>
                    </a:p>
                  </a:txBody>
                  <a:tcPr marL="53823" marR="53823" marT="67278" marB="6727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81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.NET Framework Data Provider for Oracle (</a:t>
            </a:r>
            <a:r>
              <a:rPr lang="en-US" sz="3200" dirty="0" err="1">
                <a:solidFill>
                  <a:srgbClr val="FF0000"/>
                </a:solidFill>
              </a:rPr>
              <a:t>OracleClient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680"/>
            <a:ext cx="8691880" cy="467328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OracleClient</a:t>
            </a:r>
            <a:r>
              <a:rPr lang="en-US" sz="2400" dirty="0" smtClean="0"/>
              <a:t> </a:t>
            </a:r>
            <a:r>
              <a:rPr lang="en-US" sz="2400" dirty="0"/>
              <a:t>enables data access to Oracle data sources through Oracle client </a:t>
            </a:r>
            <a:r>
              <a:rPr lang="en-US" sz="2400" dirty="0" smtClean="0"/>
              <a:t>connectivity software</a:t>
            </a:r>
          </a:p>
          <a:p>
            <a:r>
              <a:rPr lang="en-US" sz="2400" dirty="0" smtClean="0"/>
              <a:t>Namespace:</a:t>
            </a:r>
          </a:p>
          <a:p>
            <a:pPr lvl="1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</a:p>
          <a:p>
            <a:pPr lvl="2"/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System.Data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System.Data.OracleClient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/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VB</a:t>
            </a:r>
          </a:p>
          <a:p>
            <a:pPr lvl="2"/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System.Data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System.Data.OracleClient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/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/>
          </a:p>
        </p:txBody>
      </p:sp>
      <p:pic>
        <p:nvPicPr>
          <p:cNvPr id="3076" name="Picture 4" descr="No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1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1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en-US" altLang="en-US" dirty="0" smtClean="0"/>
              <a:t>Objects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Connection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object provides connectivity to a data source.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Command</a:t>
            </a:r>
            <a:r>
              <a:rPr lang="en-US" dirty="0" smtClean="0"/>
              <a:t> object enables access to database commands to return data, modify data, run stored procedures, and send or retrieve parameter information. 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DataReader</a:t>
            </a:r>
            <a:r>
              <a:rPr lang="en-US" dirty="0" smtClean="0"/>
              <a:t> provides a high-performance stream of data from the data source. 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DataAdapter</a:t>
            </a:r>
            <a:r>
              <a:rPr lang="en-US" dirty="0" smtClean="0"/>
              <a:t> provides the bridge between the </a:t>
            </a:r>
            <a:r>
              <a:rPr lang="en-US" u="sng" dirty="0" err="1" smtClean="0"/>
              <a:t>DataSet</a:t>
            </a:r>
            <a:r>
              <a:rPr lang="en-US" dirty="0" smtClean="0"/>
              <a:t> object and the data source</a:t>
            </a:r>
          </a:p>
          <a:p>
            <a:r>
              <a:rPr lang="en-AU" altLang="en-US" b="1" dirty="0" err="1" smtClean="0"/>
              <a:t>DataSets</a:t>
            </a:r>
            <a:r>
              <a:rPr lang="en-AU" altLang="en-US" dirty="0" smtClean="0"/>
              <a:t>. For storing, </a:t>
            </a:r>
            <a:r>
              <a:rPr lang="en-AU" altLang="en-US" dirty="0" err="1" smtClean="0"/>
              <a:t>remoting</a:t>
            </a:r>
            <a:r>
              <a:rPr lang="en-AU" altLang="en-US" dirty="0" smtClean="0"/>
              <a:t> and programming against flat data, XML data and relational data. </a:t>
            </a:r>
          </a:p>
          <a:p>
            <a:pPr lvl="1"/>
            <a:r>
              <a:rPr lang="en-AU" altLang="en-US" dirty="0" smtClean="0"/>
              <a:t>In-memory</a:t>
            </a:r>
            <a:endParaRPr lang="en-AU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5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ADO.NET you use a </a:t>
            </a:r>
            <a:r>
              <a:rPr lang="en-US" b="1" dirty="0"/>
              <a:t>Connection</a:t>
            </a:r>
            <a:r>
              <a:rPr lang="en-US" dirty="0"/>
              <a:t> object to connect to a specific data source by supplying necessary authentication information in a connection string.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Connection</a:t>
            </a:r>
            <a:r>
              <a:rPr lang="en-US" dirty="0"/>
              <a:t> object you use depends on the type of data source</a:t>
            </a:r>
            <a:r>
              <a:rPr lang="en-US" dirty="0" smtClean="0"/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Dim Con as new </a:t>
            </a:r>
            <a:r>
              <a:rPr lang="en-US" dirty="0" err="1" smtClean="0">
                <a:solidFill>
                  <a:srgbClr val="FF0000"/>
                </a:solidFill>
              </a:rPr>
              <a:t>SqlClient.SqlConnection</a:t>
            </a:r>
            <a:r>
              <a:rPr lang="en-US" dirty="0" smtClean="0">
                <a:solidFill>
                  <a:srgbClr val="FF0000"/>
                </a:solidFill>
              </a:rPr>
              <a:t> (Parameters)</a:t>
            </a:r>
          </a:p>
          <a:p>
            <a:endParaRPr lang="en-US" dirty="0"/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Provider (</a:t>
            </a:r>
            <a:r>
              <a:rPr lang="en-US" dirty="0" err="1" smtClean="0">
                <a:solidFill>
                  <a:srgbClr val="FF0000"/>
                </a:solidFill>
              </a:rPr>
              <a:t>SqlClient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Server 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2"/>
            <a:r>
              <a:rPr lang="en-US" dirty="0" smtClean="0"/>
              <a:t>Mixed Mode</a:t>
            </a:r>
          </a:p>
          <a:p>
            <a:pPr lvl="3"/>
            <a:r>
              <a:rPr lang="en-US" dirty="0" smtClean="0"/>
              <a:t>User ID and Password</a:t>
            </a:r>
          </a:p>
          <a:p>
            <a:pPr lvl="2"/>
            <a:r>
              <a:rPr lang="en-US" dirty="0" smtClean="0"/>
              <a:t>Window Authentication</a:t>
            </a:r>
          </a:p>
          <a:p>
            <a:pPr lvl="3"/>
            <a:r>
              <a:rPr lang="en-US" dirty="0" smtClean="0"/>
              <a:t>Integrated Security</a:t>
            </a:r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Pooling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684"/>
          <a:stretch/>
        </p:blipFill>
        <p:spPr>
          <a:xfrm>
            <a:off x="5628446" y="3627782"/>
            <a:ext cx="5010150" cy="22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8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Provider</a:t>
            </a:r>
          </a:p>
          <a:p>
            <a:pPr lvl="1"/>
            <a:r>
              <a:rPr lang="en-US" dirty="0" err="1" smtClean="0"/>
              <a:t>SqlClient</a:t>
            </a:r>
            <a:endParaRPr lang="en-US" dirty="0" smtClean="0"/>
          </a:p>
          <a:p>
            <a:pPr lvl="1"/>
            <a:r>
              <a:rPr lang="en-US" dirty="0" smtClean="0"/>
              <a:t>Or for </a:t>
            </a:r>
            <a:r>
              <a:rPr lang="en-US" dirty="0" err="1" smtClean="0"/>
              <a:t>OleDb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Provider=“Microsoft.jet.oledb.4.0”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Server=.; or localhost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Database=</a:t>
            </a:r>
            <a:r>
              <a:rPr lang="en-US" dirty="0" err="1" smtClean="0"/>
              <a:t>Northwind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Integrated Security  or</a:t>
            </a:r>
          </a:p>
          <a:p>
            <a:pPr lvl="1"/>
            <a:r>
              <a:rPr lang="en-US" dirty="0" smtClean="0"/>
              <a:t>User Id=</a:t>
            </a:r>
            <a:r>
              <a:rPr lang="en-US" dirty="0" err="1" smtClean="0"/>
              <a:t>sa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Password=“</a:t>
            </a:r>
            <a:r>
              <a:rPr lang="en-US" dirty="0" err="1" smtClean="0"/>
              <a:t>blaBla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893" y="2047461"/>
            <a:ext cx="5289867" cy="24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8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String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SqlClient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= new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 Do work here.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OleDb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645426" cy="368458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500" dirty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en-US" sz="1500" b="1" dirty="0" err="1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en-US" altLang="en-US" sz="1500" dirty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700" dirty="0" smtClean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1500" dirty="0" smtClean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Provider=Microsoft.Jet.OLEDB.4.0;"  + Data Source = NWIND_RW.MDB";</a:t>
            </a:r>
            <a:r>
              <a:rPr lang="en-US" altLang="en-US" b="1" dirty="0" smtClean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 smtClean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(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OleDbConnection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=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new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OleDbConnection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dirty="0" err="1" smtClean="0">
                <a:solidFill>
                  <a:srgbClr val="03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 Do work here.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57" y="1986376"/>
            <a:ext cx="6508000" cy="3400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811" y="2305256"/>
            <a:ext cx="16859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8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ADO .NET is a collection of classes, interfaces, structures, and enumerated types that manage data access from relational data stores within the .NET Framework</a:t>
            </a:r>
          </a:p>
          <a:p>
            <a:pPr lvl="1"/>
            <a:r>
              <a:rPr lang="en-US" altLang="en-US" dirty="0" smtClean="0"/>
              <a:t>These collections are organized into namespaces:</a:t>
            </a:r>
          </a:p>
          <a:p>
            <a:pPr lvl="2"/>
            <a:r>
              <a:rPr lang="en-US" altLang="en-US" dirty="0" err="1" smtClean="0">
                <a:solidFill>
                  <a:srgbClr val="FF0000"/>
                </a:solidFill>
              </a:rPr>
              <a:t>System.Data</a:t>
            </a:r>
            <a:r>
              <a:rPr lang="en-US" altLang="en-US" dirty="0" smtClean="0">
                <a:solidFill>
                  <a:srgbClr val="FF0000"/>
                </a:solidFill>
              </a:rPr>
              <a:t>, </a:t>
            </a:r>
            <a:r>
              <a:rPr lang="en-US" altLang="en-US" dirty="0" err="1" smtClean="0">
                <a:solidFill>
                  <a:srgbClr val="FF0000"/>
                </a:solidFill>
              </a:rPr>
              <a:t>System.Data.OleDb</a:t>
            </a:r>
            <a:r>
              <a:rPr lang="en-US" altLang="en-US" dirty="0" smtClean="0">
                <a:solidFill>
                  <a:srgbClr val="FF0000"/>
                </a:solidFill>
              </a:rPr>
              <a:t>, </a:t>
            </a:r>
            <a:r>
              <a:rPr lang="en-US" altLang="en-US" dirty="0" err="1" smtClean="0">
                <a:solidFill>
                  <a:srgbClr val="FF0000"/>
                </a:solidFill>
              </a:rPr>
              <a:t>System.Data.SqlClient</a:t>
            </a:r>
            <a:r>
              <a:rPr lang="en-US" altLang="en-US" dirty="0" smtClean="0">
                <a:solidFill>
                  <a:srgbClr val="FF0000"/>
                </a:solidFill>
              </a:rPr>
              <a:t>, etc.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ADO .NET is an evolution from ADO.</a:t>
            </a:r>
          </a:p>
          <a:p>
            <a:pPr lvl="1"/>
            <a:r>
              <a:rPr lang="en-US" altLang="en-US" dirty="0" smtClean="0"/>
              <a:t>Does not share the same object model, but shares many of the same paradigms and functionality!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99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E22A5-7E2B-4C5E-B5CE-49F57B2C1657}" type="slidenum">
              <a:rPr lang="de-DE" altLang="en-US"/>
              <a:pPr/>
              <a:t>20</a:t>
            </a:fld>
            <a:endParaRPr lang="de-DE" alt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Connection Properties 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8288" y="1474789"/>
            <a:ext cx="7321550" cy="4346575"/>
          </a:xfrm>
        </p:spPr>
        <p:txBody>
          <a:bodyPr/>
          <a:lstStyle/>
          <a:p>
            <a:r>
              <a:rPr lang="en-US" altLang="en-US"/>
              <a:t>SQL Server Name</a:t>
            </a:r>
          </a:p>
          <a:p>
            <a:pPr lvl="2"/>
            <a:r>
              <a:rPr lang="en-US" altLang="en-US" sz="2400"/>
              <a:t>Default name of the MSDE version of SQL Server is MachineName\NetSDK</a:t>
            </a:r>
          </a:p>
          <a:p>
            <a:pPr lvl="2"/>
            <a:r>
              <a:rPr lang="en-US" altLang="en-US" sz="2400"/>
              <a:t>MachineName is the name of your local computer</a:t>
            </a:r>
          </a:p>
          <a:p>
            <a:pPr lvl="2"/>
            <a:r>
              <a:rPr lang="en-US" altLang="en-US" sz="2400"/>
              <a:t>Also referred to as (local)\NetSDK or localhost</a:t>
            </a:r>
          </a:p>
          <a:p>
            <a:pPr lvl="2"/>
            <a:r>
              <a:rPr lang="en-US" altLang="en-US" sz="2400"/>
              <a:t>Not required in the Connection String – assumed to be SQL Server if it uses the SQLClient class</a:t>
            </a:r>
          </a:p>
        </p:txBody>
      </p:sp>
    </p:spTree>
    <p:extLst>
      <p:ext uri="{BB962C8B-B14F-4D97-AF65-F5344CB8AC3E}">
        <p14:creationId xmlns:p14="http://schemas.microsoft.com/office/powerpoint/2010/main" val="3458582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Connection Pooling (ADO.NET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a database server typically consists of several time-consuming </a:t>
            </a:r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A physical channel such as a socket or a named pipe must be established, </a:t>
            </a:r>
          </a:p>
          <a:p>
            <a:pPr lvl="1"/>
            <a:r>
              <a:rPr lang="en-US" dirty="0" smtClean="0"/>
              <a:t>the initial handshake with the server must occur, </a:t>
            </a:r>
          </a:p>
          <a:p>
            <a:pPr lvl="1"/>
            <a:r>
              <a:rPr lang="en-US" dirty="0" smtClean="0"/>
              <a:t>the connection string information must be parsed, </a:t>
            </a:r>
          </a:p>
          <a:p>
            <a:pPr lvl="1"/>
            <a:r>
              <a:rPr lang="en-US" dirty="0" smtClean="0"/>
              <a:t>the connection must be authenticated by the server, </a:t>
            </a:r>
          </a:p>
          <a:p>
            <a:pPr lvl="1"/>
            <a:r>
              <a:rPr lang="en-US" dirty="0" smtClean="0"/>
              <a:t>checks must be run for enlisting in the current transaction,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23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Connection Pooling (ADO.NET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</a:t>
            </a:r>
            <a:r>
              <a:rPr lang="en-US" dirty="0" smtClean="0">
                <a:solidFill>
                  <a:srgbClr val="FF0000"/>
                </a:solidFill>
              </a:rPr>
              <a:t>most applications use only one or a few different configurations </a:t>
            </a:r>
            <a:r>
              <a:rPr lang="en-US" dirty="0" smtClean="0"/>
              <a:t>for connections. </a:t>
            </a:r>
          </a:p>
          <a:p>
            <a:endParaRPr lang="en-US" dirty="0" smtClean="0"/>
          </a:p>
          <a:p>
            <a:r>
              <a:rPr lang="en-US" dirty="0" smtClean="0"/>
              <a:t>This means that during application execution, many identical connections will be repeatedly </a:t>
            </a:r>
            <a:r>
              <a:rPr lang="en-US" dirty="0" smtClean="0">
                <a:solidFill>
                  <a:srgbClr val="FF0000"/>
                </a:solidFill>
              </a:rPr>
              <a:t>opened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closed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b="1" dirty="0" smtClean="0"/>
              <a:t>minimize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 cost of opening connections</a:t>
            </a:r>
            <a:r>
              <a:rPr lang="en-US" dirty="0" smtClean="0"/>
              <a:t>, ADO.NET uses an optimization technique called </a:t>
            </a:r>
            <a:r>
              <a:rPr lang="en-US" b="1" u="sng" dirty="0" smtClean="0">
                <a:solidFill>
                  <a:srgbClr val="FF0000"/>
                </a:solidFill>
              </a:rPr>
              <a:t>connection pooling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13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Connection Pooling (ADO.NET)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Connection pooling </a:t>
            </a:r>
            <a:r>
              <a:rPr lang="en-US" dirty="0"/>
              <a:t>reduces the number of times that new connections must be opened.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pooler</a:t>
            </a:r>
            <a:r>
              <a:rPr lang="en-US" dirty="0"/>
              <a:t> maintains ownership of the physical connection.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manages connections by keeping alive a set of active connections for </a:t>
            </a:r>
            <a:r>
              <a:rPr lang="en-US" dirty="0">
                <a:solidFill>
                  <a:srgbClr val="FF0000"/>
                </a:solidFill>
              </a:rPr>
              <a:t>each given connection configuration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Whenever </a:t>
            </a:r>
            <a:r>
              <a:rPr lang="en-US" dirty="0"/>
              <a:t>a user calls </a:t>
            </a:r>
            <a:r>
              <a:rPr lang="en-US" b="1" dirty="0"/>
              <a:t>Open</a:t>
            </a:r>
            <a:r>
              <a:rPr lang="en-US" dirty="0"/>
              <a:t> on a connection, the pooler looks for an available connection in the pool.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pooled connection is available, it returns it to the caller instead of opening a new connection.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application calls </a:t>
            </a:r>
            <a:r>
              <a:rPr lang="en-US" b="1" dirty="0"/>
              <a:t>Close</a:t>
            </a:r>
            <a:r>
              <a:rPr lang="en-US" dirty="0"/>
              <a:t> on the connection, the pooler returns it to the pooled set of active connections instead of closing it.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the connection is returned to the pool, it is ready to be reused on the next </a:t>
            </a:r>
            <a:r>
              <a:rPr lang="en-US" b="1" dirty="0"/>
              <a:t>Open</a:t>
            </a:r>
            <a:r>
              <a:rPr lang="en-US" dirty="0"/>
              <a:t> call.</a:t>
            </a:r>
          </a:p>
        </p:txBody>
      </p:sp>
    </p:spTree>
    <p:extLst>
      <p:ext uri="{BB962C8B-B14F-4D97-AF65-F5344CB8AC3E}">
        <p14:creationId xmlns:p14="http://schemas.microsoft.com/office/powerpoint/2010/main" val="3228537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Connection Pooling (ADO.NET)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59350"/>
            <a:ext cx="3045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137" y="1690688"/>
            <a:ext cx="6521725" cy="459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Object –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Connection</a:t>
            </a:r>
            <a:r>
              <a:rPr lang="en-US" dirty="0" smtClean="0"/>
              <a:t> object provides connectivity to a data source. 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Command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object enables access to database commands to return data, modify data, run stored procedures, and send or retrieve parameter information. 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DataReader</a:t>
            </a:r>
            <a:r>
              <a:rPr lang="en-US" dirty="0" smtClean="0"/>
              <a:t> provides a high-performance stream of data from the data source. 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DataAdapter</a:t>
            </a:r>
            <a:r>
              <a:rPr lang="en-US" dirty="0" smtClean="0"/>
              <a:t> provides the bridge between the </a:t>
            </a:r>
            <a:r>
              <a:rPr lang="en-US" u="sng" dirty="0" err="1" smtClean="0"/>
              <a:t>DataSet</a:t>
            </a:r>
            <a:r>
              <a:rPr lang="en-US" dirty="0" smtClean="0"/>
              <a:t> object and the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5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– Managed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Each provider contains a set of classes that implement common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268098" y="6151563"/>
            <a:ext cx="3322637" cy="317500"/>
          </a:xfrm>
        </p:spPr>
        <p:txBody>
          <a:bodyPr/>
          <a:lstStyle/>
          <a:p>
            <a:fld id="{98B58D8F-C0F3-49C1-BCE0-C7395DFFE330}" type="slidenum">
              <a:rPr lang="de-DE" altLang="en-US"/>
              <a:pPr/>
              <a:t>3</a:t>
            </a:fld>
            <a:endParaRPr lang="de-DE" alt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4479235" y="3595688"/>
            <a:ext cx="3276600" cy="2590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638" tIns="45819" rIns="91638" bIns="45819" anchor="b"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latin typeface="Lucida Console" panose="020B0609040504020204" pitchFamily="49" charset="0"/>
              </a:rPr>
              <a:t>SQL Managed Provider</a:t>
            </a:r>
          </a:p>
        </p:txBody>
      </p:sp>
      <p:sp>
        <p:nvSpPr>
          <p:cNvPr id="6" name="AutoShape 1027"/>
          <p:cNvSpPr>
            <a:spLocks noChangeArrowheads="1"/>
          </p:cNvSpPr>
          <p:nvPr/>
        </p:nvSpPr>
        <p:spPr bwMode="auto">
          <a:xfrm>
            <a:off x="4796735" y="4205288"/>
            <a:ext cx="2654300" cy="12954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638" tIns="45819" rIns="91638" bIns="45819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000" b="1">
                <a:latin typeface="Lucida Console" panose="020B0609040504020204" pitchFamily="49" charset="0"/>
              </a:rPr>
              <a:t>SQL Server</a:t>
            </a:r>
            <a:br>
              <a:rPr lang="en-US" altLang="en-US" sz="2000" b="1">
                <a:latin typeface="Lucida Console" panose="020B0609040504020204" pitchFamily="49" charset="0"/>
              </a:rPr>
            </a:br>
            <a:r>
              <a:rPr lang="en-US" altLang="en-US" sz="2000" b="1">
                <a:latin typeface="Lucida Console" panose="020B0609040504020204" pitchFamily="49" charset="0"/>
              </a:rPr>
              <a:t>Database</a:t>
            </a:r>
          </a:p>
        </p:txBody>
      </p:sp>
      <p:sp>
        <p:nvSpPr>
          <p:cNvPr id="7" name="Text Box 1029"/>
          <p:cNvSpPr txBox="1">
            <a:spLocks noChangeArrowheads="1"/>
          </p:cNvSpPr>
          <p:nvPr/>
        </p:nvSpPr>
        <p:spPr bwMode="auto">
          <a:xfrm>
            <a:off x="4463360" y="2605088"/>
            <a:ext cx="7026275" cy="46990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38" tIns="45819" rIns="91638" bIns="45819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/>
              <a:t>ADO.NET Managed Provider</a:t>
            </a:r>
          </a:p>
        </p:txBody>
      </p:sp>
      <p:sp>
        <p:nvSpPr>
          <p:cNvPr id="8" name="Rectangle 1030"/>
          <p:cNvSpPr>
            <a:spLocks noChangeArrowheads="1"/>
          </p:cNvSpPr>
          <p:nvPr/>
        </p:nvSpPr>
        <p:spPr bwMode="auto">
          <a:xfrm>
            <a:off x="8213035" y="3595688"/>
            <a:ext cx="3276600" cy="2590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638" tIns="45819" rIns="91638" bIns="45819" anchor="b"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latin typeface="Lucida Console" panose="020B0609040504020204" pitchFamily="49" charset="0"/>
              </a:rPr>
              <a:t>ADO Managed Provider</a:t>
            </a: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8822635" y="3824288"/>
            <a:ext cx="1997075" cy="7143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38" tIns="45819" rIns="91638" bIns="45819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000" b="1">
                <a:latin typeface="Lucida Console" panose="020B0609040504020204" pitchFamily="49" charset="0"/>
              </a:rPr>
              <a:t>OLE DB Provider</a:t>
            </a:r>
          </a:p>
        </p:txBody>
      </p:sp>
      <p:sp>
        <p:nvSpPr>
          <p:cNvPr id="10" name="AutoShape 1032"/>
          <p:cNvSpPr>
            <a:spLocks noChangeArrowheads="1"/>
          </p:cNvSpPr>
          <p:nvPr/>
        </p:nvSpPr>
        <p:spPr bwMode="auto">
          <a:xfrm>
            <a:off x="8900423" y="4738688"/>
            <a:ext cx="1828800" cy="838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638" tIns="45819" rIns="91638" bIns="45819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000" b="1">
                <a:latin typeface="Lucida Console" panose="020B0609040504020204" pitchFamily="49" charset="0"/>
              </a:rPr>
              <a:t>Database</a:t>
            </a:r>
          </a:p>
        </p:txBody>
      </p:sp>
      <p:cxnSp>
        <p:nvCxnSpPr>
          <p:cNvPr id="11" name="AutoShape 1033"/>
          <p:cNvCxnSpPr>
            <a:cxnSpLocks noChangeShapeType="1"/>
            <a:stCxn id="9" idx="2"/>
            <a:endCxn id="10" idx="1"/>
          </p:cNvCxnSpPr>
          <p:nvPr/>
        </p:nvCxnSpPr>
        <p:spPr bwMode="auto">
          <a:xfrm rot="5400000">
            <a:off x="9717985" y="4635501"/>
            <a:ext cx="200025" cy="63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1034"/>
          <p:cNvSpPr txBox="1">
            <a:spLocks noChangeArrowheads="1"/>
          </p:cNvSpPr>
          <p:nvPr/>
        </p:nvSpPr>
        <p:spPr bwMode="auto">
          <a:xfrm>
            <a:off x="4463360" y="1690688"/>
            <a:ext cx="7026275" cy="46990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38" tIns="45819" rIns="91638" bIns="45819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/>
              <a:t>Your Application</a:t>
            </a:r>
          </a:p>
        </p:txBody>
      </p:sp>
      <p:cxnSp>
        <p:nvCxnSpPr>
          <p:cNvPr id="13" name="AutoShape 1035"/>
          <p:cNvCxnSpPr>
            <a:cxnSpLocks noChangeShapeType="1"/>
            <a:stCxn id="12" idx="2"/>
            <a:endCxn id="7" idx="0"/>
          </p:cNvCxnSpPr>
          <p:nvPr/>
        </p:nvCxnSpPr>
        <p:spPr bwMode="auto">
          <a:xfrm rot="5400000">
            <a:off x="7754248" y="2382838"/>
            <a:ext cx="444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036"/>
          <p:cNvCxnSpPr>
            <a:cxnSpLocks noChangeShapeType="1"/>
            <a:stCxn id="7" idx="2"/>
            <a:endCxn id="6" idx="1"/>
          </p:cNvCxnSpPr>
          <p:nvPr/>
        </p:nvCxnSpPr>
        <p:spPr bwMode="auto">
          <a:xfrm rot="5400000">
            <a:off x="6485042" y="2713831"/>
            <a:ext cx="1130300" cy="1852613"/>
          </a:xfrm>
          <a:prstGeom prst="bentConnector3">
            <a:avLst>
              <a:gd name="adj1" fmla="val 2822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037"/>
          <p:cNvCxnSpPr>
            <a:cxnSpLocks noChangeShapeType="1"/>
            <a:stCxn id="7" idx="2"/>
            <a:endCxn id="9" idx="0"/>
          </p:cNvCxnSpPr>
          <p:nvPr/>
        </p:nvCxnSpPr>
        <p:spPr bwMode="auto">
          <a:xfrm rot="16200000" flipH="1">
            <a:off x="8524186" y="2527300"/>
            <a:ext cx="749300" cy="1844675"/>
          </a:xfrm>
          <a:prstGeom prst="bentConnector3">
            <a:avLst>
              <a:gd name="adj1" fmla="val 419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473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ADO.NET Object Model</a:t>
            </a:r>
          </a:p>
          <a:p>
            <a:pPr lvl="1"/>
            <a:r>
              <a:rPr lang="en-US" altLang="en-US" dirty="0" smtClean="0"/>
              <a:t>Objects of </a:t>
            </a:r>
            <a:r>
              <a:rPr lang="en-US" altLang="en-US" dirty="0" err="1" smtClean="0"/>
              <a:t>System.Data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.NET data providers</a:t>
            </a:r>
          </a:p>
          <a:p>
            <a:r>
              <a:rPr lang="en-US" altLang="en-US" dirty="0" smtClean="0"/>
              <a:t>ADO.NET namespace hierarchy</a:t>
            </a:r>
          </a:p>
          <a:p>
            <a:pPr lvl="1"/>
            <a:r>
              <a:rPr lang="en-US" altLang="en-US" dirty="0" smtClean="0"/>
              <a:t>Organizes the object model</a:t>
            </a:r>
          </a:p>
          <a:p>
            <a:pPr lvl="1"/>
            <a:r>
              <a:rPr lang="en-US" altLang="en-US" dirty="0" smtClean="0"/>
              <a:t>Includes: </a:t>
            </a:r>
          </a:p>
          <a:p>
            <a:pPr lvl="2"/>
            <a:r>
              <a:rPr lang="en-US" altLang="en-US" sz="1600" b="1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System.Data</a:t>
            </a:r>
            <a:r>
              <a:rPr lang="en-US" altLang="en-US" sz="1600" b="1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 </a:t>
            </a:r>
          </a:p>
          <a:p>
            <a:pPr lvl="2"/>
            <a:r>
              <a:rPr lang="en-US" altLang="en-US" sz="1600" b="1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System.Data.OleDb</a:t>
            </a:r>
            <a:endParaRPr lang="en-US" altLang="en-US" sz="1600" b="1" dirty="0" smtClean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lvl="2"/>
            <a:r>
              <a:rPr lang="en-US" altLang="en-US" sz="1600" b="1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System.Data.Common</a:t>
            </a:r>
            <a:endParaRPr lang="en-US" altLang="en-US" sz="1600" b="1" dirty="0" smtClean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lvl="2"/>
            <a:r>
              <a:rPr lang="en-US" altLang="en-US" sz="1600" b="1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System.Data.SqlClient</a:t>
            </a:r>
            <a:endParaRPr lang="en-US" altLang="en-US" sz="1600" b="1" dirty="0" smtClean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lvl="2"/>
            <a:r>
              <a:rPr lang="en-US" altLang="en-US" sz="1600" b="1" dirty="0" err="1" smtClean="0">
                <a:solidFill>
                  <a:schemeClr val="tx2"/>
                </a:solidFill>
                <a:latin typeface="Lucida Console" panose="020B0609040504020204" pitchFamily="49" charset="0"/>
              </a:rPr>
              <a:t>System.Data.SqlTypes</a:t>
            </a:r>
            <a:endParaRPr lang="en-US" altLang="en-US" b="1" dirty="0" smtClean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96" y="1544913"/>
            <a:ext cx="55340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2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two main components of ADO.NET 3.0 for accessing and manipulating data 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the .NET Framework Data Providers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the </a:t>
            </a:r>
            <a:r>
              <a:rPr lang="en-US" sz="3200" dirty="0" err="1" smtClean="0"/>
              <a:t>DataSet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879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52ADB-98DE-491B-89DC-EDCEDA9C1ABF}" type="slidenum">
              <a:rPr lang="de-DE" altLang="en-US"/>
              <a:pPr/>
              <a:t>6</a:t>
            </a:fld>
            <a:endParaRPr lang="de-DE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Introducing the </a:t>
            </a:r>
            <a:r>
              <a:rPr lang="en-US" altLang="en-US" sz="3600" dirty="0" smtClean="0"/>
              <a:t>Objects</a:t>
            </a:r>
            <a:endParaRPr lang="en-US" altLang="en-US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98511" y="1731480"/>
            <a:ext cx="3693767" cy="373062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/>
              <a:t>Contains the “main” classes of ADO.NET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In-memory </a:t>
            </a:r>
            <a:r>
              <a:rPr lang="en-US" altLang="en-US" dirty="0"/>
              <a:t>cache of data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In-memory </a:t>
            </a:r>
            <a:r>
              <a:rPr lang="en-US" altLang="en-US" dirty="0"/>
              <a:t>cache of a database table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Used </a:t>
            </a:r>
            <a:r>
              <a:rPr lang="en-US" altLang="en-US" dirty="0"/>
              <a:t>to manipulate a row in a </a:t>
            </a:r>
            <a:r>
              <a:rPr lang="en-US" altLang="en-US" b="1" dirty="0"/>
              <a:t>DataTable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Used </a:t>
            </a:r>
            <a:r>
              <a:rPr lang="en-US" altLang="en-US" dirty="0"/>
              <a:t>to define the columns in a </a:t>
            </a:r>
            <a:r>
              <a:rPr lang="en-US" altLang="en-US" b="1" dirty="0"/>
              <a:t>DataTable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Used </a:t>
            </a:r>
            <a:r>
              <a:rPr lang="en-US" altLang="en-US" dirty="0"/>
              <a:t>to relate 2 </a:t>
            </a:r>
            <a:r>
              <a:rPr lang="en-US" altLang="en-US" b="1" dirty="0" err="1"/>
              <a:t>DataTable</a:t>
            </a:r>
            <a:r>
              <a:rPr lang="en-US" altLang="en-US" dirty="0" err="1"/>
              <a:t>s</a:t>
            </a:r>
            <a:r>
              <a:rPr lang="en-US" altLang="en-US" dirty="0"/>
              <a:t> to each other</a:t>
            </a:r>
            <a:endParaRPr lang="en-US" altLang="en-US" sz="2200" b="1" dirty="0">
              <a:latin typeface="Lucida Console" panose="020B0609040504020204" pitchFamily="49" charset="0"/>
            </a:endParaRPr>
          </a:p>
          <a:p>
            <a:endParaRPr lang="en-US" altLang="en-US" sz="2500" dirty="0" smtClean="0"/>
          </a:p>
          <a:p>
            <a:r>
              <a:rPr lang="en-US" altLang="en-US" sz="2500" dirty="0" smtClean="0"/>
              <a:t>Used </a:t>
            </a:r>
            <a:r>
              <a:rPr lang="en-US" altLang="en-US" sz="2500" dirty="0"/>
              <a:t>to create views on </a:t>
            </a:r>
            <a:r>
              <a:rPr lang="en-US" altLang="en-US" sz="2500" b="1" dirty="0" err="1"/>
              <a:t>DataSets</a:t>
            </a:r>
            <a:endParaRPr lang="en-US" altLang="en-US" sz="2500" b="1" dirty="0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 rot="10800000" flipV="1">
            <a:off x="1547192" y="1600200"/>
            <a:ext cx="2438400" cy="457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altLang="en-US" sz="2200" dirty="0" err="1"/>
              <a:t>System.Data</a:t>
            </a:r>
            <a:endParaRPr lang="en-US" altLang="en-US" sz="2200" dirty="0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 rot="10800000" flipV="1">
            <a:off x="1912318" y="2736850"/>
            <a:ext cx="1992313" cy="457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altLang="en-US" b="1"/>
              <a:t>DataTable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 rot="10800000" flipV="1">
            <a:off x="1912318" y="3284538"/>
            <a:ext cx="1992313" cy="457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altLang="en-US" b="1"/>
              <a:t>DataRow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 rot="10800000" flipV="1">
            <a:off x="1912318" y="4379913"/>
            <a:ext cx="1992313" cy="457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altLang="en-US" b="1"/>
              <a:t>DataRelation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 rot="10800000" flipV="1">
            <a:off x="1912318" y="3832225"/>
            <a:ext cx="1992313" cy="457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altLang="en-US" b="1"/>
              <a:t>DataColumn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 rot="10800000" flipV="1">
            <a:off x="1928193" y="4953000"/>
            <a:ext cx="1992313" cy="457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altLang="en-US" b="1"/>
              <a:t>DataViewManager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 rot="10800000" flipV="1">
            <a:off x="1912318" y="2174875"/>
            <a:ext cx="1992313" cy="457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altLang="en-US" b="1"/>
              <a:t>DataSet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1676400" y="56388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800" b="1">
                <a:solidFill>
                  <a:srgbClr val="0066FF"/>
                </a:solidFill>
                <a:latin typeface="Arial Narrow" panose="020B0606020202030204" pitchFamily="34" charset="0"/>
              </a:rPr>
              <a:t>System.Data Namespace Contains the basis and bulk of ADO.NET</a:t>
            </a:r>
            <a:endParaRPr lang="en-AU" altLang="en-US" sz="2800" b="1">
              <a:solidFill>
                <a:srgbClr val="0066FF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880" y="2752520"/>
            <a:ext cx="3666644" cy="16639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537473" y="2262744"/>
            <a:ext cx="29814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.NET Data Providers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.NET Framework Data Providers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8543"/>
          <a:stretch/>
        </p:blipFill>
        <p:spPr>
          <a:xfrm>
            <a:off x="2709752" y="2301891"/>
            <a:ext cx="5715000" cy="2014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712" y="4451479"/>
            <a:ext cx="58197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4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Connection-Less ADO.NET (</a:t>
            </a:r>
            <a:r>
              <a:rPr lang="en-US" dirty="0" err="1" smtClean="0"/>
              <a:t>DataSet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078"/>
            <a:ext cx="4666861" cy="455688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ADO.NET </a:t>
            </a:r>
            <a:r>
              <a:rPr lang="en-US" b="1" dirty="0" err="1"/>
              <a:t>DataSet</a:t>
            </a:r>
            <a:r>
              <a:rPr lang="en-US" dirty="0"/>
              <a:t> is explicitly designed for data access independent of any data </a:t>
            </a:r>
            <a:r>
              <a:rPr lang="en-US" dirty="0" smtClean="0"/>
              <a:t>source</a:t>
            </a:r>
          </a:p>
          <a:p>
            <a:endParaRPr lang="en-US" dirty="0"/>
          </a:p>
          <a:p>
            <a:r>
              <a:rPr lang="en-US" dirty="0"/>
              <a:t>it can be used with multiple and differing data </a:t>
            </a:r>
            <a:r>
              <a:rPr lang="en-US" dirty="0" smtClean="0"/>
              <a:t>sources</a:t>
            </a:r>
          </a:p>
          <a:p>
            <a:pPr lvl="1"/>
            <a:r>
              <a:rPr lang="en-US" dirty="0"/>
              <a:t>used with XML data, or used to manage data local to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Dataset in Memory</a:t>
            </a:r>
          </a:p>
          <a:p>
            <a:r>
              <a:rPr lang="en-US" dirty="0" smtClean="0"/>
              <a:t>When done persist data from dataset to database</a:t>
            </a:r>
          </a:p>
          <a:p>
            <a:r>
              <a:rPr lang="en-US" dirty="0"/>
              <a:t>The </a:t>
            </a:r>
            <a:r>
              <a:rPr lang="en-US" b="1" dirty="0" err="1"/>
              <a:t>DataSet</a:t>
            </a:r>
            <a:r>
              <a:rPr lang="en-US" dirty="0"/>
              <a:t> contains a collection of one or more </a:t>
            </a:r>
            <a:r>
              <a:rPr lang="en-US" b="1" dirty="0">
                <a:solidFill>
                  <a:srgbClr val="00B0F0"/>
                </a:solidFill>
              </a:rPr>
              <a:t>DataTable</a:t>
            </a:r>
            <a:r>
              <a:rPr lang="en-US" dirty="0"/>
              <a:t> objects consisting of rows and columns of data, and also primary key, foreign key, constraint, and relation information about the data in the </a:t>
            </a:r>
            <a:r>
              <a:rPr lang="en-US" b="1" dirty="0"/>
              <a:t>DataTable</a:t>
            </a:r>
            <a:r>
              <a:rPr lang="en-US" dirty="0"/>
              <a:t> objects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7053"/>
          <a:stretch/>
        </p:blipFill>
        <p:spPr>
          <a:xfrm>
            <a:off x="5703794" y="1480929"/>
            <a:ext cx="5743575" cy="2386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74" t="28713" r="-174" b="-689"/>
          <a:stretch/>
        </p:blipFill>
        <p:spPr>
          <a:xfrm>
            <a:off x="5890930" y="4283766"/>
            <a:ext cx="5705475" cy="20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1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.NET Framework Data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081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 to connect, retrieve and work with databases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.NET Framework data provider is used for connecting to a database, executing commands, and retrieving results.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results are either processed directly, placed in a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be exposed to the user as needed, combined with data from multiple sources, 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tiers.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2543"/>
          <a:stretch/>
        </p:blipFill>
        <p:spPr>
          <a:xfrm>
            <a:off x="5381625" y="2741940"/>
            <a:ext cx="5972175" cy="2518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76461" y="2236304"/>
            <a:ext cx="649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Provider		Extension	Classes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086" y="5396951"/>
            <a:ext cx="38957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9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1115</Words>
  <Application>Microsoft Office PowerPoint</Application>
  <PresentationFormat>Widescreen</PresentationFormat>
  <Paragraphs>254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Consolas</vt:lpstr>
      <vt:lpstr>Lucida Console</vt:lpstr>
      <vt:lpstr>Segoe UI</vt:lpstr>
      <vt:lpstr>Times New Roman</vt:lpstr>
      <vt:lpstr>Wingdings</vt:lpstr>
      <vt:lpstr>Office Theme</vt:lpstr>
      <vt:lpstr>ADO.NET</vt:lpstr>
      <vt:lpstr>ADO.NET Overview</vt:lpstr>
      <vt:lpstr>ADO.NET – Managed Providers</vt:lpstr>
      <vt:lpstr>Architecture</vt:lpstr>
      <vt:lpstr>Components</vt:lpstr>
      <vt:lpstr>Introducing the Objects</vt:lpstr>
      <vt:lpstr>Connection ADO.NET</vt:lpstr>
      <vt:lpstr>Connection-Less ADO.NET (DataSet)</vt:lpstr>
      <vt:lpstr>The .NET Framework Data Providers</vt:lpstr>
      <vt:lpstr>Which Data Provider to use?</vt:lpstr>
      <vt:lpstr> .NET Framework Data Provider for SQL Server (SqlClient)</vt:lpstr>
      <vt:lpstr>The .NET Framework Data Provider for OLE DB (OleDb) </vt:lpstr>
      <vt:lpstr>The .NET Framework Data Provider for ODBC </vt:lpstr>
      <vt:lpstr>The .NET Framework Data Provider for Oracle (OracleClient)</vt:lpstr>
      <vt:lpstr>.NET Objects </vt:lpstr>
      <vt:lpstr>Connection String</vt:lpstr>
      <vt:lpstr>Connection String</vt:lpstr>
      <vt:lpstr>Connection String</vt:lpstr>
      <vt:lpstr>Sample Connections</vt:lpstr>
      <vt:lpstr>Data Connection Properties </vt:lpstr>
      <vt:lpstr>SQL Server Connection Pooling (ADO.NET)</vt:lpstr>
      <vt:lpstr>SQL Server Connection Pooling (ADO.NET)</vt:lpstr>
      <vt:lpstr>SQL Server Connection Pooling (ADO.NET)</vt:lpstr>
      <vt:lpstr>SQL Server Connection Pooling (ADO.NET)</vt:lpstr>
      <vt:lpstr>.NET Object – 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</dc:creator>
  <cp:lastModifiedBy>Omar</cp:lastModifiedBy>
  <cp:revision>15</cp:revision>
  <dcterms:created xsi:type="dcterms:W3CDTF">2014-11-13T05:54:37Z</dcterms:created>
  <dcterms:modified xsi:type="dcterms:W3CDTF">2014-11-13T08:08:47Z</dcterms:modified>
</cp:coreProperties>
</file>