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9" r:id="rId3"/>
    <p:sldId id="260" r:id="rId4"/>
    <p:sldId id="261" r:id="rId5"/>
    <p:sldId id="262" r:id="rId6"/>
    <p:sldId id="257"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5" autoAdjust="0"/>
    <p:restoredTop sz="94660"/>
  </p:normalViewPr>
  <p:slideViewPr>
    <p:cSldViewPr snapToGrid="0">
      <p:cViewPr varScale="1">
        <p:scale>
          <a:sx n="96" d="100"/>
          <a:sy n="96" d="100"/>
        </p:scale>
        <p:origin x="2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4FB89-1702-49BF-B482-46BE398F7D11}" type="datetimeFigureOut">
              <a:rPr lang="en-US" smtClean="0"/>
              <a:t>11/16/2014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747E9-6199-40F8-A9EE-48AC519DEF40}" type="slidenum">
              <a:rPr lang="en-US" smtClean="0"/>
              <a:t>‹#›</a:t>
            </a:fld>
            <a:endParaRPr lang="en-US"/>
          </a:p>
        </p:txBody>
      </p:sp>
    </p:spTree>
    <p:extLst>
      <p:ext uri="{BB962C8B-B14F-4D97-AF65-F5344CB8AC3E}">
        <p14:creationId xmlns:p14="http://schemas.microsoft.com/office/powerpoint/2010/main" val="3218991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A747E9-6199-40F8-A9EE-48AC519DEF40}" type="slidenum">
              <a:rPr lang="en-US" smtClean="0"/>
              <a:t>1</a:t>
            </a:fld>
            <a:endParaRPr lang="en-US"/>
          </a:p>
        </p:txBody>
      </p:sp>
    </p:spTree>
    <p:extLst>
      <p:ext uri="{BB962C8B-B14F-4D97-AF65-F5344CB8AC3E}">
        <p14:creationId xmlns:p14="http://schemas.microsoft.com/office/powerpoint/2010/main" val="4085684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596CDC00-49E6-4F85-A966-CAA7376390E9}" type="slidenum">
              <a:rPr lang="en-GB" altLang="en-US" sz="1200"/>
              <a:pPr algn="r"/>
              <a:t>10</a:t>
            </a:fld>
            <a:endParaRPr lang="en-GB" altLang="en-US" sz="1200"/>
          </a:p>
        </p:txBody>
      </p:sp>
      <p:sp>
        <p:nvSpPr>
          <p:cNvPr id="44035" name="Rectangle 2"/>
          <p:cNvSpPr>
            <a:spLocks noChangeArrowheads="1" noTextEdit="1"/>
          </p:cNvSpPr>
          <p:nvPr>
            <p:ph type="sldImg"/>
          </p:nvPr>
        </p:nvSpPr>
        <p:spPr>
          <a:solidFill>
            <a:srgbClr val="FFFFFF"/>
          </a:solidFill>
          <a:ln/>
        </p:spPr>
      </p:sp>
      <p:sp>
        <p:nvSpPr>
          <p:cNvPr id="44036"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smtClean="0"/>
              <a:t>The execute methods, as discussed before return a suitable object, according to their name</a:t>
            </a:r>
          </a:p>
          <a:p>
            <a:pPr eaLnBrk="1" hangingPunct="1"/>
            <a:r>
              <a:rPr lang="en-GB" altLang="en-US" smtClean="0"/>
              <a:t>The CreateParameter method allows the creation of parameter objects which allow passing of “checked” parameters into a stored procedure</a:t>
            </a:r>
          </a:p>
          <a:p>
            <a:pPr eaLnBrk="1" hangingPunct="1"/>
            <a:r>
              <a:rPr lang="en-GB" altLang="en-US" smtClean="0"/>
              <a:t>The Prepare method allows caching and compilation of SQL statements on the server, giving faster execution if the command is called more than once. This is provided by calling the sp_prepexec on SQL.</a:t>
            </a:r>
          </a:p>
        </p:txBody>
      </p:sp>
    </p:spTree>
    <p:extLst>
      <p:ext uri="{BB962C8B-B14F-4D97-AF65-F5344CB8AC3E}">
        <p14:creationId xmlns:p14="http://schemas.microsoft.com/office/powerpoint/2010/main" val="4018917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A97BD2E9-8F8F-4384-9420-5D758535F1E1}" type="slidenum">
              <a:rPr lang="en-GB" altLang="en-US" sz="1200"/>
              <a:pPr algn="r"/>
              <a:t>11</a:t>
            </a:fld>
            <a:endParaRPr lang="en-GB" altLang="en-US" sz="1200"/>
          </a:p>
        </p:txBody>
      </p:sp>
      <p:sp>
        <p:nvSpPr>
          <p:cNvPr id="46083" name="Rectangle 2"/>
          <p:cNvSpPr>
            <a:spLocks noChangeArrowheads="1" noTextEdit="1"/>
          </p:cNvSpPr>
          <p:nvPr>
            <p:ph type="sldImg"/>
          </p:nvPr>
        </p:nvSpPr>
        <p:spPr>
          <a:solidFill>
            <a:srgbClr val="FFFFFF"/>
          </a:solidFill>
          <a:ln/>
        </p:spPr>
      </p:sp>
      <p:sp>
        <p:nvSpPr>
          <p:cNvPr id="46084"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smtClean="0"/>
              <a:t>Now that we have our command setup, with it’s parameters, we need to actually get the data back. </a:t>
            </a:r>
          </a:p>
          <a:p>
            <a:pPr eaLnBrk="1" hangingPunct="1"/>
            <a:endParaRPr lang="en-GB" altLang="en-US" smtClean="0"/>
          </a:p>
          <a:p>
            <a:pPr eaLnBrk="1" hangingPunct="1"/>
            <a:r>
              <a:rPr lang="en-GB" altLang="en-US" smtClean="0"/>
              <a:t>As I said before, DataReader objects are highly optimised for fast, forward only enumeration of data from a data command. However, unlike the other ADO objects, it is not disconnected. Therefore it should be disposed of as soon as it’s use is finished.</a:t>
            </a:r>
          </a:p>
        </p:txBody>
      </p:sp>
    </p:spTree>
    <p:extLst>
      <p:ext uri="{BB962C8B-B14F-4D97-AF65-F5344CB8AC3E}">
        <p14:creationId xmlns:p14="http://schemas.microsoft.com/office/powerpoint/2010/main" val="1523266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24097E8D-F769-47D5-BE19-BBC596AF8F07}" type="slidenum">
              <a:rPr lang="en-GB" altLang="en-US" sz="1200"/>
              <a:pPr algn="r"/>
              <a:t>12</a:t>
            </a:fld>
            <a:endParaRPr lang="en-GB" altLang="en-US" sz="1200"/>
          </a:p>
        </p:txBody>
      </p:sp>
      <p:sp>
        <p:nvSpPr>
          <p:cNvPr id="48131" name="Rectangle 2"/>
          <p:cNvSpPr>
            <a:spLocks noChangeArrowheads="1" noTextEdit="1"/>
          </p:cNvSpPr>
          <p:nvPr>
            <p:ph type="sldImg"/>
          </p:nvPr>
        </p:nvSpPr>
        <p:spPr>
          <a:solidFill>
            <a:srgbClr val="FFFFFF"/>
          </a:solidFill>
          <a:ln/>
        </p:spPr>
      </p:sp>
      <p:sp>
        <p:nvSpPr>
          <p:cNvPr id="48132"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smtClean="0"/>
              <a:t>Unlike ADO’s recordset object, the DataReader object only holds one record in memory at a time</a:t>
            </a:r>
          </a:p>
          <a:p>
            <a:pPr eaLnBrk="1" hangingPunct="1"/>
            <a:r>
              <a:rPr lang="en-GB" altLang="en-US" smtClean="0"/>
              <a:t>As the access is forward only, this means we cannot perform anything complicated, like sorts on the DataReader, or even skipping to a particular record. We cannot even tell how many records there are in a DataReader. So, if you want, for example, a count, use a multiple select</a:t>
            </a:r>
          </a:p>
          <a:p>
            <a:pPr eaLnBrk="1" hangingPunct="1"/>
            <a:endParaRPr lang="en-GB" altLang="en-US" smtClean="0"/>
          </a:p>
        </p:txBody>
      </p:sp>
    </p:spTree>
    <p:extLst>
      <p:ext uri="{BB962C8B-B14F-4D97-AF65-F5344CB8AC3E}">
        <p14:creationId xmlns:p14="http://schemas.microsoft.com/office/powerpoint/2010/main" val="3605226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6E5173C1-0DCF-44AD-B0D9-61C776B553F2}" type="slidenum">
              <a:rPr lang="en-GB" altLang="en-US" sz="1200"/>
              <a:pPr algn="r"/>
              <a:t>13</a:t>
            </a:fld>
            <a:endParaRPr lang="en-GB" altLang="en-US" sz="120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GB" altLang="en-US" smtClean="0"/>
              <a:t>The first read call starts the connection and reads a record. </a:t>
            </a:r>
          </a:p>
        </p:txBody>
      </p:sp>
    </p:spTree>
    <p:extLst>
      <p:ext uri="{BB962C8B-B14F-4D97-AF65-F5344CB8AC3E}">
        <p14:creationId xmlns:p14="http://schemas.microsoft.com/office/powerpoint/2010/main" val="634825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AE13DD92-428D-4D1D-AFF0-BEEA71B424AA}" type="slidenum">
              <a:rPr lang="en-GB" altLang="en-US" sz="1200"/>
              <a:pPr algn="r"/>
              <a:t>14</a:t>
            </a:fld>
            <a:endParaRPr lang="en-GB" altLang="en-US" sz="1200"/>
          </a:p>
        </p:txBody>
      </p:sp>
      <p:sp>
        <p:nvSpPr>
          <p:cNvPr id="52227" name="Rectangle 2"/>
          <p:cNvSpPr>
            <a:spLocks noChangeArrowheads="1" noTextEdit="1"/>
          </p:cNvSpPr>
          <p:nvPr>
            <p:ph type="sldImg"/>
          </p:nvPr>
        </p:nvSpPr>
        <p:spPr>
          <a:solidFill>
            <a:srgbClr val="FFFFFF"/>
          </a:solidFill>
          <a:ln/>
        </p:spPr>
      </p:sp>
      <p:sp>
        <p:nvSpPr>
          <p:cNvPr id="52228"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smtClean="0"/>
              <a:t>The data reader provides other “quick” methods. There are two ways to get values back, as the .Net framework managed types, and methods to record strongly typed SQL data types. The SQL data types are generally quicker for manipulation as less conversion happens.</a:t>
            </a:r>
          </a:p>
          <a:p>
            <a:pPr eaLnBrk="1" hangingPunct="1"/>
            <a:endParaRPr lang="en-GB" altLang="en-US" smtClean="0"/>
          </a:p>
          <a:p>
            <a:pPr eaLnBrk="1" hangingPunct="1"/>
            <a:r>
              <a:rPr lang="en-GB" altLang="en-US" smtClean="0"/>
              <a:t>GetValues() takes an object array as its parameter. This can give speed increases for multiple column data, as the data is pushed into a local array in one call, rather than querying the object on a field by field basis.</a:t>
            </a:r>
          </a:p>
          <a:p>
            <a:pPr eaLnBrk="1" hangingPunct="1"/>
            <a:endParaRPr lang="en-GB" altLang="en-US" smtClean="0"/>
          </a:p>
          <a:p>
            <a:pPr eaLnBrk="1" hangingPunct="1"/>
            <a:r>
              <a:rPr lang="en-GB" altLang="en-US" smtClean="0"/>
              <a:t>IsDBNull() is the same as doing a comparison to the null (c#) / Nothing (VB) value.</a:t>
            </a:r>
          </a:p>
          <a:p>
            <a:pPr eaLnBrk="1" hangingPunct="1"/>
            <a:endParaRPr lang="en-GB" altLang="en-US" smtClean="0"/>
          </a:p>
          <a:p>
            <a:pPr eaLnBrk="1" hangingPunct="1"/>
            <a:r>
              <a:rPr lang="en-GB" altLang="en-US" smtClean="0"/>
              <a:t>GetSchemaTable() is for those of us writing generic readers. It returns a DataTable object that contains the schema information for the recordset returned.</a:t>
            </a:r>
          </a:p>
        </p:txBody>
      </p:sp>
    </p:spTree>
    <p:extLst>
      <p:ext uri="{BB962C8B-B14F-4D97-AF65-F5344CB8AC3E}">
        <p14:creationId xmlns:p14="http://schemas.microsoft.com/office/powerpoint/2010/main" val="1334851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A747E9-6199-40F8-A9EE-48AC519DEF40}" type="slidenum">
              <a:rPr lang="en-US" smtClean="0"/>
              <a:t>15</a:t>
            </a:fld>
            <a:endParaRPr lang="en-US"/>
          </a:p>
        </p:txBody>
      </p:sp>
    </p:spTree>
    <p:extLst>
      <p:ext uri="{BB962C8B-B14F-4D97-AF65-F5344CB8AC3E}">
        <p14:creationId xmlns:p14="http://schemas.microsoft.com/office/powerpoint/2010/main" val="4174202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7C54D9DE-D494-4DAA-B157-A0986F354508}" type="slidenum">
              <a:rPr lang="en-GB" altLang="en-US" sz="1200"/>
              <a:pPr algn="r"/>
              <a:t>16</a:t>
            </a:fld>
            <a:endParaRPr lang="en-GB" altLang="en-US" sz="1200"/>
          </a:p>
        </p:txBody>
      </p:sp>
      <p:sp>
        <p:nvSpPr>
          <p:cNvPr id="54275" name="Rectangle 2"/>
          <p:cNvSpPr>
            <a:spLocks noChangeArrowheads="1" noTextEdit="1"/>
          </p:cNvSpPr>
          <p:nvPr>
            <p:ph type="sldImg"/>
          </p:nvPr>
        </p:nvSpPr>
        <p:spPr>
          <a:solidFill>
            <a:srgbClr val="FFFFFF"/>
          </a:solidFill>
          <a:ln/>
        </p:spPr>
      </p:sp>
      <p:sp>
        <p:nvSpPr>
          <p:cNvPr id="54276"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smtClean="0"/>
              <a:t>What do I mean by in-memory representation? If we query data from a table, the dataset will be a portion of memory formatted exactly like that table, with columns having the same name, data type and so on, as well as containing the resulting records.</a:t>
            </a:r>
          </a:p>
          <a:p>
            <a:pPr eaLnBrk="1" hangingPunct="1"/>
            <a:endParaRPr lang="en-GB" altLang="en-US" smtClean="0"/>
          </a:p>
          <a:p>
            <a:pPr eaLnBrk="1" hangingPunct="1"/>
            <a:r>
              <a:rPr lang="en-GB" altLang="en-US" smtClean="0"/>
              <a:t>When you change values in a dataset, it is the in memory representation that is changed, not the database tables. However there are methods to synchronise your changes to the database</a:t>
            </a:r>
          </a:p>
          <a:p>
            <a:pPr eaLnBrk="1" hangingPunct="1"/>
            <a:endParaRPr lang="en-GB" altLang="en-US" smtClean="0"/>
          </a:p>
          <a:p>
            <a:pPr eaLnBrk="1" hangingPunct="1"/>
            <a:r>
              <a:rPr lang="en-GB" altLang="en-US" smtClean="0"/>
              <a:t>You can create DataSets programmatically, created tables, columns, setting widths and so on by hand, by using a DataAdapter to read from a database, or by loading XML into it. You can mix these around, so, for example, load an XML document representing an order, then, in the same dataset, retrieve data from a database matching the items in the order.</a:t>
            </a:r>
          </a:p>
          <a:p>
            <a:pPr eaLnBrk="1" hangingPunct="1"/>
            <a:endParaRPr lang="en-GB" altLang="en-US" smtClean="0"/>
          </a:p>
          <a:p>
            <a:pPr eaLnBrk="1" hangingPunct="1"/>
            <a:r>
              <a:rPr lang="en-GB" altLang="en-US" smtClean="0"/>
              <a:t>I am going to concentrate on populating DataSets from DataAdapters, as this is the method used when querying SQL.</a:t>
            </a:r>
          </a:p>
        </p:txBody>
      </p:sp>
    </p:spTree>
    <p:extLst>
      <p:ext uri="{BB962C8B-B14F-4D97-AF65-F5344CB8AC3E}">
        <p14:creationId xmlns:p14="http://schemas.microsoft.com/office/powerpoint/2010/main" val="2084990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38ED99FF-69FF-4A61-B048-81FD2139B19B}" type="slidenum">
              <a:rPr lang="en-GB" altLang="en-US" sz="1200"/>
              <a:pPr algn="r"/>
              <a:t>17</a:t>
            </a:fld>
            <a:endParaRPr lang="en-GB" altLang="en-US" sz="1200"/>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24700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1F962B65-2C6F-42D2-9B64-79C36B050A04}" type="slidenum">
              <a:rPr lang="en-GB" altLang="en-US" sz="1200"/>
              <a:pPr algn="r"/>
              <a:t>18</a:t>
            </a:fld>
            <a:endParaRPr lang="en-GB" altLang="en-US" sz="1200"/>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51759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B28F7172-1678-4D16-8ED0-17A52BBD4E3C}" type="slidenum">
              <a:rPr lang="en-GB" altLang="en-US" sz="1200"/>
              <a:pPr algn="r"/>
              <a:t>19</a:t>
            </a:fld>
            <a:endParaRPr lang="en-GB" altLang="en-US" sz="1200"/>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en-GB" altLang="en-US" smtClean="0"/>
              <a:t>Avoid autogenerating the commands. Your own SQL will be faster. Fields are passed in order and you can use primary keys, or a where field1=parameter1 and …. For all fields to recognise your data rows.</a:t>
            </a:r>
          </a:p>
        </p:txBody>
      </p:sp>
    </p:spTree>
    <p:extLst>
      <p:ext uri="{BB962C8B-B14F-4D97-AF65-F5344CB8AC3E}">
        <p14:creationId xmlns:p14="http://schemas.microsoft.com/office/powerpoint/2010/main" val="3410131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2300901C-1CB0-4D03-A024-2EA77FDB9B97}" type="slidenum">
              <a:rPr lang="en-GB" altLang="en-US" sz="1200"/>
              <a:pPr algn="r"/>
              <a:t>2</a:t>
            </a:fld>
            <a:endParaRPr lang="en-GB" altLang="en-US" sz="1200"/>
          </a:p>
        </p:txBody>
      </p:sp>
      <p:sp>
        <p:nvSpPr>
          <p:cNvPr id="9219" name="Rectangle 2"/>
          <p:cNvSpPr>
            <a:spLocks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675359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0020493E-CA73-433A-99C5-7C6390E3FA6A}" type="slidenum">
              <a:rPr lang="en-GB" altLang="en-US" sz="1200"/>
              <a:pPr algn="r"/>
              <a:t>20</a:t>
            </a:fld>
            <a:endParaRPr lang="en-GB" altLang="en-US" sz="1200"/>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en-GB" altLang="en-US" smtClean="0"/>
              <a:t>This code illustrates the creation of a DataAdapter, and the filling of a DataSet from that data adapter.</a:t>
            </a:r>
          </a:p>
          <a:p>
            <a:pPr eaLnBrk="1" hangingPunct="1"/>
            <a:r>
              <a:rPr lang="en-GB" altLang="en-US" smtClean="0"/>
              <a:t>We create a DataAdpater (there is only on constructor)</a:t>
            </a:r>
          </a:p>
          <a:p>
            <a:pPr eaLnBrk="1" hangingPunct="1"/>
            <a:r>
              <a:rPr lang="en-GB" altLang="en-US" smtClean="0"/>
              <a:t>Then we set the SelectCommand. This can be a string, or an already generated SQLCommand object (as discussed earlier), and in this example, we specify a connection to use. If the connect hasn’t been opened yet, calling Fill on the DataAdapter will open the connection, read the data and close it, if the connection is already open, the DataAdapter will use the connection and leave it open.</a:t>
            </a:r>
          </a:p>
          <a:p>
            <a:pPr eaLnBrk="1" hangingPunct="1"/>
            <a:r>
              <a:rPr lang="en-GB" altLang="en-US" smtClean="0"/>
              <a:t>We then set the MissingSchemaAction field to AddWithKey. This is the normal action you want to happen. If a table has a primary key, the data adapter will use this key to populate the table. Thus, if fill is called twice, it will no duplicate records.</a:t>
            </a:r>
          </a:p>
          <a:p>
            <a:pPr eaLnBrk="1" hangingPunct="1"/>
            <a:r>
              <a:rPr lang="en-GB" altLang="en-US" smtClean="0"/>
              <a:t>We then create a a data set, which contains a table called authorsTable, and we populate it by calling the DataAdapter’s fill method, specifying the dataset and the table name within that data set.</a:t>
            </a:r>
          </a:p>
          <a:p>
            <a:pPr eaLnBrk="1" hangingPunct="1"/>
            <a:r>
              <a:rPr lang="en-GB" altLang="en-US" smtClean="0"/>
              <a:t>If I call fill again, just specifying the DataSet, a new table will be created, as we haven’t given a table name.</a:t>
            </a:r>
          </a:p>
          <a:p>
            <a:pPr eaLnBrk="1" hangingPunct="1"/>
            <a:r>
              <a:rPr lang="en-GB" altLang="en-US" smtClean="0"/>
              <a:t>There are numerous varieties on the Fill method, you should get to know them all, and use whatever one you feel is suitable.</a:t>
            </a:r>
          </a:p>
        </p:txBody>
      </p:sp>
    </p:spTree>
    <p:extLst>
      <p:ext uri="{BB962C8B-B14F-4D97-AF65-F5344CB8AC3E}">
        <p14:creationId xmlns:p14="http://schemas.microsoft.com/office/powerpoint/2010/main" val="4067696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ADFFA956-9B9F-4640-A2BB-6D4C90B536D1}" type="slidenum">
              <a:rPr lang="en-GB" altLang="en-US" sz="1200"/>
              <a:pPr algn="r"/>
              <a:t>21</a:t>
            </a:fld>
            <a:endParaRPr lang="en-GB" altLang="en-US" sz="1200"/>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85093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FB1F6A86-3134-444B-BC5F-8EB9D83CAEFD}" type="slidenum">
              <a:rPr lang="en-GB" altLang="en-US" sz="1200"/>
              <a:pPr algn="r"/>
              <a:t>22</a:t>
            </a:fld>
            <a:endParaRPr lang="en-GB" altLang="en-US" sz="1200"/>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en-GB" altLang="en-US" smtClean="0"/>
              <a:t>So, we’ve populated a DataSet, using a DataAdapter, but what’s in there. DataTables.</a:t>
            </a:r>
          </a:p>
          <a:p>
            <a:pPr eaLnBrk="1" hangingPunct="1"/>
            <a:r>
              <a:rPr lang="en-GB" altLang="en-US" smtClean="0"/>
              <a:t>DataTables are the ADO.net equivalent  of a generic database table. It contains columns, rows, constraints and even relationships between tables within the same DataSet.</a:t>
            </a:r>
          </a:p>
          <a:p>
            <a:pPr eaLnBrk="1" hangingPunct="1"/>
            <a:r>
              <a:rPr lang="en-GB" altLang="en-US" smtClean="0"/>
              <a:t>Date Tables then contain DataRows</a:t>
            </a:r>
          </a:p>
        </p:txBody>
      </p:sp>
    </p:spTree>
    <p:extLst>
      <p:ext uri="{BB962C8B-B14F-4D97-AF65-F5344CB8AC3E}">
        <p14:creationId xmlns:p14="http://schemas.microsoft.com/office/powerpoint/2010/main" val="56965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8C2543DC-A3BE-44FA-BDCA-D3D7E6F3EE3F}" type="slidenum">
              <a:rPr lang="en-GB" altLang="en-US" sz="1200"/>
              <a:pPr algn="r"/>
              <a:t>23</a:t>
            </a:fld>
            <a:endParaRPr lang="en-GB" altLang="en-US" sz="1200"/>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r>
              <a:rPr lang="en-GB" altLang="en-US" smtClean="0"/>
              <a:t>So, we’ve populated a DataSet, using a DataAdapter, but what’s in there. DataTables, and in each DataTable, DataRows.</a:t>
            </a:r>
          </a:p>
          <a:p>
            <a:pPr eaLnBrk="1" hangingPunct="1"/>
            <a:endParaRPr lang="en-GB" altLang="en-US" smtClean="0"/>
          </a:p>
          <a:p>
            <a:pPr eaLnBrk="1" hangingPunct="1"/>
            <a:r>
              <a:rPr lang="en-GB" altLang="en-US" smtClean="0"/>
              <a:t>Note that we can set constraints between the various tables in a DataSet using the DataSet methods,</a:t>
            </a:r>
          </a:p>
        </p:txBody>
      </p:sp>
    </p:spTree>
    <p:extLst>
      <p:ext uri="{BB962C8B-B14F-4D97-AF65-F5344CB8AC3E}">
        <p14:creationId xmlns:p14="http://schemas.microsoft.com/office/powerpoint/2010/main" val="4059022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8E48CD39-60E6-47C7-B79D-AC94661AEBFE}" type="slidenum">
              <a:rPr lang="en-GB" altLang="en-US" sz="1200"/>
              <a:pPr algn="r"/>
              <a:t>24</a:t>
            </a:fld>
            <a:endParaRPr lang="en-GB" altLang="en-US" sz="1200"/>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r>
              <a:rPr lang="en-GB" altLang="en-US" smtClean="0"/>
              <a:t>Insert, modify and update all act on the dataColumns, within the datarows within the table.</a:t>
            </a:r>
          </a:p>
          <a:p>
            <a:pPr eaLnBrk="1" hangingPunct="1"/>
            <a:r>
              <a:rPr lang="en-GB" altLang="en-US" smtClean="0"/>
              <a:t>Search can be case sensitive, or not, depending on the CaseSensitive property of the table. It uses the select method where you can specify a SQL style where commmand (“au_name like ‘S%’”) for example.</a:t>
            </a:r>
          </a:p>
          <a:p>
            <a:pPr eaLnBrk="1" hangingPunct="1"/>
            <a:r>
              <a:rPr lang="en-GB" altLang="en-US" smtClean="0"/>
              <a:t>We can create our own views on tables using the DataView object (not covered in this presentation)</a:t>
            </a:r>
          </a:p>
          <a:p>
            <a:pPr eaLnBrk="1" hangingPunct="1"/>
            <a:r>
              <a:rPr lang="en-GB" altLang="en-US" smtClean="0"/>
              <a:t>Compare allows comparisons between 2 table objects.</a:t>
            </a:r>
          </a:p>
          <a:p>
            <a:pPr eaLnBrk="1" hangingPunct="1"/>
            <a:r>
              <a:rPr lang="en-GB" altLang="en-US" smtClean="0"/>
              <a:t>Clear empties all the records.</a:t>
            </a:r>
          </a:p>
          <a:p>
            <a:pPr eaLnBrk="1" hangingPunct="1"/>
            <a:r>
              <a:rPr lang="en-GB" altLang="en-US" smtClean="0"/>
              <a:t>Clone mirrors the schema, copy mirrors the schema and table contents</a:t>
            </a:r>
          </a:p>
          <a:p>
            <a:pPr eaLnBrk="1" hangingPunct="1"/>
            <a:endParaRPr lang="en-GB" altLang="en-US" smtClean="0"/>
          </a:p>
          <a:p>
            <a:pPr eaLnBrk="1" hangingPunct="1"/>
            <a:endParaRPr lang="en-GB" altLang="en-US" smtClean="0"/>
          </a:p>
        </p:txBody>
      </p:sp>
    </p:spTree>
    <p:extLst>
      <p:ext uri="{BB962C8B-B14F-4D97-AF65-F5344CB8AC3E}">
        <p14:creationId xmlns:p14="http://schemas.microsoft.com/office/powerpoint/2010/main" val="3223405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C034AF32-2D31-4573-8308-A547075BD2C9}" type="slidenum">
              <a:rPr lang="en-GB" altLang="en-US" sz="1200"/>
              <a:pPr algn="r"/>
              <a:t>25</a:t>
            </a:fld>
            <a:endParaRPr lang="en-GB" altLang="en-US" sz="1200"/>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r>
              <a:rPr lang="en-GB" altLang="en-US" smtClean="0"/>
              <a:t>DataRelations are the ADO.net equivalent of Data Shaping in ADO 2.6</a:t>
            </a:r>
          </a:p>
          <a:p>
            <a:pPr eaLnBrk="1" hangingPunct="1"/>
            <a:endParaRPr lang="en-GB" altLang="en-US" smtClean="0"/>
          </a:p>
          <a:p>
            <a:pPr eaLnBrk="1" hangingPunct="1"/>
            <a:r>
              <a:rPr lang="en-GB" altLang="en-US" smtClean="0"/>
              <a:t>Too big to cover</a:t>
            </a:r>
          </a:p>
        </p:txBody>
      </p:sp>
    </p:spTree>
    <p:extLst>
      <p:ext uri="{BB962C8B-B14F-4D97-AF65-F5344CB8AC3E}">
        <p14:creationId xmlns:p14="http://schemas.microsoft.com/office/powerpoint/2010/main" val="982440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874F7831-C3AA-41DF-81DC-4FCDCB7B9293}" type="slidenum">
              <a:rPr lang="en-GB" altLang="en-US" sz="1200"/>
              <a:pPr algn="r"/>
              <a:t>26</a:t>
            </a:fld>
            <a:endParaRPr lang="en-GB" altLang="en-US" sz="1200"/>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r>
              <a:rPr lang="en-GB" altLang="en-US" smtClean="0"/>
              <a:t>Too big to cover</a:t>
            </a:r>
          </a:p>
        </p:txBody>
      </p:sp>
    </p:spTree>
    <p:extLst>
      <p:ext uri="{BB962C8B-B14F-4D97-AF65-F5344CB8AC3E}">
        <p14:creationId xmlns:p14="http://schemas.microsoft.com/office/powerpoint/2010/main" val="830222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A747E9-6199-40F8-A9EE-48AC519DEF40}" type="slidenum">
              <a:rPr lang="en-US" smtClean="0"/>
              <a:t>27</a:t>
            </a:fld>
            <a:endParaRPr lang="en-US"/>
          </a:p>
        </p:txBody>
      </p:sp>
    </p:spTree>
    <p:extLst>
      <p:ext uri="{BB962C8B-B14F-4D97-AF65-F5344CB8AC3E}">
        <p14:creationId xmlns:p14="http://schemas.microsoft.com/office/powerpoint/2010/main" val="2589729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A747E9-6199-40F8-A9EE-48AC519DEF40}" type="slidenum">
              <a:rPr lang="en-US" smtClean="0"/>
              <a:t>28</a:t>
            </a:fld>
            <a:endParaRPr lang="en-US"/>
          </a:p>
        </p:txBody>
      </p:sp>
    </p:spTree>
    <p:extLst>
      <p:ext uri="{BB962C8B-B14F-4D97-AF65-F5344CB8AC3E}">
        <p14:creationId xmlns:p14="http://schemas.microsoft.com/office/powerpoint/2010/main" val="3596487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A747E9-6199-40F8-A9EE-48AC519DEF40}" type="slidenum">
              <a:rPr lang="en-US" smtClean="0"/>
              <a:t>29</a:t>
            </a:fld>
            <a:endParaRPr lang="en-US"/>
          </a:p>
        </p:txBody>
      </p:sp>
    </p:spTree>
    <p:extLst>
      <p:ext uri="{BB962C8B-B14F-4D97-AF65-F5344CB8AC3E}">
        <p14:creationId xmlns:p14="http://schemas.microsoft.com/office/powerpoint/2010/main" val="2684644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3894D15F-0083-40DC-B217-B79B60C3F1AA}" type="slidenum">
              <a:rPr lang="en-GB" altLang="en-US" sz="1200"/>
              <a:pPr algn="r"/>
              <a:t>3</a:t>
            </a:fld>
            <a:endParaRPr lang="en-GB" altLang="en-US" sz="1200"/>
          </a:p>
        </p:txBody>
      </p:sp>
      <p:sp>
        <p:nvSpPr>
          <p:cNvPr id="13315" name="Rectangle 2"/>
          <p:cNvSpPr>
            <a:spLocks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611545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A747E9-6199-40F8-A9EE-48AC519DEF40}" type="slidenum">
              <a:rPr lang="en-US" smtClean="0"/>
              <a:t>30</a:t>
            </a:fld>
            <a:endParaRPr lang="en-US"/>
          </a:p>
        </p:txBody>
      </p:sp>
    </p:spTree>
    <p:extLst>
      <p:ext uri="{BB962C8B-B14F-4D97-AF65-F5344CB8AC3E}">
        <p14:creationId xmlns:p14="http://schemas.microsoft.com/office/powerpoint/2010/main" val="1053507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A747E9-6199-40F8-A9EE-48AC519DEF40}" type="slidenum">
              <a:rPr lang="en-US" smtClean="0"/>
              <a:t>31</a:t>
            </a:fld>
            <a:endParaRPr lang="en-US"/>
          </a:p>
        </p:txBody>
      </p:sp>
    </p:spTree>
    <p:extLst>
      <p:ext uri="{BB962C8B-B14F-4D97-AF65-F5344CB8AC3E}">
        <p14:creationId xmlns:p14="http://schemas.microsoft.com/office/powerpoint/2010/main" val="3098158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A747E9-6199-40F8-A9EE-48AC519DEF40}" type="slidenum">
              <a:rPr lang="en-US" smtClean="0"/>
              <a:t>32</a:t>
            </a:fld>
            <a:endParaRPr lang="en-US"/>
          </a:p>
        </p:txBody>
      </p:sp>
    </p:spTree>
    <p:extLst>
      <p:ext uri="{BB962C8B-B14F-4D97-AF65-F5344CB8AC3E}">
        <p14:creationId xmlns:p14="http://schemas.microsoft.com/office/powerpoint/2010/main" val="461315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A747E9-6199-40F8-A9EE-48AC519DEF40}" type="slidenum">
              <a:rPr lang="en-US" smtClean="0"/>
              <a:t>33</a:t>
            </a:fld>
            <a:endParaRPr lang="en-US"/>
          </a:p>
        </p:txBody>
      </p:sp>
    </p:spTree>
    <p:extLst>
      <p:ext uri="{BB962C8B-B14F-4D97-AF65-F5344CB8AC3E}">
        <p14:creationId xmlns:p14="http://schemas.microsoft.com/office/powerpoint/2010/main" val="3366225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A747E9-6199-40F8-A9EE-48AC519DEF40}" type="slidenum">
              <a:rPr lang="en-US" smtClean="0"/>
              <a:t>34</a:t>
            </a:fld>
            <a:endParaRPr lang="en-US"/>
          </a:p>
        </p:txBody>
      </p:sp>
    </p:spTree>
    <p:extLst>
      <p:ext uri="{BB962C8B-B14F-4D97-AF65-F5344CB8AC3E}">
        <p14:creationId xmlns:p14="http://schemas.microsoft.com/office/powerpoint/2010/main" val="1316620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A747E9-6199-40F8-A9EE-48AC519DEF40}" type="slidenum">
              <a:rPr lang="en-US" smtClean="0"/>
              <a:t>35</a:t>
            </a:fld>
            <a:endParaRPr lang="en-US"/>
          </a:p>
        </p:txBody>
      </p:sp>
    </p:spTree>
    <p:extLst>
      <p:ext uri="{BB962C8B-B14F-4D97-AF65-F5344CB8AC3E}">
        <p14:creationId xmlns:p14="http://schemas.microsoft.com/office/powerpoint/2010/main" val="2248032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p:spPr>
        <p:txBody>
          <a:bodyPr/>
          <a:lstStyle/>
          <a:p>
            <a:pPr eaLnBrk="1" hangingPunct="1"/>
            <a:endParaRPr lang="en-US" altLang="en-US" smtClean="0"/>
          </a:p>
        </p:txBody>
      </p:sp>
      <p:sp>
        <p:nvSpPr>
          <p:cNvPr id="21508" name="Slide Number Placeholder 3"/>
          <p:cNvSpPr>
            <a:spLocks noGrp="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255094BF-EB8B-4A0B-83EC-62A0312167CA}" type="slidenum">
              <a:rPr lang="en-GB" altLang="en-US" sz="1200"/>
              <a:pPr algn="r"/>
              <a:t>4</a:t>
            </a:fld>
            <a:endParaRPr lang="en-GB" altLang="en-US" sz="1200"/>
          </a:p>
        </p:txBody>
      </p:sp>
    </p:spTree>
    <p:extLst>
      <p:ext uri="{BB962C8B-B14F-4D97-AF65-F5344CB8AC3E}">
        <p14:creationId xmlns:p14="http://schemas.microsoft.com/office/powerpoint/2010/main" val="146634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p:spPr>
        <p:txBody>
          <a:bodyPr/>
          <a:lstStyle/>
          <a:p>
            <a:pPr eaLnBrk="1" hangingPunct="1"/>
            <a:endParaRPr lang="en-US" altLang="en-US" smtClean="0"/>
          </a:p>
        </p:txBody>
      </p:sp>
      <p:sp>
        <p:nvSpPr>
          <p:cNvPr id="23556" name="Slide Number Placeholder 3"/>
          <p:cNvSpPr>
            <a:spLocks noGrp="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F9A471CF-9C39-4617-9D6A-D6D0CFBDC172}" type="slidenum">
              <a:rPr lang="en-GB" altLang="en-US" sz="1200"/>
              <a:pPr algn="r"/>
              <a:t>5</a:t>
            </a:fld>
            <a:endParaRPr lang="en-GB" altLang="en-US" sz="1200"/>
          </a:p>
        </p:txBody>
      </p:sp>
    </p:spTree>
    <p:extLst>
      <p:ext uri="{BB962C8B-B14F-4D97-AF65-F5344CB8AC3E}">
        <p14:creationId xmlns:p14="http://schemas.microsoft.com/office/powerpoint/2010/main" val="288437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86E2C20D-253F-4D85-89E9-764A326DF7D6}" type="slidenum">
              <a:rPr lang="en-GB" altLang="en-US" sz="1200"/>
              <a:pPr algn="r"/>
              <a:t>6</a:t>
            </a:fld>
            <a:endParaRPr lang="en-GB" altLang="en-US" sz="1200"/>
          </a:p>
        </p:txBody>
      </p:sp>
      <p:sp>
        <p:nvSpPr>
          <p:cNvPr id="25603" name="Rectangle 2"/>
          <p:cNvSpPr>
            <a:spLocks noChangeArrowheads="1" noTextEdit="1"/>
          </p:cNvSpPr>
          <p:nvPr>
            <p:ph type="sldImg"/>
          </p:nvPr>
        </p:nvSpPr>
        <p:spPr>
          <a:xfrm>
            <a:off x="1000125" y="685800"/>
            <a:ext cx="5010150" cy="2819400"/>
          </a:xfrm>
          <a:ln/>
        </p:spPr>
      </p:sp>
      <p:sp>
        <p:nvSpPr>
          <p:cNvPr id="25604" name="Rectangle 3"/>
          <p:cNvSpPr>
            <a:spLocks noGrp="1" noChangeArrowheads="1"/>
          </p:cNvSpPr>
          <p:nvPr>
            <p:ph type="body" idx="1"/>
          </p:nvPr>
        </p:nvSpPr>
        <p:spPr>
          <a:xfrm>
            <a:off x="914400" y="3733800"/>
            <a:ext cx="5029200" cy="4724400"/>
          </a:xfrm>
          <a:noFill/>
        </p:spPr>
        <p:txBody>
          <a:bodyPr/>
          <a:lstStyle/>
          <a:p>
            <a:pPr eaLnBrk="1" hangingPunct="1"/>
            <a:r>
              <a:rPr lang="en-GB" altLang="en-US" smtClean="0"/>
              <a:t>ADO.Net provides </a:t>
            </a:r>
            <a:r>
              <a:rPr lang="en-GB" altLang="en-US" b="1" smtClean="0"/>
              <a:t>Managed Data Access</a:t>
            </a:r>
            <a:r>
              <a:rPr lang="en-GB" altLang="en-US" smtClean="0"/>
              <a:t>. This means ADO.Net classes conform to the .Net framework standards, they are type safe and utilise the primitive types and base objects provided by the framework. Memory management and garbage collection are handled by the CLR which controls the way managed objects behave and run.</a:t>
            </a:r>
          </a:p>
          <a:p>
            <a:pPr eaLnBrk="1" hangingPunct="1"/>
            <a:endParaRPr lang="en-GB" altLang="en-US" smtClean="0"/>
          </a:p>
          <a:p>
            <a:pPr eaLnBrk="1" hangingPunct="1"/>
            <a:r>
              <a:rPr lang="en-GB" altLang="en-US" smtClean="0"/>
              <a:t>The role of a managed data provide is analogous to that of the OLE DB provider in ADO. They take care of</a:t>
            </a:r>
          </a:p>
          <a:p>
            <a:pPr eaLnBrk="1" hangingPunct="1"/>
            <a:endParaRPr lang="en-GB" altLang="en-US" smtClean="0"/>
          </a:p>
          <a:p>
            <a:pPr eaLnBrk="1" hangingPunct="1">
              <a:buFontTx/>
              <a:buChar char="•"/>
            </a:pPr>
            <a:r>
              <a:rPr lang="en-GB" altLang="en-US" smtClean="0"/>
              <a:t>Open a connection to the data source (using the connection object)</a:t>
            </a:r>
          </a:p>
          <a:p>
            <a:pPr eaLnBrk="1" hangingPunct="1">
              <a:buFontTx/>
              <a:buChar char="•"/>
            </a:pPr>
            <a:r>
              <a:rPr lang="en-GB" altLang="en-US" smtClean="0"/>
              <a:t>Get a stream of data from the data source (read only data provided by the DataReader object, updatable provided by the DataAdapter object)</a:t>
            </a:r>
          </a:p>
          <a:p>
            <a:pPr eaLnBrk="1" hangingPunct="1">
              <a:buFontTx/>
              <a:buChar char="•"/>
            </a:pPr>
            <a:r>
              <a:rPr lang="en-GB" altLang="en-US" smtClean="0"/>
              <a:t>Synchronise changes via the DataAdapter</a:t>
            </a:r>
          </a:p>
          <a:p>
            <a:pPr eaLnBrk="1" hangingPunct="1">
              <a:buFontTx/>
              <a:buChar char="•"/>
            </a:pPr>
            <a:r>
              <a:rPr lang="en-GB" altLang="en-US" smtClean="0"/>
              <a:t>Raise errors</a:t>
            </a:r>
          </a:p>
          <a:p>
            <a:pPr eaLnBrk="1" hangingPunct="1"/>
            <a:endParaRPr lang="en-GB" altLang="en-US" smtClean="0"/>
          </a:p>
          <a:p>
            <a:pPr eaLnBrk="1" hangingPunct="1"/>
            <a:r>
              <a:rPr lang="en-GB" altLang="en-US" smtClean="0"/>
              <a:t>The DataSet object is held in memory, server side and is disconnected, but provides the same level of information as the original data source, i.e. the data and the schema. It can also serialise (write to disk) using XML data documents.</a:t>
            </a:r>
          </a:p>
        </p:txBody>
      </p:sp>
    </p:spTree>
    <p:extLst>
      <p:ext uri="{BB962C8B-B14F-4D97-AF65-F5344CB8AC3E}">
        <p14:creationId xmlns:p14="http://schemas.microsoft.com/office/powerpoint/2010/main" val="3183234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6A43E33B-E0C0-4589-A4B6-1D5AE97EBDDD}" type="slidenum">
              <a:rPr lang="en-GB" altLang="en-US" sz="1200"/>
              <a:pPr algn="r"/>
              <a:t>7</a:t>
            </a:fld>
            <a:endParaRPr lang="en-GB" altLang="en-US" sz="1200"/>
          </a:p>
        </p:txBody>
      </p:sp>
      <p:sp>
        <p:nvSpPr>
          <p:cNvPr id="37891" name="Rectangle 2"/>
          <p:cNvSpPr>
            <a:spLocks noChangeArrowheads="1" noTextEdit="1"/>
          </p:cNvSpPr>
          <p:nvPr>
            <p:ph type="sldImg"/>
          </p:nvPr>
        </p:nvSpPr>
        <p:spPr>
          <a:solidFill>
            <a:srgbClr val="FFFFFF"/>
          </a:solidFill>
          <a:ln/>
        </p:spPr>
      </p:sp>
      <p:sp>
        <p:nvSpPr>
          <p:cNvPr id="37892"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smtClean="0"/>
              <a:t>All commands issued against a connection are done through a SqlCommand object. The command object can be used to return </a:t>
            </a:r>
          </a:p>
          <a:p>
            <a:pPr eaLnBrk="1" hangingPunct="1">
              <a:buFontTx/>
              <a:buChar char="•"/>
            </a:pPr>
            <a:r>
              <a:rPr lang="en-GB" altLang="en-US" smtClean="0"/>
              <a:t>DateReader objects (optimised, forward only objects),</a:t>
            </a:r>
          </a:p>
          <a:p>
            <a:pPr eaLnBrk="1" hangingPunct="1">
              <a:buFontTx/>
              <a:buChar char="•"/>
            </a:pPr>
            <a:r>
              <a:rPr lang="en-GB" altLang="en-US" smtClean="0"/>
              <a:t>NonQuery (simply returning the number of affected rows the command actioned on), </a:t>
            </a:r>
          </a:p>
          <a:p>
            <a:pPr eaLnBrk="1" hangingPunct="1">
              <a:buFontTx/>
              <a:buChar char="•"/>
            </a:pPr>
            <a:r>
              <a:rPr lang="en-GB" altLang="en-US" smtClean="0"/>
              <a:t>Scaler (the first column, of the first row of the first result set – suitable for commands that return sums and other aggregate functions), </a:t>
            </a:r>
          </a:p>
          <a:p>
            <a:pPr eaLnBrk="1" hangingPunct="1">
              <a:buFontTx/>
              <a:buChar char="•"/>
            </a:pPr>
            <a:r>
              <a:rPr lang="en-GB" altLang="en-US" smtClean="0"/>
              <a:t>XML readers or </a:t>
            </a:r>
          </a:p>
          <a:p>
            <a:pPr eaLnBrk="1" hangingPunct="1">
              <a:buFontTx/>
              <a:buChar char="•"/>
            </a:pPr>
            <a:r>
              <a:rPr lang="en-GB" altLang="en-US" smtClean="0"/>
              <a:t>as the basis for a SQLDataAdapter, which in turn populates a DataSet.</a:t>
            </a:r>
          </a:p>
        </p:txBody>
      </p:sp>
    </p:spTree>
    <p:extLst>
      <p:ext uri="{BB962C8B-B14F-4D97-AF65-F5344CB8AC3E}">
        <p14:creationId xmlns:p14="http://schemas.microsoft.com/office/powerpoint/2010/main" val="3324041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2110C713-89F7-42DB-8FB4-584100EB814D}" type="slidenum">
              <a:rPr lang="en-GB" altLang="en-US" sz="1200"/>
              <a:pPr algn="r"/>
              <a:t>8</a:t>
            </a:fld>
            <a:endParaRPr lang="en-GB" altLang="en-US" sz="1200"/>
          </a:p>
        </p:txBody>
      </p:sp>
      <p:sp>
        <p:nvSpPr>
          <p:cNvPr id="39939" name="Rectangle 2"/>
          <p:cNvSpPr>
            <a:spLocks noChangeArrowheads="1" noTextEdit="1"/>
          </p:cNvSpPr>
          <p:nvPr>
            <p:ph type="sldImg"/>
          </p:nvPr>
        </p:nvSpPr>
        <p:spPr>
          <a:solidFill>
            <a:srgbClr val="FFFFFF"/>
          </a:solidFill>
          <a:ln/>
        </p:spPr>
      </p:sp>
      <p:sp>
        <p:nvSpPr>
          <p:cNvPr id="39940"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smtClean="0"/>
              <a:t>For people not used to an OO environment (the VBScript and VB6 programmers out there) the idea of multiple constructors, or multiple ways to call an object’s method is confusing. This facility is called </a:t>
            </a:r>
            <a:r>
              <a:rPr lang="en-GB" altLang="en-US" b="1" smtClean="0"/>
              <a:t>overloading</a:t>
            </a:r>
            <a:r>
              <a:rPr lang="en-GB" altLang="en-US" smtClean="0"/>
              <a:t>. You don’t need to worry about how it’s done, just be aware it’s there to make use of.</a:t>
            </a:r>
          </a:p>
          <a:p>
            <a:pPr eaLnBrk="1" hangingPunct="1"/>
            <a:r>
              <a:rPr lang="en-GB" altLang="en-US" smtClean="0"/>
              <a:t>As there are multiple constructors, there are multiple ways to create and use a SQL command. No one is the correct one, choose the one that is useful for your application.</a:t>
            </a:r>
          </a:p>
        </p:txBody>
      </p:sp>
    </p:spTree>
    <p:extLst>
      <p:ext uri="{BB962C8B-B14F-4D97-AF65-F5344CB8AC3E}">
        <p14:creationId xmlns:p14="http://schemas.microsoft.com/office/powerpoint/2010/main" val="2020953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r"/>
            <a:fld id="{5CFA9241-6C1F-49F8-80AB-B1A6E9208503}" type="slidenum">
              <a:rPr lang="en-GB" altLang="en-US" sz="1200"/>
              <a:pPr algn="r"/>
              <a:t>9</a:t>
            </a:fld>
            <a:endParaRPr lang="en-GB" altLang="en-US" sz="1200"/>
          </a:p>
        </p:txBody>
      </p:sp>
      <p:sp>
        <p:nvSpPr>
          <p:cNvPr id="41987" name="Rectangle 2"/>
          <p:cNvSpPr>
            <a:spLocks noChangeArrowheads="1" noTextEdit="1"/>
          </p:cNvSpPr>
          <p:nvPr>
            <p:ph type="sldImg"/>
          </p:nvPr>
        </p:nvSpPr>
        <p:spPr>
          <a:solidFill>
            <a:srgbClr val="FFFFFF"/>
          </a:solidFill>
          <a:ln/>
        </p:spPr>
      </p:sp>
      <p:sp>
        <p:nvSpPr>
          <p:cNvPr id="41988"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r>
              <a:rPr lang="en-GB" altLang="en-US" smtClean="0"/>
              <a:t>The sample above shows a basic method of constructing a command object.</a:t>
            </a:r>
          </a:p>
          <a:p>
            <a:pPr eaLnBrk="1" hangingPunct="1"/>
            <a:r>
              <a:rPr lang="en-GB" altLang="en-US" smtClean="0"/>
              <a:t>Note that you can open the connection after you have set up the command object.</a:t>
            </a:r>
          </a:p>
          <a:p>
            <a:pPr eaLnBrk="1" hangingPunct="1"/>
            <a:r>
              <a:rPr lang="en-GB" altLang="en-US" smtClean="0"/>
              <a:t>Once the command and the connection objects are open you can call the data “renderer” you require, in this case a simple DataReader.</a:t>
            </a:r>
          </a:p>
          <a:p>
            <a:pPr eaLnBrk="1" hangingPunct="1"/>
            <a:r>
              <a:rPr lang="en-GB" altLang="en-US" smtClean="0"/>
              <a:t>The command object has various properties which can be used to optimise the command before it’s executed.</a:t>
            </a:r>
          </a:p>
          <a:p>
            <a:pPr eaLnBrk="1" hangingPunct="1"/>
            <a:r>
              <a:rPr lang="en-GB" altLang="en-US" smtClean="0"/>
              <a:t>Don’t forget to close and dispose of everything as soon as possible.</a:t>
            </a:r>
          </a:p>
        </p:txBody>
      </p:sp>
    </p:spTree>
    <p:extLst>
      <p:ext uri="{BB962C8B-B14F-4D97-AF65-F5344CB8AC3E}">
        <p14:creationId xmlns:p14="http://schemas.microsoft.com/office/powerpoint/2010/main" val="11544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B50EB8-DF19-4774-A684-AD78884BA541}"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F4424-07B4-4E55-A2C4-24DCBC76A775}" type="slidenum">
              <a:rPr lang="en-US" smtClean="0"/>
              <a:t>‹#›</a:t>
            </a:fld>
            <a:endParaRPr lang="en-US"/>
          </a:p>
        </p:txBody>
      </p:sp>
    </p:spTree>
    <p:extLst>
      <p:ext uri="{BB962C8B-B14F-4D97-AF65-F5344CB8AC3E}">
        <p14:creationId xmlns:p14="http://schemas.microsoft.com/office/powerpoint/2010/main" val="68123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B0F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50EB8-DF19-4774-A684-AD78884BA541}"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F4424-07B4-4E55-A2C4-24DCBC76A775}" type="slidenum">
              <a:rPr lang="en-US" smtClean="0"/>
              <a:t>‹#›</a:t>
            </a:fld>
            <a:endParaRPr lang="en-US"/>
          </a:p>
        </p:txBody>
      </p:sp>
    </p:spTree>
    <p:extLst>
      <p:ext uri="{BB962C8B-B14F-4D97-AF65-F5344CB8AC3E}">
        <p14:creationId xmlns:p14="http://schemas.microsoft.com/office/powerpoint/2010/main" val="615645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50EB8-DF19-4774-A684-AD78884BA541}"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F4424-07B4-4E55-A2C4-24DCBC76A775}" type="slidenum">
              <a:rPr lang="en-US" smtClean="0"/>
              <a:t>‹#›</a:t>
            </a:fld>
            <a:endParaRPr lang="en-US"/>
          </a:p>
        </p:txBody>
      </p:sp>
    </p:spTree>
    <p:extLst>
      <p:ext uri="{BB962C8B-B14F-4D97-AF65-F5344CB8AC3E}">
        <p14:creationId xmlns:p14="http://schemas.microsoft.com/office/powerpoint/2010/main" val="3409242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381000"/>
            <a:ext cx="10363200" cy="579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1"/>
          <p:cNvSpPr>
            <a:spLocks noGrp="1" noChangeArrowheads="1"/>
          </p:cNvSpPr>
          <p:nvPr>
            <p:ph type="sldNum" sz="quarter" idx="12"/>
          </p:nvPr>
        </p:nvSpPr>
        <p:spPr>
          <a:ln/>
        </p:spPr>
        <p:txBody>
          <a:bodyPr/>
          <a:lstStyle>
            <a:lvl1pPr>
              <a:defRPr/>
            </a:lvl1pPr>
          </a:lstStyle>
          <a:p>
            <a:pPr>
              <a:defRPr/>
            </a:pPr>
            <a:fld id="{A2A5E9D0-BF91-4C03-8DFB-9D33D3FC9FEC}" type="slidenum">
              <a:rPr lang="en-US" altLang="en-US"/>
              <a:pPr>
                <a:defRPr/>
              </a:pPr>
              <a:t>‹#›</a:t>
            </a:fld>
            <a:endParaRPr lang="en-US" altLang="en-US"/>
          </a:p>
        </p:txBody>
      </p:sp>
    </p:spTree>
    <p:extLst>
      <p:ext uri="{BB962C8B-B14F-4D97-AF65-F5344CB8AC3E}">
        <p14:creationId xmlns:p14="http://schemas.microsoft.com/office/powerpoint/2010/main" val="260921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B50EB8-DF19-4774-A684-AD78884BA541}"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F4424-07B4-4E55-A2C4-24DCBC76A775}" type="slidenum">
              <a:rPr lang="en-US" smtClean="0"/>
              <a:t>‹#›</a:t>
            </a:fld>
            <a:endParaRPr lang="en-US"/>
          </a:p>
        </p:txBody>
      </p:sp>
    </p:spTree>
    <p:extLst>
      <p:ext uri="{BB962C8B-B14F-4D97-AF65-F5344CB8AC3E}">
        <p14:creationId xmlns:p14="http://schemas.microsoft.com/office/powerpoint/2010/main" val="352258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B50EB8-DF19-4774-A684-AD78884BA541}" type="datetimeFigureOut">
              <a:rPr lang="en-US" smtClean="0"/>
              <a:t>11/16/2014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F4424-07B4-4E55-A2C4-24DCBC76A775}" type="slidenum">
              <a:rPr lang="en-US" smtClean="0"/>
              <a:t>‹#›</a:t>
            </a:fld>
            <a:endParaRPr lang="en-US"/>
          </a:p>
        </p:txBody>
      </p:sp>
    </p:spTree>
    <p:extLst>
      <p:ext uri="{BB962C8B-B14F-4D97-AF65-F5344CB8AC3E}">
        <p14:creationId xmlns:p14="http://schemas.microsoft.com/office/powerpoint/2010/main" val="452850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B50EB8-DF19-4774-A684-AD78884BA541}" type="datetimeFigureOut">
              <a:rPr lang="en-US" smtClean="0"/>
              <a:t>11/16/2014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F4424-07B4-4E55-A2C4-24DCBC76A775}" type="slidenum">
              <a:rPr lang="en-US" smtClean="0"/>
              <a:t>‹#›</a:t>
            </a:fld>
            <a:endParaRPr lang="en-US"/>
          </a:p>
        </p:txBody>
      </p:sp>
    </p:spTree>
    <p:extLst>
      <p:ext uri="{BB962C8B-B14F-4D97-AF65-F5344CB8AC3E}">
        <p14:creationId xmlns:p14="http://schemas.microsoft.com/office/powerpoint/2010/main" val="79314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B50EB8-DF19-4774-A684-AD78884BA541}" type="datetimeFigureOut">
              <a:rPr lang="en-US" smtClean="0"/>
              <a:t>11/16/2014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7F4424-07B4-4E55-A2C4-24DCBC76A775}" type="slidenum">
              <a:rPr lang="en-US" smtClean="0"/>
              <a:t>‹#›</a:t>
            </a:fld>
            <a:endParaRPr lang="en-US"/>
          </a:p>
        </p:txBody>
      </p:sp>
    </p:spTree>
    <p:extLst>
      <p:ext uri="{BB962C8B-B14F-4D97-AF65-F5344CB8AC3E}">
        <p14:creationId xmlns:p14="http://schemas.microsoft.com/office/powerpoint/2010/main" val="399352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B50EB8-DF19-4774-A684-AD78884BA541}" type="datetimeFigureOut">
              <a:rPr lang="en-US" smtClean="0"/>
              <a:t>11/16/2014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7F4424-07B4-4E55-A2C4-24DCBC76A775}" type="slidenum">
              <a:rPr lang="en-US" smtClean="0"/>
              <a:t>‹#›</a:t>
            </a:fld>
            <a:endParaRPr lang="en-US"/>
          </a:p>
        </p:txBody>
      </p:sp>
    </p:spTree>
    <p:extLst>
      <p:ext uri="{BB962C8B-B14F-4D97-AF65-F5344CB8AC3E}">
        <p14:creationId xmlns:p14="http://schemas.microsoft.com/office/powerpoint/2010/main" val="2235295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B50EB8-DF19-4774-A684-AD78884BA541}" type="datetimeFigureOut">
              <a:rPr lang="en-US" smtClean="0"/>
              <a:t>11/16/2014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7F4424-07B4-4E55-A2C4-24DCBC76A775}" type="slidenum">
              <a:rPr lang="en-US" smtClean="0"/>
              <a:t>‹#›</a:t>
            </a:fld>
            <a:endParaRPr lang="en-US"/>
          </a:p>
        </p:txBody>
      </p:sp>
    </p:spTree>
    <p:extLst>
      <p:ext uri="{BB962C8B-B14F-4D97-AF65-F5344CB8AC3E}">
        <p14:creationId xmlns:p14="http://schemas.microsoft.com/office/powerpoint/2010/main" val="120651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50EB8-DF19-4774-A684-AD78884BA541}" type="datetimeFigureOut">
              <a:rPr lang="en-US" smtClean="0"/>
              <a:t>11/16/2014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F4424-07B4-4E55-A2C4-24DCBC76A775}" type="slidenum">
              <a:rPr lang="en-US" smtClean="0"/>
              <a:t>‹#›</a:t>
            </a:fld>
            <a:endParaRPr lang="en-US"/>
          </a:p>
        </p:txBody>
      </p:sp>
    </p:spTree>
    <p:extLst>
      <p:ext uri="{BB962C8B-B14F-4D97-AF65-F5344CB8AC3E}">
        <p14:creationId xmlns:p14="http://schemas.microsoft.com/office/powerpoint/2010/main" val="381618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B0F0"/>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B50EB8-DF19-4774-A684-AD78884BA541}" type="datetimeFigureOut">
              <a:rPr lang="en-US" smtClean="0"/>
              <a:t>11/16/2014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F4424-07B4-4E55-A2C4-24DCBC76A775}" type="slidenum">
              <a:rPr lang="en-US" smtClean="0"/>
              <a:t>‹#›</a:t>
            </a:fld>
            <a:endParaRPr lang="en-US"/>
          </a:p>
        </p:txBody>
      </p:sp>
    </p:spTree>
    <p:extLst>
      <p:ext uri="{BB962C8B-B14F-4D97-AF65-F5344CB8AC3E}">
        <p14:creationId xmlns:p14="http://schemas.microsoft.com/office/powerpoint/2010/main" val="399042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50EB8-DF19-4774-A684-AD78884BA541}" type="datetimeFigureOut">
              <a:rPr lang="en-US" smtClean="0"/>
              <a:t>11/16/2014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F4424-07B4-4E55-A2C4-24DCBC76A775}" type="slidenum">
              <a:rPr lang="en-US" smtClean="0"/>
              <a:t>‹#›</a:t>
            </a:fld>
            <a:endParaRPr lang="en-US"/>
          </a:p>
        </p:txBody>
      </p:sp>
    </p:spTree>
    <p:extLst>
      <p:ext uri="{BB962C8B-B14F-4D97-AF65-F5344CB8AC3E}">
        <p14:creationId xmlns:p14="http://schemas.microsoft.com/office/powerpoint/2010/main" val="3847803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rgbClr val="00B0F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ADO.NET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181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Command Methods</a:t>
            </a:r>
            <a:endParaRPr lang="en-GB" altLang="en-US" smtClean="0">
              <a:latin typeface="Verdana" panose="020B0604030504040204" pitchFamily="34" charset="0"/>
            </a:endParaRPr>
          </a:p>
        </p:txBody>
      </p:sp>
      <p:sp>
        <p:nvSpPr>
          <p:cNvPr id="43011" name="Rectangle 3"/>
          <p:cNvSpPr>
            <a:spLocks noGrp="1" noChangeArrowheads="1"/>
          </p:cNvSpPr>
          <p:nvPr>
            <p:ph type="body" idx="1"/>
          </p:nvPr>
        </p:nvSpPr>
        <p:spPr/>
        <p:txBody>
          <a:bodyPr/>
          <a:lstStyle/>
          <a:p>
            <a:r>
              <a:rPr lang="en-GB" altLang="en-US" dirty="0" smtClean="0">
                <a:latin typeface="Verdana" panose="020B0604030504040204" pitchFamily="34" charset="0"/>
              </a:rPr>
              <a:t>.</a:t>
            </a:r>
            <a:r>
              <a:rPr lang="en-GB" altLang="en-US" dirty="0" err="1" smtClean="0">
                <a:latin typeface="Verdana" panose="020B0604030504040204" pitchFamily="34" charset="0"/>
              </a:rPr>
              <a:t>ExecuteReader</a:t>
            </a:r>
            <a:r>
              <a:rPr lang="en-GB" altLang="en-US" dirty="0" smtClean="0">
                <a:latin typeface="Verdana" panose="020B0604030504040204" pitchFamily="34" charset="0"/>
              </a:rPr>
              <a:t>() - </a:t>
            </a:r>
            <a:r>
              <a:rPr lang="en-GB" altLang="en-US" sz="2400" dirty="0">
                <a:latin typeface="Verdana" panose="020B0604030504040204" pitchFamily="34" charset="0"/>
              </a:rPr>
              <a:t>Returns DataReader</a:t>
            </a:r>
            <a:endParaRPr lang="en-GB" altLang="en-US" dirty="0" smtClean="0">
              <a:latin typeface="Verdana" panose="020B0604030504040204" pitchFamily="34" charset="0"/>
            </a:endParaRPr>
          </a:p>
          <a:p>
            <a:r>
              <a:rPr lang="en-GB" altLang="en-US" dirty="0" smtClean="0">
                <a:latin typeface="Verdana" panose="020B0604030504040204" pitchFamily="34" charset="0"/>
              </a:rPr>
              <a:t>.</a:t>
            </a:r>
            <a:r>
              <a:rPr lang="en-GB" altLang="en-US" dirty="0" err="1" smtClean="0">
                <a:latin typeface="Verdana" panose="020B0604030504040204" pitchFamily="34" charset="0"/>
              </a:rPr>
              <a:t>ExecuteNonQuery</a:t>
            </a:r>
            <a:r>
              <a:rPr lang="en-GB" altLang="en-US" dirty="0" smtClean="0">
                <a:latin typeface="Verdana" panose="020B0604030504040204" pitchFamily="34" charset="0"/>
              </a:rPr>
              <a:t>() - </a:t>
            </a:r>
            <a:r>
              <a:rPr lang="en-GB" altLang="en-US" sz="2000" b="1" dirty="0">
                <a:latin typeface="Verdana" panose="020B0604030504040204" pitchFamily="34" charset="0"/>
              </a:rPr>
              <a:t>Returns # of Rows Affected</a:t>
            </a:r>
            <a:endParaRPr lang="en-GB" altLang="en-US" sz="1800" b="1" dirty="0">
              <a:latin typeface="Verdana" panose="020B0604030504040204" pitchFamily="34" charset="0"/>
            </a:endParaRPr>
          </a:p>
          <a:p>
            <a:r>
              <a:rPr lang="en-GB" altLang="en-US" dirty="0" smtClean="0">
                <a:latin typeface="Verdana" panose="020B0604030504040204" pitchFamily="34" charset="0"/>
              </a:rPr>
              <a:t>.</a:t>
            </a:r>
            <a:r>
              <a:rPr lang="en-GB" altLang="en-US" dirty="0" err="1" smtClean="0">
                <a:latin typeface="Verdana" panose="020B0604030504040204" pitchFamily="34" charset="0"/>
              </a:rPr>
              <a:t>ExecuteXMLReader</a:t>
            </a:r>
            <a:r>
              <a:rPr lang="en-GB" altLang="en-US" dirty="0" smtClean="0">
                <a:latin typeface="Verdana" panose="020B0604030504040204" pitchFamily="34" charset="0"/>
              </a:rPr>
              <a:t>() </a:t>
            </a:r>
            <a:r>
              <a:rPr lang="en-GB" altLang="en-US" sz="2400" dirty="0" smtClean="0">
                <a:latin typeface="Verdana" panose="020B0604030504040204" pitchFamily="34" charset="0"/>
              </a:rPr>
              <a:t>- </a:t>
            </a:r>
            <a:r>
              <a:rPr lang="en-GB" altLang="en-US" sz="2000" dirty="0">
                <a:latin typeface="Verdana" panose="020B0604030504040204" pitchFamily="34" charset="0"/>
              </a:rPr>
              <a:t>Returns </a:t>
            </a:r>
            <a:r>
              <a:rPr lang="en-GB" altLang="en-US" sz="2000" dirty="0" err="1">
                <a:latin typeface="Verdana" panose="020B0604030504040204" pitchFamily="34" charset="0"/>
              </a:rPr>
              <a:t>XMLReader</a:t>
            </a:r>
            <a:r>
              <a:rPr lang="en-GB" altLang="en-US" sz="2000" dirty="0">
                <a:latin typeface="Verdana" panose="020B0604030504040204" pitchFamily="34" charset="0"/>
              </a:rPr>
              <a:t> Object  to Read </a:t>
            </a:r>
            <a:r>
              <a:rPr lang="en-GB" altLang="en-US" sz="2000" dirty="0" smtClean="0">
                <a:latin typeface="Verdana" panose="020B0604030504040204" pitchFamily="34" charset="0"/>
              </a:rPr>
              <a:t>XML</a:t>
            </a:r>
            <a:endParaRPr lang="en-GB" altLang="en-US" sz="2000" dirty="0">
              <a:latin typeface="Verdana" panose="020B0604030504040204" pitchFamily="34" charset="0"/>
            </a:endParaRPr>
          </a:p>
          <a:p>
            <a:r>
              <a:rPr lang="en-GB" altLang="en-US" dirty="0" smtClean="0">
                <a:latin typeface="Verdana" panose="020B0604030504040204" pitchFamily="34" charset="0"/>
              </a:rPr>
              <a:t>.</a:t>
            </a:r>
            <a:r>
              <a:rPr lang="en-GB" altLang="en-US" dirty="0" err="1" smtClean="0">
                <a:latin typeface="Verdana" panose="020B0604030504040204" pitchFamily="34" charset="0"/>
              </a:rPr>
              <a:t>ExecuteScaler</a:t>
            </a:r>
            <a:r>
              <a:rPr lang="en-GB" altLang="en-US" dirty="0" smtClean="0">
                <a:latin typeface="Verdana" panose="020B0604030504040204" pitchFamily="34" charset="0"/>
              </a:rPr>
              <a:t>() - </a:t>
            </a:r>
            <a:r>
              <a:rPr lang="en-GB" altLang="en-US" sz="2000" dirty="0">
                <a:latin typeface="Verdana" panose="020B0604030504040204" pitchFamily="34" charset="0"/>
              </a:rPr>
              <a:t>Returns a Single Value e.g. SQL SUM function.</a:t>
            </a:r>
            <a:endParaRPr lang="en-GB" altLang="en-US" dirty="0" smtClean="0">
              <a:latin typeface="Verdana" panose="020B0604030504040204" pitchFamily="34" charset="0"/>
            </a:endParaRPr>
          </a:p>
          <a:p>
            <a:endParaRPr lang="en-GB" altLang="en-US" dirty="0" smtClean="0">
              <a:latin typeface="Verdana" panose="020B0604030504040204" pitchFamily="34" charset="0"/>
            </a:endParaRPr>
          </a:p>
        </p:txBody>
      </p:sp>
    </p:spTree>
    <p:extLst>
      <p:ext uri="{BB962C8B-B14F-4D97-AF65-F5344CB8AC3E}">
        <p14:creationId xmlns:p14="http://schemas.microsoft.com/office/powerpoint/2010/main" val="292263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The DataReader object</a:t>
            </a:r>
            <a:endParaRPr lang="en-GB" altLang="en-US" smtClean="0">
              <a:latin typeface="Verdana" panose="020B0604030504040204" pitchFamily="34" charset="0"/>
            </a:endParaRPr>
          </a:p>
        </p:txBody>
      </p:sp>
      <p:sp>
        <p:nvSpPr>
          <p:cNvPr id="45059" name="Rectangle 3"/>
          <p:cNvSpPr>
            <a:spLocks noGrp="1" noChangeArrowheads="1"/>
          </p:cNvSpPr>
          <p:nvPr>
            <p:ph type="body" idx="1"/>
          </p:nvPr>
        </p:nvSpPr>
        <p:spPr/>
        <p:txBody>
          <a:bodyPr/>
          <a:lstStyle/>
          <a:p>
            <a:r>
              <a:rPr lang="en-GB" altLang="en-US" smtClean="0">
                <a:latin typeface="Verdana" panose="020B0604030504040204" pitchFamily="34" charset="0"/>
              </a:rPr>
              <a:t>DataReader objects are highly optimised for fast, forward only enumeration of data from a data command</a:t>
            </a:r>
          </a:p>
          <a:p>
            <a:r>
              <a:rPr lang="en-GB" altLang="en-US" smtClean="0">
                <a:latin typeface="Verdana" panose="020B0604030504040204" pitchFamily="34" charset="0"/>
              </a:rPr>
              <a:t>A DataReader is </a:t>
            </a:r>
            <a:r>
              <a:rPr lang="en-GB" altLang="en-US" b="1" smtClean="0">
                <a:latin typeface="Verdana" panose="020B0604030504040204" pitchFamily="34" charset="0"/>
              </a:rPr>
              <a:t>not</a:t>
            </a:r>
            <a:r>
              <a:rPr lang="en-GB" altLang="en-US" smtClean="0">
                <a:latin typeface="Verdana" panose="020B0604030504040204" pitchFamily="34" charset="0"/>
              </a:rPr>
              <a:t> disconnected</a:t>
            </a:r>
          </a:p>
        </p:txBody>
      </p:sp>
    </p:spTree>
    <p:extLst>
      <p:ext uri="{BB962C8B-B14F-4D97-AF65-F5344CB8AC3E}">
        <p14:creationId xmlns:p14="http://schemas.microsoft.com/office/powerpoint/2010/main" val="360591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The DataReader object</a:t>
            </a:r>
            <a:endParaRPr lang="en-GB" altLang="en-US" smtClean="0">
              <a:latin typeface="Verdana" panose="020B0604030504040204" pitchFamily="34" charset="0"/>
            </a:endParaRPr>
          </a:p>
        </p:txBody>
      </p:sp>
      <p:sp>
        <p:nvSpPr>
          <p:cNvPr id="47107" name="Rectangle 3"/>
          <p:cNvSpPr>
            <a:spLocks noGrp="1" noChangeArrowheads="1"/>
          </p:cNvSpPr>
          <p:nvPr>
            <p:ph type="body" idx="1"/>
          </p:nvPr>
        </p:nvSpPr>
        <p:spPr/>
        <p:txBody>
          <a:bodyPr/>
          <a:lstStyle/>
          <a:p>
            <a:r>
              <a:rPr lang="en-GB" altLang="en-US" smtClean="0">
                <a:latin typeface="Verdana" panose="020B0604030504040204" pitchFamily="34" charset="0"/>
              </a:rPr>
              <a:t>Access to data is on a per record basis.</a:t>
            </a:r>
          </a:p>
          <a:p>
            <a:r>
              <a:rPr lang="en-GB" altLang="en-US" smtClean="0">
                <a:latin typeface="Verdana" panose="020B0604030504040204" pitchFamily="34" charset="0"/>
              </a:rPr>
              <a:t>Forward only</a:t>
            </a:r>
          </a:p>
          <a:p>
            <a:r>
              <a:rPr lang="en-GB" altLang="en-US" smtClean="0">
                <a:latin typeface="Verdana" panose="020B0604030504040204" pitchFamily="34" charset="0"/>
              </a:rPr>
              <a:t>Read only</a:t>
            </a:r>
          </a:p>
          <a:p>
            <a:r>
              <a:rPr lang="en-GB" altLang="en-US" smtClean="0">
                <a:latin typeface="Verdana" panose="020B0604030504040204" pitchFamily="34" charset="0"/>
              </a:rPr>
              <a:t>Does support multiple recordsets</a:t>
            </a:r>
          </a:p>
        </p:txBody>
      </p:sp>
    </p:spTree>
    <p:extLst>
      <p:ext uri="{BB962C8B-B14F-4D97-AF65-F5344CB8AC3E}">
        <p14:creationId xmlns:p14="http://schemas.microsoft.com/office/powerpoint/2010/main" val="305688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GB" altLang="en-US" dirty="0" smtClean="0">
                <a:solidFill>
                  <a:schemeClr val="accent2"/>
                </a:solidFill>
                <a:latin typeface="Verdana" panose="020B0604030504040204" pitchFamily="34" charset="0"/>
              </a:rPr>
              <a:t>Creating a </a:t>
            </a:r>
            <a:r>
              <a:rPr lang="en-GB" altLang="en-US" dirty="0" smtClean="0">
                <a:solidFill>
                  <a:schemeClr val="accent2"/>
                </a:solidFill>
                <a:latin typeface="Verdana" panose="020B0604030504040204" pitchFamily="34" charset="0"/>
              </a:rPr>
              <a:t>Data Reader</a:t>
            </a:r>
            <a:endParaRPr lang="en-GB" altLang="en-US" dirty="0" smtClean="0">
              <a:latin typeface="Verdana" panose="020B0604030504040204" pitchFamily="34" charset="0"/>
            </a:endParaRPr>
          </a:p>
        </p:txBody>
      </p:sp>
      <p:sp>
        <p:nvSpPr>
          <p:cNvPr id="49155" name="Rectangle 3"/>
          <p:cNvSpPr>
            <a:spLocks noGrp="1" noChangeArrowheads="1"/>
          </p:cNvSpPr>
          <p:nvPr>
            <p:ph type="body" idx="1"/>
          </p:nvPr>
        </p:nvSpPr>
        <p:spPr/>
        <p:txBody>
          <a:bodyPr/>
          <a:lstStyle/>
          <a:p>
            <a:pPr>
              <a:buFontTx/>
              <a:buNone/>
            </a:pPr>
            <a:r>
              <a:rPr lang="en-GB" altLang="en-US">
                <a:latin typeface="Lucida Console" panose="020B0609040504020204" pitchFamily="49" charset="0"/>
              </a:rPr>
              <a:t>SqlDataReader sqlReader; </a:t>
            </a:r>
          </a:p>
          <a:p>
            <a:pPr>
              <a:buFontTx/>
              <a:buNone/>
            </a:pPr>
            <a:r>
              <a:rPr lang="en-GB" altLang="en-US">
                <a:latin typeface="Lucida Console" panose="020B0609040504020204" pitchFamily="49" charset="0"/>
              </a:rPr>
              <a:t>sqlReader = sqlCommand.ExecuteReader();</a:t>
            </a:r>
          </a:p>
          <a:p>
            <a:pPr>
              <a:buFontTx/>
              <a:buNone/>
            </a:pPr>
            <a:r>
              <a:rPr lang="en-GB" altLang="en-US">
                <a:latin typeface="Lucida Console" panose="020B0609040504020204" pitchFamily="49" charset="0"/>
              </a:rPr>
              <a:t>while (sqlReader.Read()) </a:t>
            </a:r>
          </a:p>
          <a:p>
            <a:pPr>
              <a:buFontTx/>
              <a:buNone/>
            </a:pPr>
            <a:r>
              <a:rPr lang="en-GB" altLang="en-US">
                <a:latin typeface="Lucida Console" panose="020B0609040504020204" pitchFamily="49" charset="0"/>
              </a:rPr>
              <a:t>{</a:t>
            </a:r>
          </a:p>
          <a:p>
            <a:pPr>
              <a:buFontTx/>
              <a:buNone/>
            </a:pPr>
            <a:r>
              <a:rPr lang="en-GB" altLang="en-US">
                <a:latin typeface="Lucida Console" panose="020B0609040504020204" pitchFamily="49" charset="0"/>
              </a:rPr>
              <a:t>  // process, sqlReader(</a:t>
            </a:r>
            <a:r>
              <a:rPr lang="en-US" altLang="en-US">
                <a:latin typeface="Lucida Console" panose="020B0609040504020204" pitchFamily="49" charset="0"/>
              </a:rPr>
              <a:t>"</a:t>
            </a:r>
            <a:r>
              <a:rPr lang="en-GB" altLang="en-US">
                <a:latin typeface="Lucida Console" panose="020B0609040504020204" pitchFamily="49" charset="0"/>
              </a:rPr>
              <a:t>field</a:t>
            </a:r>
            <a:r>
              <a:rPr lang="en-US" altLang="en-US">
                <a:latin typeface="Lucida Console" panose="020B0609040504020204" pitchFamily="49" charset="0"/>
              </a:rPr>
              <a:t>"</a:t>
            </a:r>
            <a:r>
              <a:rPr lang="en-GB" altLang="en-US">
                <a:latin typeface="Lucida Console" panose="020B0609040504020204" pitchFamily="49" charset="0"/>
              </a:rPr>
              <a:t>)</a:t>
            </a:r>
          </a:p>
          <a:p>
            <a:pPr>
              <a:buFontTx/>
              <a:buNone/>
            </a:pPr>
            <a:r>
              <a:rPr lang="en-GB" altLang="en-US">
                <a:latin typeface="Lucida Console" panose="020B0609040504020204" pitchFamily="49" charset="0"/>
              </a:rPr>
              <a:t>}</a:t>
            </a:r>
          </a:p>
          <a:p>
            <a:pPr>
              <a:buFontTx/>
              <a:buNone/>
            </a:pPr>
            <a:r>
              <a:rPr lang="en-GB" altLang="en-US">
                <a:latin typeface="Lucida Console" panose="020B0609040504020204" pitchFamily="49" charset="0"/>
              </a:rPr>
              <a:t>sqlReader.Dispose(); </a:t>
            </a:r>
          </a:p>
        </p:txBody>
      </p:sp>
    </p:spTree>
    <p:extLst>
      <p:ext uri="{BB962C8B-B14F-4D97-AF65-F5344CB8AC3E}">
        <p14:creationId xmlns:p14="http://schemas.microsoft.com/office/powerpoint/2010/main" val="2148923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Other Methods</a:t>
            </a:r>
            <a:endParaRPr lang="en-GB" altLang="en-US" smtClean="0">
              <a:latin typeface="Verdana" panose="020B0604030504040204" pitchFamily="34" charset="0"/>
            </a:endParaRPr>
          </a:p>
        </p:txBody>
      </p:sp>
      <p:sp>
        <p:nvSpPr>
          <p:cNvPr id="51203" name="Rectangle 3"/>
          <p:cNvSpPr>
            <a:spLocks noGrp="1" noChangeArrowheads="1"/>
          </p:cNvSpPr>
          <p:nvPr>
            <p:ph type="body" idx="1"/>
          </p:nvPr>
        </p:nvSpPr>
        <p:spPr/>
        <p:txBody>
          <a:bodyPr/>
          <a:lstStyle/>
          <a:p>
            <a:r>
              <a:rPr lang="en-GB" altLang="en-US" smtClean="0">
                <a:latin typeface="Verdana" panose="020B0604030504040204" pitchFamily="34" charset="0"/>
              </a:rPr>
              <a:t>GetString(), GetInt() etc.</a:t>
            </a:r>
          </a:p>
          <a:p>
            <a:r>
              <a:rPr lang="en-GB" altLang="en-US" smtClean="0">
                <a:latin typeface="Verdana" panose="020B0604030504040204" pitchFamily="34" charset="0"/>
              </a:rPr>
              <a:t>GetSqlString(), GetSqlInt32() etc.</a:t>
            </a:r>
          </a:p>
          <a:p>
            <a:r>
              <a:rPr lang="en-GB" altLang="en-US" smtClean="0">
                <a:latin typeface="Verdana" panose="020B0604030504040204" pitchFamily="34" charset="0"/>
              </a:rPr>
              <a:t>GetValues()</a:t>
            </a:r>
          </a:p>
          <a:p>
            <a:r>
              <a:rPr lang="en-GB" altLang="en-US" smtClean="0">
                <a:latin typeface="Verdana" panose="020B0604030504040204" pitchFamily="34" charset="0"/>
              </a:rPr>
              <a:t>IsDBNull()</a:t>
            </a:r>
          </a:p>
          <a:p>
            <a:r>
              <a:rPr lang="en-GB" altLang="en-US" smtClean="0">
                <a:latin typeface="Verdana" panose="020B0604030504040204" pitchFamily="34" charset="0"/>
              </a:rPr>
              <a:t>GetSchemaTable()</a:t>
            </a:r>
          </a:p>
        </p:txBody>
      </p:sp>
    </p:spTree>
    <p:extLst>
      <p:ext uri="{BB962C8B-B14F-4D97-AF65-F5344CB8AC3E}">
        <p14:creationId xmlns:p14="http://schemas.microsoft.com/office/powerpoint/2010/main" val="370576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DataSets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34239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DataSets</a:t>
            </a:r>
            <a:endParaRPr lang="en-GB" altLang="en-US" smtClean="0">
              <a:latin typeface="Verdana" panose="020B0604030504040204" pitchFamily="34" charset="0"/>
            </a:endParaRPr>
          </a:p>
        </p:txBody>
      </p:sp>
      <p:sp>
        <p:nvSpPr>
          <p:cNvPr id="53251" name="Rectangle 3"/>
          <p:cNvSpPr>
            <a:spLocks noGrp="1" noChangeArrowheads="1"/>
          </p:cNvSpPr>
          <p:nvPr>
            <p:ph type="body" idx="1"/>
          </p:nvPr>
        </p:nvSpPr>
        <p:spPr/>
        <p:txBody>
          <a:bodyPr/>
          <a:lstStyle/>
          <a:p>
            <a:pPr>
              <a:lnSpc>
                <a:spcPct val="90000"/>
              </a:lnSpc>
            </a:pPr>
            <a:r>
              <a:rPr lang="en-GB" altLang="en-US" smtClean="0">
                <a:latin typeface="Verdana" panose="020B0604030504040204" pitchFamily="34" charset="0"/>
              </a:rPr>
              <a:t>In-memory representation of data contained in a database/XML</a:t>
            </a:r>
          </a:p>
          <a:p>
            <a:pPr>
              <a:lnSpc>
                <a:spcPct val="90000"/>
              </a:lnSpc>
            </a:pPr>
            <a:r>
              <a:rPr lang="en-GB" altLang="en-US" smtClean="0">
                <a:latin typeface="Verdana" panose="020B0604030504040204" pitchFamily="34" charset="0"/>
              </a:rPr>
              <a:t>Operations are performed on the DataSet, not the data source</a:t>
            </a:r>
          </a:p>
          <a:p>
            <a:pPr>
              <a:lnSpc>
                <a:spcPct val="90000"/>
              </a:lnSpc>
            </a:pPr>
            <a:r>
              <a:rPr lang="en-GB" altLang="en-US" smtClean="0">
                <a:latin typeface="Verdana" panose="020B0604030504040204" pitchFamily="34" charset="0"/>
              </a:rPr>
              <a:t>Can be created programmatically, using a DataAdapter or XML schema and document (or any mixture)</a:t>
            </a:r>
          </a:p>
        </p:txBody>
      </p:sp>
    </p:spTree>
    <p:extLst>
      <p:ext uri="{BB962C8B-B14F-4D97-AF65-F5344CB8AC3E}">
        <p14:creationId xmlns:p14="http://schemas.microsoft.com/office/powerpoint/2010/main" val="3105580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Creating DataSets</a:t>
            </a:r>
            <a:endParaRPr lang="en-GB" altLang="en-US" smtClean="0">
              <a:latin typeface="Verdana" panose="020B0604030504040204" pitchFamily="34" charset="0"/>
            </a:endParaRPr>
          </a:p>
        </p:txBody>
      </p:sp>
      <p:sp>
        <p:nvSpPr>
          <p:cNvPr id="55299" name="Rectangle 3"/>
          <p:cNvSpPr>
            <a:spLocks noGrp="1" noChangeArrowheads="1"/>
          </p:cNvSpPr>
          <p:nvPr>
            <p:ph type="body" idx="1"/>
          </p:nvPr>
        </p:nvSpPr>
        <p:spPr/>
        <p:txBody>
          <a:bodyPr/>
          <a:lstStyle/>
          <a:p>
            <a:r>
              <a:rPr lang="en-GB" altLang="en-US" smtClean="0">
                <a:latin typeface="Verdana" panose="020B0604030504040204" pitchFamily="34" charset="0"/>
              </a:rPr>
              <a:t>Setup SqlConnection</a:t>
            </a:r>
          </a:p>
          <a:p>
            <a:r>
              <a:rPr lang="en-GB" altLang="en-US" smtClean="0">
                <a:latin typeface="Verdana" panose="020B0604030504040204" pitchFamily="34" charset="0"/>
              </a:rPr>
              <a:t>Setup a SqlDataAdapter</a:t>
            </a:r>
          </a:p>
          <a:p>
            <a:r>
              <a:rPr lang="en-GB" altLang="en-US" smtClean="0">
                <a:latin typeface="Verdana" panose="020B0604030504040204" pitchFamily="34" charset="0"/>
              </a:rPr>
              <a:t>Create a DataSet</a:t>
            </a:r>
          </a:p>
          <a:p>
            <a:r>
              <a:rPr lang="en-GB" altLang="en-US" smtClean="0">
                <a:latin typeface="Verdana" panose="020B0604030504040204" pitchFamily="34" charset="0"/>
              </a:rPr>
              <a:t>Call the .Fill() method on the DA</a:t>
            </a:r>
          </a:p>
        </p:txBody>
      </p:sp>
    </p:spTree>
    <p:extLst>
      <p:ext uri="{BB962C8B-B14F-4D97-AF65-F5344CB8AC3E}">
        <p14:creationId xmlns:p14="http://schemas.microsoft.com/office/powerpoint/2010/main" val="1973740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DataAdapters</a:t>
            </a:r>
            <a:endParaRPr lang="en-GB" altLang="en-US" smtClean="0">
              <a:latin typeface="Verdana" panose="020B0604030504040204" pitchFamily="34" charset="0"/>
            </a:endParaRPr>
          </a:p>
        </p:txBody>
      </p:sp>
      <p:sp>
        <p:nvSpPr>
          <p:cNvPr id="57347" name="Rectangle 3"/>
          <p:cNvSpPr>
            <a:spLocks noGrp="1" noChangeArrowheads="1"/>
          </p:cNvSpPr>
          <p:nvPr>
            <p:ph type="body" idx="1"/>
          </p:nvPr>
        </p:nvSpPr>
        <p:spPr/>
        <p:txBody>
          <a:bodyPr/>
          <a:lstStyle/>
          <a:p>
            <a:r>
              <a:rPr lang="en-GB" altLang="en-US" dirty="0" smtClean="0">
                <a:latin typeface="Verdana" panose="020B0604030504040204" pitchFamily="34" charset="0"/>
              </a:rPr>
              <a:t>Pipeline between </a:t>
            </a:r>
            <a:r>
              <a:rPr lang="en-GB" altLang="en-US" dirty="0" err="1" smtClean="0">
                <a:latin typeface="Verdana" panose="020B0604030504040204" pitchFamily="34" charset="0"/>
              </a:rPr>
              <a:t>DataSets</a:t>
            </a:r>
            <a:r>
              <a:rPr lang="en-GB" altLang="en-US" dirty="0" smtClean="0">
                <a:latin typeface="Verdana" panose="020B0604030504040204" pitchFamily="34" charset="0"/>
              </a:rPr>
              <a:t> and data sources</a:t>
            </a:r>
          </a:p>
          <a:p>
            <a:r>
              <a:rPr lang="en-GB" altLang="en-US" dirty="0" smtClean="0">
                <a:latin typeface="Verdana" panose="020B0604030504040204" pitchFamily="34" charset="0"/>
              </a:rPr>
              <a:t>Geared towards functionality rather than speed</a:t>
            </a:r>
          </a:p>
          <a:p>
            <a:r>
              <a:rPr lang="en-GB" altLang="en-US" dirty="0" smtClean="0">
                <a:latin typeface="Verdana" panose="020B0604030504040204" pitchFamily="34" charset="0"/>
              </a:rPr>
              <a:t>Disconnected by design</a:t>
            </a:r>
          </a:p>
          <a:p>
            <a:r>
              <a:rPr lang="en-GB" altLang="en-US" dirty="0" smtClean="0">
                <a:latin typeface="Verdana" panose="020B0604030504040204" pitchFamily="34" charset="0"/>
              </a:rPr>
              <a:t>Supports </a:t>
            </a:r>
            <a:r>
              <a:rPr lang="en-GB" altLang="en-US" dirty="0" smtClean="0">
                <a:solidFill>
                  <a:srgbClr val="00B0F0"/>
                </a:solidFill>
                <a:latin typeface="Verdana" panose="020B0604030504040204" pitchFamily="34" charset="0"/>
              </a:rPr>
              <a:t>select, insert, delete, update </a:t>
            </a:r>
            <a:r>
              <a:rPr lang="en-GB" altLang="en-US" dirty="0" smtClean="0">
                <a:latin typeface="Verdana" panose="020B0604030504040204" pitchFamily="34" charset="0"/>
              </a:rPr>
              <a:t>commands and methods</a:t>
            </a:r>
          </a:p>
        </p:txBody>
      </p:sp>
    </p:spTree>
    <p:extLst>
      <p:ext uri="{BB962C8B-B14F-4D97-AF65-F5344CB8AC3E}">
        <p14:creationId xmlns:p14="http://schemas.microsoft.com/office/powerpoint/2010/main" val="2411393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DataAdapters</a:t>
            </a:r>
            <a:endParaRPr lang="en-GB" altLang="en-US" smtClean="0">
              <a:latin typeface="Verdana" panose="020B0604030504040204" pitchFamily="34" charset="0"/>
            </a:endParaRPr>
          </a:p>
        </p:txBody>
      </p:sp>
      <p:sp>
        <p:nvSpPr>
          <p:cNvPr id="59395" name="Rectangle 3"/>
          <p:cNvSpPr>
            <a:spLocks noGrp="1" noChangeArrowheads="1"/>
          </p:cNvSpPr>
          <p:nvPr>
            <p:ph type="body" idx="1"/>
          </p:nvPr>
        </p:nvSpPr>
        <p:spPr/>
        <p:txBody>
          <a:bodyPr/>
          <a:lstStyle/>
          <a:p>
            <a:r>
              <a:rPr lang="en-GB" altLang="en-US" smtClean="0">
                <a:latin typeface="Verdana" panose="020B0604030504040204" pitchFamily="34" charset="0"/>
              </a:rPr>
              <a:t>Must always specify a select command</a:t>
            </a:r>
          </a:p>
          <a:p>
            <a:r>
              <a:rPr lang="en-GB" altLang="en-US" smtClean="0">
                <a:latin typeface="Verdana" panose="020B0604030504040204" pitchFamily="34" charset="0"/>
              </a:rPr>
              <a:t>All other commands can be generated or specified</a:t>
            </a:r>
          </a:p>
        </p:txBody>
      </p:sp>
    </p:spTree>
    <p:extLst>
      <p:ext uri="{BB962C8B-B14F-4D97-AF65-F5344CB8AC3E}">
        <p14:creationId xmlns:p14="http://schemas.microsoft.com/office/powerpoint/2010/main" val="212661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What is ADO.Net?</a:t>
            </a:r>
          </a:p>
        </p:txBody>
      </p:sp>
      <p:sp>
        <p:nvSpPr>
          <p:cNvPr id="8195" name="Rectangle 3"/>
          <p:cNvSpPr>
            <a:spLocks noGrp="1" noChangeArrowheads="1"/>
          </p:cNvSpPr>
          <p:nvPr>
            <p:ph type="body" idx="1"/>
          </p:nvPr>
        </p:nvSpPr>
        <p:spPr/>
        <p:txBody>
          <a:bodyPr/>
          <a:lstStyle/>
          <a:p>
            <a:r>
              <a:rPr lang="en-GB" altLang="en-US" smtClean="0">
                <a:latin typeface="Verdana" panose="020B0604030504040204" pitchFamily="34" charset="0"/>
              </a:rPr>
              <a:t>The data access classes for the .Net framework</a:t>
            </a:r>
          </a:p>
          <a:p>
            <a:r>
              <a:rPr lang="en-GB" altLang="en-US" smtClean="0">
                <a:latin typeface="Verdana" panose="020B0604030504040204" pitchFamily="34" charset="0"/>
              </a:rPr>
              <a:t>Designed for highly efficient data access</a:t>
            </a:r>
          </a:p>
          <a:p>
            <a:r>
              <a:rPr lang="en-GB" altLang="en-US" smtClean="0">
                <a:latin typeface="Verdana" panose="020B0604030504040204" pitchFamily="34" charset="0"/>
              </a:rPr>
              <a:t>Support for XML and disconnected record sets</a:t>
            </a:r>
          </a:p>
        </p:txBody>
      </p:sp>
    </p:spTree>
    <p:extLst>
      <p:ext uri="{BB962C8B-B14F-4D97-AF65-F5344CB8AC3E}">
        <p14:creationId xmlns:p14="http://schemas.microsoft.com/office/powerpoint/2010/main" val="3592929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Using the DataAdapter</a:t>
            </a:r>
            <a:endParaRPr lang="en-GB" altLang="en-US" smtClean="0">
              <a:latin typeface="Verdana" panose="020B0604030504040204" pitchFamily="34" charset="0"/>
            </a:endParaRPr>
          </a:p>
        </p:txBody>
      </p:sp>
      <p:sp>
        <p:nvSpPr>
          <p:cNvPr id="61443" name="Rectangle 3"/>
          <p:cNvSpPr>
            <a:spLocks noGrp="1" noChangeArrowheads="1"/>
          </p:cNvSpPr>
          <p:nvPr>
            <p:ph type="body" idx="1"/>
          </p:nvPr>
        </p:nvSpPr>
        <p:spPr>
          <a:xfrm>
            <a:off x="838200" y="1825625"/>
            <a:ext cx="11158330" cy="4351338"/>
          </a:xfrm>
        </p:spPr>
        <p:txBody>
          <a:bodyPr/>
          <a:lstStyle/>
          <a:p>
            <a:pPr>
              <a:lnSpc>
                <a:spcPct val="80000"/>
              </a:lnSpc>
              <a:buFontTx/>
              <a:buNone/>
            </a:pPr>
            <a:r>
              <a:rPr lang="en-GB" altLang="en-US" dirty="0" err="1">
                <a:latin typeface="Lucida Console" panose="020B0609040504020204" pitchFamily="49" charset="0"/>
              </a:rPr>
              <a:t>SQLDataAdapter</a:t>
            </a:r>
            <a:r>
              <a:rPr lang="en-GB" altLang="en-US" dirty="0">
                <a:latin typeface="Lucida Console" panose="020B0609040504020204" pitchFamily="49" charset="0"/>
              </a:rPr>
              <a:t> </a:t>
            </a:r>
            <a:r>
              <a:rPr lang="en-GB" altLang="en-US" dirty="0" err="1">
                <a:latin typeface="Lucida Console" panose="020B0609040504020204" pitchFamily="49" charset="0"/>
              </a:rPr>
              <a:t>sqlDA</a:t>
            </a:r>
            <a:r>
              <a:rPr lang="en-GB" altLang="en-US" dirty="0">
                <a:latin typeface="Lucida Console" panose="020B0609040504020204" pitchFamily="49" charset="0"/>
              </a:rPr>
              <a:t> = </a:t>
            </a:r>
            <a:r>
              <a:rPr lang="en-GB" altLang="en-US" dirty="0" smtClean="0">
                <a:latin typeface="Lucida Console" panose="020B0609040504020204" pitchFamily="49" charset="0"/>
              </a:rPr>
              <a:t>new </a:t>
            </a:r>
            <a:r>
              <a:rPr lang="en-GB" altLang="en-US" dirty="0" err="1">
                <a:latin typeface="Lucida Console" panose="020B0609040504020204" pitchFamily="49" charset="0"/>
              </a:rPr>
              <a:t>SqlDataAdapter</a:t>
            </a:r>
            <a:r>
              <a:rPr lang="en-GB" altLang="en-US" dirty="0">
                <a:latin typeface="Lucida Console" panose="020B0609040504020204" pitchFamily="49" charset="0"/>
              </a:rPr>
              <a:t>();</a:t>
            </a:r>
          </a:p>
          <a:p>
            <a:pPr>
              <a:lnSpc>
                <a:spcPct val="80000"/>
              </a:lnSpc>
              <a:buFontTx/>
              <a:buNone/>
            </a:pPr>
            <a:endParaRPr lang="en-GB" altLang="en-US" dirty="0">
              <a:latin typeface="Lucida Console" panose="020B0609040504020204" pitchFamily="49" charset="0"/>
            </a:endParaRPr>
          </a:p>
          <a:p>
            <a:pPr>
              <a:lnSpc>
                <a:spcPct val="80000"/>
              </a:lnSpc>
              <a:buFontTx/>
              <a:buNone/>
            </a:pPr>
            <a:r>
              <a:rPr lang="en-GB" altLang="en-US" dirty="0" err="1">
                <a:latin typeface="Lucida Console" panose="020B0609040504020204" pitchFamily="49" charset="0"/>
              </a:rPr>
              <a:t>sqlDA.SelectCommand</a:t>
            </a:r>
            <a:r>
              <a:rPr lang="en-GB" altLang="en-US" dirty="0">
                <a:latin typeface="Lucida Console" panose="020B0609040504020204" pitchFamily="49" charset="0"/>
              </a:rPr>
              <a:t> =</a:t>
            </a:r>
            <a:br>
              <a:rPr lang="en-GB" altLang="en-US" dirty="0">
                <a:latin typeface="Lucida Console" panose="020B0609040504020204" pitchFamily="49" charset="0"/>
              </a:rPr>
            </a:br>
            <a:r>
              <a:rPr lang="en-GB" altLang="en-US" dirty="0">
                <a:latin typeface="Lucida Console" panose="020B0609040504020204" pitchFamily="49" charset="0"/>
              </a:rPr>
              <a:t>new </a:t>
            </a:r>
            <a:r>
              <a:rPr lang="en-GB" altLang="en-US" dirty="0" err="1">
                <a:latin typeface="Lucida Console" panose="020B0609040504020204" pitchFamily="49" charset="0"/>
              </a:rPr>
              <a:t>SqlCommand</a:t>
            </a:r>
            <a:r>
              <a:rPr lang="en-GB" altLang="en-US" dirty="0">
                <a:latin typeface="Lucida Console" panose="020B0609040504020204" pitchFamily="49" charset="0"/>
              </a:rPr>
              <a:t> (</a:t>
            </a:r>
            <a:r>
              <a:rPr lang="en-US" altLang="en-US" dirty="0">
                <a:latin typeface="Lucida Console" panose="020B0609040504020204" pitchFamily="49" charset="0"/>
              </a:rPr>
              <a:t>"</a:t>
            </a:r>
            <a:r>
              <a:rPr lang="en-GB" altLang="en-US" sz="2000" dirty="0">
                <a:latin typeface="Lucida Console" panose="020B0609040504020204" pitchFamily="49" charset="0"/>
              </a:rPr>
              <a:t>select * from authors</a:t>
            </a:r>
            <a:r>
              <a:rPr lang="en-US" altLang="en-US" sz="2000" dirty="0" smtClean="0">
                <a:latin typeface="Lucida Console" panose="020B0609040504020204" pitchFamily="49" charset="0"/>
              </a:rPr>
              <a:t>“, </a:t>
            </a:r>
            <a:r>
              <a:rPr lang="en-US" altLang="en-US" sz="2000" dirty="0" err="1" smtClean="0">
                <a:latin typeface="Lucida Console" panose="020B0609040504020204" pitchFamily="49" charset="0"/>
              </a:rPr>
              <a:t>sqlConnection</a:t>
            </a:r>
            <a:r>
              <a:rPr lang="en-US" altLang="en-US" dirty="0">
                <a:latin typeface="Lucida Console" panose="020B0609040504020204" pitchFamily="49" charset="0"/>
              </a:rPr>
              <a:t>);</a:t>
            </a:r>
          </a:p>
          <a:p>
            <a:pPr>
              <a:lnSpc>
                <a:spcPct val="80000"/>
              </a:lnSpc>
              <a:buFontTx/>
              <a:buNone/>
            </a:pPr>
            <a:endParaRPr lang="en-US" altLang="en-US" dirty="0">
              <a:latin typeface="Lucida Console" panose="020B0609040504020204" pitchFamily="49" charset="0"/>
            </a:endParaRPr>
          </a:p>
          <a:p>
            <a:pPr>
              <a:lnSpc>
                <a:spcPct val="80000"/>
              </a:lnSpc>
              <a:buFontTx/>
              <a:buNone/>
            </a:pPr>
            <a:r>
              <a:rPr lang="en-US" altLang="en-US" dirty="0">
                <a:latin typeface="Lucida Console" panose="020B0609040504020204" pitchFamily="49" charset="0"/>
              </a:rPr>
              <a:t>DataSet </a:t>
            </a:r>
            <a:r>
              <a:rPr lang="en-US" altLang="en-US" dirty="0" err="1">
                <a:latin typeface="Lucida Console" panose="020B0609040504020204" pitchFamily="49" charset="0"/>
              </a:rPr>
              <a:t>sqlDS</a:t>
            </a:r>
            <a:r>
              <a:rPr lang="en-US" altLang="en-US" dirty="0">
                <a:latin typeface="Lucida Console" panose="020B0609040504020204" pitchFamily="49" charset="0"/>
              </a:rPr>
              <a:t> = new DataSet("</a:t>
            </a:r>
            <a:r>
              <a:rPr lang="en-US" altLang="en-US" dirty="0" err="1">
                <a:latin typeface="Lucida Console" panose="020B0609040504020204" pitchFamily="49" charset="0"/>
              </a:rPr>
              <a:t>authorsTable</a:t>
            </a:r>
            <a:r>
              <a:rPr lang="en-US" altLang="en-US" dirty="0">
                <a:latin typeface="Lucida Console" panose="020B0609040504020204" pitchFamily="49" charset="0"/>
              </a:rPr>
              <a:t>");</a:t>
            </a:r>
          </a:p>
          <a:p>
            <a:pPr>
              <a:lnSpc>
                <a:spcPct val="80000"/>
              </a:lnSpc>
              <a:buFontTx/>
              <a:buNone/>
            </a:pPr>
            <a:r>
              <a:rPr lang="en-US" altLang="en-US" dirty="0" smtClean="0">
                <a:latin typeface="Lucida Console" panose="020B0609040504020204" pitchFamily="49" charset="0"/>
              </a:rPr>
              <a:t>			</a:t>
            </a:r>
            <a:r>
              <a:rPr lang="en-US" altLang="en-US" dirty="0" err="1" smtClean="0">
                <a:latin typeface="Lucida Console" panose="020B0609040504020204" pitchFamily="49" charset="0"/>
              </a:rPr>
              <a:t>sqlDA.Fill</a:t>
            </a:r>
            <a:r>
              <a:rPr lang="en-US" altLang="en-US" dirty="0" smtClean="0">
                <a:latin typeface="Lucida Console" panose="020B0609040504020204" pitchFamily="49" charset="0"/>
              </a:rPr>
              <a:t>(</a:t>
            </a:r>
            <a:r>
              <a:rPr lang="en-US" altLang="en-US" dirty="0" err="1" smtClean="0">
                <a:latin typeface="Lucida Console" panose="020B0609040504020204" pitchFamily="49" charset="0"/>
              </a:rPr>
              <a:t>sqlDS</a:t>
            </a:r>
            <a:r>
              <a:rPr lang="en-US" altLang="en-US" dirty="0">
                <a:latin typeface="Lucida Console" panose="020B0609040504020204" pitchFamily="49" charset="0"/>
              </a:rPr>
              <a:t>, "</a:t>
            </a:r>
            <a:r>
              <a:rPr lang="en-US" altLang="en-US" dirty="0" err="1">
                <a:latin typeface="Lucida Console" panose="020B0609040504020204" pitchFamily="49" charset="0"/>
              </a:rPr>
              <a:t>authorsTable</a:t>
            </a:r>
            <a:r>
              <a:rPr lang="en-US" altLang="en-US" dirty="0">
                <a:latin typeface="Lucida Console" panose="020B0609040504020204" pitchFamily="49" charset="0"/>
              </a:rPr>
              <a:t>");</a:t>
            </a:r>
          </a:p>
        </p:txBody>
      </p:sp>
    </p:spTree>
    <p:extLst>
      <p:ext uri="{BB962C8B-B14F-4D97-AF65-F5344CB8AC3E}">
        <p14:creationId xmlns:p14="http://schemas.microsoft.com/office/powerpoint/2010/main" val="342785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DataAdapters</a:t>
            </a:r>
            <a:endParaRPr lang="en-GB" altLang="en-US" smtClean="0">
              <a:latin typeface="Verdana" panose="020B0604030504040204" pitchFamily="34" charset="0"/>
            </a:endParaRPr>
          </a:p>
        </p:txBody>
      </p:sp>
      <p:sp>
        <p:nvSpPr>
          <p:cNvPr id="63491" name="Rectangle 3"/>
          <p:cNvSpPr>
            <a:spLocks noGrp="1" noChangeArrowheads="1"/>
          </p:cNvSpPr>
          <p:nvPr>
            <p:ph type="body" idx="1"/>
          </p:nvPr>
        </p:nvSpPr>
        <p:spPr/>
        <p:txBody>
          <a:bodyPr/>
          <a:lstStyle/>
          <a:p>
            <a:r>
              <a:rPr lang="en-GB" altLang="en-US" dirty="0" smtClean="0">
                <a:latin typeface="Verdana" panose="020B0604030504040204" pitchFamily="34" charset="0"/>
              </a:rPr>
              <a:t>For speed and efficiency you should set your own </a:t>
            </a:r>
            <a:r>
              <a:rPr lang="en-GB" altLang="en-US" dirty="0" err="1" smtClean="0">
                <a:latin typeface="Verdana" panose="020B0604030504040204" pitchFamily="34" charset="0"/>
              </a:rPr>
              <a:t>InsertCommand</a:t>
            </a:r>
            <a:r>
              <a:rPr lang="en-GB" altLang="en-US" dirty="0" smtClean="0">
                <a:latin typeface="Verdana" panose="020B0604030504040204" pitchFamily="34" charset="0"/>
              </a:rPr>
              <a:t>, </a:t>
            </a:r>
            <a:r>
              <a:rPr lang="en-GB" altLang="en-US" dirty="0" err="1" smtClean="0">
                <a:latin typeface="Verdana" panose="020B0604030504040204" pitchFamily="34" charset="0"/>
              </a:rPr>
              <a:t>UpdateCommand</a:t>
            </a:r>
            <a:r>
              <a:rPr lang="en-GB" altLang="en-US" dirty="0" smtClean="0">
                <a:latin typeface="Verdana" panose="020B0604030504040204" pitchFamily="34" charset="0"/>
              </a:rPr>
              <a:t> and </a:t>
            </a:r>
            <a:r>
              <a:rPr lang="en-GB" altLang="en-US" dirty="0" err="1" smtClean="0">
                <a:latin typeface="Verdana" panose="020B0604030504040204" pitchFamily="34" charset="0"/>
              </a:rPr>
              <a:t>DeleteCommand</a:t>
            </a:r>
            <a:endParaRPr lang="en-GB" altLang="en-US" dirty="0" smtClean="0">
              <a:latin typeface="Verdana" panose="020B0604030504040204" pitchFamily="34" charset="0"/>
            </a:endParaRPr>
          </a:p>
          <a:p>
            <a:endParaRPr lang="en-GB" altLang="en-US" dirty="0" smtClean="0">
              <a:latin typeface="Verdana" panose="020B0604030504040204" pitchFamily="34" charset="0"/>
            </a:endParaRPr>
          </a:p>
          <a:p>
            <a:r>
              <a:rPr lang="en-GB" altLang="en-US" dirty="0" smtClean="0">
                <a:latin typeface="Verdana" panose="020B0604030504040204" pitchFamily="34" charset="0"/>
              </a:rPr>
              <a:t>Call </a:t>
            </a:r>
            <a:r>
              <a:rPr lang="en-GB" altLang="en-US" dirty="0" err="1" smtClean="0">
                <a:solidFill>
                  <a:srgbClr val="00B0F0"/>
                </a:solidFill>
                <a:latin typeface="Verdana" panose="020B0604030504040204" pitchFamily="34" charset="0"/>
              </a:rPr>
              <a:t>GetChanges</a:t>
            </a:r>
            <a:r>
              <a:rPr lang="en-GB" altLang="en-US" dirty="0" smtClean="0">
                <a:solidFill>
                  <a:srgbClr val="00B0F0"/>
                </a:solidFill>
                <a:latin typeface="Verdana" panose="020B0604030504040204" pitchFamily="34" charset="0"/>
              </a:rPr>
              <a:t> </a:t>
            </a:r>
            <a:r>
              <a:rPr lang="en-GB" altLang="en-US" dirty="0" smtClean="0">
                <a:latin typeface="Verdana" panose="020B0604030504040204" pitchFamily="34" charset="0"/>
              </a:rPr>
              <a:t>to </a:t>
            </a:r>
            <a:r>
              <a:rPr lang="en-GB" altLang="en-US" dirty="0" err="1" smtClean="0">
                <a:latin typeface="Verdana" panose="020B0604030504040204" pitchFamily="34" charset="0"/>
              </a:rPr>
              <a:t>seperate</a:t>
            </a:r>
            <a:r>
              <a:rPr lang="en-GB" altLang="en-US" dirty="0" smtClean="0">
                <a:latin typeface="Verdana" panose="020B0604030504040204" pitchFamily="34" charset="0"/>
              </a:rPr>
              <a:t> </a:t>
            </a:r>
            <a:r>
              <a:rPr lang="en-GB" altLang="en-US" dirty="0" smtClean="0">
                <a:latin typeface="Verdana" panose="020B0604030504040204" pitchFamily="34" charset="0"/>
              </a:rPr>
              <a:t>the updates, adds and deletes since the last sync. Then sync each type.</a:t>
            </a:r>
          </a:p>
        </p:txBody>
      </p:sp>
    </p:spTree>
    <p:extLst>
      <p:ext uri="{BB962C8B-B14F-4D97-AF65-F5344CB8AC3E}">
        <p14:creationId xmlns:p14="http://schemas.microsoft.com/office/powerpoint/2010/main" val="1126719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DataTables</a:t>
            </a:r>
            <a:endParaRPr lang="en-GB" altLang="en-US" smtClean="0">
              <a:latin typeface="Verdana" panose="020B0604030504040204" pitchFamily="34" charset="0"/>
            </a:endParaRPr>
          </a:p>
        </p:txBody>
      </p:sp>
      <p:sp>
        <p:nvSpPr>
          <p:cNvPr id="65539" name="Rectangle 3"/>
          <p:cNvSpPr>
            <a:spLocks noGrp="1" noChangeArrowheads="1"/>
          </p:cNvSpPr>
          <p:nvPr>
            <p:ph type="body" idx="1"/>
          </p:nvPr>
        </p:nvSpPr>
        <p:spPr/>
        <p:txBody>
          <a:bodyPr/>
          <a:lstStyle/>
          <a:p>
            <a:r>
              <a:rPr lang="en-GB" altLang="en-US" smtClean="0">
                <a:latin typeface="Verdana" panose="020B0604030504040204" pitchFamily="34" charset="0"/>
              </a:rPr>
              <a:t>A DataSet contains one or more DataTables.</a:t>
            </a:r>
          </a:p>
          <a:p>
            <a:r>
              <a:rPr lang="en-GB" altLang="en-US" smtClean="0">
                <a:latin typeface="Verdana" panose="020B0604030504040204" pitchFamily="34" charset="0"/>
              </a:rPr>
              <a:t>Fields are held within the DataTable.</a:t>
            </a:r>
          </a:p>
          <a:p>
            <a:r>
              <a:rPr lang="en-GB" altLang="en-US" smtClean="0">
                <a:latin typeface="Verdana" panose="020B0604030504040204" pitchFamily="34" charset="0"/>
              </a:rPr>
              <a:t>And in DataRows, DataColumns.</a:t>
            </a:r>
            <a:endParaRPr lang="en-US" altLang="en-US" smtClean="0">
              <a:latin typeface="Lucida Console" panose="020B0609040504020204" pitchFamily="49" charset="0"/>
            </a:endParaRPr>
          </a:p>
        </p:txBody>
      </p:sp>
    </p:spTree>
    <p:extLst>
      <p:ext uri="{BB962C8B-B14F-4D97-AF65-F5344CB8AC3E}">
        <p14:creationId xmlns:p14="http://schemas.microsoft.com/office/powerpoint/2010/main" val="3484499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Sets, Tables and Rows</a:t>
            </a:r>
            <a:endParaRPr lang="en-GB" altLang="en-US" smtClean="0">
              <a:latin typeface="Verdana" panose="020B0604030504040204" pitchFamily="34" charset="0"/>
            </a:endParaRPr>
          </a:p>
        </p:txBody>
      </p:sp>
      <p:sp>
        <p:nvSpPr>
          <p:cNvPr id="67587" name="Rectangle 5"/>
          <p:cNvSpPr>
            <a:spLocks noChangeArrowheads="1"/>
          </p:cNvSpPr>
          <p:nvPr/>
        </p:nvSpPr>
        <p:spPr bwMode="auto">
          <a:xfrm>
            <a:off x="2640014" y="2060576"/>
            <a:ext cx="6624637" cy="3889375"/>
          </a:xfrm>
          <a:prstGeom prst="rect">
            <a:avLst/>
          </a:prstGeom>
          <a:solidFill>
            <a:srgbClr val="808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endParaRPr lang="en-US" altLang="en-US"/>
          </a:p>
        </p:txBody>
      </p:sp>
      <p:sp>
        <p:nvSpPr>
          <p:cNvPr id="67588" name="Text Box 7"/>
          <p:cNvSpPr txBox="1">
            <a:spLocks noChangeArrowheads="1"/>
          </p:cNvSpPr>
          <p:nvPr/>
        </p:nvSpPr>
        <p:spPr bwMode="auto">
          <a:xfrm>
            <a:off x="2835276" y="2209800"/>
            <a:ext cx="2030413"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l" eaLnBrk="1" hangingPunct="1"/>
            <a:r>
              <a:rPr lang="en-GB" altLang="en-US" sz="3600"/>
              <a:t>DataSet</a:t>
            </a:r>
          </a:p>
        </p:txBody>
      </p:sp>
      <p:sp>
        <p:nvSpPr>
          <p:cNvPr id="67589" name="Rectangle 8"/>
          <p:cNvSpPr>
            <a:spLocks noChangeArrowheads="1"/>
          </p:cNvSpPr>
          <p:nvPr/>
        </p:nvSpPr>
        <p:spPr bwMode="auto">
          <a:xfrm>
            <a:off x="3359151" y="2924175"/>
            <a:ext cx="5184775" cy="649288"/>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l" eaLnBrk="1" hangingPunct="1"/>
            <a:r>
              <a:rPr lang="en-GB" altLang="en-US" sz="3600"/>
              <a:t>DataTable</a:t>
            </a:r>
          </a:p>
        </p:txBody>
      </p:sp>
      <p:sp>
        <p:nvSpPr>
          <p:cNvPr id="67590" name="Rectangle 10"/>
          <p:cNvSpPr>
            <a:spLocks noChangeArrowheads="1"/>
          </p:cNvSpPr>
          <p:nvPr/>
        </p:nvSpPr>
        <p:spPr bwMode="auto">
          <a:xfrm>
            <a:off x="3359151" y="3716338"/>
            <a:ext cx="5184775" cy="2089150"/>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l" eaLnBrk="1" hangingPunct="1"/>
            <a:r>
              <a:rPr lang="en-GB" altLang="en-US" sz="3600"/>
              <a:t>DataTable</a:t>
            </a:r>
          </a:p>
        </p:txBody>
      </p:sp>
      <p:sp>
        <p:nvSpPr>
          <p:cNvPr id="67591" name="Rectangle 11"/>
          <p:cNvSpPr>
            <a:spLocks noChangeArrowheads="1"/>
          </p:cNvSpPr>
          <p:nvPr/>
        </p:nvSpPr>
        <p:spPr bwMode="auto">
          <a:xfrm>
            <a:off x="3863975" y="4437063"/>
            <a:ext cx="4464050" cy="431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l" eaLnBrk="1" hangingPunct="1"/>
            <a:r>
              <a:rPr lang="en-GB" altLang="en-US" sz="3600"/>
              <a:t>DataRow</a:t>
            </a:r>
          </a:p>
        </p:txBody>
      </p:sp>
      <p:sp>
        <p:nvSpPr>
          <p:cNvPr id="67592" name="Rectangle 13"/>
          <p:cNvSpPr>
            <a:spLocks noChangeArrowheads="1"/>
          </p:cNvSpPr>
          <p:nvPr/>
        </p:nvSpPr>
        <p:spPr bwMode="auto">
          <a:xfrm>
            <a:off x="3863975" y="5084763"/>
            <a:ext cx="4464050" cy="4318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l" eaLnBrk="1" hangingPunct="1"/>
            <a:r>
              <a:rPr lang="en-GB" altLang="en-US" sz="3600"/>
              <a:t>DataRow</a:t>
            </a:r>
          </a:p>
        </p:txBody>
      </p:sp>
    </p:spTree>
    <p:extLst>
      <p:ext uri="{BB962C8B-B14F-4D97-AF65-F5344CB8AC3E}">
        <p14:creationId xmlns:p14="http://schemas.microsoft.com/office/powerpoint/2010/main" val="2332527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Using DataTables</a:t>
            </a:r>
            <a:endParaRPr lang="en-GB" altLang="en-US" smtClean="0">
              <a:latin typeface="Verdana" panose="020B0604030504040204" pitchFamily="34" charset="0"/>
            </a:endParaRPr>
          </a:p>
        </p:txBody>
      </p:sp>
      <p:sp>
        <p:nvSpPr>
          <p:cNvPr id="69635" name="Rectangle 3"/>
          <p:cNvSpPr>
            <a:spLocks noGrp="1" noChangeArrowheads="1"/>
          </p:cNvSpPr>
          <p:nvPr>
            <p:ph type="body" idx="1"/>
          </p:nvPr>
        </p:nvSpPr>
        <p:spPr/>
        <p:txBody>
          <a:bodyPr/>
          <a:lstStyle/>
          <a:p>
            <a:pPr>
              <a:buFontTx/>
              <a:buNone/>
            </a:pPr>
            <a:r>
              <a:rPr lang="en-GB" altLang="en-US" smtClean="0">
                <a:latin typeface="Verdana" panose="020B0604030504040204" pitchFamily="34" charset="0"/>
              </a:rPr>
              <a:t>With a DataTable we can</a:t>
            </a:r>
          </a:p>
          <a:p>
            <a:r>
              <a:rPr lang="en-GB" altLang="en-US" smtClean="0">
                <a:latin typeface="Verdana" panose="020B0604030504040204" pitchFamily="34" charset="0"/>
              </a:rPr>
              <a:t>Insert, modify and update</a:t>
            </a:r>
          </a:p>
          <a:p>
            <a:r>
              <a:rPr lang="en-GB" altLang="en-US" smtClean="0">
                <a:latin typeface="Verdana" panose="020B0604030504040204" pitchFamily="34" charset="0"/>
              </a:rPr>
              <a:t>Search</a:t>
            </a:r>
          </a:p>
          <a:p>
            <a:r>
              <a:rPr lang="en-GB" altLang="en-US" smtClean="0">
                <a:latin typeface="Verdana" panose="020B0604030504040204" pitchFamily="34" charset="0"/>
              </a:rPr>
              <a:t>Apply views</a:t>
            </a:r>
          </a:p>
          <a:p>
            <a:r>
              <a:rPr lang="en-GB" altLang="en-US" smtClean="0">
                <a:latin typeface="Verdana" panose="020B0604030504040204" pitchFamily="34" charset="0"/>
              </a:rPr>
              <a:t>Compare</a:t>
            </a:r>
          </a:p>
          <a:p>
            <a:r>
              <a:rPr lang="en-GB" altLang="en-US" smtClean="0">
                <a:latin typeface="Verdana" panose="020B0604030504040204" pitchFamily="34" charset="0"/>
              </a:rPr>
              <a:t>Clear</a:t>
            </a:r>
          </a:p>
          <a:p>
            <a:r>
              <a:rPr lang="en-GB" altLang="en-US" smtClean="0">
                <a:latin typeface="Verdana" panose="020B0604030504040204" pitchFamily="34" charset="0"/>
              </a:rPr>
              <a:t>Clone and Copy</a:t>
            </a:r>
            <a:endParaRPr lang="en-US" altLang="en-US" smtClean="0">
              <a:latin typeface="Lucida Console" panose="020B0609040504020204" pitchFamily="49" charset="0"/>
            </a:endParaRPr>
          </a:p>
        </p:txBody>
      </p:sp>
    </p:spTree>
    <p:extLst>
      <p:ext uri="{BB962C8B-B14F-4D97-AF65-F5344CB8AC3E}">
        <p14:creationId xmlns:p14="http://schemas.microsoft.com/office/powerpoint/2010/main" val="3902366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DataRelations</a:t>
            </a:r>
            <a:endParaRPr lang="en-GB" altLang="en-US" smtClean="0">
              <a:latin typeface="Verdana" panose="020B0604030504040204" pitchFamily="34" charset="0"/>
            </a:endParaRPr>
          </a:p>
        </p:txBody>
      </p:sp>
      <p:sp>
        <p:nvSpPr>
          <p:cNvPr id="71683" name="Rectangle 3"/>
          <p:cNvSpPr>
            <a:spLocks noGrp="1" noChangeArrowheads="1"/>
          </p:cNvSpPr>
          <p:nvPr>
            <p:ph type="body" idx="1"/>
          </p:nvPr>
        </p:nvSpPr>
        <p:spPr/>
        <p:txBody>
          <a:bodyPr/>
          <a:lstStyle/>
          <a:p>
            <a:r>
              <a:rPr lang="en-GB" altLang="en-US" smtClean="0">
                <a:latin typeface="Verdana" panose="020B0604030504040204" pitchFamily="34" charset="0"/>
              </a:rPr>
              <a:t>New to ADO.Net</a:t>
            </a:r>
          </a:p>
          <a:p>
            <a:r>
              <a:rPr lang="en-GB" altLang="en-US" smtClean="0">
                <a:latin typeface="Verdana" panose="020B0604030504040204" pitchFamily="34" charset="0"/>
              </a:rPr>
              <a:t>Tables within a DataSet can now have relationships, with integrity.</a:t>
            </a:r>
          </a:p>
          <a:p>
            <a:r>
              <a:rPr lang="en-GB" altLang="en-US" smtClean="0">
                <a:latin typeface="Verdana" panose="020B0604030504040204" pitchFamily="34" charset="0"/>
              </a:rPr>
              <a:t>Supports cascading updates and deletes.</a:t>
            </a:r>
          </a:p>
        </p:txBody>
      </p:sp>
    </p:spTree>
    <p:extLst>
      <p:ext uri="{BB962C8B-B14F-4D97-AF65-F5344CB8AC3E}">
        <p14:creationId xmlns:p14="http://schemas.microsoft.com/office/powerpoint/2010/main" val="2796702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DataViews</a:t>
            </a:r>
            <a:endParaRPr lang="en-GB" altLang="en-US" smtClean="0">
              <a:latin typeface="Verdana" panose="020B0604030504040204" pitchFamily="34" charset="0"/>
            </a:endParaRPr>
          </a:p>
        </p:txBody>
      </p:sp>
      <p:sp>
        <p:nvSpPr>
          <p:cNvPr id="73731" name="Rectangle 3"/>
          <p:cNvSpPr>
            <a:spLocks noGrp="1" noChangeArrowheads="1"/>
          </p:cNvSpPr>
          <p:nvPr>
            <p:ph type="body" idx="1"/>
          </p:nvPr>
        </p:nvSpPr>
        <p:spPr/>
        <p:txBody>
          <a:bodyPr/>
          <a:lstStyle/>
          <a:p>
            <a:r>
              <a:rPr lang="en-GB" altLang="en-US" smtClean="0">
                <a:latin typeface="Verdana" panose="020B0604030504040204" pitchFamily="34" charset="0"/>
              </a:rPr>
              <a:t>Like a SQL view</a:t>
            </a:r>
          </a:p>
          <a:p>
            <a:r>
              <a:rPr lang="en-GB" altLang="en-US" smtClean="0">
                <a:latin typeface="Verdana" panose="020B0604030504040204" pitchFamily="34" charset="0"/>
              </a:rPr>
              <a:t>Single, or multiple tables</a:t>
            </a:r>
          </a:p>
          <a:p>
            <a:r>
              <a:rPr lang="en-GB" altLang="en-US" smtClean="0">
                <a:latin typeface="Verdana" panose="020B0604030504040204" pitchFamily="34" charset="0"/>
              </a:rPr>
              <a:t>Normally used with GUI applications via Data Binding.</a:t>
            </a:r>
          </a:p>
        </p:txBody>
      </p:sp>
    </p:spTree>
    <p:extLst>
      <p:ext uri="{BB962C8B-B14F-4D97-AF65-F5344CB8AC3E}">
        <p14:creationId xmlns:p14="http://schemas.microsoft.com/office/powerpoint/2010/main" val="3526291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ADO.NET </a:t>
            </a:r>
            <a:endParaRPr lang="en-US" dirty="0"/>
          </a:p>
        </p:txBody>
      </p:sp>
      <p:sp>
        <p:nvSpPr>
          <p:cNvPr id="7" name="Text Placeholder 6"/>
          <p:cNvSpPr>
            <a:spLocks noGrp="1"/>
          </p:cNvSpPr>
          <p:nvPr>
            <p:ph type="body" idx="1"/>
          </p:nvPr>
        </p:nvSpPr>
        <p:spPr/>
        <p:txBody>
          <a:bodyPr/>
          <a:lstStyle/>
          <a:p>
            <a:r>
              <a:rPr lang="en-US" dirty="0" smtClean="0"/>
              <a:t>Visual Studio</a:t>
            </a:r>
            <a:endParaRPr lang="en-US" dirty="0"/>
          </a:p>
        </p:txBody>
      </p:sp>
    </p:spTree>
    <p:extLst>
      <p:ext uri="{BB962C8B-B14F-4D97-AF65-F5344CB8AC3E}">
        <p14:creationId xmlns:p14="http://schemas.microsoft.com/office/powerpoint/2010/main" val="2903756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ADO.NET</a:t>
            </a:r>
          </a:p>
        </p:txBody>
      </p:sp>
      <p:sp>
        <p:nvSpPr>
          <p:cNvPr id="5" name="Content Placeholder 4"/>
          <p:cNvSpPr>
            <a:spLocks noGrp="1"/>
          </p:cNvSpPr>
          <p:nvPr>
            <p:ph idx="1"/>
          </p:nvPr>
        </p:nvSpPr>
        <p:spPr/>
        <p:txBody>
          <a:bodyPr/>
          <a:lstStyle/>
          <a:p>
            <a:endParaRPr lang="en-US" dirty="0"/>
          </a:p>
        </p:txBody>
      </p:sp>
      <p:pic>
        <p:nvPicPr>
          <p:cNvPr id="1026" name="Picture 2" descr="ADO.NET articl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4514" y="2158448"/>
            <a:ext cx="391477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746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ADO.NET </a:t>
            </a:r>
            <a:endParaRPr lang="en-US" dirty="0"/>
          </a:p>
        </p:txBody>
      </p:sp>
      <p:sp>
        <p:nvSpPr>
          <p:cNvPr id="3" name="Content Placeholder 2"/>
          <p:cNvSpPr>
            <a:spLocks noGrp="1"/>
          </p:cNvSpPr>
          <p:nvPr>
            <p:ph idx="1"/>
          </p:nvPr>
        </p:nvSpPr>
        <p:spPr>
          <a:xfrm>
            <a:off x="838200" y="1825625"/>
            <a:ext cx="10515600" cy="1325079"/>
          </a:xfrm>
        </p:spPr>
        <p:txBody>
          <a:bodyPr>
            <a:normAutofit fontScale="70000" lnSpcReduction="20000"/>
          </a:bodyPr>
          <a:lstStyle/>
          <a:p>
            <a:r>
              <a:rPr lang="en-US" dirty="0" smtClean="0"/>
              <a:t>In a typical scenario requiring data access, we need to perform four major tasks:</a:t>
            </a:r>
          </a:p>
          <a:p>
            <a:pPr marL="914400" lvl="1" indent="-457200">
              <a:buFont typeface="+mj-lt"/>
              <a:buAutoNum type="arabicPeriod"/>
            </a:pPr>
            <a:r>
              <a:rPr lang="en-US" dirty="0" smtClean="0"/>
              <a:t>Connecting to the database</a:t>
            </a:r>
          </a:p>
          <a:p>
            <a:pPr marL="914400" lvl="1" indent="-457200">
              <a:buFont typeface="+mj-lt"/>
              <a:buAutoNum type="arabicPeriod"/>
            </a:pPr>
            <a:r>
              <a:rPr lang="en-US" dirty="0" smtClean="0"/>
              <a:t>Passing the request to the database, i.e., a command like select, insert, or update.</a:t>
            </a:r>
          </a:p>
          <a:p>
            <a:pPr marL="914400" lvl="1" indent="-457200">
              <a:buFont typeface="+mj-lt"/>
              <a:buAutoNum type="arabicPeriod"/>
            </a:pPr>
            <a:r>
              <a:rPr lang="en-US" dirty="0" smtClean="0"/>
              <a:t>Getting back the results, i.e., rows and/or the number of rows effected.</a:t>
            </a:r>
          </a:p>
          <a:p>
            <a:pPr marL="914400" lvl="1" indent="-457200">
              <a:buFont typeface="+mj-lt"/>
              <a:buAutoNum type="arabicPeriod"/>
            </a:pPr>
            <a:r>
              <a:rPr lang="en-US" dirty="0" smtClean="0"/>
              <a:t>Storing the result and displaying it to the user.</a:t>
            </a:r>
            <a:endParaRPr lang="en-US" dirty="0"/>
          </a:p>
        </p:txBody>
      </p:sp>
      <p:pic>
        <p:nvPicPr>
          <p:cNvPr id="52226" name="Picture 2" descr="ADO.NET articl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679" y="3285641"/>
            <a:ext cx="5962043" cy="276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71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Where does ADO sit?</a:t>
            </a:r>
          </a:p>
        </p:txBody>
      </p:sp>
      <p:sp>
        <p:nvSpPr>
          <p:cNvPr id="12291" name="Text Box 87"/>
          <p:cNvSpPr txBox="1">
            <a:spLocks noChangeArrowheads="1"/>
          </p:cNvSpPr>
          <p:nvPr/>
        </p:nvSpPr>
        <p:spPr bwMode="auto">
          <a:xfrm>
            <a:off x="964096" y="1690688"/>
            <a:ext cx="8001000" cy="4832092"/>
          </a:xfrm>
          <a:prstGeom prst="rect">
            <a:avLst/>
          </a:prstGeom>
          <a:solidFill>
            <a:srgbClr val="00B0F0"/>
          </a:solidFill>
          <a:ln>
            <a:noFill/>
          </a:ln>
          <a:effec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l" eaLnBrk="1" hangingPunct="1">
              <a:spcBef>
                <a:spcPct val="50000"/>
              </a:spcBef>
            </a:pPr>
            <a:endParaRPr lang="en-GB" altLang="en-US"/>
          </a:p>
          <a:p>
            <a:pPr algn="l" eaLnBrk="1" hangingPunct="1">
              <a:spcBef>
                <a:spcPct val="50000"/>
              </a:spcBef>
            </a:pPr>
            <a:endParaRPr lang="en-GB" altLang="en-US"/>
          </a:p>
          <a:p>
            <a:pPr algn="l" eaLnBrk="1" hangingPunct="1">
              <a:spcBef>
                <a:spcPct val="50000"/>
              </a:spcBef>
            </a:pPr>
            <a:endParaRPr lang="en-GB" altLang="en-US"/>
          </a:p>
          <a:p>
            <a:pPr algn="l" eaLnBrk="1" hangingPunct="1">
              <a:spcBef>
                <a:spcPct val="50000"/>
              </a:spcBef>
            </a:pPr>
            <a:endParaRPr lang="en-GB" altLang="en-US"/>
          </a:p>
          <a:p>
            <a:pPr algn="l" eaLnBrk="1" hangingPunct="1">
              <a:spcBef>
                <a:spcPct val="50000"/>
              </a:spcBef>
            </a:pPr>
            <a:endParaRPr lang="en-GB" altLang="en-US"/>
          </a:p>
        </p:txBody>
      </p:sp>
      <p:sp>
        <p:nvSpPr>
          <p:cNvPr id="12292" name="Text Box 88"/>
          <p:cNvSpPr txBox="1">
            <a:spLocks noChangeArrowheads="1"/>
          </p:cNvSpPr>
          <p:nvPr/>
        </p:nvSpPr>
        <p:spPr bwMode="auto">
          <a:xfrm rot="5400000">
            <a:off x="6379059" y="3895726"/>
            <a:ext cx="4572000" cy="466725"/>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Visual Studio .NET</a:t>
            </a:r>
          </a:p>
        </p:txBody>
      </p:sp>
      <p:sp>
        <p:nvSpPr>
          <p:cNvPr id="12293" name="Text Box 89"/>
          <p:cNvSpPr txBox="1">
            <a:spLocks noChangeArrowheads="1"/>
          </p:cNvSpPr>
          <p:nvPr/>
        </p:nvSpPr>
        <p:spPr bwMode="auto">
          <a:xfrm>
            <a:off x="1192696" y="1843089"/>
            <a:ext cx="990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VB</a:t>
            </a:r>
          </a:p>
        </p:txBody>
      </p:sp>
      <p:sp>
        <p:nvSpPr>
          <p:cNvPr id="12294" name="Text Box 90"/>
          <p:cNvSpPr txBox="1">
            <a:spLocks noChangeArrowheads="1"/>
          </p:cNvSpPr>
          <p:nvPr/>
        </p:nvSpPr>
        <p:spPr bwMode="auto">
          <a:xfrm>
            <a:off x="2411896" y="1843089"/>
            <a:ext cx="990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C#</a:t>
            </a:r>
          </a:p>
        </p:txBody>
      </p:sp>
      <p:sp>
        <p:nvSpPr>
          <p:cNvPr id="12295" name="Text Box 91"/>
          <p:cNvSpPr txBox="1">
            <a:spLocks noChangeArrowheads="1"/>
          </p:cNvSpPr>
          <p:nvPr/>
        </p:nvSpPr>
        <p:spPr bwMode="auto">
          <a:xfrm>
            <a:off x="3631096" y="1843089"/>
            <a:ext cx="990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C++</a:t>
            </a:r>
          </a:p>
        </p:txBody>
      </p:sp>
      <p:sp>
        <p:nvSpPr>
          <p:cNvPr id="12296" name="Text Box 92"/>
          <p:cNvSpPr txBox="1">
            <a:spLocks noChangeArrowheads="1"/>
          </p:cNvSpPr>
          <p:nvPr/>
        </p:nvSpPr>
        <p:spPr bwMode="auto">
          <a:xfrm>
            <a:off x="4850296" y="1843089"/>
            <a:ext cx="12954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Jscript</a:t>
            </a:r>
          </a:p>
        </p:txBody>
      </p:sp>
      <p:sp>
        <p:nvSpPr>
          <p:cNvPr id="12297" name="Text Box 93"/>
          <p:cNvSpPr txBox="1">
            <a:spLocks noChangeArrowheads="1"/>
          </p:cNvSpPr>
          <p:nvPr/>
        </p:nvSpPr>
        <p:spPr bwMode="auto">
          <a:xfrm>
            <a:off x="6374296" y="1843089"/>
            <a:ext cx="990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latin typeface="Times New Roman" panose="02020603050405020304" pitchFamily="18" charset="0"/>
              </a:rPr>
              <a:t>…</a:t>
            </a:r>
            <a:endParaRPr lang="en-GB" altLang="en-US" sz="2400"/>
          </a:p>
        </p:txBody>
      </p:sp>
      <p:sp>
        <p:nvSpPr>
          <p:cNvPr id="12298" name="Text Box 94"/>
          <p:cNvSpPr txBox="1">
            <a:spLocks noChangeArrowheads="1"/>
          </p:cNvSpPr>
          <p:nvPr/>
        </p:nvSpPr>
        <p:spPr bwMode="auto">
          <a:xfrm>
            <a:off x="1192696" y="2528889"/>
            <a:ext cx="6400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Common Language Specification</a:t>
            </a:r>
          </a:p>
        </p:txBody>
      </p:sp>
      <p:sp>
        <p:nvSpPr>
          <p:cNvPr id="12299" name="Text Box 95"/>
          <p:cNvSpPr txBox="1">
            <a:spLocks noChangeArrowheads="1"/>
          </p:cNvSpPr>
          <p:nvPr/>
        </p:nvSpPr>
        <p:spPr bwMode="auto">
          <a:xfrm>
            <a:off x="1192696" y="3214689"/>
            <a:ext cx="2895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ASP.Net</a:t>
            </a:r>
          </a:p>
        </p:txBody>
      </p:sp>
      <p:sp>
        <p:nvSpPr>
          <p:cNvPr id="12300" name="Text Box 96"/>
          <p:cNvSpPr txBox="1">
            <a:spLocks noChangeArrowheads="1"/>
          </p:cNvSpPr>
          <p:nvPr/>
        </p:nvSpPr>
        <p:spPr bwMode="auto">
          <a:xfrm>
            <a:off x="4621696" y="3214689"/>
            <a:ext cx="2971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Windows Forms</a:t>
            </a:r>
          </a:p>
        </p:txBody>
      </p:sp>
      <p:sp>
        <p:nvSpPr>
          <p:cNvPr id="12301" name="Text Box 97"/>
          <p:cNvSpPr txBox="1">
            <a:spLocks noChangeArrowheads="1"/>
          </p:cNvSpPr>
          <p:nvPr/>
        </p:nvSpPr>
        <p:spPr bwMode="auto">
          <a:xfrm>
            <a:off x="1192696" y="3900488"/>
            <a:ext cx="2895600" cy="476250"/>
          </a:xfrm>
          <a:prstGeom prst="rect">
            <a:avLst/>
          </a:prstGeom>
          <a:solidFill>
            <a:srgbClr val="6666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b="1">
                <a:solidFill>
                  <a:schemeClr val="tx1"/>
                </a:solidFill>
              </a:rPr>
              <a:t>ADO.Net</a:t>
            </a:r>
          </a:p>
        </p:txBody>
      </p:sp>
      <p:sp>
        <p:nvSpPr>
          <p:cNvPr id="12302" name="Text Box 98"/>
          <p:cNvSpPr txBox="1">
            <a:spLocks noChangeArrowheads="1"/>
          </p:cNvSpPr>
          <p:nvPr/>
        </p:nvSpPr>
        <p:spPr bwMode="auto">
          <a:xfrm>
            <a:off x="4697896" y="3900488"/>
            <a:ext cx="2895600" cy="476250"/>
          </a:xfrm>
          <a:prstGeom prst="rect">
            <a:avLst/>
          </a:prstGeom>
          <a:solidFill>
            <a:srgbClr val="6666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b="1">
                <a:solidFill>
                  <a:schemeClr val="tx1"/>
                </a:solidFill>
              </a:rPr>
              <a:t>XML.Net</a:t>
            </a:r>
          </a:p>
        </p:txBody>
      </p:sp>
      <p:sp>
        <p:nvSpPr>
          <p:cNvPr id="12303" name="Text Box 99"/>
          <p:cNvSpPr txBox="1">
            <a:spLocks noChangeArrowheads="1"/>
          </p:cNvSpPr>
          <p:nvPr/>
        </p:nvSpPr>
        <p:spPr bwMode="auto">
          <a:xfrm>
            <a:off x="1192696" y="4586289"/>
            <a:ext cx="6400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Base Class Library</a:t>
            </a:r>
          </a:p>
        </p:txBody>
      </p:sp>
      <p:sp>
        <p:nvSpPr>
          <p:cNvPr id="12304" name="Text Box 100"/>
          <p:cNvSpPr txBox="1">
            <a:spLocks noChangeArrowheads="1"/>
          </p:cNvSpPr>
          <p:nvPr/>
        </p:nvSpPr>
        <p:spPr bwMode="auto">
          <a:xfrm>
            <a:off x="1192696" y="5272089"/>
            <a:ext cx="6400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Common Language Runtime (CLR)</a:t>
            </a:r>
          </a:p>
        </p:txBody>
      </p:sp>
      <p:sp>
        <p:nvSpPr>
          <p:cNvPr id="12305" name="Text Box 101"/>
          <p:cNvSpPr txBox="1">
            <a:spLocks noChangeArrowheads="1"/>
          </p:cNvSpPr>
          <p:nvPr/>
        </p:nvSpPr>
        <p:spPr bwMode="auto">
          <a:xfrm>
            <a:off x="1192696" y="5881689"/>
            <a:ext cx="2895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Windows</a:t>
            </a:r>
          </a:p>
        </p:txBody>
      </p:sp>
      <p:sp>
        <p:nvSpPr>
          <p:cNvPr id="12306" name="Text Box 102"/>
          <p:cNvSpPr txBox="1">
            <a:spLocks noChangeArrowheads="1"/>
          </p:cNvSpPr>
          <p:nvPr/>
        </p:nvSpPr>
        <p:spPr bwMode="auto">
          <a:xfrm>
            <a:off x="4697896" y="5881689"/>
            <a:ext cx="2895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COM+ Services</a:t>
            </a:r>
          </a:p>
        </p:txBody>
      </p:sp>
    </p:spTree>
    <p:extLst>
      <p:ext uri="{BB962C8B-B14F-4D97-AF65-F5344CB8AC3E}">
        <p14:creationId xmlns:p14="http://schemas.microsoft.com/office/powerpoint/2010/main" val="4043171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Connection</a:t>
            </a:r>
            <a:endParaRPr lang="en-US" dirty="0"/>
          </a:p>
        </p:txBody>
      </p:sp>
      <p:sp>
        <p:nvSpPr>
          <p:cNvPr id="3" name="Content Placeholder 2"/>
          <p:cNvSpPr>
            <a:spLocks noGrp="1"/>
          </p:cNvSpPr>
          <p:nvPr>
            <p:ph idx="1"/>
          </p:nvPr>
        </p:nvSpPr>
        <p:spPr>
          <a:xfrm>
            <a:off x="838199" y="1825625"/>
            <a:ext cx="10850217" cy="4351338"/>
          </a:xfrm>
        </p:spPr>
        <p:txBody>
          <a:bodyPr>
            <a:normAutofit/>
          </a:bodyPr>
          <a:lstStyle/>
          <a:p>
            <a:r>
              <a:rPr lang="en-US" sz="2000" dirty="0" smtClean="0"/>
              <a:t>&lt;</a:t>
            </a:r>
            <a:r>
              <a:rPr lang="en-US" sz="2000" dirty="0" err="1" smtClean="0"/>
              <a:t>connectionStrings</a:t>
            </a:r>
            <a:r>
              <a:rPr lang="en-US" sz="2000" dirty="0" smtClean="0"/>
              <a:t>&gt;</a:t>
            </a:r>
          </a:p>
          <a:p>
            <a:pPr lvl="1"/>
            <a:r>
              <a:rPr lang="en-US" sz="1800" dirty="0" smtClean="0"/>
              <a:t>  &lt;add name="</a:t>
            </a:r>
            <a:r>
              <a:rPr lang="en-US" sz="1800" dirty="0" err="1" smtClean="0"/>
              <a:t>MyConnectionString</a:t>
            </a:r>
            <a:r>
              <a:rPr lang="en-US" sz="1800" dirty="0" smtClean="0"/>
              <a:t>" </a:t>
            </a:r>
          </a:p>
          <a:p>
            <a:pPr marL="914400" lvl="2" indent="0">
              <a:buNone/>
            </a:pPr>
            <a:r>
              <a:rPr lang="en-US" sz="1600" dirty="0" smtClean="0"/>
              <a:t>     	</a:t>
            </a:r>
            <a:r>
              <a:rPr lang="en-US" sz="1600" dirty="0" err="1" smtClean="0"/>
              <a:t>connectionString</a:t>
            </a:r>
            <a:r>
              <a:rPr lang="en-US" sz="1600" dirty="0" smtClean="0"/>
              <a:t> ="Data Source=.\SQLEXPRESS; </a:t>
            </a:r>
            <a:r>
              <a:rPr lang="en-US" sz="1600" dirty="0" err="1" smtClean="0"/>
              <a:t>AttachDbFilename</a:t>
            </a:r>
            <a:r>
              <a:rPr lang="en-US" sz="1600" dirty="0" smtClean="0"/>
              <a:t>=|</a:t>
            </a:r>
            <a:r>
              <a:rPr lang="en-US" sz="1600" dirty="0" err="1" smtClean="0"/>
              <a:t>DataDirectory</a:t>
            </a:r>
            <a:r>
              <a:rPr lang="en-US" sz="1600" dirty="0" smtClean="0"/>
              <a:t>|\PUBS.MDF; </a:t>
            </a:r>
          </a:p>
          <a:p>
            <a:pPr marL="457200" lvl="1" indent="0">
              <a:buNone/>
            </a:pPr>
            <a:r>
              <a:rPr lang="en-US" sz="1800" dirty="0" smtClean="0"/>
              <a:t>                    </a:t>
            </a:r>
            <a:r>
              <a:rPr lang="en-US" sz="1600" dirty="0" smtClean="0"/>
              <a:t>Integrated </a:t>
            </a:r>
            <a:r>
              <a:rPr lang="en-US" sz="1600" dirty="0"/>
              <a:t>Security=</a:t>
            </a:r>
            <a:r>
              <a:rPr lang="en-US" sz="1600" dirty="0" err="1"/>
              <a:t>True;User</a:t>
            </a:r>
            <a:r>
              <a:rPr lang="en-US" sz="1600" dirty="0"/>
              <a:t> Instance=True" /&gt;</a:t>
            </a:r>
          </a:p>
          <a:p>
            <a:r>
              <a:rPr lang="en-US" sz="2000" dirty="0" smtClean="0"/>
              <a:t>&lt;/</a:t>
            </a:r>
            <a:r>
              <a:rPr lang="en-US" sz="2000" dirty="0" err="1" smtClean="0"/>
              <a:t>connectionStrings</a:t>
            </a:r>
            <a:r>
              <a:rPr lang="en-US" sz="2000" dirty="0" smtClean="0"/>
              <a:t>&gt;</a:t>
            </a:r>
          </a:p>
          <a:p>
            <a:endParaRPr lang="en-US" sz="2000" dirty="0"/>
          </a:p>
          <a:p>
            <a:r>
              <a:rPr lang="en-US" sz="2000" dirty="0" smtClean="0"/>
              <a:t>private </a:t>
            </a:r>
            <a:r>
              <a:rPr lang="en-US" sz="2000" dirty="0" err="1" smtClean="0"/>
              <a:t>SqlConnection</a:t>
            </a:r>
            <a:r>
              <a:rPr lang="en-US" sz="2000" dirty="0" smtClean="0"/>
              <a:t> con = null;</a:t>
            </a:r>
          </a:p>
          <a:p>
            <a:r>
              <a:rPr lang="en-US" sz="2000" dirty="0" smtClean="0"/>
              <a:t>con = </a:t>
            </a:r>
            <a:r>
              <a:rPr lang="en-US" sz="2000" b="1" dirty="0" smtClean="0"/>
              <a:t>new</a:t>
            </a:r>
            <a:r>
              <a:rPr lang="en-US" sz="2000" dirty="0" smtClean="0"/>
              <a:t> 	</a:t>
            </a:r>
            <a:r>
              <a:rPr lang="en-US" sz="1800" dirty="0" err="1" smtClean="0"/>
              <a:t>SqlConnection</a:t>
            </a:r>
            <a:r>
              <a:rPr lang="en-US" sz="1800" dirty="0" smtClean="0"/>
              <a:t>(</a:t>
            </a:r>
            <a:r>
              <a:rPr lang="en-US" sz="1800" dirty="0" err="1" smtClean="0"/>
              <a:t>ConfigurationManager.ConnectionStrings</a:t>
            </a:r>
            <a:r>
              <a:rPr lang="en-US" sz="1800" dirty="0" smtClean="0"/>
              <a:t>["</a:t>
            </a:r>
            <a:r>
              <a:rPr lang="en-US" sz="1800" dirty="0" err="1" smtClean="0"/>
              <a:t>MyConnectionString</a:t>
            </a:r>
            <a:r>
              <a:rPr lang="en-US" sz="1800" dirty="0" smtClean="0"/>
              <a:t>"].</a:t>
            </a:r>
            <a:r>
              <a:rPr lang="en-US" sz="1800" dirty="0" err="1" smtClean="0"/>
              <a:t>ConnectionString</a:t>
            </a:r>
            <a:r>
              <a:rPr lang="en-US" sz="1800" dirty="0" smtClean="0"/>
              <a:t>);</a:t>
            </a:r>
            <a:endParaRPr lang="en-US" sz="2000" dirty="0"/>
          </a:p>
        </p:txBody>
      </p:sp>
      <p:pic>
        <p:nvPicPr>
          <p:cNvPr id="5" name="Picture 4"/>
          <p:cNvPicPr>
            <a:picLocks noChangeAspect="1"/>
          </p:cNvPicPr>
          <p:nvPr/>
        </p:nvPicPr>
        <p:blipFill>
          <a:blip r:embed="rId3"/>
          <a:stretch>
            <a:fillRect/>
          </a:stretch>
        </p:blipFill>
        <p:spPr>
          <a:xfrm>
            <a:off x="5069784" y="615950"/>
            <a:ext cx="3086100" cy="1209675"/>
          </a:xfrm>
          <a:prstGeom prst="rect">
            <a:avLst/>
          </a:prstGeom>
        </p:spPr>
      </p:pic>
    </p:spTree>
    <p:extLst>
      <p:ext uri="{BB962C8B-B14F-4D97-AF65-F5344CB8AC3E}">
        <p14:creationId xmlns:p14="http://schemas.microsoft.com/office/powerpoint/2010/main" val="2444889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the </a:t>
            </a:r>
            <a:r>
              <a:rPr lang="en-US" dirty="0" smtClean="0"/>
              <a:t>Result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solidFill>
                  <a:srgbClr val="FF0000"/>
                </a:solidFill>
              </a:rPr>
              <a:t>DataReader</a:t>
            </a:r>
            <a:r>
              <a:rPr lang="en-US" dirty="0" smtClean="0">
                <a:solidFill>
                  <a:srgbClr val="FF0000"/>
                </a:solidFill>
              </a:rPr>
              <a:t> </a:t>
            </a:r>
            <a:r>
              <a:rPr lang="en-US" dirty="0" smtClean="0"/>
              <a:t>– </a:t>
            </a:r>
          </a:p>
          <a:p>
            <a:pPr lvl="1"/>
            <a:r>
              <a:rPr lang="en-US" dirty="0" smtClean="0"/>
              <a:t>A DataReader is an object that can be used to access the results sequentially from a database. </a:t>
            </a:r>
          </a:p>
          <a:p>
            <a:pPr lvl="1"/>
            <a:r>
              <a:rPr lang="en-US" dirty="0" smtClean="0"/>
              <a:t>The DataReader is used to get forward only sequential results as the query executes. </a:t>
            </a:r>
          </a:p>
          <a:p>
            <a:pPr lvl="1"/>
            <a:r>
              <a:rPr lang="en-US" dirty="0" smtClean="0"/>
              <a:t>This is used with the Command object.</a:t>
            </a:r>
          </a:p>
          <a:p>
            <a:r>
              <a:rPr lang="en-US" b="1" dirty="0">
                <a:solidFill>
                  <a:srgbClr val="FF0000"/>
                </a:solidFill>
              </a:rPr>
              <a:t>Dataset</a:t>
            </a:r>
            <a:r>
              <a:rPr lang="en-US" dirty="0" smtClean="0"/>
              <a:t> – </a:t>
            </a:r>
          </a:p>
          <a:p>
            <a:pPr lvl="1"/>
            <a:r>
              <a:rPr lang="en-US" dirty="0" smtClean="0"/>
              <a:t>The Dataset can be thought of as an in-memory representation of a database. </a:t>
            </a:r>
          </a:p>
          <a:p>
            <a:pPr lvl="1"/>
            <a:r>
              <a:rPr lang="en-US" dirty="0" smtClean="0"/>
              <a:t>A DataSet is a disconnected data access object. </a:t>
            </a:r>
          </a:p>
          <a:p>
            <a:pPr lvl="1"/>
            <a:r>
              <a:rPr lang="en-US" dirty="0" smtClean="0"/>
              <a:t>The result of the query can be stored in a Dataset. </a:t>
            </a:r>
          </a:p>
          <a:p>
            <a:pPr lvl="1"/>
            <a:r>
              <a:rPr lang="en-US" dirty="0" smtClean="0"/>
              <a:t>The DataSet contains DataTables. </a:t>
            </a:r>
          </a:p>
          <a:p>
            <a:pPr lvl="1"/>
            <a:r>
              <a:rPr lang="en-US" dirty="0" smtClean="0"/>
              <a:t>The DataTables contain DataRow and DataColumns. </a:t>
            </a:r>
          </a:p>
          <a:p>
            <a:pPr lvl="1"/>
            <a:r>
              <a:rPr lang="en-US" dirty="0" smtClean="0"/>
              <a:t>A DataSet or a DataTable can be used with a Command and a DataAdapter object to store query results.</a:t>
            </a:r>
          </a:p>
          <a:p>
            <a:r>
              <a:rPr lang="en-US" b="1" dirty="0">
                <a:solidFill>
                  <a:srgbClr val="FF0000"/>
                </a:solidFill>
              </a:rPr>
              <a:t>DataAdapter</a:t>
            </a:r>
            <a:r>
              <a:rPr lang="en-US" dirty="0" smtClean="0"/>
              <a:t> – </a:t>
            </a:r>
          </a:p>
          <a:p>
            <a:pPr lvl="1"/>
            <a:r>
              <a:rPr lang="en-US" dirty="0" smtClean="0"/>
              <a:t>A DataAdapter object is used to fill a DataSet/DataTable with query results.</a:t>
            </a:r>
          </a:p>
          <a:p>
            <a:pPr lvl="1"/>
            <a:r>
              <a:rPr lang="en-US" dirty="0" smtClean="0"/>
              <a:t>the adapter between the connected and disconnected data models. </a:t>
            </a:r>
          </a:p>
          <a:p>
            <a:pPr lvl="1"/>
            <a:r>
              <a:rPr lang="en-US" dirty="0" smtClean="0"/>
              <a:t>A Command object will be used to execute the query and a DataAdapter will use this Command object and fill the query results coming from the database into a DataSet/DataTable.</a:t>
            </a:r>
            <a:endParaRPr lang="en-US" dirty="0"/>
          </a:p>
        </p:txBody>
      </p:sp>
    </p:spTree>
    <p:extLst>
      <p:ext uri="{BB962C8B-B14F-4D97-AF65-F5344CB8AC3E}">
        <p14:creationId xmlns:p14="http://schemas.microsoft.com/office/powerpoint/2010/main" val="80115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Command</a:t>
            </a:r>
            <a:endParaRPr lang="en-US" dirty="0"/>
          </a:p>
        </p:txBody>
      </p:sp>
      <p:sp>
        <p:nvSpPr>
          <p:cNvPr id="3" name="Content Placeholder 2"/>
          <p:cNvSpPr>
            <a:spLocks noGrp="1"/>
          </p:cNvSpPr>
          <p:nvPr>
            <p:ph idx="1"/>
          </p:nvPr>
        </p:nvSpPr>
        <p:spPr/>
        <p:txBody>
          <a:bodyPr/>
          <a:lstStyle/>
          <a:p>
            <a:r>
              <a:rPr lang="en-US" b="1" dirty="0" err="1" smtClean="0"/>
              <a:t>SqlCommand</a:t>
            </a:r>
            <a:r>
              <a:rPr lang="en-US" dirty="0"/>
              <a:t> </a:t>
            </a:r>
            <a:r>
              <a:rPr lang="en-US" dirty="0" smtClean="0"/>
              <a:t>is used to tell the database about the operation we need to perform. The typical commands on a database will be:</a:t>
            </a:r>
          </a:p>
          <a:p>
            <a:pPr marL="914400" lvl="1" indent="-457200">
              <a:buFont typeface="+mj-lt"/>
              <a:buAutoNum type="arabicPeriod"/>
            </a:pPr>
            <a:r>
              <a:rPr lang="en-US" b="1" dirty="0" smtClean="0"/>
              <a:t>Select</a:t>
            </a:r>
            <a:r>
              <a:rPr lang="en-US" dirty="0" smtClean="0"/>
              <a:t> Command - This will return a set of rows to the application.</a:t>
            </a:r>
          </a:p>
          <a:p>
            <a:pPr marL="914400" lvl="1" indent="-457200">
              <a:buFont typeface="+mj-lt"/>
              <a:buAutoNum type="arabicPeriod"/>
            </a:pPr>
            <a:r>
              <a:rPr lang="en-US" b="1" dirty="0" smtClean="0"/>
              <a:t>Insert</a:t>
            </a:r>
            <a:r>
              <a:rPr lang="en-US" dirty="0" smtClean="0"/>
              <a:t> Command - This will return the number of rows inserted.</a:t>
            </a:r>
          </a:p>
          <a:p>
            <a:pPr marL="914400" lvl="1" indent="-457200">
              <a:buFont typeface="+mj-lt"/>
              <a:buAutoNum type="arabicPeriod"/>
            </a:pPr>
            <a:r>
              <a:rPr lang="en-US" b="1" dirty="0" smtClean="0"/>
              <a:t>Delete</a:t>
            </a:r>
            <a:r>
              <a:rPr lang="en-US" dirty="0" smtClean="0"/>
              <a:t> Command - This will return the number of rows deleted.</a:t>
            </a:r>
          </a:p>
          <a:p>
            <a:pPr marL="914400" lvl="1" indent="-457200">
              <a:buFont typeface="+mj-lt"/>
              <a:buAutoNum type="arabicPeriod"/>
            </a:pPr>
            <a:r>
              <a:rPr lang="en-US" b="1" dirty="0" smtClean="0"/>
              <a:t>Update</a:t>
            </a:r>
            <a:r>
              <a:rPr lang="en-US" dirty="0" smtClean="0"/>
              <a:t> Command - This will return the number of rows updated.</a:t>
            </a:r>
            <a:endParaRPr lang="en-US" dirty="0"/>
          </a:p>
        </p:txBody>
      </p:sp>
    </p:spTree>
    <p:extLst>
      <p:ext uri="{BB962C8B-B14F-4D97-AF65-F5344CB8AC3E}">
        <p14:creationId xmlns:p14="http://schemas.microsoft.com/office/powerpoint/2010/main" val="4028748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Passing a SQL query from an application using a Command</a:t>
            </a:r>
            <a:endParaRPr lang="en-US" sz="3200" dirty="0"/>
          </a:p>
        </p:txBody>
      </p:sp>
      <p:sp>
        <p:nvSpPr>
          <p:cNvPr id="3" name="Content Placeholder 2"/>
          <p:cNvSpPr>
            <a:spLocks noGrp="1"/>
          </p:cNvSpPr>
          <p:nvPr>
            <p:ph idx="1"/>
          </p:nvPr>
        </p:nvSpPr>
        <p:spPr>
          <a:xfrm>
            <a:off x="838200" y="1391478"/>
            <a:ext cx="10515600" cy="4785485"/>
          </a:xfrm>
        </p:spPr>
        <p:txBody>
          <a:bodyPr>
            <a:normAutofit fontScale="70000" lnSpcReduction="20000"/>
          </a:bodyPr>
          <a:lstStyle/>
          <a:p>
            <a:r>
              <a:rPr lang="en-US" b="1" dirty="0" err="1" smtClean="0"/>
              <a:t>SqlCommand</a:t>
            </a:r>
            <a:r>
              <a:rPr lang="en-US" dirty="0" smtClean="0"/>
              <a:t> </a:t>
            </a:r>
            <a:r>
              <a:rPr lang="en-US" dirty="0" err="1" smtClean="0"/>
              <a:t>cmd</a:t>
            </a:r>
            <a:r>
              <a:rPr lang="en-US" dirty="0" smtClean="0"/>
              <a:t> = </a:t>
            </a:r>
            <a:r>
              <a:rPr lang="en-US" dirty="0" err="1" smtClean="0"/>
              <a:t>con.CreateCommand</a:t>
            </a:r>
            <a:r>
              <a:rPr lang="en-US" dirty="0" smtClean="0"/>
              <a:t>();</a:t>
            </a:r>
          </a:p>
          <a:p>
            <a:r>
              <a:rPr lang="en-US" dirty="0" err="1" smtClean="0"/>
              <a:t>cmd.CommandType</a:t>
            </a:r>
            <a:r>
              <a:rPr lang="en-US" dirty="0" smtClean="0"/>
              <a:t> = </a:t>
            </a:r>
            <a:r>
              <a:rPr lang="en-US" dirty="0" err="1" smtClean="0"/>
              <a:t>CommandType.Text</a:t>
            </a:r>
            <a:r>
              <a:rPr lang="en-US" dirty="0" smtClean="0"/>
              <a:t>;   </a:t>
            </a:r>
            <a:r>
              <a:rPr lang="en-US" sz="2000" b="1" dirty="0" smtClean="0">
                <a:solidFill>
                  <a:srgbClr val="92D050"/>
                </a:solidFill>
              </a:rPr>
              <a:t>//This will specify that we are passing query from application</a:t>
            </a:r>
          </a:p>
          <a:p>
            <a:r>
              <a:rPr lang="en-US" dirty="0" smtClean="0"/>
              <a:t>string query = "select * from Authors";</a:t>
            </a:r>
          </a:p>
          <a:p>
            <a:r>
              <a:rPr lang="en-US" dirty="0" err="1" smtClean="0"/>
              <a:t>cmd.CommandText</a:t>
            </a:r>
            <a:r>
              <a:rPr lang="en-US" dirty="0" smtClean="0"/>
              <a:t> = query;</a:t>
            </a:r>
          </a:p>
          <a:p>
            <a:endParaRPr lang="en-US" dirty="0"/>
          </a:p>
          <a:p>
            <a:r>
              <a:rPr lang="en-US" dirty="0" smtClean="0"/>
              <a:t>OR Pass </a:t>
            </a:r>
            <a:r>
              <a:rPr lang="en-US" b="1" dirty="0" smtClean="0"/>
              <a:t>Parameters</a:t>
            </a:r>
            <a:r>
              <a:rPr lang="en-US" dirty="0" smtClean="0"/>
              <a:t>:</a:t>
            </a:r>
          </a:p>
          <a:p>
            <a:pPr lvl="1"/>
            <a:r>
              <a:rPr lang="en-US" dirty="0" smtClean="0"/>
              <a:t>string query = "select * from Authors where </a:t>
            </a:r>
            <a:r>
              <a:rPr lang="en-US" b="1" dirty="0" err="1" smtClean="0"/>
              <a:t>authorId</a:t>
            </a:r>
            <a:r>
              <a:rPr lang="en-US" dirty="0" smtClean="0"/>
              <a:t> = '" + </a:t>
            </a:r>
            <a:r>
              <a:rPr lang="en-US" dirty="0" err="1" smtClean="0">
                <a:solidFill>
                  <a:srgbClr val="FF0000"/>
                </a:solidFill>
              </a:rPr>
              <a:t>t</a:t>
            </a:r>
            <a:r>
              <a:rPr lang="en-US" b="1" dirty="0" err="1" smtClean="0">
                <a:solidFill>
                  <a:srgbClr val="FF0000"/>
                </a:solidFill>
              </a:rPr>
              <a:t>xtSearch.Text</a:t>
            </a:r>
            <a:r>
              <a:rPr lang="en-US" dirty="0" smtClean="0"/>
              <a:t> + "'";</a:t>
            </a:r>
          </a:p>
          <a:p>
            <a:pPr lvl="1"/>
            <a:r>
              <a:rPr lang="en-US" dirty="0" err="1" smtClean="0"/>
              <a:t>cmd.CommandText</a:t>
            </a:r>
            <a:r>
              <a:rPr lang="en-US" dirty="0" smtClean="0"/>
              <a:t> = query;</a:t>
            </a:r>
          </a:p>
          <a:p>
            <a:pPr lvl="1"/>
            <a:endParaRPr lang="en-US" dirty="0" smtClean="0"/>
          </a:p>
          <a:p>
            <a:r>
              <a:rPr lang="en-US" dirty="0" smtClean="0"/>
              <a:t>Better use the </a:t>
            </a:r>
            <a:r>
              <a:rPr lang="en-US" b="1" dirty="0" err="1" smtClean="0"/>
              <a:t>SqlParameter</a:t>
            </a:r>
            <a:r>
              <a:rPr lang="en-US" b="1" dirty="0" smtClean="0"/>
              <a:t> </a:t>
            </a:r>
            <a:r>
              <a:rPr lang="en-US" dirty="0" smtClean="0"/>
              <a:t>object:</a:t>
            </a:r>
          </a:p>
          <a:p>
            <a:pPr lvl="1"/>
            <a:r>
              <a:rPr lang="en-US" b="1" dirty="0" smtClean="0"/>
              <a:t>string query = "select * from Authors where </a:t>
            </a:r>
            <a:r>
              <a:rPr lang="en-US" b="1" dirty="0" err="1" smtClean="0"/>
              <a:t>authorId</a:t>
            </a:r>
            <a:r>
              <a:rPr lang="en-US" b="1" dirty="0" smtClean="0"/>
              <a:t> = </a:t>
            </a:r>
            <a:r>
              <a:rPr lang="en-US" b="1" dirty="0" smtClean="0">
                <a:solidFill>
                  <a:srgbClr val="FF0000"/>
                </a:solidFill>
              </a:rPr>
              <a:t>@id</a:t>
            </a:r>
            <a:r>
              <a:rPr lang="en-US" b="1" dirty="0" smtClean="0"/>
              <a:t>";</a:t>
            </a:r>
          </a:p>
          <a:p>
            <a:pPr lvl="1"/>
            <a:r>
              <a:rPr lang="en-US" b="1" dirty="0" err="1" smtClean="0"/>
              <a:t>cmd.CommandText</a:t>
            </a:r>
            <a:r>
              <a:rPr lang="en-US" b="1" dirty="0" smtClean="0"/>
              <a:t> = query;</a:t>
            </a:r>
          </a:p>
          <a:p>
            <a:pPr lvl="1"/>
            <a:r>
              <a:rPr lang="en-US" b="1" dirty="0" err="1" smtClean="0">
                <a:solidFill>
                  <a:srgbClr val="00B0F0"/>
                </a:solidFill>
              </a:rPr>
              <a:t>SqlParameter</a:t>
            </a:r>
            <a:r>
              <a:rPr lang="en-US" b="1" dirty="0" smtClean="0">
                <a:solidFill>
                  <a:srgbClr val="00B0F0"/>
                </a:solidFill>
              </a:rPr>
              <a:t> </a:t>
            </a:r>
            <a:r>
              <a:rPr lang="en-US" b="1" dirty="0" err="1" smtClean="0"/>
              <a:t>param</a:t>
            </a:r>
            <a:r>
              <a:rPr lang="en-US" b="1" dirty="0" smtClean="0"/>
              <a:t> = new </a:t>
            </a:r>
            <a:r>
              <a:rPr lang="en-US" b="1" dirty="0" err="1" smtClean="0"/>
              <a:t>SqlParameter</a:t>
            </a:r>
            <a:r>
              <a:rPr lang="en-US" b="1" dirty="0" smtClean="0"/>
              <a:t>("@id", </a:t>
            </a:r>
            <a:r>
              <a:rPr lang="en-US" b="1" dirty="0" err="1" smtClean="0"/>
              <a:t>txtSearch.Text</a:t>
            </a:r>
            <a:r>
              <a:rPr lang="en-US" b="1" dirty="0" smtClean="0"/>
              <a:t>);</a:t>
            </a:r>
          </a:p>
          <a:p>
            <a:pPr lvl="1"/>
            <a:r>
              <a:rPr lang="en-US" b="1" dirty="0" err="1" smtClean="0"/>
              <a:t>cmd.Parameters.</a:t>
            </a:r>
            <a:r>
              <a:rPr lang="en-US" b="1" dirty="0" err="1" smtClean="0">
                <a:solidFill>
                  <a:srgbClr val="00B0F0"/>
                </a:solidFill>
              </a:rPr>
              <a:t>Add</a:t>
            </a:r>
            <a:r>
              <a:rPr lang="en-US" b="1" dirty="0" smtClean="0"/>
              <a:t>(</a:t>
            </a:r>
            <a:r>
              <a:rPr lang="en-US" b="1" dirty="0" err="1" smtClean="0"/>
              <a:t>param</a:t>
            </a:r>
            <a:r>
              <a:rPr lang="en-US" b="1" dirty="0" smtClean="0"/>
              <a:t>);</a:t>
            </a:r>
          </a:p>
          <a:p>
            <a:pPr marL="0" indent="0">
              <a:buNone/>
            </a:pPr>
            <a:endParaRPr lang="en-US" dirty="0" smtClean="0"/>
          </a:p>
          <a:p>
            <a:r>
              <a:rPr lang="en-US" dirty="0" smtClean="0"/>
              <a:t>Command type could also be a Stored Procedure</a:t>
            </a:r>
            <a:endParaRPr lang="en-US" dirty="0"/>
          </a:p>
        </p:txBody>
      </p:sp>
    </p:spTree>
    <p:extLst>
      <p:ext uri="{BB962C8B-B14F-4D97-AF65-F5344CB8AC3E}">
        <p14:creationId xmlns:p14="http://schemas.microsoft.com/office/powerpoint/2010/main" val="2017068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65313"/>
          </a:xfrm>
        </p:spPr>
        <p:txBody>
          <a:bodyPr/>
          <a:lstStyle/>
          <a:p>
            <a:r>
              <a:rPr lang="en-US" dirty="0"/>
              <a:t>Executing the Select </a:t>
            </a:r>
            <a:r>
              <a:rPr lang="en-US" dirty="0" smtClean="0"/>
              <a:t>Command</a:t>
            </a:r>
            <a:endParaRPr lang="en-US" dirty="0"/>
          </a:p>
        </p:txBody>
      </p:sp>
      <p:sp>
        <p:nvSpPr>
          <p:cNvPr id="3" name="Content Placeholder 2"/>
          <p:cNvSpPr>
            <a:spLocks noGrp="1"/>
          </p:cNvSpPr>
          <p:nvPr>
            <p:ph idx="1"/>
          </p:nvPr>
        </p:nvSpPr>
        <p:spPr>
          <a:xfrm>
            <a:off x="838200" y="765313"/>
            <a:ext cx="10515600" cy="5794513"/>
          </a:xfrm>
        </p:spPr>
        <p:txBody>
          <a:bodyPr>
            <a:noAutofit/>
          </a:bodyPr>
          <a:lstStyle/>
          <a:p>
            <a:pPr>
              <a:lnSpc>
                <a:spcPct val="120000"/>
              </a:lnSpc>
              <a:spcBef>
                <a:spcPts val="0"/>
              </a:spcBef>
            </a:pPr>
            <a:r>
              <a:rPr lang="en-US" sz="1800" dirty="0" smtClean="0"/>
              <a:t>public </a:t>
            </a:r>
            <a:r>
              <a:rPr lang="en-US" sz="1800" b="1" dirty="0" smtClean="0"/>
              <a:t>DataTable</a:t>
            </a:r>
            <a:r>
              <a:rPr lang="en-US" sz="1800" dirty="0" smtClean="0"/>
              <a:t> </a:t>
            </a:r>
            <a:r>
              <a:rPr lang="en-US" sz="1800" dirty="0" err="1" smtClean="0"/>
              <a:t>ExecuteSelectCommand</a:t>
            </a:r>
            <a:r>
              <a:rPr lang="en-US" sz="1800" dirty="0" smtClean="0"/>
              <a:t>(string </a:t>
            </a:r>
            <a:r>
              <a:rPr lang="en-US" sz="1800" dirty="0" err="1" smtClean="0"/>
              <a:t>CommandName</a:t>
            </a:r>
            <a:r>
              <a:rPr lang="en-US" sz="1800" dirty="0" smtClean="0"/>
              <a:t>, </a:t>
            </a:r>
            <a:r>
              <a:rPr lang="en-US" sz="1800" dirty="0" err="1" smtClean="0"/>
              <a:t>CommandType</a:t>
            </a:r>
            <a:r>
              <a:rPr lang="en-US" sz="1800" dirty="0" smtClean="0"/>
              <a:t> </a:t>
            </a:r>
            <a:r>
              <a:rPr lang="en-US" sz="1800" dirty="0" err="1" smtClean="0"/>
              <a:t>cmdType</a:t>
            </a:r>
            <a:r>
              <a:rPr lang="en-US" sz="1800" dirty="0" smtClean="0"/>
              <a:t>)</a:t>
            </a:r>
          </a:p>
          <a:p>
            <a:pPr>
              <a:lnSpc>
                <a:spcPct val="120000"/>
              </a:lnSpc>
              <a:spcBef>
                <a:spcPts val="0"/>
              </a:spcBef>
            </a:pPr>
            <a:r>
              <a:rPr lang="en-US" sz="1800" dirty="0" smtClean="0"/>
              <a:t>{</a:t>
            </a:r>
          </a:p>
          <a:p>
            <a:pPr>
              <a:lnSpc>
                <a:spcPct val="120000"/>
              </a:lnSpc>
              <a:spcBef>
                <a:spcPts val="0"/>
              </a:spcBef>
            </a:pPr>
            <a:r>
              <a:rPr lang="en-US" sz="1800" dirty="0" smtClean="0"/>
              <a:t>    </a:t>
            </a:r>
            <a:r>
              <a:rPr lang="en-US" sz="1800" dirty="0" err="1" smtClean="0"/>
              <a:t>SqlCommand</a:t>
            </a:r>
            <a:r>
              <a:rPr lang="en-US" sz="1800" dirty="0" smtClean="0"/>
              <a:t> </a:t>
            </a:r>
            <a:r>
              <a:rPr lang="en-US" sz="1800" dirty="0" err="1" smtClean="0"/>
              <a:t>cmd</a:t>
            </a:r>
            <a:r>
              <a:rPr lang="en-US" sz="1800" dirty="0" smtClean="0"/>
              <a:t> = null;</a:t>
            </a:r>
          </a:p>
          <a:p>
            <a:pPr>
              <a:lnSpc>
                <a:spcPct val="120000"/>
              </a:lnSpc>
              <a:spcBef>
                <a:spcPts val="0"/>
              </a:spcBef>
            </a:pPr>
            <a:r>
              <a:rPr lang="en-US" sz="1800" dirty="0" smtClean="0"/>
              <a:t>    DataTable table = new DataTable();</a:t>
            </a:r>
          </a:p>
          <a:p>
            <a:pPr>
              <a:lnSpc>
                <a:spcPct val="120000"/>
              </a:lnSpc>
              <a:spcBef>
                <a:spcPts val="0"/>
              </a:spcBef>
            </a:pPr>
            <a:r>
              <a:rPr lang="en-US" sz="1800" dirty="0" smtClean="0"/>
              <a:t>    </a:t>
            </a:r>
            <a:r>
              <a:rPr lang="en-US" sz="1800" dirty="0" err="1" smtClean="0"/>
              <a:t>cmd</a:t>
            </a:r>
            <a:r>
              <a:rPr lang="en-US" sz="1800" dirty="0" smtClean="0"/>
              <a:t> = </a:t>
            </a:r>
            <a:r>
              <a:rPr lang="en-US" sz="1800" dirty="0" err="1" smtClean="0"/>
              <a:t>con.CreateCommand</a:t>
            </a:r>
            <a:r>
              <a:rPr lang="en-US" sz="1800" dirty="0" smtClean="0"/>
              <a:t>();</a:t>
            </a:r>
          </a:p>
          <a:p>
            <a:pPr>
              <a:lnSpc>
                <a:spcPct val="120000"/>
              </a:lnSpc>
              <a:spcBef>
                <a:spcPts val="0"/>
              </a:spcBef>
            </a:pPr>
            <a:r>
              <a:rPr lang="en-US" sz="1800" dirty="0" smtClean="0"/>
              <a:t>    </a:t>
            </a:r>
            <a:r>
              <a:rPr lang="en-US" sz="1800" dirty="0" err="1" smtClean="0"/>
              <a:t>cmd.CommandType</a:t>
            </a:r>
            <a:r>
              <a:rPr lang="en-US" sz="1800" dirty="0" smtClean="0"/>
              <a:t> = </a:t>
            </a:r>
            <a:r>
              <a:rPr lang="en-US" sz="1800" dirty="0" err="1" smtClean="0"/>
              <a:t>cmdType</a:t>
            </a:r>
            <a:r>
              <a:rPr lang="en-US" sz="1800" dirty="0" smtClean="0"/>
              <a:t>;</a:t>
            </a:r>
          </a:p>
          <a:p>
            <a:pPr>
              <a:lnSpc>
                <a:spcPct val="120000"/>
              </a:lnSpc>
              <a:spcBef>
                <a:spcPts val="0"/>
              </a:spcBef>
            </a:pPr>
            <a:r>
              <a:rPr lang="en-US" sz="1800" dirty="0" smtClean="0"/>
              <a:t>    </a:t>
            </a:r>
            <a:r>
              <a:rPr lang="en-US" sz="1800" dirty="0" err="1" smtClean="0"/>
              <a:t>cmd.CommandText</a:t>
            </a:r>
            <a:r>
              <a:rPr lang="en-US" sz="1800" dirty="0" smtClean="0"/>
              <a:t> = </a:t>
            </a:r>
            <a:r>
              <a:rPr lang="en-US" sz="1800" dirty="0" err="1" smtClean="0"/>
              <a:t>CommandName</a:t>
            </a:r>
            <a:r>
              <a:rPr lang="en-US" sz="1800" dirty="0" smtClean="0"/>
              <a:t>;</a:t>
            </a:r>
          </a:p>
          <a:p>
            <a:pPr>
              <a:lnSpc>
                <a:spcPct val="120000"/>
              </a:lnSpc>
              <a:spcBef>
                <a:spcPts val="0"/>
              </a:spcBef>
            </a:pPr>
            <a:r>
              <a:rPr lang="en-US" sz="1800" dirty="0" smtClean="0"/>
              <a:t>    try     {</a:t>
            </a:r>
          </a:p>
          <a:p>
            <a:pPr>
              <a:lnSpc>
                <a:spcPct val="120000"/>
              </a:lnSpc>
              <a:spcBef>
                <a:spcPts val="0"/>
              </a:spcBef>
            </a:pPr>
            <a:r>
              <a:rPr lang="en-US" sz="1800" dirty="0" smtClean="0"/>
              <a:t>        </a:t>
            </a:r>
            <a:r>
              <a:rPr lang="en-US" sz="1800" dirty="0" err="1" smtClean="0"/>
              <a:t>con.Open</a:t>
            </a:r>
            <a:r>
              <a:rPr lang="en-US" sz="1800" dirty="0" smtClean="0"/>
              <a:t>();</a:t>
            </a:r>
          </a:p>
          <a:p>
            <a:pPr>
              <a:lnSpc>
                <a:spcPct val="120000"/>
              </a:lnSpc>
              <a:spcBef>
                <a:spcPts val="0"/>
              </a:spcBef>
            </a:pPr>
            <a:r>
              <a:rPr lang="en-US" sz="1800" dirty="0" smtClean="0"/>
              <a:t>        </a:t>
            </a:r>
            <a:r>
              <a:rPr lang="en-US" sz="1800" dirty="0" err="1" smtClean="0"/>
              <a:t>SqlDataAdapter</a:t>
            </a:r>
            <a:r>
              <a:rPr lang="en-US" sz="1800" dirty="0" smtClean="0"/>
              <a:t> da = null;</a:t>
            </a:r>
          </a:p>
          <a:p>
            <a:pPr>
              <a:lnSpc>
                <a:spcPct val="120000"/>
              </a:lnSpc>
              <a:spcBef>
                <a:spcPts val="0"/>
              </a:spcBef>
            </a:pPr>
            <a:r>
              <a:rPr lang="en-US" sz="1800" dirty="0" smtClean="0"/>
              <a:t>        using (da = new </a:t>
            </a:r>
            <a:r>
              <a:rPr lang="en-US" sz="1800" dirty="0" err="1" smtClean="0"/>
              <a:t>SqlDataAdapter</a:t>
            </a:r>
            <a:r>
              <a:rPr lang="en-US" sz="1800" dirty="0" smtClean="0"/>
              <a:t>(</a:t>
            </a:r>
            <a:r>
              <a:rPr lang="en-US" sz="1800" b="1" dirty="0" err="1" smtClean="0">
                <a:solidFill>
                  <a:srgbClr val="00B0F0"/>
                </a:solidFill>
              </a:rPr>
              <a:t>cmd</a:t>
            </a:r>
            <a:r>
              <a:rPr lang="en-US" sz="1800" dirty="0" smtClean="0"/>
              <a:t>))         {</a:t>
            </a:r>
          </a:p>
          <a:p>
            <a:pPr>
              <a:lnSpc>
                <a:spcPct val="120000"/>
              </a:lnSpc>
              <a:spcBef>
                <a:spcPts val="0"/>
              </a:spcBef>
            </a:pPr>
            <a:r>
              <a:rPr lang="en-US" sz="1800" dirty="0" smtClean="0"/>
              <a:t>            </a:t>
            </a:r>
            <a:r>
              <a:rPr lang="en-US" sz="1800" dirty="0" err="1" smtClean="0"/>
              <a:t>da.</a:t>
            </a:r>
            <a:r>
              <a:rPr lang="en-US" sz="1800" b="1" dirty="0" err="1" smtClean="0">
                <a:solidFill>
                  <a:srgbClr val="00B0F0"/>
                </a:solidFill>
              </a:rPr>
              <a:t>Fill</a:t>
            </a:r>
            <a:r>
              <a:rPr lang="en-US" sz="1800" dirty="0" smtClean="0"/>
              <a:t>(table);</a:t>
            </a:r>
          </a:p>
          <a:p>
            <a:pPr>
              <a:lnSpc>
                <a:spcPct val="120000"/>
              </a:lnSpc>
              <a:spcBef>
                <a:spcPts val="0"/>
              </a:spcBef>
            </a:pPr>
            <a:r>
              <a:rPr lang="en-US" sz="1800" dirty="0" smtClean="0"/>
              <a:t>        }</a:t>
            </a:r>
          </a:p>
          <a:p>
            <a:pPr>
              <a:lnSpc>
                <a:spcPct val="120000"/>
              </a:lnSpc>
              <a:spcBef>
                <a:spcPts val="0"/>
              </a:spcBef>
            </a:pPr>
            <a:r>
              <a:rPr lang="en-US" sz="1800" dirty="0" smtClean="0"/>
              <a:t>    }</a:t>
            </a:r>
          </a:p>
          <a:p>
            <a:pPr>
              <a:lnSpc>
                <a:spcPct val="120000"/>
              </a:lnSpc>
              <a:spcBef>
                <a:spcPts val="0"/>
              </a:spcBef>
            </a:pPr>
            <a:r>
              <a:rPr lang="en-US" sz="1800" dirty="0" smtClean="0"/>
              <a:t>    catch (Exception ex)     {   throw ex;     }</a:t>
            </a:r>
          </a:p>
          <a:p>
            <a:pPr>
              <a:lnSpc>
                <a:spcPct val="120000"/>
              </a:lnSpc>
              <a:spcBef>
                <a:spcPts val="0"/>
              </a:spcBef>
            </a:pPr>
            <a:r>
              <a:rPr lang="en-US" sz="1800" dirty="0" smtClean="0"/>
              <a:t>    finally     {  </a:t>
            </a:r>
            <a:r>
              <a:rPr lang="en-US" sz="1800" dirty="0" err="1" smtClean="0"/>
              <a:t>cmd.Dispose</a:t>
            </a:r>
            <a:r>
              <a:rPr lang="en-US" sz="1800" dirty="0" smtClean="0"/>
              <a:t>(); </a:t>
            </a:r>
            <a:r>
              <a:rPr lang="en-US" sz="1800" dirty="0" err="1" smtClean="0"/>
              <a:t>cmd</a:t>
            </a:r>
            <a:r>
              <a:rPr lang="en-US" sz="1800" dirty="0" smtClean="0"/>
              <a:t> = null; </a:t>
            </a:r>
            <a:r>
              <a:rPr lang="en-US" sz="1800" dirty="0" err="1" smtClean="0"/>
              <a:t>con.Close</a:t>
            </a:r>
            <a:r>
              <a:rPr lang="en-US" sz="1800" dirty="0" smtClean="0"/>
              <a:t>();     }</a:t>
            </a:r>
          </a:p>
          <a:p>
            <a:pPr>
              <a:lnSpc>
                <a:spcPct val="120000"/>
              </a:lnSpc>
              <a:spcBef>
                <a:spcPts val="0"/>
              </a:spcBef>
            </a:pPr>
            <a:r>
              <a:rPr lang="en-US" sz="1800" dirty="0" smtClean="0"/>
              <a:t>    return table;</a:t>
            </a:r>
          </a:p>
          <a:p>
            <a:pPr>
              <a:lnSpc>
                <a:spcPct val="120000"/>
              </a:lnSpc>
              <a:spcBef>
                <a:spcPts val="0"/>
              </a:spcBef>
            </a:pPr>
            <a:r>
              <a:rPr lang="en-US" sz="1800" dirty="0" smtClean="0"/>
              <a:t>}</a:t>
            </a:r>
          </a:p>
          <a:p>
            <a:pPr>
              <a:lnSpc>
                <a:spcPct val="120000"/>
              </a:lnSpc>
              <a:spcBef>
                <a:spcPts val="0"/>
              </a:spcBef>
            </a:pPr>
            <a:endParaRPr lang="en-US" sz="1800" dirty="0"/>
          </a:p>
        </p:txBody>
      </p:sp>
    </p:spTree>
    <p:extLst>
      <p:ext uri="{BB962C8B-B14F-4D97-AF65-F5344CB8AC3E}">
        <p14:creationId xmlns:p14="http://schemas.microsoft.com/office/powerpoint/2010/main" val="3386450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17226" y="86829"/>
            <a:ext cx="2050774" cy="370371"/>
          </a:xfrm>
        </p:spPr>
        <p:txBody>
          <a:bodyPr>
            <a:normAutofit fontScale="90000"/>
          </a:bodyPr>
          <a:lstStyle/>
          <a:p>
            <a:r>
              <a:rPr lang="en-US" dirty="0" smtClean="0"/>
              <a:t>Example</a:t>
            </a:r>
            <a:endParaRPr lang="en-US" dirty="0"/>
          </a:p>
        </p:txBody>
      </p:sp>
      <p:sp>
        <p:nvSpPr>
          <p:cNvPr id="5" name="Content Placeholder 4"/>
          <p:cNvSpPr>
            <a:spLocks noGrp="1"/>
          </p:cNvSpPr>
          <p:nvPr>
            <p:ph sz="half" idx="1"/>
          </p:nvPr>
        </p:nvSpPr>
        <p:spPr>
          <a:xfrm>
            <a:off x="129209" y="57011"/>
            <a:ext cx="7345017" cy="6771171"/>
          </a:xfrm>
          <a:solidFill>
            <a:schemeClr val="bg1">
              <a:lumMod val="95000"/>
            </a:schemeClr>
          </a:solidFill>
        </p:spPr>
        <p:txBody>
          <a:bodyPr>
            <a:noAutofit/>
          </a:bodyPr>
          <a:lstStyle/>
          <a:p>
            <a:pPr>
              <a:lnSpc>
                <a:spcPct val="120000"/>
              </a:lnSpc>
              <a:spcBef>
                <a:spcPts val="0"/>
              </a:spcBef>
            </a:pPr>
            <a:r>
              <a:rPr lang="en-US" sz="1400" dirty="0" smtClean="0"/>
              <a:t>Private Sub Form2_Load(</a:t>
            </a:r>
            <a:r>
              <a:rPr lang="en-US" sz="1400" dirty="0" err="1" smtClean="0"/>
              <a:t>ByVal</a:t>
            </a:r>
            <a:r>
              <a:rPr lang="en-US" sz="1400" dirty="0" smtClean="0"/>
              <a:t> sender As </a:t>
            </a:r>
            <a:r>
              <a:rPr lang="en-US" sz="1400" dirty="0" err="1" smtClean="0"/>
              <a:t>System.Object</a:t>
            </a:r>
            <a:r>
              <a:rPr lang="en-US" sz="1400" dirty="0" smtClean="0"/>
              <a:t>, </a:t>
            </a:r>
            <a:r>
              <a:rPr lang="en-US" sz="1400" dirty="0" err="1" smtClean="0"/>
              <a:t>ByVal</a:t>
            </a:r>
            <a:r>
              <a:rPr lang="en-US" sz="1400" dirty="0" smtClean="0"/>
              <a:t> e As </a:t>
            </a:r>
            <a:r>
              <a:rPr lang="en-US" sz="1400" dirty="0" err="1" smtClean="0"/>
              <a:t>System.EventArgs</a:t>
            </a:r>
            <a:r>
              <a:rPr lang="en-US" sz="1400" dirty="0" smtClean="0"/>
              <a:t>) Handles </a:t>
            </a:r>
            <a:r>
              <a:rPr lang="en-US" sz="1400" dirty="0" err="1" smtClean="0"/>
              <a:t>MyBase.Load</a:t>
            </a:r>
            <a:endParaRPr lang="en-US" sz="1400" dirty="0" smtClean="0"/>
          </a:p>
          <a:p>
            <a:pPr>
              <a:lnSpc>
                <a:spcPct val="120000"/>
              </a:lnSpc>
              <a:spcBef>
                <a:spcPts val="0"/>
              </a:spcBef>
            </a:pPr>
            <a:r>
              <a:rPr lang="en-US" sz="1400" b="1" dirty="0" err="1" smtClean="0"/>
              <a:t>conn.ConnectionString</a:t>
            </a:r>
            <a:r>
              <a:rPr lang="en-US" sz="1400" dirty="0" smtClean="0"/>
              <a:t> = "Provider=Microsoft.Jet.OLEDB.4.0;Data Source=C:\Users\...\sample.mdb;User Id=</a:t>
            </a:r>
            <a:r>
              <a:rPr lang="en-US" sz="1400" dirty="0" err="1" smtClean="0"/>
              <a:t>admin;Password</a:t>
            </a:r>
            <a:r>
              <a:rPr lang="en-US" sz="1400" dirty="0" smtClean="0"/>
              <a:t>=;"</a:t>
            </a:r>
          </a:p>
          <a:p>
            <a:pPr>
              <a:lnSpc>
                <a:spcPct val="120000"/>
              </a:lnSpc>
              <a:spcBef>
                <a:spcPts val="0"/>
              </a:spcBef>
            </a:pPr>
            <a:endParaRPr lang="en-US" sz="1400" b="1" dirty="0" smtClean="0"/>
          </a:p>
          <a:p>
            <a:pPr>
              <a:lnSpc>
                <a:spcPct val="120000"/>
              </a:lnSpc>
              <a:spcBef>
                <a:spcPts val="0"/>
              </a:spcBef>
            </a:pPr>
            <a:r>
              <a:rPr lang="en-US" sz="1400" b="1" dirty="0" err="1" smtClean="0"/>
              <a:t>da.SelectCommand</a:t>
            </a:r>
            <a:r>
              <a:rPr lang="en-US" sz="1400" dirty="0" smtClean="0"/>
              <a:t> = New </a:t>
            </a:r>
            <a:r>
              <a:rPr lang="en-US" sz="1400" dirty="0" err="1" smtClean="0"/>
              <a:t>OleDbCommand</a:t>
            </a:r>
            <a:r>
              <a:rPr lang="en-US" sz="1400" dirty="0" smtClean="0"/>
              <a:t>("</a:t>
            </a:r>
            <a:r>
              <a:rPr lang="en-US" sz="1400" u="sng" dirty="0" smtClean="0"/>
              <a:t>SELECT</a:t>
            </a:r>
            <a:r>
              <a:rPr lang="en-US" sz="1400" dirty="0" smtClean="0"/>
              <a:t> </a:t>
            </a:r>
            <a:r>
              <a:rPr lang="en-US" sz="1400" dirty="0" err="1" smtClean="0"/>
              <a:t>EmployeeID</a:t>
            </a:r>
            <a:r>
              <a:rPr lang="en-US" sz="1400" dirty="0" smtClean="0"/>
              <a:t>, </a:t>
            </a:r>
            <a:r>
              <a:rPr lang="en-US" sz="1400" dirty="0" err="1" smtClean="0"/>
              <a:t>FirstName</a:t>
            </a:r>
            <a:r>
              <a:rPr lang="en-US" sz="1400" dirty="0" smtClean="0"/>
              <a:t>, </a:t>
            </a:r>
            <a:r>
              <a:rPr lang="en-US" sz="1400" dirty="0" err="1" smtClean="0"/>
              <a:t>LastName</a:t>
            </a:r>
            <a:r>
              <a:rPr lang="en-US" sz="1400" dirty="0" smtClean="0"/>
              <a:t>, Location </a:t>
            </a:r>
            <a:r>
              <a:rPr lang="en-US" sz="1400" u="sng" dirty="0" smtClean="0"/>
              <a:t>FROM</a:t>
            </a:r>
            <a:r>
              <a:rPr lang="en-US" sz="1400" dirty="0" smtClean="0"/>
              <a:t> </a:t>
            </a:r>
            <a:r>
              <a:rPr lang="en-US" sz="1400" dirty="0" err="1" smtClean="0"/>
              <a:t>tbl_Master</a:t>
            </a:r>
            <a:r>
              <a:rPr lang="en-US" sz="1400" dirty="0" smtClean="0"/>
              <a:t>")</a:t>
            </a:r>
          </a:p>
          <a:p>
            <a:pPr>
              <a:lnSpc>
                <a:spcPct val="120000"/>
              </a:lnSpc>
              <a:spcBef>
                <a:spcPts val="0"/>
              </a:spcBef>
            </a:pPr>
            <a:r>
              <a:rPr lang="en-US" sz="1400" dirty="0" err="1" smtClean="0"/>
              <a:t>da.SelectCommand.Connection</a:t>
            </a:r>
            <a:r>
              <a:rPr lang="en-US" sz="1400" dirty="0" smtClean="0"/>
              <a:t> = conn</a:t>
            </a:r>
          </a:p>
          <a:p>
            <a:pPr>
              <a:lnSpc>
                <a:spcPct val="120000"/>
              </a:lnSpc>
              <a:spcBef>
                <a:spcPts val="0"/>
              </a:spcBef>
            </a:pPr>
            <a:endParaRPr lang="en-US" sz="1400" b="1" dirty="0" smtClean="0"/>
          </a:p>
          <a:p>
            <a:pPr>
              <a:lnSpc>
                <a:spcPct val="120000"/>
              </a:lnSpc>
              <a:spcBef>
                <a:spcPts val="0"/>
              </a:spcBef>
            </a:pPr>
            <a:r>
              <a:rPr lang="en-US" sz="1400" b="1" dirty="0" err="1" smtClean="0"/>
              <a:t>da.UpdateCommand</a:t>
            </a:r>
            <a:r>
              <a:rPr lang="en-US" sz="1400" dirty="0" smtClean="0"/>
              <a:t> = New </a:t>
            </a:r>
            <a:r>
              <a:rPr lang="en-US" sz="1400" dirty="0" err="1" smtClean="0"/>
              <a:t>OleDbCommand</a:t>
            </a:r>
            <a:r>
              <a:rPr lang="en-US" sz="1400" dirty="0" smtClean="0"/>
              <a:t>("</a:t>
            </a:r>
            <a:r>
              <a:rPr lang="en-US" sz="1400" u="sng" dirty="0" smtClean="0"/>
              <a:t>UPDATE</a:t>
            </a:r>
            <a:r>
              <a:rPr lang="en-US" sz="1400" dirty="0" smtClean="0"/>
              <a:t> </a:t>
            </a:r>
            <a:r>
              <a:rPr lang="en-US" sz="1400" dirty="0" err="1" smtClean="0"/>
              <a:t>tbl_Master</a:t>
            </a:r>
            <a:r>
              <a:rPr lang="en-US" sz="1400" dirty="0" smtClean="0"/>
              <a:t> </a:t>
            </a:r>
            <a:r>
              <a:rPr lang="en-US" sz="1400" u="sng" dirty="0" smtClean="0"/>
              <a:t>SET</a:t>
            </a:r>
            <a:r>
              <a:rPr lang="en-US" sz="1400" dirty="0" smtClean="0"/>
              <a:t> </a:t>
            </a:r>
            <a:r>
              <a:rPr lang="en-US" sz="1400" dirty="0" err="1" smtClean="0"/>
              <a:t>FirstName</a:t>
            </a:r>
            <a:r>
              <a:rPr lang="en-US" sz="1400" dirty="0" smtClean="0"/>
              <a:t> = @</a:t>
            </a:r>
            <a:r>
              <a:rPr lang="en-US" sz="1400" dirty="0" err="1" smtClean="0"/>
              <a:t>FirstName</a:t>
            </a:r>
            <a:r>
              <a:rPr lang="en-US" sz="1400" dirty="0" smtClean="0"/>
              <a:t>, </a:t>
            </a:r>
            <a:r>
              <a:rPr lang="en-US" sz="1400" dirty="0" err="1" smtClean="0"/>
              <a:t>LastName</a:t>
            </a:r>
            <a:r>
              <a:rPr lang="en-US" sz="1400" dirty="0" smtClean="0"/>
              <a:t> = @</a:t>
            </a:r>
            <a:r>
              <a:rPr lang="en-US" sz="1400" dirty="0" err="1" smtClean="0"/>
              <a:t>LastName</a:t>
            </a:r>
            <a:r>
              <a:rPr lang="en-US" sz="1400" dirty="0" smtClean="0"/>
              <a:t>, Location = @Location </a:t>
            </a:r>
          </a:p>
          <a:p>
            <a:pPr marL="457200" lvl="1" indent="0">
              <a:lnSpc>
                <a:spcPct val="120000"/>
              </a:lnSpc>
              <a:spcBef>
                <a:spcPts val="0"/>
              </a:spcBef>
              <a:buNone/>
            </a:pPr>
            <a:r>
              <a:rPr lang="en-US" sz="1200" u="sng" dirty="0" smtClean="0"/>
              <a:t>WHERE</a:t>
            </a:r>
            <a:r>
              <a:rPr lang="en-US" sz="1200" dirty="0" smtClean="0"/>
              <a:t> </a:t>
            </a:r>
            <a:r>
              <a:rPr lang="en-US" sz="1200" dirty="0" err="1" smtClean="0"/>
              <a:t>EmployeeID</a:t>
            </a:r>
            <a:r>
              <a:rPr lang="en-US" sz="1200" dirty="0" smtClean="0"/>
              <a:t> = @</a:t>
            </a:r>
            <a:r>
              <a:rPr lang="en-US" sz="1200" dirty="0" err="1" smtClean="0"/>
              <a:t>EmployeeID</a:t>
            </a:r>
            <a:r>
              <a:rPr lang="en-US" sz="1200" dirty="0" smtClean="0"/>
              <a:t>")</a:t>
            </a:r>
          </a:p>
          <a:p>
            <a:pPr>
              <a:lnSpc>
                <a:spcPct val="120000"/>
              </a:lnSpc>
              <a:spcBef>
                <a:spcPts val="0"/>
              </a:spcBef>
            </a:pPr>
            <a:r>
              <a:rPr lang="en-US" sz="1400" dirty="0" err="1" smtClean="0"/>
              <a:t>da.UpdateCommand.Connection</a:t>
            </a:r>
            <a:r>
              <a:rPr lang="en-US" sz="1400" dirty="0" smtClean="0"/>
              <a:t> = conn</a:t>
            </a:r>
          </a:p>
          <a:p>
            <a:pPr>
              <a:lnSpc>
                <a:spcPct val="120000"/>
              </a:lnSpc>
              <a:spcBef>
                <a:spcPts val="0"/>
              </a:spcBef>
            </a:pPr>
            <a:r>
              <a:rPr lang="en-US" sz="1400" dirty="0" err="1" smtClean="0"/>
              <a:t>da.UpdateCommand.Parameters.Add</a:t>
            </a:r>
            <a:r>
              <a:rPr lang="en-US" sz="1400" dirty="0" smtClean="0"/>
              <a:t>("@</a:t>
            </a:r>
            <a:r>
              <a:rPr lang="en-US" sz="1400" dirty="0" err="1" smtClean="0"/>
              <a:t>FirstName</a:t>
            </a:r>
            <a:r>
              <a:rPr lang="en-US" sz="1400" dirty="0" smtClean="0"/>
              <a:t>", </a:t>
            </a:r>
            <a:r>
              <a:rPr lang="en-US" sz="1400" dirty="0" err="1" smtClean="0"/>
              <a:t>OleDbType.VarChar</a:t>
            </a:r>
            <a:r>
              <a:rPr lang="en-US" sz="1400" dirty="0" smtClean="0"/>
              <a:t>, 40, "</a:t>
            </a:r>
            <a:r>
              <a:rPr lang="en-US" sz="1400" dirty="0" err="1" smtClean="0"/>
              <a:t>FirstName</a:t>
            </a:r>
            <a:r>
              <a:rPr lang="en-US" sz="1400" dirty="0" smtClean="0"/>
              <a:t>")</a:t>
            </a:r>
          </a:p>
          <a:p>
            <a:pPr>
              <a:lnSpc>
                <a:spcPct val="120000"/>
              </a:lnSpc>
              <a:spcBef>
                <a:spcPts val="0"/>
              </a:spcBef>
            </a:pPr>
            <a:r>
              <a:rPr lang="en-US" sz="1400" dirty="0" err="1" smtClean="0"/>
              <a:t>da.UpdateCommand.Parameters.Add</a:t>
            </a:r>
            <a:r>
              <a:rPr lang="en-US" sz="1400" dirty="0" smtClean="0"/>
              <a:t>("@</a:t>
            </a:r>
            <a:r>
              <a:rPr lang="en-US" sz="1400" dirty="0" err="1" smtClean="0"/>
              <a:t>LastName</a:t>
            </a:r>
            <a:r>
              <a:rPr lang="en-US" sz="1400" dirty="0" smtClean="0"/>
              <a:t>", </a:t>
            </a:r>
            <a:r>
              <a:rPr lang="en-US" sz="1400" dirty="0" err="1" smtClean="0"/>
              <a:t>OleDbType.VarChar</a:t>
            </a:r>
            <a:r>
              <a:rPr lang="en-US" sz="1400" dirty="0" smtClean="0"/>
              <a:t>, 40, "</a:t>
            </a:r>
            <a:r>
              <a:rPr lang="en-US" sz="1400" dirty="0" err="1" smtClean="0"/>
              <a:t>LastName</a:t>
            </a:r>
            <a:r>
              <a:rPr lang="en-US" sz="1400" dirty="0" smtClean="0"/>
              <a:t>")</a:t>
            </a:r>
          </a:p>
          <a:p>
            <a:pPr>
              <a:lnSpc>
                <a:spcPct val="120000"/>
              </a:lnSpc>
              <a:spcBef>
                <a:spcPts val="0"/>
              </a:spcBef>
            </a:pPr>
            <a:r>
              <a:rPr lang="en-US" sz="1400" dirty="0" err="1" smtClean="0"/>
              <a:t>da.UpdateCommand.Parameters.Add</a:t>
            </a:r>
            <a:r>
              <a:rPr lang="en-US" sz="1400" dirty="0" smtClean="0"/>
              <a:t>("@Location", </a:t>
            </a:r>
            <a:r>
              <a:rPr lang="en-US" sz="1400" dirty="0" err="1" smtClean="0"/>
              <a:t>OleDbType.VarChar</a:t>
            </a:r>
            <a:r>
              <a:rPr lang="en-US" sz="1400" dirty="0" smtClean="0"/>
              <a:t>, 40, "Location")</a:t>
            </a:r>
          </a:p>
          <a:p>
            <a:pPr>
              <a:lnSpc>
                <a:spcPct val="120000"/>
              </a:lnSpc>
              <a:spcBef>
                <a:spcPts val="0"/>
              </a:spcBef>
            </a:pPr>
            <a:r>
              <a:rPr lang="en-US" sz="1400" dirty="0" err="1" smtClean="0"/>
              <a:t>da.UpdateCommand.Parameters.Add</a:t>
            </a:r>
            <a:r>
              <a:rPr lang="en-US" sz="1400" dirty="0" smtClean="0"/>
              <a:t>("@</a:t>
            </a:r>
            <a:r>
              <a:rPr lang="en-US" sz="1400" dirty="0" err="1" smtClean="0"/>
              <a:t>EmployeeID</a:t>
            </a:r>
            <a:r>
              <a:rPr lang="en-US" sz="1400" dirty="0" smtClean="0"/>
              <a:t>", </a:t>
            </a:r>
            <a:r>
              <a:rPr lang="en-US" sz="1400" dirty="0" err="1" smtClean="0"/>
              <a:t>OleDbType.Integer</a:t>
            </a:r>
            <a:r>
              <a:rPr lang="en-US" sz="1400" dirty="0" smtClean="0"/>
              <a:t>, 5, "</a:t>
            </a:r>
            <a:r>
              <a:rPr lang="en-US" sz="1400" dirty="0" err="1" smtClean="0"/>
              <a:t>EmployeeID</a:t>
            </a:r>
            <a:r>
              <a:rPr lang="en-US" sz="1400" dirty="0" smtClean="0"/>
              <a:t>") </a:t>
            </a:r>
          </a:p>
          <a:p>
            <a:pPr>
              <a:lnSpc>
                <a:spcPct val="120000"/>
              </a:lnSpc>
              <a:spcBef>
                <a:spcPts val="0"/>
              </a:spcBef>
            </a:pPr>
            <a:endParaRPr lang="en-US" sz="1400" b="1" dirty="0"/>
          </a:p>
          <a:p>
            <a:pPr>
              <a:lnSpc>
                <a:spcPct val="120000"/>
              </a:lnSpc>
              <a:spcBef>
                <a:spcPts val="0"/>
              </a:spcBef>
            </a:pPr>
            <a:r>
              <a:rPr lang="en-US" sz="1400" b="1" dirty="0" err="1" smtClean="0"/>
              <a:t>da.InsertCommand</a:t>
            </a:r>
            <a:r>
              <a:rPr lang="en-US" sz="1400" dirty="0" smtClean="0"/>
              <a:t> = New </a:t>
            </a:r>
            <a:r>
              <a:rPr lang="en-US" sz="1400" dirty="0" err="1" smtClean="0"/>
              <a:t>OleDbCommand</a:t>
            </a:r>
            <a:r>
              <a:rPr lang="en-US" sz="1400" dirty="0" smtClean="0"/>
              <a:t>("</a:t>
            </a:r>
            <a:r>
              <a:rPr lang="en-US" sz="1400" u="sng" dirty="0" smtClean="0"/>
              <a:t>INSERT INTO </a:t>
            </a:r>
            <a:r>
              <a:rPr lang="en-US" sz="1400" dirty="0" err="1" smtClean="0"/>
              <a:t>tbl_Master</a:t>
            </a:r>
            <a:r>
              <a:rPr lang="en-US" sz="1400" dirty="0" smtClean="0"/>
              <a:t>(</a:t>
            </a:r>
            <a:r>
              <a:rPr lang="en-US" sz="1400" dirty="0" err="1" smtClean="0"/>
              <a:t>FirstName</a:t>
            </a:r>
            <a:r>
              <a:rPr lang="en-US" sz="1400" dirty="0" smtClean="0"/>
              <a:t>, </a:t>
            </a:r>
            <a:r>
              <a:rPr lang="en-US" sz="1400" dirty="0" err="1" smtClean="0"/>
              <a:t>LastName</a:t>
            </a:r>
            <a:r>
              <a:rPr lang="en-US" sz="1400" dirty="0" smtClean="0"/>
              <a:t>, Location) </a:t>
            </a:r>
            <a:r>
              <a:rPr lang="en-US" sz="1400" u="sng" dirty="0" smtClean="0"/>
              <a:t>VALUES</a:t>
            </a:r>
            <a:r>
              <a:rPr lang="en-US" sz="1400" dirty="0" smtClean="0"/>
              <a:t>(@</a:t>
            </a:r>
            <a:r>
              <a:rPr lang="en-US" sz="1400" dirty="0" err="1" smtClean="0"/>
              <a:t>FirstName</a:t>
            </a:r>
            <a:r>
              <a:rPr lang="en-US" sz="1400" dirty="0" smtClean="0"/>
              <a:t>,@</a:t>
            </a:r>
            <a:r>
              <a:rPr lang="en-US" sz="1400" dirty="0" err="1" smtClean="0"/>
              <a:t>LastName</a:t>
            </a:r>
            <a:r>
              <a:rPr lang="en-US" sz="1400" dirty="0" smtClean="0"/>
              <a:t>,@Location)")</a:t>
            </a:r>
          </a:p>
          <a:p>
            <a:pPr>
              <a:lnSpc>
                <a:spcPct val="120000"/>
              </a:lnSpc>
              <a:spcBef>
                <a:spcPts val="0"/>
              </a:spcBef>
            </a:pPr>
            <a:r>
              <a:rPr lang="en-US" sz="1400" dirty="0" smtClean="0"/>
              <a:t>        </a:t>
            </a:r>
            <a:r>
              <a:rPr lang="en-US" sz="1400" dirty="0" err="1" smtClean="0"/>
              <a:t>da.InsertCommand.Connection</a:t>
            </a:r>
            <a:r>
              <a:rPr lang="en-US" sz="1400" dirty="0" smtClean="0"/>
              <a:t> = conn</a:t>
            </a:r>
          </a:p>
          <a:p>
            <a:pPr>
              <a:lnSpc>
                <a:spcPct val="120000"/>
              </a:lnSpc>
              <a:spcBef>
                <a:spcPts val="0"/>
              </a:spcBef>
            </a:pPr>
            <a:r>
              <a:rPr lang="en-US" sz="1400" dirty="0" smtClean="0"/>
              <a:t>        </a:t>
            </a:r>
            <a:r>
              <a:rPr lang="en-US" sz="1400" dirty="0" err="1" smtClean="0"/>
              <a:t>da.InsertCommand.Parameters.Add</a:t>
            </a:r>
            <a:r>
              <a:rPr lang="en-US" sz="1400" dirty="0" smtClean="0"/>
              <a:t>("@</a:t>
            </a:r>
            <a:r>
              <a:rPr lang="en-US" sz="1400" dirty="0" err="1" smtClean="0"/>
              <a:t>FirstName</a:t>
            </a:r>
            <a:r>
              <a:rPr lang="en-US" sz="1400" dirty="0" smtClean="0"/>
              <a:t>", </a:t>
            </a:r>
            <a:r>
              <a:rPr lang="en-US" sz="1400" dirty="0" err="1" smtClean="0"/>
              <a:t>OleDbType.VarChar</a:t>
            </a:r>
            <a:r>
              <a:rPr lang="en-US" sz="1400" dirty="0" smtClean="0"/>
              <a:t>, 40, "</a:t>
            </a:r>
            <a:r>
              <a:rPr lang="en-US" sz="1400" dirty="0" err="1" smtClean="0"/>
              <a:t>FirstName</a:t>
            </a:r>
            <a:r>
              <a:rPr lang="en-US" sz="1400" dirty="0" smtClean="0"/>
              <a:t>")</a:t>
            </a:r>
          </a:p>
          <a:p>
            <a:pPr>
              <a:lnSpc>
                <a:spcPct val="120000"/>
              </a:lnSpc>
              <a:spcBef>
                <a:spcPts val="0"/>
              </a:spcBef>
            </a:pPr>
            <a:r>
              <a:rPr lang="en-US" sz="1400" dirty="0" smtClean="0"/>
              <a:t>        </a:t>
            </a:r>
            <a:r>
              <a:rPr lang="en-US" sz="1400" dirty="0" err="1" smtClean="0"/>
              <a:t>da.InsertCommand.Parameters.Add</a:t>
            </a:r>
            <a:r>
              <a:rPr lang="en-US" sz="1400" dirty="0" smtClean="0"/>
              <a:t>("@</a:t>
            </a:r>
            <a:r>
              <a:rPr lang="en-US" sz="1400" dirty="0" err="1" smtClean="0"/>
              <a:t>LastName</a:t>
            </a:r>
            <a:r>
              <a:rPr lang="en-US" sz="1400" dirty="0" smtClean="0"/>
              <a:t>", </a:t>
            </a:r>
            <a:r>
              <a:rPr lang="en-US" sz="1400" dirty="0" err="1" smtClean="0"/>
              <a:t>OleDbType.VarChar</a:t>
            </a:r>
            <a:r>
              <a:rPr lang="en-US" sz="1400" dirty="0" smtClean="0"/>
              <a:t>, 40, "</a:t>
            </a:r>
            <a:r>
              <a:rPr lang="en-US" sz="1400" dirty="0" err="1" smtClean="0"/>
              <a:t>LastName</a:t>
            </a:r>
            <a:r>
              <a:rPr lang="en-US" sz="1400" dirty="0" smtClean="0"/>
              <a:t>")</a:t>
            </a:r>
          </a:p>
          <a:p>
            <a:pPr>
              <a:lnSpc>
                <a:spcPct val="120000"/>
              </a:lnSpc>
              <a:spcBef>
                <a:spcPts val="0"/>
              </a:spcBef>
            </a:pPr>
            <a:r>
              <a:rPr lang="en-US" sz="1400" dirty="0" smtClean="0"/>
              <a:t>        </a:t>
            </a:r>
            <a:r>
              <a:rPr lang="en-US" sz="1400" dirty="0" err="1" smtClean="0"/>
              <a:t>da.InsertCommand.Parameters.Add</a:t>
            </a:r>
            <a:r>
              <a:rPr lang="en-US" sz="1400" dirty="0" smtClean="0"/>
              <a:t>("@Location", </a:t>
            </a:r>
            <a:r>
              <a:rPr lang="en-US" sz="1400" dirty="0" err="1" smtClean="0"/>
              <a:t>OleDbType.VarChar</a:t>
            </a:r>
            <a:r>
              <a:rPr lang="en-US" sz="1400" dirty="0" smtClean="0"/>
              <a:t>, 40, "Location")</a:t>
            </a:r>
          </a:p>
        </p:txBody>
      </p:sp>
      <p:sp>
        <p:nvSpPr>
          <p:cNvPr id="7" name="Rectangle 6"/>
          <p:cNvSpPr/>
          <p:nvPr/>
        </p:nvSpPr>
        <p:spPr>
          <a:xfrm>
            <a:off x="7653130" y="1012224"/>
            <a:ext cx="4538870" cy="4524315"/>
          </a:xfrm>
          <a:prstGeom prst="rect">
            <a:avLst/>
          </a:prstGeom>
          <a:solidFill>
            <a:schemeClr val="bg1">
              <a:lumMod val="95000"/>
            </a:schemeClr>
          </a:solidFill>
        </p:spPr>
        <p:txBody>
          <a:bodyPr wrap="square">
            <a:spAutoFit/>
          </a:bodyPr>
          <a:lstStyle/>
          <a:p>
            <a:pPr>
              <a:lnSpc>
                <a:spcPct val="120000"/>
              </a:lnSpc>
              <a:spcBef>
                <a:spcPts val="0"/>
              </a:spcBef>
            </a:pPr>
            <a:r>
              <a:rPr lang="en-US" dirty="0" smtClean="0"/>
              <a:t> </a:t>
            </a:r>
            <a:r>
              <a:rPr lang="en-US" b="1" dirty="0" err="1" smtClean="0"/>
              <a:t>da.DeleteCommand</a:t>
            </a:r>
            <a:r>
              <a:rPr lang="en-US" dirty="0" smtClean="0"/>
              <a:t> = New </a:t>
            </a:r>
            <a:r>
              <a:rPr lang="en-US" dirty="0" err="1" smtClean="0"/>
              <a:t>OleDbCommand</a:t>
            </a:r>
            <a:r>
              <a:rPr lang="en-US" dirty="0" smtClean="0"/>
              <a:t>("</a:t>
            </a:r>
            <a:r>
              <a:rPr lang="en-US" sz="1600" u="sng" dirty="0" smtClean="0"/>
              <a:t>DELETE FROM</a:t>
            </a:r>
            <a:r>
              <a:rPr lang="en-US" sz="1600" dirty="0" smtClean="0"/>
              <a:t> </a:t>
            </a:r>
            <a:r>
              <a:rPr lang="en-US" sz="1600" dirty="0" err="1" smtClean="0"/>
              <a:t>tbl_Master</a:t>
            </a:r>
            <a:r>
              <a:rPr lang="en-US" sz="1600" dirty="0" smtClean="0"/>
              <a:t> </a:t>
            </a:r>
            <a:r>
              <a:rPr lang="en-US" sz="1600" u="sng" dirty="0" smtClean="0"/>
              <a:t>WHERE</a:t>
            </a:r>
            <a:r>
              <a:rPr lang="en-US" sz="1600" dirty="0" smtClean="0"/>
              <a:t> </a:t>
            </a:r>
            <a:r>
              <a:rPr lang="en-US" sz="1600" dirty="0" err="1" smtClean="0"/>
              <a:t>EmployeeID</a:t>
            </a:r>
            <a:r>
              <a:rPr lang="en-US" sz="1600" dirty="0" smtClean="0"/>
              <a:t> = @</a:t>
            </a:r>
            <a:r>
              <a:rPr lang="en-US" sz="1600" dirty="0" err="1" smtClean="0"/>
              <a:t>EmployeeID</a:t>
            </a:r>
            <a:r>
              <a:rPr lang="en-US" dirty="0" smtClean="0"/>
              <a:t>")</a:t>
            </a:r>
          </a:p>
          <a:p>
            <a:pPr>
              <a:lnSpc>
                <a:spcPct val="120000"/>
              </a:lnSpc>
              <a:spcBef>
                <a:spcPts val="0"/>
              </a:spcBef>
            </a:pPr>
            <a:r>
              <a:rPr lang="en-US" dirty="0" err="1" smtClean="0"/>
              <a:t>da.DeleteCommand.Connection</a:t>
            </a:r>
            <a:r>
              <a:rPr lang="en-US" dirty="0" smtClean="0"/>
              <a:t> = conn</a:t>
            </a:r>
          </a:p>
          <a:p>
            <a:pPr>
              <a:lnSpc>
                <a:spcPct val="120000"/>
              </a:lnSpc>
              <a:spcBef>
                <a:spcPts val="0"/>
              </a:spcBef>
            </a:pPr>
            <a:r>
              <a:rPr lang="en-US" dirty="0" smtClean="0"/>
              <a:t>        </a:t>
            </a:r>
            <a:r>
              <a:rPr lang="en-US" dirty="0" err="1" smtClean="0"/>
              <a:t>da.DeleteCommand.Parameters.Add</a:t>
            </a:r>
            <a:r>
              <a:rPr lang="en-US" dirty="0" smtClean="0"/>
              <a:t>("@</a:t>
            </a:r>
            <a:r>
              <a:rPr lang="en-US" dirty="0" err="1" smtClean="0"/>
              <a:t>EmployeeID</a:t>
            </a:r>
            <a:r>
              <a:rPr lang="en-US" dirty="0" smtClean="0"/>
              <a:t>", </a:t>
            </a:r>
            <a:r>
              <a:rPr lang="en-US" dirty="0" err="1" smtClean="0"/>
              <a:t>OleDbType.Integer</a:t>
            </a:r>
            <a:r>
              <a:rPr lang="en-US" dirty="0" smtClean="0"/>
              <a:t>, 5, "</a:t>
            </a:r>
            <a:r>
              <a:rPr lang="en-US" dirty="0" err="1" smtClean="0"/>
              <a:t>EmployeeID</a:t>
            </a:r>
            <a:r>
              <a:rPr lang="en-US" dirty="0" smtClean="0"/>
              <a:t>")</a:t>
            </a:r>
          </a:p>
          <a:p>
            <a:pPr>
              <a:lnSpc>
                <a:spcPct val="120000"/>
              </a:lnSpc>
              <a:spcBef>
                <a:spcPts val="0"/>
              </a:spcBef>
            </a:pPr>
            <a:endParaRPr lang="en-US" sz="1200" dirty="0" smtClean="0"/>
          </a:p>
          <a:p>
            <a:pPr>
              <a:lnSpc>
                <a:spcPct val="120000"/>
              </a:lnSpc>
            </a:pPr>
            <a:r>
              <a:rPr lang="en-US" b="1" dirty="0" err="1" smtClean="0">
                <a:solidFill>
                  <a:srgbClr val="FF0000"/>
                </a:solidFill>
              </a:rPr>
              <a:t>da.Fill</a:t>
            </a:r>
            <a:r>
              <a:rPr lang="en-US" b="1" dirty="0" smtClean="0">
                <a:solidFill>
                  <a:srgbClr val="FF0000"/>
                </a:solidFill>
              </a:rPr>
              <a:t>(ds) </a:t>
            </a:r>
          </a:p>
          <a:p>
            <a:pPr>
              <a:lnSpc>
                <a:spcPct val="120000"/>
              </a:lnSpc>
            </a:pPr>
            <a:r>
              <a:rPr lang="en-US" b="1" dirty="0" smtClean="0">
                <a:solidFill>
                  <a:srgbClr val="92D050"/>
                </a:solidFill>
              </a:rPr>
              <a:t>'Check to see if the table is empty</a:t>
            </a:r>
          </a:p>
          <a:p>
            <a:pPr>
              <a:lnSpc>
                <a:spcPct val="120000"/>
              </a:lnSpc>
              <a:spcBef>
                <a:spcPts val="0"/>
              </a:spcBef>
            </a:pPr>
            <a:r>
              <a:rPr lang="en-US" b="1" dirty="0" smtClean="0">
                <a:solidFill>
                  <a:srgbClr val="FF0000"/>
                </a:solidFill>
              </a:rPr>
              <a:t>        If </a:t>
            </a:r>
            <a:r>
              <a:rPr lang="en-US" b="1" dirty="0" err="1" smtClean="0">
                <a:solidFill>
                  <a:srgbClr val="FF0000"/>
                </a:solidFill>
              </a:rPr>
              <a:t>ds.Tables</a:t>
            </a:r>
            <a:r>
              <a:rPr lang="en-US" b="1" dirty="0" smtClean="0">
                <a:solidFill>
                  <a:srgbClr val="FF0000"/>
                </a:solidFill>
              </a:rPr>
              <a:t>(0).</a:t>
            </a:r>
            <a:r>
              <a:rPr lang="en-US" b="1" dirty="0" err="1" smtClean="0">
                <a:solidFill>
                  <a:srgbClr val="FF0000"/>
                </a:solidFill>
              </a:rPr>
              <a:t>Rows.Count</a:t>
            </a:r>
            <a:r>
              <a:rPr lang="en-US" b="1" dirty="0" smtClean="0">
                <a:solidFill>
                  <a:srgbClr val="FF0000"/>
                </a:solidFill>
              </a:rPr>
              <a:t> &gt; 0 Then 	</a:t>
            </a:r>
            <a:r>
              <a:rPr lang="en-US" b="1" dirty="0" err="1" smtClean="0">
                <a:solidFill>
                  <a:srgbClr val="FF0000"/>
                </a:solidFill>
              </a:rPr>
              <a:t>FillFields</a:t>
            </a:r>
            <a:r>
              <a:rPr lang="en-US" b="1" dirty="0" smtClean="0">
                <a:solidFill>
                  <a:srgbClr val="FF0000"/>
                </a:solidFill>
              </a:rPr>
              <a:t>()</a:t>
            </a:r>
          </a:p>
          <a:p>
            <a:pPr>
              <a:lnSpc>
                <a:spcPct val="120000"/>
              </a:lnSpc>
              <a:spcBef>
                <a:spcPts val="0"/>
              </a:spcBef>
            </a:pPr>
            <a:r>
              <a:rPr lang="en-US" b="1" dirty="0" smtClean="0">
                <a:solidFill>
                  <a:srgbClr val="FF0000"/>
                </a:solidFill>
              </a:rPr>
              <a:t>        End If</a:t>
            </a:r>
          </a:p>
          <a:p>
            <a:pPr>
              <a:lnSpc>
                <a:spcPct val="120000"/>
              </a:lnSpc>
              <a:spcBef>
                <a:spcPts val="0"/>
              </a:spcBef>
            </a:pPr>
            <a:r>
              <a:rPr lang="en-US" sz="1200" dirty="0" smtClean="0"/>
              <a:t>    End Sub</a:t>
            </a:r>
            <a:endParaRPr lang="en-US" dirty="0"/>
          </a:p>
        </p:txBody>
      </p:sp>
    </p:spTree>
    <p:extLst>
      <p:ext uri="{BB962C8B-B14F-4D97-AF65-F5344CB8AC3E}">
        <p14:creationId xmlns:p14="http://schemas.microsoft.com/office/powerpoint/2010/main" val="253659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0087" y="3888434"/>
            <a:ext cx="106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2400">
                <a:solidFill>
                  <a:schemeClr val="tx1"/>
                </a:solidFill>
              </a:rPr>
              <a:t>Client</a:t>
            </a:r>
            <a:endParaRPr lang="en-US" altLang="en-US">
              <a:solidFill>
                <a:schemeClr val="tx1"/>
              </a:solidFill>
            </a:endParaRPr>
          </a:p>
        </p:txBody>
      </p:sp>
      <p:sp>
        <p:nvSpPr>
          <p:cNvPr id="20483" name="Rectangle 3"/>
          <p:cNvSpPr>
            <a:spLocks noChangeArrowheads="1"/>
          </p:cNvSpPr>
          <p:nvPr/>
        </p:nvSpPr>
        <p:spPr bwMode="auto">
          <a:xfrm>
            <a:off x="2206487" y="1983434"/>
            <a:ext cx="1905000" cy="990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1800">
                <a:solidFill>
                  <a:schemeClr val="tx1"/>
                </a:solidFill>
              </a:rPr>
              <a:t>SQL .NET </a:t>
            </a:r>
          </a:p>
          <a:p>
            <a:pPr eaLnBrk="1" hangingPunct="1"/>
            <a:r>
              <a:rPr lang="en-US" altLang="en-US" sz="1800">
                <a:solidFill>
                  <a:schemeClr val="tx1"/>
                </a:solidFill>
              </a:rPr>
              <a:t>Data Provider</a:t>
            </a:r>
            <a:r>
              <a:rPr lang="en-US" altLang="en-US">
                <a:solidFill>
                  <a:schemeClr val="tx1"/>
                </a:solidFill>
              </a:rPr>
              <a:t> </a:t>
            </a:r>
          </a:p>
        </p:txBody>
      </p:sp>
      <p:sp>
        <p:nvSpPr>
          <p:cNvPr id="20484" name="Rectangle 4"/>
          <p:cNvSpPr>
            <a:spLocks noChangeArrowheads="1"/>
          </p:cNvSpPr>
          <p:nvPr/>
        </p:nvSpPr>
        <p:spPr bwMode="auto">
          <a:xfrm>
            <a:off x="2282687" y="3659834"/>
            <a:ext cx="1828800" cy="990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1800">
                <a:solidFill>
                  <a:schemeClr val="tx1"/>
                </a:solidFill>
              </a:rPr>
              <a:t>OLE DB .NET </a:t>
            </a:r>
          </a:p>
          <a:p>
            <a:pPr eaLnBrk="1" hangingPunct="1"/>
            <a:r>
              <a:rPr lang="en-US" altLang="en-US" sz="1800">
                <a:solidFill>
                  <a:schemeClr val="tx1"/>
                </a:solidFill>
              </a:rPr>
              <a:t>Data Provider</a:t>
            </a:r>
          </a:p>
        </p:txBody>
      </p:sp>
      <p:sp>
        <p:nvSpPr>
          <p:cNvPr id="20485" name="Rectangle 5"/>
          <p:cNvSpPr>
            <a:spLocks noChangeArrowheads="1"/>
          </p:cNvSpPr>
          <p:nvPr/>
        </p:nvSpPr>
        <p:spPr bwMode="auto">
          <a:xfrm>
            <a:off x="2282687" y="5336234"/>
            <a:ext cx="1752600" cy="990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1800">
                <a:solidFill>
                  <a:schemeClr val="tx1"/>
                </a:solidFill>
              </a:rPr>
              <a:t> ODBC .NET </a:t>
            </a:r>
          </a:p>
          <a:p>
            <a:pPr eaLnBrk="1" hangingPunct="1"/>
            <a:r>
              <a:rPr lang="en-US" altLang="en-US" sz="1800">
                <a:solidFill>
                  <a:schemeClr val="tx1"/>
                </a:solidFill>
              </a:rPr>
              <a:t>Data Provider</a:t>
            </a:r>
          </a:p>
        </p:txBody>
      </p:sp>
      <p:sp>
        <p:nvSpPr>
          <p:cNvPr id="20486" name="Rectangle 6"/>
          <p:cNvSpPr>
            <a:spLocks noChangeArrowheads="1"/>
          </p:cNvSpPr>
          <p:nvPr/>
        </p:nvSpPr>
        <p:spPr bwMode="auto">
          <a:xfrm>
            <a:off x="5254487" y="3736034"/>
            <a:ext cx="1219200" cy="990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1800">
                <a:solidFill>
                  <a:schemeClr val="tx1"/>
                </a:solidFill>
              </a:rPr>
              <a:t>OLE DB </a:t>
            </a:r>
          </a:p>
          <a:p>
            <a:pPr eaLnBrk="1" hangingPunct="1"/>
            <a:r>
              <a:rPr lang="en-US" altLang="en-US" sz="1800">
                <a:solidFill>
                  <a:schemeClr val="tx1"/>
                </a:solidFill>
              </a:rPr>
              <a:t>Provider</a:t>
            </a:r>
          </a:p>
        </p:txBody>
      </p:sp>
      <p:sp>
        <p:nvSpPr>
          <p:cNvPr id="20487" name="Rectangle 7"/>
          <p:cNvSpPr>
            <a:spLocks noChangeArrowheads="1"/>
          </p:cNvSpPr>
          <p:nvPr/>
        </p:nvSpPr>
        <p:spPr bwMode="auto">
          <a:xfrm>
            <a:off x="5330687" y="5336234"/>
            <a:ext cx="1219200" cy="9906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1800">
                <a:solidFill>
                  <a:schemeClr val="tx1"/>
                </a:solidFill>
              </a:rPr>
              <a:t>ODBC </a:t>
            </a:r>
          </a:p>
          <a:p>
            <a:pPr eaLnBrk="1" hangingPunct="1"/>
            <a:r>
              <a:rPr lang="en-US" altLang="en-US" sz="1800">
                <a:solidFill>
                  <a:schemeClr val="tx1"/>
                </a:solidFill>
              </a:rPr>
              <a:t>Driver</a:t>
            </a:r>
          </a:p>
        </p:txBody>
      </p:sp>
      <p:sp>
        <p:nvSpPr>
          <p:cNvPr id="20488" name="AutoShape 8"/>
          <p:cNvSpPr>
            <a:spLocks noChangeArrowheads="1"/>
          </p:cNvSpPr>
          <p:nvPr/>
        </p:nvSpPr>
        <p:spPr bwMode="auto">
          <a:xfrm>
            <a:off x="7616687" y="2593034"/>
            <a:ext cx="1524000" cy="6096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1800">
                <a:solidFill>
                  <a:schemeClr val="tx1"/>
                </a:solidFill>
              </a:rPr>
              <a:t>SQL SERVER</a:t>
            </a:r>
          </a:p>
        </p:txBody>
      </p:sp>
      <p:sp>
        <p:nvSpPr>
          <p:cNvPr id="20489" name="AutoShape 10"/>
          <p:cNvSpPr>
            <a:spLocks noChangeArrowheads="1"/>
          </p:cNvSpPr>
          <p:nvPr/>
        </p:nvSpPr>
        <p:spPr bwMode="auto">
          <a:xfrm>
            <a:off x="7616687" y="3888434"/>
            <a:ext cx="1600200" cy="6096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1800">
                <a:solidFill>
                  <a:schemeClr val="tx1"/>
                </a:solidFill>
              </a:rPr>
              <a:t>Other DB</a:t>
            </a:r>
          </a:p>
        </p:txBody>
      </p:sp>
      <p:sp>
        <p:nvSpPr>
          <p:cNvPr id="20490" name="AutoShape 11"/>
          <p:cNvSpPr>
            <a:spLocks noChangeArrowheads="1"/>
          </p:cNvSpPr>
          <p:nvPr/>
        </p:nvSpPr>
        <p:spPr bwMode="auto">
          <a:xfrm>
            <a:off x="7616687" y="5641034"/>
            <a:ext cx="1600200" cy="609600"/>
          </a:xfrm>
          <a:prstGeom prst="flowChartMagneticDisk">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1800">
                <a:solidFill>
                  <a:schemeClr val="tx1"/>
                </a:solidFill>
              </a:rPr>
              <a:t>Other DB</a:t>
            </a:r>
          </a:p>
        </p:txBody>
      </p:sp>
      <p:sp>
        <p:nvSpPr>
          <p:cNvPr id="20491" name="Line 14"/>
          <p:cNvSpPr>
            <a:spLocks noChangeShapeType="1"/>
          </p:cNvSpPr>
          <p:nvPr/>
        </p:nvSpPr>
        <p:spPr bwMode="auto">
          <a:xfrm flipV="1">
            <a:off x="1596887" y="2821634"/>
            <a:ext cx="609600" cy="1143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5"/>
          <p:cNvSpPr>
            <a:spLocks noChangeShapeType="1"/>
          </p:cNvSpPr>
          <p:nvPr/>
        </p:nvSpPr>
        <p:spPr bwMode="auto">
          <a:xfrm>
            <a:off x="1596887" y="4117034"/>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6"/>
          <p:cNvSpPr>
            <a:spLocks noChangeShapeType="1"/>
          </p:cNvSpPr>
          <p:nvPr/>
        </p:nvSpPr>
        <p:spPr bwMode="auto">
          <a:xfrm>
            <a:off x="1596887" y="4269434"/>
            <a:ext cx="685800" cy="1371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7"/>
          <p:cNvSpPr>
            <a:spLocks noChangeShapeType="1"/>
          </p:cNvSpPr>
          <p:nvPr/>
        </p:nvSpPr>
        <p:spPr bwMode="auto">
          <a:xfrm>
            <a:off x="4187687" y="4193234"/>
            <a:ext cx="1066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8"/>
          <p:cNvSpPr>
            <a:spLocks noChangeShapeType="1"/>
          </p:cNvSpPr>
          <p:nvPr/>
        </p:nvSpPr>
        <p:spPr bwMode="auto">
          <a:xfrm>
            <a:off x="6473687" y="4269434"/>
            <a:ext cx="1143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Line 19"/>
          <p:cNvSpPr>
            <a:spLocks noChangeShapeType="1"/>
          </p:cNvSpPr>
          <p:nvPr/>
        </p:nvSpPr>
        <p:spPr bwMode="auto">
          <a:xfrm>
            <a:off x="4035287" y="5869634"/>
            <a:ext cx="1295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7" name="Line 20"/>
          <p:cNvSpPr>
            <a:spLocks noChangeShapeType="1"/>
          </p:cNvSpPr>
          <p:nvPr/>
        </p:nvSpPr>
        <p:spPr bwMode="auto">
          <a:xfrm>
            <a:off x="6549887" y="5869634"/>
            <a:ext cx="1066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8" name="Line 21"/>
          <p:cNvSpPr>
            <a:spLocks noChangeShapeType="1"/>
          </p:cNvSpPr>
          <p:nvPr/>
        </p:nvSpPr>
        <p:spPr bwMode="auto">
          <a:xfrm>
            <a:off x="4111487" y="2821634"/>
            <a:ext cx="3505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8" name="Text Box 22"/>
          <p:cNvSpPr txBox="1">
            <a:spLocks noChangeArrowheads="1"/>
          </p:cNvSpPr>
          <p:nvPr/>
        </p:nvSpPr>
        <p:spPr bwMode="auto">
          <a:xfrm>
            <a:off x="2282687" y="535635"/>
            <a:ext cx="27126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defRPr/>
            </a:pPr>
            <a:r>
              <a:rPr lang="en-US" altLang="en-US" sz="2400" b="1" u="sng" dirty="0">
                <a:solidFill>
                  <a:srgbClr val="00B0F0"/>
                </a:solidFill>
                <a:effectLst>
                  <a:outerShdw blurRad="38100" dist="38100" dir="2700000" algn="tl">
                    <a:srgbClr val="FFFFFF"/>
                  </a:outerShdw>
                </a:effectLst>
              </a:rPr>
              <a:t>.NET Data Providers</a:t>
            </a:r>
            <a:endParaRPr lang="en-US" altLang="en-US" b="1" u="sng" dirty="0">
              <a:solidFill>
                <a:srgbClr val="00B0F0"/>
              </a:solidFill>
              <a:effectLst>
                <a:outerShdw blurRad="38100" dist="38100" dir="2700000" algn="tl">
                  <a:srgbClr val="FFFFFF"/>
                </a:outerShdw>
              </a:effectLst>
            </a:endParaRPr>
          </a:p>
        </p:txBody>
      </p:sp>
    </p:spTree>
    <p:extLst>
      <p:ext uri="{BB962C8B-B14F-4D97-AF65-F5344CB8AC3E}">
        <p14:creationId xmlns:p14="http://schemas.microsoft.com/office/powerpoint/2010/main" val="27684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9"/>
          <p:cNvSpPr>
            <a:spLocks noChangeArrowheads="1"/>
          </p:cNvSpPr>
          <p:nvPr/>
        </p:nvSpPr>
        <p:spPr bwMode="auto">
          <a:xfrm>
            <a:off x="1527313" y="3528391"/>
            <a:ext cx="990600" cy="457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endParaRPr lang="en-US" altLang="en-US">
              <a:solidFill>
                <a:schemeClr val="tx1"/>
              </a:solidFill>
            </a:endParaRPr>
          </a:p>
        </p:txBody>
      </p:sp>
      <p:sp>
        <p:nvSpPr>
          <p:cNvPr id="22531" name="Oval 10"/>
          <p:cNvSpPr>
            <a:spLocks noChangeArrowheads="1"/>
          </p:cNvSpPr>
          <p:nvPr/>
        </p:nvSpPr>
        <p:spPr bwMode="auto">
          <a:xfrm>
            <a:off x="1679713" y="3680791"/>
            <a:ext cx="990600" cy="457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endParaRPr lang="en-US" altLang="en-US">
              <a:solidFill>
                <a:schemeClr val="tx1"/>
              </a:solidFill>
            </a:endParaRPr>
          </a:p>
        </p:txBody>
      </p:sp>
      <p:sp>
        <p:nvSpPr>
          <p:cNvPr id="22532" name="Oval 11"/>
          <p:cNvSpPr>
            <a:spLocks noChangeArrowheads="1"/>
          </p:cNvSpPr>
          <p:nvPr/>
        </p:nvSpPr>
        <p:spPr bwMode="auto">
          <a:xfrm>
            <a:off x="1832113" y="3833191"/>
            <a:ext cx="1524000" cy="457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2400">
                <a:solidFill>
                  <a:schemeClr val="tx1"/>
                </a:solidFill>
              </a:rPr>
              <a:t>Rows</a:t>
            </a:r>
            <a:endParaRPr lang="en-US" altLang="en-US">
              <a:solidFill>
                <a:schemeClr val="tx1"/>
              </a:solidFill>
            </a:endParaRPr>
          </a:p>
        </p:txBody>
      </p:sp>
      <p:sp>
        <p:nvSpPr>
          <p:cNvPr id="22533" name="Oval 12"/>
          <p:cNvSpPr>
            <a:spLocks noChangeArrowheads="1"/>
          </p:cNvSpPr>
          <p:nvPr/>
        </p:nvSpPr>
        <p:spPr bwMode="auto">
          <a:xfrm>
            <a:off x="1222513" y="5128591"/>
            <a:ext cx="2133600" cy="9906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2400" dirty="0">
                <a:solidFill>
                  <a:schemeClr val="tx1"/>
                </a:solidFill>
              </a:rPr>
              <a:t>DataSet</a:t>
            </a:r>
            <a:endParaRPr lang="en-US" altLang="en-US" dirty="0">
              <a:solidFill>
                <a:schemeClr val="tx1"/>
              </a:solidFill>
            </a:endParaRPr>
          </a:p>
        </p:txBody>
      </p:sp>
      <p:sp>
        <p:nvSpPr>
          <p:cNvPr id="22534" name="Line 14"/>
          <p:cNvSpPr>
            <a:spLocks noChangeShapeType="1"/>
          </p:cNvSpPr>
          <p:nvPr/>
        </p:nvSpPr>
        <p:spPr bwMode="auto">
          <a:xfrm>
            <a:off x="1070113" y="1775791"/>
            <a:ext cx="2743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Line 15"/>
          <p:cNvSpPr>
            <a:spLocks noChangeShapeType="1"/>
          </p:cNvSpPr>
          <p:nvPr/>
        </p:nvSpPr>
        <p:spPr bwMode="auto">
          <a:xfrm>
            <a:off x="1070113" y="6423991"/>
            <a:ext cx="2743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Line 16"/>
          <p:cNvSpPr>
            <a:spLocks noChangeShapeType="1"/>
          </p:cNvSpPr>
          <p:nvPr/>
        </p:nvSpPr>
        <p:spPr bwMode="auto">
          <a:xfrm>
            <a:off x="3813313" y="1775791"/>
            <a:ext cx="0" cy="4648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Line 17"/>
          <p:cNvSpPr>
            <a:spLocks noChangeShapeType="1"/>
          </p:cNvSpPr>
          <p:nvPr/>
        </p:nvSpPr>
        <p:spPr bwMode="auto">
          <a:xfrm>
            <a:off x="1070113" y="1775791"/>
            <a:ext cx="0" cy="4648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Text Box 18"/>
          <p:cNvSpPr txBox="1">
            <a:spLocks noChangeArrowheads="1"/>
          </p:cNvSpPr>
          <p:nvPr/>
        </p:nvSpPr>
        <p:spPr bwMode="auto">
          <a:xfrm>
            <a:off x="5764352" y="2369517"/>
            <a:ext cx="3500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US" altLang="en-US" sz="2800"/>
              <a:t>.Net Data Provider</a:t>
            </a:r>
            <a:endParaRPr lang="en-US" altLang="en-US"/>
          </a:p>
        </p:txBody>
      </p:sp>
      <p:sp>
        <p:nvSpPr>
          <p:cNvPr id="22539" name="Text Box 21"/>
          <p:cNvSpPr txBox="1">
            <a:spLocks noChangeArrowheads="1"/>
          </p:cNvSpPr>
          <p:nvPr/>
        </p:nvSpPr>
        <p:spPr bwMode="auto">
          <a:xfrm>
            <a:off x="1755913" y="2232992"/>
            <a:ext cx="1201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2800"/>
              <a:t>Client</a:t>
            </a:r>
            <a:endParaRPr lang="en-US" altLang="en-US"/>
          </a:p>
        </p:txBody>
      </p:sp>
      <p:sp>
        <p:nvSpPr>
          <p:cNvPr id="22540" name="Oval 22"/>
          <p:cNvSpPr>
            <a:spLocks noChangeArrowheads="1"/>
          </p:cNvSpPr>
          <p:nvPr/>
        </p:nvSpPr>
        <p:spPr bwMode="auto">
          <a:xfrm>
            <a:off x="5184913" y="3071191"/>
            <a:ext cx="2209800" cy="8382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2400">
                <a:solidFill>
                  <a:schemeClr val="tx1"/>
                </a:solidFill>
              </a:rPr>
              <a:t>Connection</a:t>
            </a:r>
            <a:endParaRPr lang="en-US" altLang="en-US">
              <a:solidFill>
                <a:schemeClr val="tx1"/>
              </a:solidFill>
            </a:endParaRPr>
          </a:p>
        </p:txBody>
      </p:sp>
      <p:sp>
        <p:nvSpPr>
          <p:cNvPr id="22541" name="Oval 24"/>
          <p:cNvSpPr>
            <a:spLocks noChangeArrowheads="1"/>
          </p:cNvSpPr>
          <p:nvPr/>
        </p:nvSpPr>
        <p:spPr bwMode="auto">
          <a:xfrm>
            <a:off x="7470913" y="3147391"/>
            <a:ext cx="2362200" cy="7620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2800">
                <a:solidFill>
                  <a:schemeClr val="tx1"/>
                </a:solidFill>
              </a:rPr>
              <a:t>Command</a:t>
            </a:r>
            <a:endParaRPr lang="en-US" altLang="en-US">
              <a:solidFill>
                <a:schemeClr val="tx1"/>
              </a:solidFill>
            </a:endParaRPr>
          </a:p>
        </p:txBody>
      </p:sp>
      <p:sp>
        <p:nvSpPr>
          <p:cNvPr id="22542" name="AutoShape 26"/>
          <p:cNvSpPr>
            <a:spLocks noChangeArrowheads="1"/>
          </p:cNvSpPr>
          <p:nvPr/>
        </p:nvSpPr>
        <p:spPr bwMode="auto">
          <a:xfrm>
            <a:off x="8385313" y="5661991"/>
            <a:ext cx="1447800" cy="762000"/>
          </a:xfrm>
          <a:prstGeom prst="can">
            <a:avLst>
              <a:gd name="adj" fmla="val 25000"/>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2000">
                <a:solidFill>
                  <a:schemeClr val="tx1"/>
                </a:solidFill>
              </a:rPr>
              <a:t>database</a:t>
            </a:r>
            <a:endParaRPr lang="en-US" altLang="en-US">
              <a:solidFill>
                <a:schemeClr val="tx1"/>
              </a:solidFill>
            </a:endParaRPr>
          </a:p>
        </p:txBody>
      </p:sp>
      <p:sp>
        <p:nvSpPr>
          <p:cNvPr id="22543" name="Oval 28"/>
          <p:cNvSpPr>
            <a:spLocks noChangeArrowheads="1"/>
          </p:cNvSpPr>
          <p:nvPr/>
        </p:nvSpPr>
        <p:spPr bwMode="auto">
          <a:xfrm>
            <a:off x="5337313" y="5509591"/>
            <a:ext cx="1828800" cy="990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2000" dirty="0">
                <a:solidFill>
                  <a:schemeClr val="tx1"/>
                </a:solidFill>
              </a:rPr>
              <a:t>DataAdapter</a:t>
            </a:r>
            <a:endParaRPr lang="en-US" altLang="en-US" dirty="0">
              <a:solidFill>
                <a:schemeClr val="tx1"/>
              </a:solidFill>
            </a:endParaRPr>
          </a:p>
        </p:txBody>
      </p:sp>
      <p:sp>
        <p:nvSpPr>
          <p:cNvPr id="22544" name="Oval 29"/>
          <p:cNvSpPr>
            <a:spLocks noChangeArrowheads="1"/>
          </p:cNvSpPr>
          <p:nvPr/>
        </p:nvSpPr>
        <p:spPr bwMode="auto">
          <a:xfrm>
            <a:off x="5337313" y="4137991"/>
            <a:ext cx="1828800" cy="9906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2000" dirty="0">
                <a:solidFill>
                  <a:schemeClr val="tx1"/>
                </a:solidFill>
              </a:rPr>
              <a:t>DataReader</a:t>
            </a:r>
            <a:endParaRPr lang="en-US" altLang="en-US" dirty="0">
              <a:solidFill>
                <a:schemeClr val="tx1"/>
              </a:solidFill>
            </a:endParaRPr>
          </a:p>
        </p:txBody>
      </p:sp>
      <p:sp>
        <p:nvSpPr>
          <p:cNvPr id="22545" name="Line 37"/>
          <p:cNvSpPr>
            <a:spLocks noChangeShapeType="1"/>
          </p:cNvSpPr>
          <p:nvPr/>
        </p:nvSpPr>
        <p:spPr bwMode="auto">
          <a:xfrm flipH="1" flipV="1">
            <a:off x="3432313" y="4137991"/>
            <a:ext cx="19050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6" name="Line 38"/>
          <p:cNvSpPr>
            <a:spLocks noChangeShapeType="1"/>
          </p:cNvSpPr>
          <p:nvPr/>
        </p:nvSpPr>
        <p:spPr bwMode="auto">
          <a:xfrm flipH="1" flipV="1">
            <a:off x="3432313" y="5738191"/>
            <a:ext cx="182880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7" name="Line 39"/>
          <p:cNvSpPr>
            <a:spLocks noChangeShapeType="1"/>
          </p:cNvSpPr>
          <p:nvPr/>
        </p:nvSpPr>
        <p:spPr bwMode="auto">
          <a:xfrm flipH="1" flipV="1">
            <a:off x="7318513" y="4595191"/>
            <a:ext cx="1981200" cy="1066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Line 40"/>
          <p:cNvSpPr>
            <a:spLocks noChangeShapeType="1"/>
          </p:cNvSpPr>
          <p:nvPr/>
        </p:nvSpPr>
        <p:spPr bwMode="auto">
          <a:xfrm>
            <a:off x="6251713" y="5128591"/>
            <a:ext cx="0" cy="304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Text Box 41"/>
          <p:cNvSpPr txBox="1">
            <a:spLocks noChangeArrowheads="1"/>
          </p:cNvSpPr>
          <p:nvPr/>
        </p:nvSpPr>
        <p:spPr bwMode="auto">
          <a:xfrm>
            <a:off x="839925" y="403399"/>
            <a:ext cx="5032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r>
              <a:rPr lang="en-US" altLang="en-US" sz="2800" dirty="0">
                <a:solidFill>
                  <a:srgbClr val="00B0F0"/>
                </a:solidFill>
              </a:rPr>
              <a:t>Data Provider Functionality</a:t>
            </a:r>
            <a:endParaRPr lang="en-US" altLang="en-US" sz="1800" dirty="0">
              <a:solidFill>
                <a:srgbClr val="00B0F0"/>
              </a:solidFill>
            </a:endParaRPr>
          </a:p>
        </p:txBody>
      </p:sp>
    </p:spTree>
    <p:extLst>
      <p:ext uri="{BB962C8B-B14F-4D97-AF65-F5344CB8AC3E}">
        <p14:creationId xmlns:p14="http://schemas.microsoft.com/office/powerpoint/2010/main" val="203606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1007165" y="1577009"/>
            <a:ext cx="8001000" cy="4832092"/>
          </a:xfrm>
          <a:prstGeom prst="rect">
            <a:avLst/>
          </a:prstGeom>
          <a:solidFill>
            <a:srgbClr val="00B0F0"/>
          </a:solidFill>
          <a:ln>
            <a:noFill/>
          </a:ln>
          <a:effec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l" eaLnBrk="1" hangingPunct="1">
              <a:spcBef>
                <a:spcPct val="50000"/>
              </a:spcBef>
            </a:pPr>
            <a:endParaRPr lang="en-GB" altLang="en-US"/>
          </a:p>
          <a:p>
            <a:pPr algn="l" eaLnBrk="1" hangingPunct="1">
              <a:spcBef>
                <a:spcPct val="50000"/>
              </a:spcBef>
            </a:pPr>
            <a:endParaRPr lang="en-GB" altLang="en-US"/>
          </a:p>
          <a:p>
            <a:pPr algn="l" eaLnBrk="1" hangingPunct="1">
              <a:spcBef>
                <a:spcPct val="50000"/>
              </a:spcBef>
            </a:pPr>
            <a:endParaRPr lang="en-GB" altLang="en-US"/>
          </a:p>
          <a:p>
            <a:pPr algn="l" eaLnBrk="1" hangingPunct="1">
              <a:spcBef>
                <a:spcPct val="50000"/>
              </a:spcBef>
            </a:pPr>
            <a:endParaRPr lang="en-GB" altLang="en-US"/>
          </a:p>
          <a:p>
            <a:pPr algn="l" eaLnBrk="1" hangingPunct="1">
              <a:spcBef>
                <a:spcPct val="50000"/>
              </a:spcBef>
            </a:pPr>
            <a:endParaRPr lang="en-GB" altLang="en-US"/>
          </a:p>
        </p:txBody>
      </p:sp>
      <p:sp>
        <p:nvSpPr>
          <p:cNvPr id="24579" name="Text Box 22"/>
          <p:cNvSpPr txBox="1">
            <a:spLocks noChangeArrowheads="1"/>
          </p:cNvSpPr>
          <p:nvPr/>
        </p:nvSpPr>
        <p:spPr bwMode="auto">
          <a:xfrm>
            <a:off x="5960165" y="2643810"/>
            <a:ext cx="2971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endParaRPr lang="en-US" altLang="en-US" sz="2400"/>
          </a:p>
        </p:txBody>
      </p:sp>
      <p:sp>
        <p:nvSpPr>
          <p:cNvPr id="24580" name="Text Box 21"/>
          <p:cNvSpPr txBox="1">
            <a:spLocks noChangeArrowheads="1"/>
          </p:cNvSpPr>
          <p:nvPr/>
        </p:nvSpPr>
        <p:spPr bwMode="auto">
          <a:xfrm>
            <a:off x="5807765" y="2491410"/>
            <a:ext cx="2971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 </a:t>
            </a:r>
          </a:p>
        </p:txBody>
      </p:sp>
      <p:sp>
        <p:nvSpPr>
          <p:cNvPr id="24581"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ADO.Net object model</a:t>
            </a:r>
          </a:p>
        </p:txBody>
      </p:sp>
      <p:sp>
        <p:nvSpPr>
          <p:cNvPr id="24582" name="Text Box 5"/>
          <p:cNvSpPr txBox="1">
            <a:spLocks noChangeArrowheads="1"/>
          </p:cNvSpPr>
          <p:nvPr/>
        </p:nvSpPr>
        <p:spPr bwMode="auto">
          <a:xfrm>
            <a:off x="1311965" y="1653210"/>
            <a:ext cx="2971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DataAdapter</a:t>
            </a:r>
          </a:p>
        </p:txBody>
      </p:sp>
      <p:sp>
        <p:nvSpPr>
          <p:cNvPr id="24583" name="Text Box 11"/>
          <p:cNvSpPr txBox="1">
            <a:spLocks noChangeArrowheads="1"/>
          </p:cNvSpPr>
          <p:nvPr/>
        </p:nvSpPr>
        <p:spPr bwMode="auto">
          <a:xfrm>
            <a:off x="1388165" y="3710610"/>
            <a:ext cx="2895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Command</a:t>
            </a:r>
          </a:p>
        </p:txBody>
      </p:sp>
      <p:sp>
        <p:nvSpPr>
          <p:cNvPr id="24584" name="Text Box 19"/>
          <p:cNvSpPr txBox="1">
            <a:spLocks noChangeArrowheads="1"/>
          </p:cNvSpPr>
          <p:nvPr/>
        </p:nvSpPr>
        <p:spPr bwMode="auto">
          <a:xfrm>
            <a:off x="5655365" y="1653210"/>
            <a:ext cx="2971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DataSet</a:t>
            </a:r>
          </a:p>
        </p:txBody>
      </p:sp>
      <p:sp>
        <p:nvSpPr>
          <p:cNvPr id="24585" name="Text Box 20"/>
          <p:cNvSpPr txBox="1">
            <a:spLocks noChangeArrowheads="1"/>
          </p:cNvSpPr>
          <p:nvPr/>
        </p:nvSpPr>
        <p:spPr bwMode="auto">
          <a:xfrm>
            <a:off x="5655365" y="2339010"/>
            <a:ext cx="2971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Errors Collection</a:t>
            </a:r>
          </a:p>
        </p:txBody>
      </p:sp>
      <p:sp>
        <p:nvSpPr>
          <p:cNvPr id="24586" name="Text Box 23"/>
          <p:cNvSpPr txBox="1">
            <a:spLocks noChangeArrowheads="1"/>
          </p:cNvSpPr>
          <p:nvPr/>
        </p:nvSpPr>
        <p:spPr bwMode="auto">
          <a:xfrm>
            <a:off x="1388165" y="4548810"/>
            <a:ext cx="2895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Connection</a:t>
            </a:r>
          </a:p>
        </p:txBody>
      </p:sp>
      <p:sp>
        <p:nvSpPr>
          <p:cNvPr id="24587" name="Text Box 24"/>
          <p:cNvSpPr txBox="1">
            <a:spLocks noChangeArrowheads="1"/>
          </p:cNvSpPr>
          <p:nvPr/>
        </p:nvSpPr>
        <p:spPr bwMode="auto">
          <a:xfrm>
            <a:off x="5807765" y="4853610"/>
            <a:ext cx="2971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endParaRPr lang="en-US" altLang="en-US" sz="2400"/>
          </a:p>
        </p:txBody>
      </p:sp>
      <p:sp>
        <p:nvSpPr>
          <p:cNvPr id="24588" name="Text Box 25"/>
          <p:cNvSpPr txBox="1">
            <a:spLocks noChangeArrowheads="1"/>
          </p:cNvSpPr>
          <p:nvPr/>
        </p:nvSpPr>
        <p:spPr bwMode="auto">
          <a:xfrm>
            <a:off x="5655365" y="4701210"/>
            <a:ext cx="2971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 </a:t>
            </a:r>
          </a:p>
        </p:txBody>
      </p:sp>
      <p:sp>
        <p:nvSpPr>
          <p:cNvPr id="24589" name="Text Box 26"/>
          <p:cNvSpPr txBox="1">
            <a:spLocks noChangeArrowheads="1"/>
          </p:cNvSpPr>
          <p:nvPr/>
        </p:nvSpPr>
        <p:spPr bwMode="auto">
          <a:xfrm>
            <a:off x="5502965" y="4548810"/>
            <a:ext cx="29718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Parameters</a:t>
            </a:r>
          </a:p>
        </p:txBody>
      </p:sp>
      <p:sp>
        <p:nvSpPr>
          <p:cNvPr id="24590" name="Text Box 27"/>
          <p:cNvSpPr txBox="1">
            <a:spLocks noChangeArrowheads="1"/>
          </p:cNvSpPr>
          <p:nvPr/>
        </p:nvSpPr>
        <p:spPr bwMode="auto">
          <a:xfrm>
            <a:off x="1388165" y="5387010"/>
            <a:ext cx="28956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2400"/>
              <a:t>Data Source</a:t>
            </a:r>
          </a:p>
        </p:txBody>
      </p:sp>
      <p:sp>
        <p:nvSpPr>
          <p:cNvPr id="24591" name="Line 28"/>
          <p:cNvSpPr>
            <a:spLocks noChangeShapeType="1"/>
          </p:cNvSpPr>
          <p:nvPr/>
        </p:nvSpPr>
        <p:spPr bwMode="auto">
          <a:xfrm>
            <a:off x="4283765" y="1805609"/>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2" name="Text Box 29"/>
          <p:cNvSpPr txBox="1">
            <a:spLocks noChangeArrowheads="1"/>
          </p:cNvSpPr>
          <p:nvPr/>
        </p:nvSpPr>
        <p:spPr bwMode="auto">
          <a:xfrm>
            <a:off x="4359965" y="1577009"/>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1400" dirty="0">
                <a:solidFill>
                  <a:schemeClr val="bg1"/>
                </a:solidFill>
              </a:rPr>
              <a:t>Fill</a:t>
            </a:r>
          </a:p>
        </p:txBody>
      </p:sp>
      <p:sp>
        <p:nvSpPr>
          <p:cNvPr id="24593" name="Line 30"/>
          <p:cNvSpPr>
            <a:spLocks noChangeShapeType="1"/>
          </p:cNvSpPr>
          <p:nvPr/>
        </p:nvSpPr>
        <p:spPr bwMode="auto">
          <a:xfrm flipH="1">
            <a:off x="4283765" y="2034209"/>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4" name="Text Box 31"/>
          <p:cNvSpPr txBox="1">
            <a:spLocks noChangeArrowheads="1"/>
          </p:cNvSpPr>
          <p:nvPr/>
        </p:nvSpPr>
        <p:spPr bwMode="auto">
          <a:xfrm>
            <a:off x="4436165" y="2034209"/>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eaLnBrk="1" hangingPunct="1">
              <a:spcBef>
                <a:spcPct val="50000"/>
              </a:spcBef>
            </a:pPr>
            <a:r>
              <a:rPr lang="en-GB" altLang="en-US" sz="1400">
                <a:solidFill>
                  <a:schemeClr val="bg1"/>
                </a:solidFill>
              </a:rPr>
              <a:t>Update</a:t>
            </a:r>
          </a:p>
        </p:txBody>
      </p:sp>
      <p:sp>
        <p:nvSpPr>
          <p:cNvPr id="24595" name="Line 32"/>
          <p:cNvSpPr>
            <a:spLocks noChangeShapeType="1"/>
          </p:cNvSpPr>
          <p:nvPr/>
        </p:nvSpPr>
        <p:spPr bwMode="auto">
          <a:xfrm>
            <a:off x="4969565" y="2339009"/>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6" name="Line 33"/>
          <p:cNvSpPr>
            <a:spLocks noChangeShapeType="1"/>
          </p:cNvSpPr>
          <p:nvPr/>
        </p:nvSpPr>
        <p:spPr bwMode="auto">
          <a:xfrm>
            <a:off x="4969565" y="2643809"/>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7" name="Line 34"/>
          <p:cNvSpPr>
            <a:spLocks noChangeShapeType="1"/>
          </p:cNvSpPr>
          <p:nvPr/>
        </p:nvSpPr>
        <p:spPr bwMode="auto">
          <a:xfrm>
            <a:off x="2683565" y="4167809"/>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8" name="Line 35"/>
          <p:cNvSpPr>
            <a:spLocks noChangeShapeType="1"/>
          </p:cNvSpPr>
          <p:nvPr/>
        </p:nvSpPr>
        <p:spPr bwMode="auto">
          <a:xfrm>
            <a:off x="2150165" y="5006009"/>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9" name="Line 36"/>
          <p:cNvSpPr>
            <a:spLocks noChangeShapeType="1"/>
          </p:cNvSpPr>
          <p:nvPr/>
        </p:nvSpPr>
        <p:spPr bwMode="auto">
          <a:xfrm flipV="1">
            <a:off x="3216965" y="5006009"/>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0" name="Line 37"/>
          <p:cNvSpPr>
            <a:spLocks noChangeShapeType="1"/>
          </p:cNvSpPr>
          <p:nvPr/>
        </p:nvSpPr>
        <p:spPr bwMode="auto">
          <a:xfrm>
            <a:off x="4283765" y="4777409"/>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1" name="Line 38"/>
          <p:cNvSpPr>
            <a:spLocks noChangeShapeType="1"/>
          </p:cNvSpPr>
          <p:nvPr/>
        </p:nvSpPr>
        <p:spPr bwMode="auto">
          <a:xfrm>
            <a:off x="1769165" y="2110409"/>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2" name="Text Box 40"/>
          <p:cNvSpPr txBox="1">
            <a:spLocks noChangeArrowheads="1"/>
          </p:cNvSpPr>
          <p:nvPr/>
        </p:nvSpPr>
        <p:spPr bwMode="auto">
          <a:xfrm rot="-5400000">
            <a:off x="702365" y="2796209"/>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l" eaLnBrk="1" hangingPunct="1">
              <a:spcBef>
                <a:spcPct val="50000"/>
              </a:spcBef>
            </a:pPr>
            <a:r>
              <a:rPr lang="en-GB" altLang="en-US" sz="1400">
                <a:solidFill>
                  <a:schemeClr val="bg1"/>
                </a:solidFill>
              </a:rPr>
              <a:t>SelectCommand</a:t>
            </a:r>
          </a:p>
        </p:txBody>
      </p:sp>
      <p:sp>
        <p:nvSpPr>
          <p:cNvPr id="24603" name="Text Box 41"/>
          <p:cNvSpPr txBox="1">
            <a:spLocks noChangeArrowheads="1"/>
          </p:cNvSpPr>
          <p:nvPr/>
        </p:nvSpPr>
        <p:spPr bwMode="auto">
          <a:xfrm rot="-5400000">
            <a:off x="1311965" y="2796209"/>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l" eaLnBrk="1" hangingPunct="1">
              <a:spcBef>
                <a:spcPct val="50000"/>
              </a:spcBef>
            </a:pPr>
            <a:r>
              <a:rPr lang="en-GB" altLang="en-US" sz="1400">
                <a:solidFill>
                  <a:schemeClr val="bg1"/>
                </a:solidFill>
              </a:rPr>
              <a:t>InsertCommand</a:t>
            </a:r>
          </a:p>
        </p:txBody>
      </p:sp>
      <p:sp>
        <p:nvSpPr>
          <p:cNvPr id="24604" name="Line 42"/>
          <p:cNvSpPr>
            <a:spLocks noChangeShapeType="1"/>
          </p:cNvSpPr>
          <p:nvPr/>
        </p:nvSpPr>
        <p:spPr bwMode="auto">
          <a:xfrm>
            <a:off x="2454965" y="2110409"/>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5" name="Line 43"/>
          <p:cNvSpPr>
            <a:spLocks noChangeShapeType="1"/>
          </p:cNvSpPr>
          <p:nvPr/>
        </p:nvSpPr>
        <p:spPr bwMode="auto">
          <a:xfrm>
            <a:off x="3064565" y="2110409"/>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Line 44"/>
          <p:cNvSpPr>
            <a:spLocks noChangeShapeType="1"/>
          </p:cNvSpPr>
          <p:nvPr/>
        </p:nvSpPr>
        <p:spPr bwMode="auto">
          <a:xfrm>
            <a:off x="3826565" y="2110409"/>
            <a:ext cx="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7" name="Text Box 45"/>
          <p:cNvSpPr txBox="1">
            <a:spLocks noChangeArrowheads="1"/>
          </p:cNvSpPr>
          <p:nvPr/>
        </p:nvSpPr>
        <p:spPr bwMode="auto">
          <a:xfrm rot="-5400000">
            <a:off x="1958871" y="2758903"/>
            <a:ext cx="1754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l" eaLnBrk="1" hangingPunct="1">
              <a:spcBef>
                <a:spcPct val="50000"/>
              </a:spcBef>
            </a:pPr>
            <a:r>
              <a:rPr lang="en-GB" altLang="en-US" sz="1400">
                <a:solidFill>
                  <a:schemeClr val="bg1"/>
                </a:solidFill>
              </a:rPr>
              <a:t>UpdateCommand</a:t>
            </a:r>
          </a:p>
        </p:txBody>
      </p:sp>
      <p:sp>
        <p:nvSpPr>
          <p:cNvPr id="24608" name="Text Box 46"/>
          <p:cNvSpPr txBox="1">
            <a:spLocks noChangeArrowheads="1"/>
          </p:cNvSpPr>
          <p:nvPr/>
        </p:nvSpPr>
        <p:spPr bwMode="auto">
          <a:xfrm rot="-5400000">
            <a:off x="2759765" y="2796209"/>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Verdana" panose="020B0604030504040204" pitchFamily="34" charset="0"/>
                <a:cs typeface="Times New Roman" panose="02020603050405020304" pitchFamily="18" charset="0"/>
              </a:defRPr>
            </a:lvl1pPr>
            <a:lvl2pPr marL="742950" indent="-285750" algn="ctr">
              <a:defRPr sz="4400">
                <a:solidFill>
                  <a:schemeClr val="tx2"/>
                </a:solidFill>
                <a:latin typeface="Verdana" panose="020B0604030504040204" pitchFamily="34" charset="0"/>
                <a:cs typeface="Times New Roman" panose="02020603050405020304" pitchFamily="18" charset="0"/>
              </a:defRPr>
            </a:lvl2pPr>
            <a:lvl3pPr marL="1143000" indent="-228600" algn="ctr">
              <a:defRPr sz="4400">
                <a:solidFill>
                  <a:schemeClr val="tx2"/>
                </a:solidFill>
                <a:latin typeface="Verdana" panose="020B0604030504040204" pitchFamily="34" charset="0"/>
                <a:cs typeface="Times New Roman" panose="02020603050405020304" pitchFamily="18" charset="0"/>
              </a:defRPr>
            </a:lvl3pPr>
            <a:lvl4pPr marL="1600200" indent="-228600" algn="ctr">
              <a:defRPr sz="4400">
                <a:solidFill>
                  <a:schemeClr val="tx2"/>
                </a:solidFill>
                <a:latin typeface="Verdana" panose="020B0604030504040204" pitchFamily="34" charset="0"/>
                <a:cs typeface="Times New Roman" panose="02020603050405020304" pitchFamily="18" charset="0"/>
              </a:defRPr>
            </a:lvl4pPr>
            <a:lvl5pPr marL="2057400" indent="-228600" algn="ctr">
              <a:defRPr sz="4400">
                <a:solidFill>
                  <a:schemeClr val="tx2"/>
                </a:solidFill>
                <a:latin typeface="Verdana" panose="020B0604030504040204" pitchFamily="34" charset="0"/>
                <a:cs typeface="Times New Roman" panose="02020603050405020304" pitchFamily="18" charset="0"/>
              </a:defRPr>
            </a:lvl5pPr>
            <a:lvl6pPr marL="25146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6pPr>
            <a:lvl7pPr marL="29718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7pPr>
            <a:lvl8pPr marL="34290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8pPr>
            <a:lvl9pPr marL="3886200" indent="-228600" algn="ctr" eaLnBrk="0" fontAlgn="base" hangingPunct="0">
              <a:spcBef>
                <a:spcPct val="0"/>
              </a:spcBef>
              <a:spcAft>
                <a:spcPct val="0"/>
              </a:spcAft>
              <a:defRPr sz="4400">
                <a:solidFill>
                  <a:schemeClr val="tx2"/>
                </a:solidFill>
                <a:latin typeface="Verdana" panose="020B0604030504040204" pitchFamily="34" charset="0"/>
                <a:cs typeface="Times New Roman" panose="02020603050405020304" pitchFamily="18" charset="0"/>
              </a:defRPr>
            </a:lvl9pPr>
          </a:lstStyle>
          <a:p>
            <a:pPr algn="l" eaLnBrk="1" hangingPunct="1">
              <a:spcBef>
                <a:spcPct val="50000"/>
              </a:spcBef>
            </a:pPr>
            <a:r>
              <a:rPr lang="en-GB" altLang="en-US" sz="1400">
                <a:solidFill>
                  <a:schemeClr val="bg1"/>
                </a:solidFill>
              </a:rPr>
              <a:t>DeleteCommand</a:t>
            </a:r>
          </a:p>
        </p:txBody>
      </p:sp>
    </p:spTree>
    <p:extLst>
      <p:ext uri="{BB962C8B-B14F-4D97-AF65-F5344CB8AC3E}">
        <p14:creationId xmlns:p14="http://schemas.microsoft.com/office/powerpoint/2010/main" val="233195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Getting data</a:t>
            </a:r>
            <a:endParaRPr lang="en-GB" altLang="en-US" smtClean="0">
              <a:latin typeface="Verdana" panose="020B0604030504040204" pitchFamily="34" charset="0"/>
            </a:endParaRPr>
          </a:p>
        </p:txBody>
      </p:sp>
      <p:sp>
        <p:nvSpPr>
          <p:cNvPr id="36867" name="Rectangle 3"/>
          <p:cNvSpPr>
            <a:spLocks noGrp="1" noChangeArrowheads="1"/>
          </p:cNvSpPr>
          <p:nvPr>
            <p:ph type="body" idx="1"/>
          </p:nvPr>
        </p:nvSpPr>
        <p:spPr/>
        <p:txBody>
          <a:bodyPr/>
          <a:lstStyle/>
          <a:p>
            <a:r>
              <a:rPr lang="en-GB" altLang="en-US" dirty="0" err="1" smtClean="0">
                <a:latin typeface="Verdana" panose="020B0604030504040204" pitchFamily="34" charset="0"/>
              </a:rPr>
              <a:t>SqlCommand</a:t>
            </a:r>
            <a:r>
              <a:rPr lang="en-GB" altLang="en-US" dirty="0" smtClean="0">
                <a:latin typeface="Verdana" panose="020B0604030504040204" pitchFamily="34" charset="0"/>
              </a:rPr>
              <a:t/>
            </a:r>
            <a:br>
              <a:rPr lang="en-GB" altLang="en-US" dirty="0" smtClean="0">
                <a:latin typeface="Verdana" panose="020B0604030504040204" pitchFamily="34" charset="0"/>
              </a:rPr>
            </a:br>
            <a:r>
              <a:rPr lang="en-GB" altLang="en-US" dirty="0" smtClean="0">
                <a:latin typeface="Verdana" panose="020B0604030504040204" pitchFamily="34" charset="0"/>
              </a:rPr>
              <a:t>	</a:t>
            </a:r>
            <a:r>
              <a:rPr lang="en-GB" altLang="en-US" dirty="0" err="1" smtClean="0">
                <a:latin typeface="Verdana" panose="020B0604030504040204" pitchFamily="34" charset="0"/>
              </a:rPr>
              <a:t>ExecuteReader</a:t>
            </a:r>
            <a:r>
              <a:rPr lang="en-GB" altLang="en-US" dirty="0" smtClean="0">
                <a:latin typeface="Verdana" panose="020B0604030504040204" pitchFamily="34" charset="0"/>
              </a:rPr>
              <a:t/>
            </a:r>
            <a:br>
              <a:rPr lang="en-GB" altLang="en-US" dirty="0" smtClean="0">
                <a:latin typeface="Verdana" panose="020B0604030504040204" pitchFamily="34" charset="0"/>
              </a:rPr>
            </a:br>
            <a:r>
              <a:rPr lang="en-GB" altLang="en-US" dirty="0" smtClean="0">
                <a:latin typeface="Verdana" panose="020B0604030504040204" pitchFamily="34" charset="0"/>
              </a:rPr>
              <a:t>	</a:t>
            </a:r>
            <a:r>
              <a:rPr lang="en-GB" altLang="en-US" dirty="0" err="1" smtClean="0">
                <a:latin typeface="Verdana" panose="020B0604030504040204" pitchFamily="34" charset="0"/>
              </a:rPr>
              <a:t>ExecuteNonQuery</a:t>
            </a:r>
            <a:r>
              <a:rPr lang="en-GB" altLang="en-US" dirty="0" smtClean="0">
                <a:latin typeface="Verdana" panose="020B0604030504040204" pitchFamily="34" charset="0"/>
              </a:rPr>
              <a:t/>
            </a:r>
            <a:br>
              <a:rPr lang="en-GB" altLang="en-US" dirty="0" smtClean="0">
                <a:latin typeface="Verdana" panose="020B0604030504040204" pitchFamily="34" charset="0"/>
              </a:rPr>
            </a:br>
            <a:r>
              <a:rPr lang="en-GB" altLang="en-US" dirty="0" smtClean="0">
                <a:latin typeface="Verdana" panose="020B0604030504040204" pitchFamily="34" charset="0"/>
              </a:rPr>
              <a:t>	</a:t>
            </a:r>
            <a:r>
              <a:rPr lang="en-GB" altLang="en-US" dirty="0" err="1" smtClean="0">
                <a:latin typeface="Verdana" panose="020B0604030504040204" pitchFamily="34" charset="0"/>
              </a:rPr>
              <a:t>ExecuteScalar</a:t>
            </a:r>
            <a:r>
              <a:rPr lang="en-GB" altLang="en-US" dirty="0" smtClean="0">
                <a:latin typeface="Verdana" panose="020B0604030504040204" pitchFamily="34" charset="0"/>
              </a:rPr>
              <a:t/>
            </a:r>
            <a:br>
              <a:rPr lang="en-GB" altLang="en-US" dirty="0" smtClean="0">
                <a:latin typeface="Verdana" panose="020B0604030504040204" pitchFamily="34" charset="0"/>
              </a:rPr>
            </a:br>
            <a:r>
              <a:rPr lang="en-GB" altLang="en-US" dirty="0" smtClean="0">
                <a:latin typeface="Verdana" panose="020B0604030504040204" pitchFamily="34" charset="0"/>
              </a:rPr>
              <a:t>	</a:t>
            </a:r>
            <a:r>
              <a:rPr lang="en-GB" altLang="en-US" dirty="0" err="1" smtClean="0">
                <a:latin typeface="Verdana" panose="020B0604030504040204" pitchFamily="34" charset="0"/>
              </a:rPr>
              <a:t>ExecuteXMLReader</a:t>
            </a:r>
            <a:endParaRPr lang="en-GB" altLang="en-US" dirty="0" smtClean="0">
              <a:latin typeface="Verdana" panose="020B0604030504040204" pitchFamily="34" charset="0"/>
            </a:endParaRPr>
          </a:p>
          <a:p>
            <a:r>
              <a:rPr lang="en-GB" altLang="en-US" dirty="0" err="1" smtClean="0">
                <a:latin typeface="Verdana" panose="020B0604030504040204" pitchFamily="34" charset="0"/>
              </a:rPr>
              <a:t>SqlDataAdapter</a:t>
            </a:r>
            <a:r>
              <a:rPr lang="en-GB" altLang="en-US" dirty="0" smtClean="0">
                <a:latin typeface="Verdana" panose="020B0604030504040204" pitchFamily="34" charset="0"/>
              </a:rPr>
              <a:t/>
            </a:r>
            <a:br>
              <a:rPr lang="en-GB" altLang="en-US" dirty="0" smtClean="0">
                <a:latin typeface="Verdana" panose="020B0604030504040204" pitchFamily="34" charset="0"/>
              </a:rPr>
            </a:br>
            <a:r>
              <a:rPr lang="en-GB" altLang="en-US" dirty="0" smtClean="0">
                <a:latin typeface="Verdana" panose="020B0604030504040204" pitchFamily="34" charset="0"/>
              </a:rPr>
              <a:t>	</a:t>
            </a:r>
            <a:r>
              <a:rPr lang="en-GB" altLang="en-US" dirty="0" err="1" smtClean="0">
                <a:latin typeface="Verdana" panose="020B0604030504040204" pitchFamily="34" charset="0"/>
              </a:rPr>
              <a:t>DataSet</a:t>
            </a:r>
            <a:endParaRPr lang="en-GB" altLang="en-US" dirty="0" smtClean="0">
              <a:latin typeface="Verdana" panose="020B0604030504040204" pitchFamily="34" charset="0"/>
            </a:endParaRPr>
          </a:p>
        </p:txBody>
      </p:sp>
    </p:spTree>
    <p:extLst>
      <p:ext uri="{BB962C8B-B14F-4D97-AF65-F5344CB8AC3E}">
        <p14:creationId xmlns:p14="http://schemas.microsoft.com/office/powerpoint/2010/main" val="345010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r>
              <a:rPr lang="en-GB" altLang="en-US" smtClean="0">
                <a:solidFill>
                  <a:schemeClr val="accent2"/>
                </a:solidFill>
                <a:latin typeface="Verdana" panose="020B0604030504040204" pitchFamily="34" charset="0"/>
              </a:rPr>
              <a:t>Using the command object</a:t>
            </a:r>
            <a:endParaRPr lang="en-GB" altLang="en-US" smtClean="0">
              <a:latin typeface="Verdana" panose="020B0604030504040204" pitchFamily="34" charset="0"/>
            </a:endParaRPr>
          </a:p>
        </p:txBody>
      </p:sp>
      <p:sp>
        <p:nvSpPr>
          <p:cNvPr id="38915" name="Rectangle 3"/>
          <p:cNvSpPr>
            <a:spLocks noGrp="1" noChangeArrowheads="1"/>
          </p:cNvSpPr>
          <p:nvPr>
            <p:ph type="body" idx="1"/>
          </p:nvPr>
        </p:nvSpPr>
        <p:spPr/>
        <p:txBody>
          <a:bodyPr/>
          <a:lstStyle/>
          <a:p>
            <a:r>
              <a:rPr lang="en-GB" altLang="en-US" b="1" dirty="0" err="1" smtClean="0">
                <a:latin typeface="Verdana" panose="020B0604030504040204" pitchFamily="34" charset="0"/>
              </a:rPr>
              <a:t>SqlCommand</a:t>
            </a:r>
            <a:r>
              <a:rPr lang="en-GB" altLang="en-US" dirty="0" smtClean="0">
                <a:latin typeface="Verdana" panose="020B0604030504040204" pitchFamily="34" charset="0"/>
              </a:rPr>
              <a:t/>
            </a:r>
            <a:br>
              <a:rPr lang="en-GB" altLang="en-US" dirty="0" smtClean="0">
                <a:latin typeface="Verdana" panose="020B0604030504040204" pitchFamily="34" charset="0"/>
              </a:rPr>
            </a:br>
            <a:r>
              <a:rPr lang="en-GB" altLang="en-US" dirty="0" smtClean="0">
                <a:latin typeface="Verdana" panose="020B0604030504040204" pitchFamily="34" charset="0"/>
              </a:rPr>
              <a:t>	Multiple constructors</a:t>
            </a:r>
          </a:p>
          <a:p>
            <a:r>
              <a:rPr lang="en-GB" altLang="en-US" dirty="0" smtClean="0">
                <a:latin typeface="Lucida Console" panose="020B0609040504020204" pitchFamily="49" charset="0"/>
              </a:rPr>
              <a:t>New()</a:t>
            </a:r>
          </a:p>
          <a:p>
            <a:r>
              <a:rPr lang="en-GB" altLang="en-US" dirty="0" smtClean="0">
                <a:latin typeface="Lucida Console" panose="020B0609040504020204" pitchFamily="49" charset="0"/>
              </a:rPr>
              <a:t>New(</a:t>
            </a:r>
            <a:r>
              <a:rPr lang="en-GB" altLang="en-US" dirty="0" err="1" smtClean="0">
                <a:latin typeface="Lucida Console" panose="020B0609040504020204" pitchFamily="49" charset="0"/>
              </a:rPr>
              <a:t>cmdText</a:t>
            </a:r>
            <a:r>
              <a:rPr lang="en-GB" altLang="en-US" dirty="0" smtClean="0">
                <a:latin typeface="Lucida Console" panose="020B0609040504020204" pitchFamily="49" charset="0"/>
              </a:rPr>
              <a:t>)</a:t>
            </a:r>
          </a:p>
          <a:p>
            <a:r>
              <a:rPr lang="en-GB" altLang="en-US" dirty="0" smtClean="0">
                <a:latin typeface="Lucida Console" panose="020B0609040504020204" pitchFamily="49" charset="0"/>
              </a:rPr>
              <a:t>New(</a:t>
            </a:r>
            <a:r>
              <a:rPr lang="en-GB" altLang="en-US" dirty="0" err="1" smtClean="0">
                <a:latin typeface="Lucida Console" panose="020B0609040504020204" pitchFamily="49" charset="0"/>
              </a:rPr>
              <a:t>cmdText</a:t>
            </a:r>
            <a:r>
              <a:rPr lang="en-GB" altLang="en-US" dirty="0" smtClean="0">
                <a:latin typeface="Lucida Console" panose="020B0609040504020204" pitchFamily="49" charset="0"/>
              </a:rPr>
              <a:t>, connection)</a:t>
            </a:r>
          </a:p>
          <a:p>
            <a:r>
              <a:rPr lang="en-GB" altLang="en-US" dirty="0" smtClean="0">
                <a:latin typeface="Lucida Console" panose="020B0609040504020204" pitchFamily="49" charset="0"/>
              </a:rPr>
              <a:t>New(</a:t>
            </a:r>
            <a:r>
              <a:rPr lang="en-GB" altLang="en-US" dirty="0" err="1" smtClean="0">
                <a:latin typeface="Lucida Console" panose="020B0609040504020204" pitchFamily="49" charset="0"/>
              </a:rPr>
              <a:t>cmdText</a:t>
            </a:r>
            <a:r>
              <a:rPr lang="en-GB" altLang="en-US" dirty="0" smtClean="0">
                <a:latin typeface="Lucida Console" panose="020B0609040504020204" pitchFamily="49" charset="0"/>
              </a:rPr>
              <a:t>, connection,</a:t>
            </a:r>
            <a:br>
              <a:rPr lang="en-GB" altLang="en-US" dirty="0" smtClean="0">
                <a:latin typeface="Lucida Console" panose="020B0609040504020204" pitchFamily="49" charset="0"/>
              </a:rPr>
            </a:br>
            <a:r>
              <a:rPr lang="en-GB" altLang="en-US" dirty="0" smtClean="0">
                <a:latin typeface="Lucida Console" panose="020B0609040504020204" pitchFamily="49" charset="0"/>
              </a:rPr>
              <a:t>    transaction)</a:t>
            </a:r>
          </a:p>
        </p:txBody>
      </p:sp>
    </p:spTree>
    <p:extLst>
      <p:ext uri="{BB962C8B-B14F-4D97-AF65-F5344CB8AC3E}">
        <p14:creationId xmlns:p14="http://schemas.microsoft.com/office/powerpoint/2010/main" val="2937024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a:r>
              <a:rPr lang="en-GB" altLang="en-US" dirty="0" smtClean="0">
                <a:solidFill>
                  <a:schemeClr val="accent2"/>
                </a:solidFill>
                <a:latin typeface="Verdana" panose="020B0604030504040204" pitchFamily="34" charset="0"/>
              </a:rPr>
              <a:t>Using the </a:t>
            </a:r>
            <a:r>
              <a:rPr lang="en-GB" altLang="en-US" dirty="0" smtClean="0">
                <a:solidFill>
                  <a:schemeClr val="accent2"/>
                </a:solidFill>
                <a:latin typeface="Verdana" panose="020B0604030504040204" pitchFamily="34" charset="0"/>
              </a:rPr>
              <a:t>Command Object</a:t>
            </a:r>
            <a:endParaRPr lang="en-GB" altLang="en-US" dirty="0" smtClean="0">
              <a:latin typeface="Verdana" panose="020B0604030504040204" pitchFamily="34" charset="0"/>
            </a:endParaRPr>
          </a:p>
        </p:txBody>
      </p:sp>
      <p:sp>
        <p:nvSpPr>
          <p:cNvPr id="40963" name="Rectangle 3"/>
          <p:cNvSpPr>
            <a:spLocks noGrp="1" noChangeArrowheads="1"/>
          </p:cNvSpPr>
          <p:nvPr>
            <p:ph type="body" idx="1"/>
          </p:nvPr>
        </p:nvSpPr>
        <p:spPr>
          <a:xfrm>
            <a:off x="838199" y="1391479"/>
            <a:ext cx="8683487" cy="5208104"/>
          </a:xfrm>
        </p:spPr>
        <p:txBody>
          <a:bodyPr>
            <a:normAutofit/>
          </a:bodyPr>
          <a:lstStyle/>
          <a:p>
            <a:pPr>
              <a:lnSpc>
                <a:spcPct val="90000"/>
              </a:lnSpc>
            </a:pPr>
            <a:r>
              <a:rPr lang="en-GB" altLang="en-US" sz="1400" dirty="0">
                <a:latin typeface="Lucida Console" panose="020B0609040504020204" pitchFamily="49" charset="0"/>
              </a:rPr>
              <a:t>string </a:t>
            </a:r>
            <a:r>
              <a:rPr lang="en-GB" altLang="en-US" sz="1400" b="1" dirty="0" err="1">
                <a:latin typeface="Lucida Console" panose="020B0609040504020204" pitchFamily="49" charset="0"/>
              </a:rPr>
              <a:t>sSelectQuery</a:t>
            </a:r>
            <a:r>
              <a:rPr lang="en-GB" altLang="en-US" sz="1400" dirty="0">
                <a:latin typeface="Lucida Console" panose="020B0609040504020204" pitchFamily="49" charset="0"/>
              </a:rPr>
              <a:t> = </a:t>
            </a:r>
            <a:br>
              <a:rPr lang="en-GB" altLang="en-US" sz="1400" dirty="0">
                <a:latin typeface="Lucida Console" panose="020B0609040504020204" pitchFamily="49" charset="0"/>
              </a:rPr>
            </a:br>
            <a:r>
              <a:rPr lang="en-GB" altLang="en-US" sz="1400" dirty="0">
                <a:latin typeface="Lucida Console" panose="020B0609040504020204" pitchFamily="49" charset="0"/>
              </a:rPr>
              <a:t>  "SELECT * FROM Categories ORDER BY </a:t>
            </a:r>
            <a:r>
              <a:rPr lang="en-GB" altLang="en-US" sz="1400" dirty="0" err="1">
                <a:latin typeface="Lucida Console" panose="020B0609040504020204" pitchFamily="49" charset="0"/>
              </a:rPr>
              <a:t>CategoryID</a:t>
            </a:r>
            <a:r>
              <a:rPr lang="en-GB" altLang="en-US" sz="1400" dirty="0" smtClean="0">
                <a:latin typeface="Lucida Console" panose="020B0609040504020204" pitchFamily="49" charset="0"/>
              </a:rPr>
              <a:t>";</a:t>
            </a:r>
          </a:p>
          <a:p>
            <a:pPr>
              <a:lnSpc>
                <a:spcPct val="90000"/>
              </a:lnSpc>
            </a:pPr>
            <a:r>
              <a:rPr lang="en-GB" altLang="en-US" sz="1400" dirty="0" smtClean="0">
                <a:latin typeface="Lucida Console" panose="020B0609040504020204" pitchFamily="49" charset="0"/>
              </a:rPr>
              <a:t>string </a:t>
            </a:r>
            <a:r>
              <a:rPr lang="en-GB" altLang="en-US" sz="1400" b="1" dirty="0" err="1">
                <a:latin typeface="Lucida Console" panose="020B0609040504020204" pitchFamily="49" charset="0"/>
              </a:rPr>
              <a:t>sConnectionString</a:t>
            </a:r>
            <a:r>
              <a:rPr lang="en-GB" altLang="en-US" sz="1400" dirty="0">
                <a:latin typeface="Lucida Console" panose="020B0609040504020204" pitchFamily="49" charset="0"/>
              </a:rPr>
              <a:t> = </a:t>
            </a:r>
            <a:br>
              <a:rPr lang="en-GB" altLang="en-US" sz="1400" dirty="0">
                <a:latin typeface="Lucida Console" panose="020B0609040504020204" pitchFamily="49" charset="0"/>
              </a:rPr>
            </a:br>
            <a:r>
              <a:rPr lang="en-GB" altLang="en-US" sz="1400" dirty="0">
                <a:latin typeface="Lucida Console" panose="020B0609040504020204" pitchFamily="49" charset="0"/>
              </a:rPr>
              <a:t>  "Initial </a:t>
            </a:r>
            <a:r>
              <a:rPr lang="en-GB" altLang="en-US" sz="1400" dirty="0" err="1">
                <a:latin typeface="Lucida Console" panose="020B0609040504020204" pitchFamily="49" charset="0"/>
              </a:rPr>
              <a:t>Catalog</a:t>
            </a:r>
            <a:r>
              <a:rPr lang="en-GB" altLang="en-US" sz="1400" dirty="0">
                <a:latin typeface="Lucida Console" panose="020B0609040504020204" pitchFamily="49" charset="0"/>
              </a:rPr>
              <a:t>=</a:t>
            </a:r>
            <a:r>
              <a:rPr lang="en-GB" altLang="en-US" sz="1400" dirty="0" err="1">
                <a:latin typeface="Lucida Console" panose="020B0609040504020204" pitchFamily="49" charset="0"/>
              </a:rPr>
              <a:t>Northwind</a:t>
            </a:r>
            <a:r>
              <a:rPr lang="en-GB" altLang="en-US" sz="1400" dirty="0">
                <a:latin typeface="Lucida Console" panose="020B0609040504020204" pitchFamily="49" charset="0"/>
              </a:rPr>
              <a:t>;</a:t>
            </a:r>
            <a:br>
              <a:rPr lang="en-GB" altLang="en-US" sz="1400" dirty="0">
                <a:latin typeface="Lucida Console" panose="020B0609040504020204" pitchFamily="49" charset="0"/>
              </a:rPr>
            </a:br>
            <a:r>
              <a:rPr lang="en-GB" altLang="en-US" sz="1400" dirty="0">
                <a:latin typeface="Lucida Console" panose="020B0609040504020204" pitchFamily="49" charset="0"/>
              </a:rPr>
              <a:t>   Data Source=localhost;</a:t>
            </a:r>
            <a:br>
              <a:rPr lang="en-GB" altLang="en-US" sz="1400" dirty="0">
                <a:latin typeface="Lucida Console" panose="020B0609040504020204" pitchFamily="49" charset="0"/>
              </a:rPr>
            </a:br>
            <a:r>
              <a:rPr lang="en-GB" altLang="en-US" sz="1400" dirty="0">
                <a:latin typeface="Lucida Console" panose="020B0609040504020204" pitchFamily="49" charset="0"/>
              </a:rPr>
              <a:t>   Integrated Security=SSPI</a:t>
            </a:r>
            <a:r>
              <a:rPr lang="en-GB" altLang="en-US" sz="1400" dirty="0" smtClean="0">
                <a:latin typeface="Lucida Console" panose="020B0609040504020204" pitchFamily="49" charset="0"/>
              </a:rPr>
              <a:t>;";</a:t>
            </a:r>
          </a:p>
          <a:p>
            <a:pPr>
              <a:lnSpc>
                <a:spcPct val="90000"/>
              </a:lnSpc>
            </a:pPr>
            <a:r>
              <a:rPr lang="en-GB" altLang="en-US" sz="1400" dirty="0" err="1" smtClean="0">
                <a:latin typeface="Lucida Console" panose="020B0609040504020204" pitchFamily="49" charset="0"/>
              </a:rPr>
              <a:t>SqlConnection</a:t>
            </a:r>
            <a:r>
              <a:rPr lang="en-GB" altLang="en-US" sz="1400" dirty="0" smtClean="0">
                <a:latin typeface="Lucida Console" panose="020B0609040504020204" pitchFamily="49" charset="0"/>
              </a:rPr>
              <a:t> </a:t>
            </a:r>
            <a:r>
              <a:rPr lang="en-GB" altLang="en-US" sz="1400" dirty="0" err="1">
                <a:latin typeface="Lucida Console" panose="020B0609040504020204" pitchFamily="49" charset="0"/>
              </a:rPr>
              <a:t>objConnect</a:t>
            </a:r>
            <a:r>
              <a:rPr lang="en-GB" altLang="en-US" sz="1400" dirty="0">
                <a:latin typeface="Lucida Console" panose="020B0609040504020204" pitchFamily="49" charset="0"/>
              </a:rPr>
              <a:t> = new </a:t>
            </a:r>
            <a:r>
              <a:rPr lang="en-GB" altLang="en-US" sz="1400" dirty="0" err="1">
                <a:latin typeface="Lucida Console" panose="020B0609040504020204" pitchFamily="49" charset="0"/>
              </a:rPr>
              <a:t>SqlConnection</a:t>
            </a:r>
            <a:r>
              <a:rPr lang="en-GB" altLang="en-US" sz="1400" dirty="0">
                <a:latin typeface="Lucida Console" panose="020B0609040504020204" pitchFamily="49" charset="0"/>
              </a:rPr>
              <a:t>(</a:t>
            </a:r>
            <a:r>
              <a:rPr lang="en-GB" altLang="en-US" sz="1400" dirty="0" err="1">
                <a:latin typeface="Lucida Console" panose="020B0609040504020204" pitchFamily="49" charset="0"/>
              </a:rPr>
              <a:t>sConnectString</a:t>
            </a:r>
            <a:r>
              <a:rPr lang="en-GB" altLang="en-US" sz="1400" dirty="0" smtClean="0">
                <a:latin typeface="Lucida Console" panose="020B0609040504020204" pitchFamily="49" charset="0"/>
              </a:rPr>
              <a:t>);</a:t>
            </a:r>
          </a:p>
          <a:p>
            <a:pPr>
              <a:lnSpc>
                <a:spcPct val="90000"/>
              </a:lnSpc>
            </a:pPr>
            <a:r>
              <a:rPr lang="en-GB" altLang="en-US" sz="1400" b="1" dirty="0" err="1" smtClean="0">
                <a:solidFill>
                  <a:srgbClr val="00B0F0"/>
                </a:solidFill>
                <a:latin typeface="Lucida Console" panose="020B0609040504020204" pitchFamily="49" charset="0"/>
              </a:rPr>
              <a:t>SqlCommand</a:t>
            </a:r>
            <a:r>
              <a:rPr lang="en-GB" altLang="en-US" sz="1400" dirty="0" smtClean="0">
                <a:solidFill>
                  <a:srgbClr val="00B0F0"/>
                </a:solidFill>
                <a:latin typeface="Lucida Console" panose="020B0609040504020204" pitchFamily="49" charset="0"/>
              </a:rPr>
              <a:t> </a:t>
            </a:r>
            <a:r>
              <a:rPr lang="en-GB" altLang="en-US" sz="1400" dirty="0" err="1">
                <a:latin typeface="Lucida Console" panose="020B0609040504020204" pitchFamily="49" charset="0"/>
              </a:rPr>
              <a:t>objCommand</a:t>
            </a:r>
            <a:r>
              <a:rPr lang="en-GB" altLang="en-US" sz="1400" dirty="0">
                <a:latin typeface="Lucida Console" panose="020B0609040504020204" pitchFamily="49" charset="0"/>
              </a:rPr>
              <a:t> = </a:t>
            </a:r>
            <a:r>
              <a:rPr lang="en-GB" altLang="en-US" sz="1400" dirty="0" smtClean="0">
                <a:latin typeface="Lucida Console" panose="020B0609040504020204" pitchFamily="49" charset="0"/>
              </a:rPr>
              <a:t>new </a:t>
            </a:r>
            <a:r>
              <a:rPr lang="en-GB" altLang="en-US" sz="1400" dirty="0" err="1" smtClean="0">
                <a:latin typeface="Lucida Console" panose="020B0609040504020204" pitchFamily="49" charset="0"/>
              </a:rPr>
              <a:t>SqlCommand</a:t>
            </a:r>
            <a:r>
              <a:rPr lang="en-GB" altLang="en-US" sz="1400" dirty="0" smtClean="0">
                <a:latin typeface="Lucida Console" panose="020B0609040504020204" pitchFamily="49" charset="0"/>
              </a:rPr>
              <a:t>(</a:t>
            </a:r>
            <a:r>
              <a:rPr lang="en-GB" altLang="en-US" sz="1400" dirty="0" err="1" smtClean="0">
                <a:latin typeface="Lucida Console" panose="020B0609040504020204" pitchFamily="49" charset="0"/>
              </a:rPr>
              <a:t>sSelectQuery</a:t>
            </a:r>
            <a:r>
              <a:rPr lang="en-GB" altLang="en-US" sz="1400" dirty="0" smtClean="0">
                <a:latin typeface="Lucida Console" panose="020B0609040504020204" pitchFamily="49" charset="0"/>
              </a:rPr>
              <a:t>, </a:t>
            </a:r>
            <a:r>
              <a:rPr lang="en-GB" altLang="en-US" sz="1400" dirty="0" err="1" smtClean="0">
                <a:latin typeface="Lucida Console" panose="020B0609040504020204" pitchFamily="49" charset="0"/>
              </a:rPr>
              <a:t>objConnect</a:t>
            </a:r>
            <a:r>
              <a:rPr lang="en-GB" altLang="en-US" sz="1400" dirty="0">
                <a:latin typeface="Lucida Console" panose="020B0609040504020204" pitchFamily="49" charset="0"/>
              </a:rPr>
              <a:t>);</a:t>
            </a:r>
            <a:br>
              <a:rPr lang="en-GB" altLang="en-US" sz="1400" dirty="0">
                <a:latin typeface="Lucida Console" panose="020B0609040504020204" pitchFamily="49" charset="0"/>
              </a:rPr>
            </a:br>
            <a:r>
              <a:rPr lang="en-GB" altLang="en-US" sz="1400" dirty="0">
                <a:latin typeface="Lucida Console" panose="020B0609040504020204" pitchFamily="49" charset="0"/>
              </a:rPr>
              <a:t>/*</a:t>
            </a:r>
          </a:p>
          <a:p>
            <a:pPr>
              <a:lnSpc>
                <a:spcPct val="90000"/>
              </a:lnSpc>
            </a:pPr>
            <a:r>
              <a:rPr lang="en-GB" altLang="en-US" sz="1400" dirty="0" err="1">
                <a:latin typeface="Lucida Console" panose="020B0609040504020204" pitchFamily="49" charset="0"/>
              </a:rPr>
              <a:t>objCommand.CommandTimeout</a:t>
            </a:r>
            <a:r>
              <a:rPr lang="en-GB" altLang="en-US" sz="1400" dirty="0">
                <a:latin typeface="Lucida Console" panose="020B0609040504020204" pitchFamily="49" charset="0"/>
              </a:rPr>
              <a:t> = 15;</a:t>
            </a:r>
            <a:br>
              <a:rPr lang="en-GB" altLang="en-US" sz="1400" dirty="0">
                <a:latin typeface="Lucida Console" panose="020B0609040504020204" pitchFamily="49" charset="0"/>
              </a:rPr>
            </a:br>
            <a:r>
              <a:rPr lang="en-GB" altLang="en-US" sz="1400" dirty="0" err="1">
                <a:latin typeface="Lucida Console" panose="020B0609040504020204" pitchFamily="49" charset="0"/>
              </a:rPr>
              <a:t>objCommand.CommandType</a:t>
            </a:r>
            <a:r>
              <a:rPr lang="en-GB" altLang="en-US" sz="1400" dirty="0">
                <a:latin typeface="Lucida Console" panose="020B0609040504020204" pitchFamily="49" charset="0"/>
              </a:rPr>
              <a:t> = </a:t>
            </a:r>
            <a:r>
              <a:rPr lang="en-GB" altLang="en-US" sz="1400" dirty="0" err="1">
                <a:latin typeface="Lucida Console" panose="020B0609040504020204" pitchFamily="49" charset="0"/>
              </a:rPr>
              <a:t>CommandType.Text</a:t>
            </a:r>
            <a:r>
              <a:rPr lang="en-GB" altLang="en-US" sz="1400" dirty="0">
                <a:latin typeface="Lucida Console" panose="020B0609040504020204" pitchFamily="49" charset="0"/>
              </a:rPr>
              <a:t>;</a:t>
            </a:r>
          </a:p>
          <a:p>
            <a:pPr>
              <a:lnSpc>
                <a:spcPct val="90000"/>
              </a:lnSpc>
            </a:pPr>
            <a:r>
              <a:rPr lang="en-GB" altLang="en-US" sz="1400" dirty="0">
                <a:latin typeface="Lucida Console" panose="020B0609040504020204" pitchFamily="49" charset="0"/>
              </a:rPr>
              <a:t>*/</a:t>
            </a:r>
            <a:br>
              <a:rPr lang="en-GB" altLang="en-US" sz="1400" dirty="0">
                <a:latin typeface="Lucida Console" panose="020B0609040504020204" pitchFamily="49" charset="0"/>
              </a:rPr>
            </a:br>
            <a:r>
              <a:rPr lang="en-GB" altLang="en-US" sz="1400" dirty="0">
                <a:latin typeface="Lucida Console" panose="020B0609040504020204" pitchFamily="49" charset="0"/>
              </a:rPr>
              <a:t/>
            </a:r>
            <a:br>
              <a:rPr lang="en-GB" altLang="en-US" sz="1400" dirty="0">
                <a:latin typeface="Lucida Console" panose="020B0609040504020204" pitchFamily="49" charset="0"/>
              </a:rPr>
            </a:br>
            <a:r>
              <a:rPr lang="en-GB" altLang="en-US" sz="1400" dirty="0" err="1">
                <a:latin typeface="Lucida Console" panose="020B0609040504020204" pitchFamily="49" charset="0"/>
              </a:rPr>
              <a:t>objConnect.Open</a:t>
            </a:r>
            <a:r>
              <a:rPr lang="en-GB" altLang="en-US" sz="1400" dirty="0">
                <a:latin typeface="Lucida Console" panose="020B0609040504020204" pitchFamily="49" charset="0"/>
              </a:rPr>
              <a:t>();</a:t>
            </a:r>
            <a:br>
              <a:rPr lang="en-GB" altLang="en-US" sz="1400" dirty="0">
                <a:latin typeface="Lucida Console" panose="020B0609040504020204" pitchFamily="49" charset="0"/>
              </a:rPr>
            </a:br>
            <a:r>
              <a:rPr lang="en-GB" altLang="en-US" sz="1400" dirty="0">
                <a:latin typeface="Lucida Console" panose="020B0609040504020204" pitchFamily="49" charset="0"/>
              </a:rPr>
              <a:t/>
            </a:r>
            <a:br>
              <a:rPr lang="en-GB" altLang="en-US" sz="1400" dirty="0">
                <a:latin typeface="Lucida Console" panose="020B0609040504020204" pitchFamily="49" charset="0"/>
              </a:rPr>
            </a:br>
            <a:r>
              <a:rPr lang="en-GB" altLang="en-US" sz="1400" b="1" dirty="0" err="1">
                <a:latin typeface="Lucida Console" panose="020B0609040504020204" pitchFamily="49" charset="0"/>
              </a:rPr>
              <a:t>SqlDataReader</a:t>
            </a:r>
            <a:r>
              <a:rPr lang="en-GB" altLang="en-US" sz="1400" b="1" dirty="0">
                <a:latin typeface="Lucida Console" panose="020B0609040504020204" pitchFamily="49" charset="0"/>
              </a:rPr>
              <a:t> </a:t>
            </a:r>
            <a:r>
              <a:rPr lang="en-GB" altLang="en-US" sz="1400" b="1" dirty="0" err="1">
                <a:latin typeface="Lucida Console" panose="020B0609040504020204" pitchFamily="49" charset="0"/>
              </a:rPr>
              <a:t>drResults</a:t>
            </a:r>
            <a:r>
              <a:rPr lang="en-GB" altLang="en-US" sz="1400" b="1" dirty="0">
                <a:latin typeface="Lucida Console" panose="020B0609040504020204" pitchFamily="49" charset="0"/>
              </a:rPr>
              <a:t>;</a:t>
            </a:r>
            <a:br>
              <a:rPr lang="en-GB" altLang="en-US" sz="1400" b="1" dirty="0">
                <a:latin typeface="Lucida Console" panose="020B0609040504020204" pitchFamily="49" charset="0"/>
              </a:rPr>
            </a:br>
            <a:r>
              <a:rPr lang="en-GB" altLang="en-US" sz="1400" b="1" dirty="0" err="1">
                <a:latin typeface="Lucida Console" panose="020B0609040504020204" pitchFamily="49" charset="0"/>
              </a:rPr>
              <a:t>drResults</a:t>
            </a:r>
            <a:r>
              <a:rPr lang="en-GB" altLang="en-US" sz="1400" b="1" dirty="0">
                <a:latin typeface="Lucida Console" panose="020B0609040504020204" pitchFamily="49" charset="0"/>
              </a:rPr>
              <a:t> = </a:t>
            </a:r>
            <a:r>
              <a:rPr lang="en-GB" altLang="en-US" sz="1400" b="1" dirty="0" err="1">
                <a:solidFill>
                  <a:srgbClr val="00B0F0"/>
                </a:solidFill>
                <a:latin typeface="Lucida Console" panose="020B0609040504020204" pitchFamily="49" charset="0"/>
              </a:rPr>
              <a:t>objCommand</a:t>
            </a:r>
            <a:r>
              <a:rPr lang="en-GB" altLang="en-US" sz="1400" b="1" dirty="0" err="1">
                <a:latin typeface="Lucida Console" panose="020B0609040504020204" pitchFamily="49" charset="0"/>
              </a:rPr>
              <a:t>.ExecuteReader</a:t>
            </a:r>
            <a:r>
              <a:rPr lang="en-GB" altLang="en-US" sz="1400" b="1" dirty="0">
                <a:latin typeface="Lucida Console" panose="020B0609040504020204" pitchFamily="49" charset="0"/>
              </a:rPr>
              <a:t>()</a:t>
            </a:r>
            <a:br>
              <a:rPr lang="en-GB" altLang="en-US" sz="1400" b="1" dirty="0">
                <a:latin typeface="Lucida Console" panose="020B0609040504020204" pitchFamily="49" charset="0"/>
              </a:rPr>
            </a:br>
            <a:r>
              <a:rPr lang="en-GB" altLang="en-US" sz="1400" b="1" dirty="0">
                <a:latin typeface="Lucida Console" panose="020B0609040504020204" pitchFamily="49" charset="0"/>
              </a:rPr>
              <a:t/>
            </a:r>
            <a:br>
              <a:rPr lang="en-GB" altLang="en-US" sz="1400" b="1" dirty="0">
                <a:latin typeface="Lucida Console" panose="020B0609040504020204" pitchFamily="49" charset="0"/>
              </a:rPr>
            </a:br>
            <a:r>
              <a:rPr lang="en-GB" altLang="en-US" sz="1400" dirty="0" err="1">
                <a:latin typeface="Lucida Console" panose="020B0609040504020204" pitchFamily="49" charset="0"/>
              </a:rPr>
              <a:t>drResults.Close</a:t>
            </a:r>
            <a:r>
              <a:rPr lang="en-GB" altLang="en-US" sz="1400" dirty="0">
                <a:latin typeface="Lucida Console" panose="020B0609040504020204" pitchFamily="49" charset="0"/>
              </a:rPr>
              <a:t>();</a:t>
            </a:r>
            <a:br>
              <a:rPr lang="en-GB" altLang="en-US" sz="1400" dirty="0">
                <a:latin typeface="Lucida Console" panose="020B0609040504020204" pitchFamily="49" charset="0"/>
              </a:rPr>
            </a:br>
            <a:r>
              <a:rPr lang="en-GB" altLang="en-US" sz="1400" dirty="0" err="1">
                <a:latin typeface="Lucida Console" panose="020B0609040504020204" pitchFamily="49" charset="0"/>
              </a:rPr>
              <a:t>objConnect.Dispose</a:t>
            </a:r>
            <a:r>
              <a:rPr lang="en-GB" altLang="en-US" sz="1400" dirty="0">
                <a:latin typeface="Lucida Console" panose="020B0609040504020204" pitchFamily="49" charset="0"/>
              </a:rPr>
              <a:t>();</a:t>
            </a:r>
            <a:r>
              <a:rPr lang="en-GB" altLang="en-US" sz="1400" b="1" dirty="0">
                <a:latin typeface="Lucida Console" panose="020B0609040504020204" pitchFamily="49" charset="0"/>
              </a:rPr>
              <a:t> </a:t>
            </a:r>
            <a:endParaRPr lang="en-GB" altLang="en-US" dirty="0">
              <a:latin typeface="Lucida Console" panose="020B0609040504020204" pitchFamily="49" charset="0"/>
            </a:endParaRPr>
          </a:p>
        </p:txBody>
      </p:sp>
    </p:spTree>
    <p:extLst>
      <p:ext uri="{BB962C8B-B14F-4D97-AF65-F5344CB8AC3E}">
        <p14:creationId xmlns:p14="http://schemas.microsoft.com/office/powerpoint/2010/main" val="3352674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1430</TotalTime>
  <Words>2829</Words>
  <Application>Microsoft Office PowerPoint</Application>
  <PresentationFormat>Widescreen</PresentationFormat>
  <Paragraphs>376</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Lucida Console</vt:lpstr>
      <vt:lpstr>Times New Roman</vt:lpstr>
      <vt:lpstr>Verdana</vt:lpstr>
      <vt:lpstr>Office Theme</vt:lpstr>
      <vt:lpstr>ADO.NET</vt:lpstr>
      <vt:lpstr>What is ADO.Net?</vt:lpstr>
      <vt:lpstr>Where does ADO sit?</vt:lpstr>
      <vt:lpstr>PowerPoint Presentation</vt:lpstr>
      <vt:lpstr>PowerPoint Presentation</vt:lpstr>
      <vt:lpstr>ADO.Net object model</vt:lpstr>
      <vt:lpstr>Getting data</vt:lpstr>
      <vt:lpstr>Using the command object</vt:lpstr>
      <vt:lpstr>Using the Command Object</vt:lpstr>
      <vt:lpstr>Command Methods</vt:lpstr>
      <vt:lpstr>The DataReader object</vt:lpstr>
      <vt:lpstr>The DataReader object</vt:lpstr>
      <vt:lpstr>Creating a Data Reader</vt:lpstr>
      <vt:lpstr>Other Methods</vt:lpstr>
      <vt:lpstr>DataSets</vt:lpstr>
      <vt:lpstr>DataSets</vt:lpstr>
      <vt:lpstr>Creating DataSets</vt:lpstr>
      <vt:lpstr>DataAdapters</vt:lpstr>
      <vt:lpstr>DataAdapters</vt:lpstr>
      <vt:lpstr>Using the DataAdapter</vt:lpstr>
      <vt:lpstr>DataAdapters</vt:lpstr>
      <vt:lpstr>DataTables</vt:lpstr>
      <vt:lpstr>Sets, Tables and Rows</vt:lpstr>
      <vt:lpstr>Using DataTables</vt:lpstr>
      <vt:lpstr>DataRelations</vt:lpstr>
      <vt:lpstr>DataViews</vt:lpstr>
      <vt:lpstr>ADO.NET </vt:lpstr>
      <vt:lpstr>ADO.NET</vt:lpstr>
      <vt:lpstr>ADO.NET </vt:lpstr>
      <vt:lpstr>The Connection</vt:lpstr>
      <vt:lpstr>Storing the Result</vt:lpstr>
      <vt:lpstr>The Command</vt:lpstr>
      <vt:lpstr>Passing a SQL query from an application using a Command</vt:lpstr>
      <vt:lpstr>Executing the Select Command</vt:lpstr>
      <vt:lpstr>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dc:creator>
  <cp:lastModifiedBy>Omar</cp:lastModifiedBy>
  <cp:revision>11</cp:revision>
  <dcterms:created xsi:type="dcterms:W3CDTF">2014-11-16T14:21:46Z</dcterms:created>
  <dcterms:modified xsi:type="dcterms:W3CDTF">2014-11-17T14:12:45Z</dcterms:modified>
</cp:coreProperties>
</file>