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1" r:id="rId9"/>
    <p:sldId id="269" r:id="rId10"/>
    <p:sldId id="262" r:id="rId11"/>
    <p:sldId id="263" r:id="rId12"/>
    <p:sldId id="264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B243E-39A7-40D8-BC97-C21F9F7F4DF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A05FA-2356-4FF1-AA08-0CCAE406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05FA-2356-4FF1-AA08-0CCAE406BD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answers multiple-part questions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9/17/2014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Single Row with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HAVING clause is used when the group results of a query need to be restricted based on some </a:t>
            </a:r>
            <a:r>
              <a:rPr lang="en-US" dirty="0" smtClean="0"/>
              <a:t>condition.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, MIN (salary)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employees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GROUP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HAVING </a:t>
            </a:r>
            <a:r>
              <a:rPr lang="en-US" dirty="0">
                <a:solidFill>
                  <a:srgbClr val="FF0000"/>
                </a:solidFill>
              </a:rPr>
              <a:t>MIN (salary) &lt; 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SELECT AVG (salary)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FROM </a:t>
            </a:r>
            <a:r>
              <a:rPr lang="en-US" sz="2400" b="1" dirty="0">
                <a:solidFill>
                  <a:srgbClr val="FF0000"/>
                </a:solidFill>
              </a:rPr>
              <a:t>employees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Multiple Row Sub </a:t>
            </a:r>
            <a:r>
              <a:rPr lang="en-US" dirty="0" smtClean="0">
                <a:effectLst/>
              </a:rPr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Multiple-row </a:t>
            </a:r>
            <a:r>
              <a:rPr lang="en-US" dirty="0" err="1"/>
              <a:t>subqueries</a:t>
            </a:r>
            <a:r>
              <a:rPr lang="en-US" dirty="0"/>
              <a:t> are nested queries that can return more than one row of results to the parent query. </a:t>
            </a:r>
            <a:endParaRPr lang="en-US" dirty="0" smtClean="0"/>
          </a:p>
          <a:p>
            <a:r>
              <a:rPr lang="en-US" dirty="0" smtClean="0"/>
              <a:t>Multiple-row </a:t>
            </a:r>
            <a:r>
              <a:rPr lang="en-US" dirty="0" err="1"/>
              <a:t>subqueries</a:t>
            </a:r>
            <a:r>
              <a:rPr lang="en-US" dirty="0"/>
              <a:t> are used most commonly in WHERE and </a:t>
            </a:r>
            <a:r>
              <a:rPr lang="en-US" dirty="0" smtClean="0"/>
              <a:t>HAVING clauses.</a:t>
            </a:r>
          </a:p>
          <a:p>
            <a:r>
              <a:rPr lang="en-US" dirty="0"/>
              <a:t>Since it returns multiple </a:t>
            </a:r>
            <a:r>
              <a:rPr lang="en-US" dirty="0" err="1"/>
              <a:t>rows,it</a:t>
            </a:r>
            <a:r>
              <a:rPr lang="en-US" dirty="0"/>
              <a:t> must be handled by set comparison operators (IN, ALL, ANY</a:t>
            </a:r>
            <a:r>
              <a:rPr lang="en-US" dirty="0" smtClean="0"/>
              <a:t>), </a:t>
            </a:r>
            <a:r>
              <a:rPr lang="en-US" b="1" dirty="0" smtClean="0"/>
              <a:t>SOOOO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employees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SELECT </a:t>
            </a:r>
            <a:r>
              <a:rPr lang="en-US" b="1" dirty="0" err="1">
                <a:solidFill>
                  <a:srgbClr val="FF0000"/>
                </a:solidFill>
              </a:rPr>
              <a:t>department_id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7"/>
            <a:r>
              <a:rPr lang="en-US" b="1" dirty="0" smtClean="0">
                <a:solidFill>
                  <a:srgbClr val="FF0000"/>
                </a:solidFill>
              </a:rPr>
              <a:t>FROM </a:t>
            </a:r>
            <a:r>
              <a:rPr lang="en-US" b="1" dirty="0">
                <a:solidFill>
                  <a:srgbClr val="FF0000"/>
                </a:solidFill>
              </a:rPr>
              <a:t>employees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7"/>
            <a:r>
              <a:rPr lang="en-US" b="1" dirty="0" smtClean="0">
                <a:solidFill>
                  <a:srgbClr val="FF0000"/>
                </a:solidFill>
              </a:rPr>
              <a:t>WHERE </a:t>
            </a:r>
            <a:r>
              <a:rPr lang="en-US" b="1" dirty="0">
                <a:solidFill>
                  <a:srgbClr val="FF0000"/>
                </a:solidFill>
              </a:rPr>
              <a:t>LOCATION_ID = 100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the output ????????????   THINKKKKKKKKKKK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Usage of Multiple Row </a:t>
            </a:r>
            <a:r>
              <a:rPr lang="en-US" sz="4000" dirty="0" smtClean="0">
                <a:effectLst/>
              </a:rPr>
              <a:t>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[</a:t>
            </a:r>
            <a:r>
              <a:rPr lang="en-US" sz="2000" b="1" dirty="0"/>
              <a:t>&gt; ALL</a:t>
            </a:r>
            <a:r>
              <a:rPr lang="en-US" sz="2000" dirty="0"/>
              <a:t>] More than the highest value returned by the </a:t>
            </a:r>
            <a:r>
              <a:rPr lang="en-US" sz="2000" dirty="0" err="1"/>
              <a:t>subquery</a:t>
            </a:r>
            <a:endParaRPr lang="en-US" sz="2000" dirty="0"/>
          </a:p>
          <a:p>
            <a:r>
              <a:rPr lang="en-US" sz="2000" dirty="0"/>
              <a:t>[</a:t>
            </a:r>
            <a:r>
              <a:rPr lang="en-US" sz="2000" b="1" dirty="0"/>
              <a:t>&lt; ALL</a:t>
            </a:r>
            <a:r>
              <a:rPr lang="en-US" sz="2000" dirty="0"/>
              <a:t>] Less than the lowest value returned by the </a:t>
            </a:r>
            <a:r>
              <a:rPr lang="en-US" sz="2000" dirty="0" err="1"/>
              <a:t>subquery</a:t>
            </a:r>
            <a:endParaRPr lang="en-US" sz="2000" dirty="0"/>
          </a:p>
          <a:p>
            <a:r>
              <a:rPr lang="en-US" sz="2000" dirty="0"/>
              <a:t>[</a:t>
            </a:r>
            <a:r>
              <a:rPr lang="en-US" sz="2000" b="1" dirty="0"/>
              <a:t>&lt; ANY</a:t>
            </a:r>
            <a:r>
              <a:rPr lang="en-US" sz="2000" dirty="0"/>
              <a:t>] Less than the highest value returned by the </a:t>
            </a:r>
            <a:r>
              <a:rPr lang="en-US" sz="2000" dirty="0" err="1"/>
              <a:t>subquery</a:t>
            </a:r>
            <a:endParaRPr lang="en-US" sz="2000" dirty="0"/>
          </a:p>
          <a:p>
            <a:r>
              <a:rPr lang="en-US" sz="2000" dirty="0"/>
              <a:t>[</a:t>
            </a:r>
            <a:r>
              <a:rPr lang="en-US" sz="2000" b="1" dirty="0"/>
              <a:t>&gt; ANY</a:t>
            </a:r>
            <a:r>
              <a:rPr lang="en-US" sz="2000" dirty="0"/>
              <a:t>] More than the lowest value returned by the </a:t>
            </a:r>
            <a:r>
              <a:rPr lang="en-US" sz="2000" dirty="0" err="1"/>
              <a:t>subquery</a:t>
            </a:r>
            <a:endParaRPr lang="en-US" sz="2000" dirty="0"/>
          </a:p>
          <a:p>
            <a:r>
              <a:rPr lang="en-US" sz="2000" dirty="0"/>
              <a:t>[</a:t>
            </a:r>
            <a:r>
              <a:rPr lang="en-US" sz="2000" b="1" dirty="0"/>
              <a:t>= ANY</a:t>
            </a:r>
            <a:r>
              <a:rPr lang="en-US" sz="2000" dirty="0"/>
              <a:t>] Equal to any value returned by the </a:t>
            </a:r>
            <a:r>
              <a:rPr lang="en-US" sz="2000" dirty="0" err="1"/>
              <a:t>subquery</a:t>
            </a:r>
            <a:r>
              <a:rPr lang="en-US" sz="2000" dirty="0"/>
              <a:t> (</a:t>
            </a:r>
            <a:r>
              <a:rPr lang="en-US" sz="1400" dirty="0"/>
              <a:t>same as IN</a:t>
            </a:r>
            <a:r>
              <a:rPr lang="en-US" sz="2000" dirty="0"/>
              <a:t>)</a:t>
            </a:r>
          </a:p>
          <a:p>
            <a:endParaRPr lang="en-US" sz="2000" dirty="0" smtClean="0"/>
          </a:p>
          <a:p>
            <a:r>
              <a:rPr lang="en-US" sz="2000" dirty="0">
                <a:solidFill>
                  <a:srgbClr val="FF0000"/>
                </a:solidFill>
              </a:rPr>
              <a:t>SELECT </a:t>
            </a:r>
            <a:r>
              <a:rPr lang="en-US" sz="2000" dirty="0" err="1">
                <a:solidFill>
                  <a:srgbClr val="FF0000"/>
                </a:solidFill>
              </a:rPr>
              <a:t>first_name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department_id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FROM </a:t>
            </a:r>
            <a:r>
              <a:rPr lang="en-US" sz="2000" dirty="0">
                <a:solidFill>
                  <a:srgbClr val="FF0000"/>
                </a:solidFill>
              </a:rPr>
              <a:t>employees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WHERE </a:t>
            </a:r>
            <a:r>
              <a:rPr lang="en-US" sz="2000" dirty="0" err="1">
                <a:solidFill>
                  <a:srgbClr val="FF0000"/>
                </a:solidFill>
              </a:rPr>
              <a:t>department_id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SELECT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department_id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8"/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departments </a:t>
            </a:r>
            <a:endParaRPr lang="en-US" dirty="0" smtClean="0">
              <a:solidFill>
                <a:srgbClr val="FF0000"/>
              </a:solidFill>
            </a:endParaRPr>
          </a:p>
          <a:p>
            <a:pPr lvl="8"/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LOCATION_ID = 100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Rewrite using JOIN (EMAIL ASAP)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Scalar </a:t>
            </a:r>
            <a:r>
              <a:rPr lang="en-US" b="1" dirty="0" err="1">
                <a:effectLst/>
              </a:rPr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scalar </a:t>
            </a:r>
            <a:r>
              <a:rPr lang="en-US" i="1" dirty="0" err="1"/>
              <a:t>subquery</a:t>
            </a:r>
            <a:r>
              <a:rPr lang="en-US" dirty="0"/>
              <a:t> returns exactly one column value from one </a:t>
            </a:r>
            <a:r>
              <a:rPr lang="en-US" dirty="0" smtClean="0"/>
              <a:t>row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subquery</a:t>
            </a:r>
            <a:r>
              <a:rPr lang="en-US" dirty="0"/>
              <a:t> returns 0 rows, then the value of the scalar </a:t>
            </a:r>
            <a:r>
              <a:rPr lang="en-US" dirty="0" err="1"/>
              <a:t>subquery</a:t>
            </a:r>
            <a:r>
              <a:rPr lang="en-US" dirty="0"/>
              <a:t> expression is </a:t>
            </a:r>
            <a:r>
              <a:rPr lang="en-US" dirty="0"/>
              <a:t>NULL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returns more than one row, then Oracle returns an error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scalar </a:t>
            </a:r>
            <a:r>
              <a:rPr lang="en-US" dirty="0" err="1"/>
              <a:t>subquery</a:t>
            </a:r>
            <a:r>
              <a:rPr lang="en-US" dirty="0"/>
              <a:t> must be enclosed in its own parentheses</a:t>
            </a:r>
            <a:endParaRPr lang="en-US" dirty="0" smtClean="0"/>
          </a:p>
          <a:p>
            <a:r>
              <a:rPr lang="en-US" dirty="0" smtClean="0"/>
              <a:t>Can be use din the SELECT, FROM , WHERE, and ORDER BY clauses</a:t>
            </a:r>
          </a:p>
          <a:p>
            <a:pPr lvl="1"/>
            <a:r>
              <a:rPr lang="en-US" dirty="0" smtClean="0"/>
              <a:t>SELECT</a:t>
            </a:r>
          </a:p>
          <a:p>
            <a:pPr lvl="2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department_id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SELECT MAX(salary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FROM  employees </a:t>
            </a:r>
            <a:r>
              <a:rPr lang="en-US" sz="1400" dirty="0" err="1" smtClean="0">
                <a:solidFill>
                  <a:srgbClr val="FF0000"/>
                </a:solidFill>
              </a:rPr>
              <a:t>sq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WHERE </a:t>
            </a:r>
            <a:r>
              <a:rPr lang="en-US" sz="1400" dirty="0" err="1">
                <a:solidFill>
                  <a:srgbClr val="FF0000"/>
                </a:solidFill>
              </a:rPr>
              <a:t>sq.department_id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e.department_id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EMPLOYEE 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Tom;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Suqueries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dirty="0" err="1"/>
              <a:t>subqueries</a:t>
            </a:r>
            <a:r>
              <a:rPr lang="en-US" dirty="0"/>
              <a:t> for the following purposes:</a:t>
            </a:r>
          </a:p>
          <a:p>
            <a:pPr lvl="1"/>
            <a:r>
              <a:rPr lang="en-US" dirty="0"/>
              <a:t>To define the set of rows to be </a:t>
            </a:r>
            <a:r>
              <a:rPr lang="en-US" b="1" dirty="0"/>
              <a:t>inserted</a:t>
            </a:r>
            <a:r>
              <a:rPr lang="en-US" dirty="0"/>
              <a:t> into the </a:t>
            </a:r>
            <a:r>
              <a:rPr lang="en-US" b="1" dirty="0"/>
              <a:t>target table </a:t>
            </a:r>
            <a:r>
              <a:rPr lang="en-US" dirty="0"/>
              <a:t>of an INSERT or CREATE TABLE statement</a:t>
            </a:r>
          </a:p>
          <a:p>
            <a:pPr lvl="1"/>
            <a:r>
              <a:rPr lang="en-US" dirty="0"/>
              <a:t>To define the set of rows to be included in a </a:t>
            </a:r>
            <a:r>
              <a:rPr lang="en-US" b="1" dirty="0"/>
              <a:t>view</a:t>
            </a:r>
            <a:r>
              <a:rPr lang="en-US" dirty="0"/>
              <a:t> or materialized view in a CREATE VIEW or CREATE MATERIALIZED VIEW statement</a:t>
            </a:r>
          </a:p>
          <a:p>
            <a:pPr lvl="1"/>
            <a:r>
              <a:rPr lang="en-US" dirty="0"/>
              <a:t>To define one or more values to be assigned to existing rows in an </a:t>
            </a:r>
            <a:r>
              <a:rPr lang="en-US" b="1" dirty="0"/>
              <a:t>UPDATE</a:t>
            </a:r>
            <a:r>
              <a:rPr lang="en-US" dirty="0"/>
              <a:t> statement</a:t>
            </a:r>
          </a:p>
          <a:p>
            <a:pPr lvl="1"/>
            <a:r>
              <a:rPr lang="en-US" dirty="0"/>
              <a:t>To provide values for conditions in a WHERE clause, HAVING </a:t>
            </a:r>
            <a:r>
              <a:rPr lang="en-US" dirty="0" smtClean="0"/>
              <a:t>clause of</a:t>
            </a:r>
            <a:r>
              <a:rPr lang="en-US" dirty="0"/>
              <a:t> SELECT, UPDATE, and DELETE statements</a:t>
            </a:r>
          </a:p>
          <a:p>
            <a:pPr lvl="1"/>
            <a:r>
              <a:rPr lang="en-US" dirty="0"/>
              <a:t>To define a table to be operated on by a containing query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do this by placing the </a:t>
            </a:r>
            <a:r>
              <a:rPr lang="en-US" dirty="0" err="1"/>
              <a:t>subquery</a:t>
            </a:r>
            <a:r>
              <a:rPr lang="en-US" dirty="0"/>
              <a:t> in the </a:t>
            </a:r>
            <a:r>
              <a:rPr lang="en-US" b="1" dirty="0"/>
              <a:t>FROM</a:t>
            </a:r>
            <a:r>
              <a:rPr lang="en-US" dirty="0"/>
              <a:t> clause of the containing query as you would a table name.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use </a:t>
            </a:r>
            <a:r>
              <a:rPr lang="en-US" dirty="0" err="1"/>
              <a:t>subqueries</a:t>
            </a:r>
            <a:r>
              <a:rPr lang="en-US" dirty="0"/>
              <a:t> in place of tables in this way as well in INSERT, UPDATE, and DELETE statements.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in the 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 clause </a:t>
            </a:r>
            <a:r>
              <a:rPr lang="en-US" dirty="0" smtClean="0"/>
              <a:t>of a SELECT statement  </a:t>
            </a:r>
            <a:r>
              <a:rPr lang="en-US" dirty="0"/>
              <a:t>is also called an </a:t>
            </a:r>
            <a:r>
              <a:rPr lang="en-US" b="1" dirty="0"/>
              <a:t>inline view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nest any number of </a:t>
            </a:r>
            <a:r>
              <a:rPr lang="en-US" dirty="0" err="1"/>
              <a:t>subqueries</a:t>
            </a:r>
            <a:r>
              <a:rPr lang="en-US" dirty="0"/>
              <a:t> in an inline </a:t>
            </a:r>
            <a:r>
              <a:rPr lang="en-US" dirty="0" smtClean="0"/>
              <a:t>view (no limit)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subquery</a:t>
            </a:r>
            <a:r>
              <a:rPr lang="en-US" dirty="0"/>
              <a:t> in the 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 clause </a:t>
            </a:r>
            <a:r>
              <a:rPr lang="en-US" dirty="0" smtClean="0"/>
              <a:t>of a SELECT statement  is </a:t>
            </a:r>
            <a:r>
              <a:rPr lang="en-US" dirty="0"/>
              <a:t>also called a </a:t>
            </a:r>
            <a:r>
              <a:rPr lang="en-US" b="1" dirty="0"/>
              <a:t>nested </a:t>
            </a:r>
            <a:r>
              <a:rPr lang="en-US" b="1" dirty="0" err="1"/>
              <a:t>subquery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nest up to </a:t>
            </a:r>
            <a:r>
              <a:rPr lang="en-US" b="1" dirty="0"/>
              <a:t>255</a:t>
            </a:r>
            <a:r>
              <a:rPr lang="en-US" dirty="0"/>
              <a:t> levels of </a:t>
            </a:r>
            <a:r>
              <a:rPr lang="en-US" dirty="0" err="1"/>
              <a:t>subqueries</a:t>
            </a:r>
            <a:r>
              <a:rPr lang="en-US" dirty="0"/>
              <a:t> in the a nested </a:t>
            </a:r>
            <a:r>
              <a:rPr lang="en-US" dirty="0" err="1"/>
              <a:t>subquery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Corelated</a:t>
            </a:r>
            <a:r>
              <a:rPr lang="en-US" b="1" dirty="0" smtClean="0"/>
              <a:t> </a:t>
            </a:r>
            <a:r>
              <a:rPr lang="en-US" b="1" dirty="0" err="1" smtClean="0"/>
              <a:t>subquery</a:t>
            </a:r>
            <a:r>
              <a:rPr lang="en-US" dirty="0" smtClean="0"/>
              <a:t>: When a column from the parent query is used in the </a:t>
            </a:r>
            <a:r>
              <a:rPr lang="en-US" dirty="0" err="1" smtClean="0"/>
              <a:t>subquery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scalar </a:t>
            </a:r>
            <a:r>
              <a:rPr lang="en-US" dirty="0" err="1" smtClean="0"/>
              <a:t>subquery</a:t>
            </a:r>
            <a:r>
              <a:rPr lang="en-US" dirty="0" smtClean="0"/>
              <a:t> returns one row and one column</a:t>
            </a:r>
          </a:p>
          <a:p>
            <a:pPr lvl="1"/>
            <a:r>
              <a:rPr lang="en-US" dirty="0" err="1" smtClean="0"/>
              <a:t>Aggragte</a:t>
            </a:r>
            <a:r>
              <a:rPr lang="en-US" dirty="0" smtClean="0"/>
              <a:t> functions for example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columns in a </a:t>
            </a:r>
            <a:r>
              <a:rPr lang="en-US" dirty="0" err="1"/>
              <a:t>subquery</a:t>
            </a:r>
            <a:r>
              <a:rPr lang="en-US" dirty="0"/>
              <a:t> have the same name as columns in the containing statement, then you must </a:t>
            </a:r>
            <a:r>
              <a:rPr lang="en-US" b="1" dirty="0"/>
              <a:t>prefix</a:t>
            </a:r>
            <a:r>
              <a:rPr lang="en-US" dirty="0"/>
              <a:t> any reference to the column of the table from the containing statement with the table name or </a:t>
            </a:r>
            <a:r>
              <a:rPr lang="en-US" dirty="0" smtClean="0"/>
              <a:t>alias</a:t>
            </a:r>
          </a:p>
          <a:p>
            <a:pPr lvl="1"/>
            <a:r>
              <a:rPr lang="en-US" dirty="0"/>
              <a:t>To make your statements easier to read, always qualify the columns in a </a:t>
            </a:r>
            <a:r>
              <a:rPr lang="en-US" dirty="0" err="1"/>
              <a:t>subquery</a:t>
            </a:r>
            <a:r>
              <a:rPr lang="en-US" dirty="0"/>
              <a:t> with the name or alias of the table, view, or materialized view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parent statement can be a </a:t>
            </a:r>
            <a:r>
              <a:rPr lang="en-US" b="1" dirty="0"/>
              <a:t>SELECT</a:t>
            </a:r>
            <a:r>
              <a:rPr lang="en-US" dirty="0"/>
              <a:t>, </a:t>
            </a:r>
            <a:r>
              <a:rPr lang="en-US" b="1" dirty="0"/>
              <a:t>UPDATE</a:t>
            </a:r>
            <a:r>
              <a:rPr lang="en-US" dirty="0"/>
              <a:t>, or </a:t>
            </a:r>
            <a:r>
              <a:rPr lang="en-US" b="1" dirty="0"/>
              <a:t>DELETE</a:t>
            </a:r>
            <a:r>
              <a:rPr lang="en-US" dirty="0"/>
              <a:t> statement in which the </a:t>
            </a:r>
            <a:r>
              <a:rPr lang="en-US" dirty="0" err="1"/>
              <a:t>subquery</a:t>
            </a:r>
            <a:r>
              <a:rPr lang="en-US" dirty="0"/>
              <a:t> is nested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/>
              </a:rPr>
              <a:t>Regular  vs. Correlated </a:t>
            </a:r>
            <a:r>
              <a:rPr lang="en-US" sz="4000" dirty="0">
                <a:effectLst/>
              </a:rPr>
              <a:t>Sub </a:t>
            </a:r>
            <a:r>
              <a:rPr lang="en-US" sz="4000" dirty="0" smtClean="0">
                <a:effectLst/>
              </a:rPr>
              <a:t>Query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regular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outer query depends on values provided by the inner query</a:t>
            </a:r>
            <a:r>
              <a:rPr lang="en-US" dirty="0" smtClean="0"/>
              <a:t>,</a:t>
            </a:r>
          </a:p>
          <a:p>
            <a:endParaRPr lang="en-US" b="1" dirty="0" smtClean="0"/>
          </a:p>
          <a:p>
            <a:r>
              <a:rPr lang="en-US" b="1" dirty="0" smtClean="0"/>
              <a:t>correlated</a:t>
            </a:r>
            <a:r>
              <a:rPr lang="en-US" dirty="0" smtClean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inner query depends on values provided by the outer query.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in a correlated </a:t>
            </a:r>
            <a:r>
              <a:rPr lang="en-US" dirty="0" err="1"/>
              <a:t>subquery,the</a:t>
            </a:r>
            <a:r>
              <a:rPr lang="en-US" dirty="0"/>
              <a:t> inner query is executed </a:t>
            </a:r>
            <a:r>
              <a:rPr lang="en-US" u="sng" dirty="0"/>
              <a:t>repeatedly</a:t>
            </a:r>
            <a:r>
              <a:rPr lang="en-US" dirty="0"/>
              <a:t>, once for each row that might be selected by the outer query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answers the queries that have multiple parts;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answers one part of the question, and the </a:t>
            </a:r>
          </a:p>
          <a:p>
            <a:pPr lvl="2"/>
            <a:r>
              <a:rPr lang="en-US" dirty="0"/>
              <a:t>parent query answers the other part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correlated </a:t>
            </a:r>
            <a:r>
              <a:rPr lang="en-US" dirty="0" err="1"/>
              <a:t>subquery</a:t>
            </a:r>
            <a:r>
              <a:rPr lang="en-US" dirty="0"/>
              <a:t> answers a multiple-part question whose answer depends on the value in each row </a:t>
            </a:r>
            <a:r>
              <a:rPr lang="en-US" dirty="0" smtClean="0"/>
              <a:t>processed </a:t>
            </a:r>
            <a:r>
              <a:rPr lang="en-US" dirty="0"/>
              <a:t>by the parent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you can use a correlated </a:t>
            </a:r>
            <a:r>
              <a:rPr lang="en-US" dirty="0" err="1"/>
              <a:t>subquery</a:t>
            </a:r>
            <a:r>
              <a:rPr lang="en-US" dirty="0"/>
              <a:t> to determine </a:t>
            </a:r>
            <a:r>
              <a:rPr lang="en-US" b="1" u="sng" dirty="0"/>
              <a:t>which employees earn more than the average salaries for their departments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correlated </a:t>
            </a:r>
            <a:r>
              <a:rPr lang="en-US" dirty="0" err="1"/>
              <a:t>subquery</a:t>
            </a:r>
            <a:r>
              <a:rPr lang="en-US" dirty="0"/>
              <a:t> specifically computes the average salary </a:t>
            </a:r>
            <a:r>
              <a:rPr lang="en-US" dirty="0" smtClean="0"/>
              <a:t>for </a:t>
            </a:r>
            <a:r>
              <a:rPr lang="en-US" dirty="0"/>
              <a:t>each department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, salary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employees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salary &gt;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AVG(salary) 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employees 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dirty="0" err="1">
                <a:solidFill>
                  <a:srgbClr val="FF0000"/>
                </a:solidFill>
              </a:rPr>
              <a:t>.department_id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ORDER </a:t>
            </a:r>
            <a:r>
              <a:rPr lang="en-US" b="1" dirty="0">
                <a:solidFill>
                  <a:srgbClr val="FF0000"/>
                </a:solidFill>
              </a:rPr>
              <a:t>BY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00800" y="4191000"/>
            <a:ext cx="22860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itchFamily="34" charset="0"/>
                <a:cs typeface="Tahoma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ahoma" pitchFamily="34" charset="0"/>
                <a:cs typeface="Tahoma" pitchFamily="34" charset="0"/>
              </a:rPr>
              <a:t>subquery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itchFamily="34" charset="0"/>
                <a:cs typeface="Tahoma" pitchFamily="34" charset="0"/>
              </a:rPr>
              <a:t> is evaluated once for each row of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stellar" panose="020A0402060406010301" pitchFamily="18" charset="0"/>
                <a:cs typeface="Courier New" pitchFamily="49" charset="0"/>
              </a:rPr>
              <a:t>employees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itchFamily="34" charset="0"/>
                <a:cs typeface="Tahoma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ahoma" pitchFamily="34" charset="0"/>
                <a:cs typeface="Tahoma" pitchFamily="34" charset="0"/>
              </a:rPr>
              <a:t>table.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38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</a:rPr>
              <a:t>Multiple Column Sub </a:t>
            </a:r>
            <a:r>
              <a:rPr lang="en-US" sz="4800" dirty="0" smtClean="0">
                <a:effectLst/>
              </a:rPr>
              <a:t>Query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A multiple-column </a:t>
            </a:r>
            <a:r>
              <a:rPr lang="en-US" dirty="0" err="1"/>
              <a:t>subquery</a:t>
            </a:r>
            <a:r>
              <a:rPr lang="en-US" dirty="0"/>
              <a:t> returns more than one column to the outer query and can be listed in the outer query's FROM, WHERE, or HAVING </a:t>
            </a:r>
            <a:r>
              <a:rPr lang="en-US" dirty="0" smtClean="0"/>
              <a:t>clause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job_id</a:t>
            </a:r>
            <a:r>
              <a:rPr lang="en-US" dirty="0">
                <a:solidFill>
                  <a:srgbClr val="FF0000"/>
                </a:solidFill>
              </a:rPr>
              <a:t>, salary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emp_history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salary, </a:t>
            </a:r>
            <a:r>
              <a:rPr lang="en-US" b="1" dirty="0" err="1">
                <a:solidFill>
                  <a:srgbClr val="FF0000"/>
                </a:solidFill>
              </a:rPr>
              <a:t>department_id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3200" b="1" dirty="0"/>
              <a:t> </a:t>
            </a:r>
            <a:endParaRPr lang="en-US" b="1" dirty="0" smtClean="0"/>
          </a:p>
          <a:p>
            <a:pPr lvl="1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b="1" dirty="0">
                <a:solidFill>
                  <a:srgbClr val="FF0000"/>
                </a:solidFill>
              </a:rPr>
              <a:t>salary, </a:t>
            </a:r>
            <a:r>
              <a:rPr lang="en-US" b="1" dirty="0" err="1">
                <a:solidFill>
                  <a:srgbClr val="FF0000"/>
                </a:solidFill>
              </a:rPr>
              <a:t>department_id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employees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>
                <a:solidFill>
                  <a:srgbClr val="FF0000"/>
                </a:solidFill>
              </a:rPr>
              <a:t>salary BETWEEN </a:t>
            </a:r>
            <a:r>
              <a:rPr lang="en-US" sz="1400" dirty="0">
                <a:solidFill>
                  <a:srgbClr val="FF0000"/>
                </a:solidFill>
              </a:rPr>
              <a:t>1000 and 2000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BETWEEN </a:t>
            </a:r>
            <a:r>
              <a:rPr lang="en-US" sz="1400" dirty="0">
                <a:solidFill>
                  <a:srgbClr val="FF0000"/>
                </a:solidFill>
              </a:rPr>
              <a:t>10 and 20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en-US" sz="4000" dirty="0">
                <a:effectLst/>
              </a:rPr>
              <a:t>Multiple Column Sub </a:t>
            </a:r>
            <a:r>
              <a:rPr lang="en-US" sz="4000" dirty="0" smtClean="0">
                <a:effectLst/>
              </a:rPr>
              <a:t>Query: </a:t>
            </a:r>
            <a:r>
              <a:rPr lang="en-US" sz="4000" b="1" dirty="0" smtClean="0">
                <a:effectLst/>
              </a:rPr>
              <a:t>FROM</a:t>
            </a:r>
            <a:r>
              <a:rPr lang="en-US" sz="4000" dirty="0" smtClean="0">
                <a:effectLst/>
              </a:rPr>
              <a:t> clause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When a multiple-column </a:t>
            </a:r>
            <a:r>
              <a:rPr lang="en-US" dirty="0" err="1"/>
              <a:t>subquery</a:t>
            </a:r>
            <a:r>
              <a:rPr lang="en-US" dirty="0"/>
              <a:t> is used in the outer query's </a:t>
            </a:r>
            <a:r>
              <a:rPr lang="en-US" b="1" dirty="0"/>
              <a:t>FROM</a:t>
            </a:r>
            <a:r>
              <a:rPr lang="en-US" dirty="0"/>
              <a:t> clause, it creates </a:t>
            </a:r>
            <a:r>
              <a:rPr lang="en-US" u="sng" dirty="0"/>
              <a:t>a temporary table </a:t>
            </a:r>
            <a:r>
              <a:rPr lang="en-US" dirty="0"/>
              <a:t>that can be referenced by other clauses of the outer query.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temporary table is </a:t>
            </a:r>
            <a:r>
              <a:rPr lang="en-US" dirty="0" smtClean="0"/>
              <a:t>called </a:t>
            </a:r>
            <a:r>
              <a:rPr lang="en-US" dirty="0"/>
              <a:t>an </a:t>
            </a:r>
            <a:r>
              <a:rPr lang="en-US" b="1" dirty="0"/>
              <a:t>inline view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*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SELECT salary,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sz="1800" dirty="0" smtClean="0">
                <a:solidFill>
                  <a:srgbClr val="FF0000"/>
                </a:solidFill>
              </a:rPr>
              <a:t>FROM </a:t>
            </a:r>
            <a:r>
              <a:rPr lang="en-US" sz="1800" dirty="0">
                <a:solidFill>
                  <a:srgbClr val="FF0000"/>
                </a:solidFill>
              </a:rPr>
              <a:t>employees 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3"/>
            <a:r>
              <a:rPr lang="en-US" sz="1800" dirty="0" smtClean="0">
                <a:solidFill>
                  <a:srgbClr val="FF0000"/>
                </a:solidFill>
              </a:rPr>
              <a:t>WHERE </a:t>
            </a:r>
            <a:r>
              <a:rPr lang="en-US" sz="1800" dirty="0">
                <a:solidFill>
                  <a:srgbClr val="FF0000"/>
                </a:solidFill>
              </a:rPr>
              <a:t>salary BETWEEN 1000 and 2000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Single Row Sub </a:t>
            </a:r>
            <a:r>
              <a:rPr lang="en-US" dirty="0" smtClean="0">
                <a:effectLst/>
              </a:rPr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02163"/>
          </a:xfrm>
        </p:spPr>
        <p:txBody>
          <a:bodyPr/>
          <a:lstStyle/>
          <a:p>
            <a:r>
              <a:rPr lang="en-US" i="1" dirty="0"/>
              <a:t>Single-row </a:t>
            </a:r>
            <a:r>
              <a:rPr lang="en-US" i="1" dirty="0" err="1"/>
              <a:t>subqueries</a:t>
            </a:r>
            <a:r>
              <a:rPr lang="en-US" dirty="0"/>
              <a:t> return only one row of result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, salary,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employees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>
                <a:solidFill>
                  <a:srgbClr val="FF0000"/>
                </a:solidFill>
              </a:rPr>
              <a:t>salary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SELECT MIN (salary)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en-US" sz="2400" dirty="0" smtClean="0">
                <a:solidFill>
                  <a:srgbClr val="FF0000"/>
                </a:solidFill>
              </a:rPr>
              <a:t>employees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Single Row Sub </a:t>
            </a:r>
            <a:r>
              <a:rPr lang="en-US" dirty="0" smtClean="0">
                <a:effectLst/>
              </a:rPr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0216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parent query of a single-row </a:t>
            </a:r>
            <a:r>
              <a:rPr lang="en-US" sz="3200" dirty="0" err="1"/>
              <a:t>subquery</a:t>
            </a:r>
            <a:r>
              <a:rPr lang="en-US" sz="3200" dirty="0"/>
              <a:t> </a:t>
            </a:r>
            <a:r>
              <a:rPr lang="en-US" sz="3200" u="sng" dirty="0"/>
              <a:t>can return more than one </a:t>
            </a:r>
            <a:r>
              <a:rPr lang="en-US" sz="3200" u="sng" dirty="0" smtClean="0"/>
              <a:t>row</a:t>
            </a:r>
          </a:p>
          <a:p>
            <a:endParaRPr lang="en-US" sz="3200" dirty="0" smtClean="0"/>
          </a:p>
          <a:p>
            <a:r>
              <a:rPr lang="en-US" dirty="0" smtClean="0"/>
              <a:t>find </a:t>
            </a:r>
            <a:r>
              <a:rPr lang="en-US" dirty="0"/>
              <a:t>the names and salaries </a:t>
            </a:r>
            <a:r>
              <a:rPr lang="en-US" dirty="0" smtClean="0"/>
              <a:t>of employees who </a:t>
            </a:r>
            <a:r>
              <a:rPr lang="en-US" dirty="0"/>
              <a:t>work in the accounting department,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SELECT </a:t>
            </a:r>
            <a:r>
              <a:rPr lang="en-US" sz="2800" dirty="0" err="1">
                <a:solidFill>
                  <a:srgbClr val="FF0000"/>
                </a:solidFill>
              </a:rPr>
              <a:t>last_name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first_name</a:t>
            </a:r>
            <a:r>
              <a:rPr lang="en-US" sz="2800" dirty="0">
                <a:solidFill>
                  <a:srgbClr val="FF0000"/>
                </a:solidFill>
              </a:rPr>
              <a:t>, salary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FROM employees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WHERE </a:t>
            </a:r>
            <a:r>
              <a:rPr lang="en-US" sz="2800" dirty="0" err="1">
                <a:solidFill>
                  <a:srgbClr val="FF0000"/>
                </a:solidFill>
              </a:rPr>
              <a:t>department_id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department_id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FROM departments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WHERE </a:t>
            </a:r>
            <a:r>
              <a:rPr lang="en-US" sz="2400" dirty="0" err="1">
                <a:solidFill>
                  <a:srgbClr val="FF0000"/>
                </a:solidFill>
              </a:rPr>
              <a:t>department_name</a:t>
            </a:r>
            <a:r>
              <a:rPr lang="en-US" sz="2400" dirty="0">
                <a:solidFill>
                  <a:srgbClr val="FF0000"/>
                </a:solidFill>
              </a:rPr>
              <a:t> = 'Accounting</a:t>
            </a:r>
            <a:r>
              <a:rPr lang="en-US" sz="2800" dirty="0">
                <a:solidFill>
                  <a:srgbClr val="FF0000"/>
                </a:solidFill>
              </a:rPr>
              <a:t>'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359</TotalTime>
  <Words>773</Words>
  <Application>Microsoft Office PowerPoint</Application>
  <PresentationFormat>On-screen Show (4:3)</PresentationFormat>
  <Paragraphs>181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SubQueries</vt:lpstr>
      <vt:lpstr>Subquery</vt:lpstr>
      <vt:lpstr>Rules</vt:lpstr>
      <vt:lpstr>Regular  vs. Correlated Sub Query</vt:lpstr>
      <vt:lpstr>Correlated Subquery</vt:lpstr>
      <vt:lpstr>Multiple Column Sub Query</vt:lpstr>
      <vt:lpstr>Multiple Column Sub Query: FROM clause</vt:lpstr>
      <vt:lpstr>Single Row Sub Query</vt:lpstr>
      <vt:lpstr>Single Row Sub Query</vt:lpstr>
      <vt:lpstr>Single Row with HAVING</vt:lpstr>
      <vt:lpstr>Multiple Row Sub Query</vt:lpstr>
      <vt:lpstr>Usage of Multiple Row operators</vt:lpstr>
      <vt:lpstr>Scalar Subquery</vt:lpstr>
      <vt:lpstr>When to use Suqueries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Operation</dc:title>
  <dc:creator>oaldawud</dc:creator>
  <cp:lastModifiedBy>oaldawud</cp:lastModifiedBy>
  <cp:revision>23</cp:revision>
  <dcterms:created xsi:type="dcterms:W3CDTF">2014-09-15T21:05:08Z</dcterms:created>
  <dcterms:modified xsi:type="dcterms:W3CDTF">2014-09-17T15:38:25Z</dcterms:modified>
</cp:coreProperties>
</file>