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7" r:id="rId7"/>
    <p:sldId id="261" r:id="rId8"/>
    <p:sldId id="262" r:id="rId9"/>
    <p:sldId id="263" r:id="rId10"/>
    <p:sldId id="264" r:id="rId11"/>
    <p:sldId id="265" r:id="rId12"/>
    <p:sldId id="268" r:id="rId13"/>
    <p:sldId id="273" r:id="rId14"/>
    <p:sldId id="269" r:id="rId15"/>
    <p:sldId id="270" r:id="rId16"/>
    <p:sldId id="272" r:id="rId17"/>
    <p:sldId id="274" r:id="rId18"/>
    <p:sldId id="275" r:id="rId19"/>
    <p:sldId id="276" r:id="rId20"/>
    <p:sldId id="26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36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8B243E-39A7-40D8-BC97-C21F9F7F4DF8}" type="datetimeFigureOut">
              <a:rPr lang="en-US" smtClean="0"/>
              <a:t>9/15/2014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5A05FA-2356-4FF1-AA08-0CCAE406BD8F}" type="slidenum">
              <a:rPr lang="en-US" smtClean="0"/>
              <a:t>‹#›</a:t>
            </a:fld>
            <a:endParaRPr lang="en-US"/>
          </a:p>
        </p:txBody>
      </p:sp>
    </p:spTree>
    <p:extLst>
      <p:ext uri="{BB962C8B-B14F-4D97-AF65-F5344CB8AC3E}">
        <p14:creationId xmlns:p14="http://schemas.microsoft.com/office/powerpoint/2010/main" val="324140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1</a:t>
            </a:fld>
            <a:endParaRPr lang="en-US"/>
          </a:p>
        </p:txBody>
      </p:sp>
    </p:spTree>
    <p:extLst>
      <p:ext uri="{BB962C8B-B14F-4D97-AF65-F5344CB8AC3E}">
        <p14:creationId xmlns:p14="http://schemas.microsoft.com/office/powerpoint/2010/main" val="286158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10</a:t>
            </a:fld>
            <a:endParaRPr lang="en-US"/>
          </a:p>
        </p:txBody>
      </p:sp>
    </p:spTree>
    <p:extLst>
      <p:ext uri="{BB962C8B-B14F-4D97-AF65-F5344CB8AC3E}">
        <p14:creationId xmlns:p14="http://schemas.microsoft.com/office/powerpoint/2010/main" val="2694401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11</a:t>
            </a:fld>
            <a:endParaRPr lang="en-US"/>
          </a:p>
        </p:txBody>
      </p:sp>
    </p:spTree>
    <p:extLst>
      <p:ext uri="{BB962C8B-B14F-4D97-AF65-F5344CB8AC3E}">
        <p14:creationId xmlns:p14="http://schemas.microsoft.com/office/powerpoint/2010/main" val="250465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MS PGothic" pitchFamily="34" charset="-128"/>
              </a:defRPr>
            </a:lvl1pPr>
            <a:lvl2pPr marL="730171" indent="-280835" defTabSz="914274">
              <a:defRPr sz="1600">
                <a:solidFill>
                  <a:schemeClr val="tx1"/>
                </a:solidFill>
                <a:latin typeface="Helvetica" charset="0"/>
                <a:ea typeface="MS PGothic" pitchFamily="34" charset="-128"/>
              </a:defRPr>
            </a:lvl2pPr>
            <a:lvl3pPr marL="1123340" indent="-224668" defTabSz="914274">
              <a:defRPr sz="1600">
                <a:solidFill>
                  <a:schemeClr val="tx1"/>
                </a:solidFill>
                <a:latin typeface="Helvetica" charset="0"/>
                <a:ea typeface="MS PGothic" pitchFamily="34" charset="-128"/>
              </a:defRPr>
            </a:lvl3pPr>
            <a:lvl4pPr marL="1572677" indent="-224668" defTabSz="914274">
              <a:defRPr sz="1600">
                <a:solidFill>
                  <a:schemeClr val="tx1"/>
                </a:solidFill>
                <a:latin typeface="Helvetica" charset="0"/>
                <a:ea typeface="MS PGothic" pitchFamily="34" charset="-128"/>
              </a:defRPr>
            </a:lvl4pPr>
            <a:lvl5pPr marL="2022013" indent="-224668" defTabSz="914274">
              <a:defRPr sz="1600">
                <a:solidFill>
                  <a:schemeClr val="tx1"/>
                </a:solidFill>
                <a:latin typeface="Helvetica" charset="0"/>
                <a:ea typeface="MS PGothic" pitchFamily="34" charset="-128"/>
              </a:defRPr>
            </a:lvl5pPr>
            <a:lvl6pPr marL="2471349" indent="-224668" defTabSz="914274" eaLnBrk="0" fontAlgn="base" hangingPunct="0">
              <a:spcBef>
                <a:spcPct val="0"/>
              </a:spcBef>
              <a:spcAft>
                <a:spcPct val="0"/>
              </a:spcAft>
              <a:defRPr sz="1600">
                <a:solidFill>
                  <a:schemeClr val="tx1"/>
                </a:solidFill>
                <a:latin typeface="Helvetica" charset="0"/>
                <a:ea typeface="MS PGothic" pitchFamily="34" charset="-128"/>
              </a:defRPr>
            </a:lvl6pPr>
            <a:lvl7pPr marL="2920685" indent="-224668" defTabSz="914274" eaLnBrk="0" fontAlgn="base" hangingPunct="0">
              <a:spcBef>
                <a:spcPct val="0"/>
              </a:spcBef>
              <a:spcAft>
                <a:spcPct val="0"/>
              </a:spcAft>
              <a:defRPr sz="1600">
                <a:solidFill>
                  <a:schemeClr val="tx1"/>
                </a:solidFill>
                <a:latin typeface="Helvetica" charset="0"/>
                <a:ea typeface="MS PGothic" pitchFamily="34" charset="-128"/>
              </a:defRPr>
            </a:lvl7pPr>
            <a:lvl8pPr marL="3370021" indent="-224668" defTabSz="914274" eaLnBrk="0" fontAlgn="base" hangingPunct="0">
              <a:spcBef>
                <a:spcPct val="0"/>
              </a:spcBef>
              <a:spcAft>
                <a:spcPct val="0"/>
              </a:spcAft>
              <a:defRPr sz="1600">
                <a:solidFill>
                  <a:schemeClr val="tx1"/>
                </a:solidFill>
                <a:latin typeface="Helvetica" charset="0"/>
                <a:ea typeface="MS PGothic" pitchFamily="34" charset="-128"/>
              </a:defRPr>
            </a:lvl8pPr>
            <a:lvl9pPr marL="3819357" indent="-224668" defTabSz="914274" eaLnBrk="0" fontAlgn="base" hangingPunct="0">
              <a:spcBef>
                <a:spcPct val="0"/>
              </a:spcBef>
              <a:spcAft>
                <a:spcPct val="0"/>
              </a:spcAft>
              <a:defRPr sz="1600">
                <a:solidFill>
                  <a:schemeClr val="tx1"/>
                </a:solidFill>
                <a:latin typeface="Helvetica" charset="0"/>
                <a:ea typeface="MS PGothic" pitchFamily="34" charset="-128"/>
              </a:defRPr>
            </a:lvl9pPr>
          </a:lstStyle>
          <a:p>
            <a:fld id="{C8406996-FECD-44DB-8E6C-EDE6AE25E702}" type="slidenum">
              <a:rPr lang="en-US" altLang="en-US" sz="1200"/>
              <a:pPr/>
              <a:t>12</a:t>
            </a:fld>
            <a:endParaRPr lang="en-US" altLang="en-US" sz="1200"/>
          </a:p>
        </p:txBody>
      </p:sp>
      <p:sp>
        <p:nvSpPr>
          <p:cNvPr id="59395" name="Rectangle 2"/>
          <p:cNvSpPr>
            <a:spLocks noChangeArrowheads="1" noTextEdit="1"/>
          </p:cNvSpPr>
          <p:nvPr>
            <p:ph type="sldImg"/>
          </p:nvPr>
        </p:nvSpPr>
        <p:spPr>
          <a:xfrm>
            <a:off x="1152525" y="692150"/>
            <a:ext cx="4552950" cy="3414713"/>
          </a:xfrm>
          <a:ln/>
        </p:spPr>
      </p:sp>
      <p:sp>
        <p:nvSpPr>
          <p:cNvPr id="59396"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13</a:t>
            </a:fld>
            <a:endParaRPr lang="en-US"/>
          </a:p>
        </p:txBody>
      </p:sp>
    </p:spTree>
    <p:extLst>
      <p:ext uri="{BB962C8B-B14F-4D97-AF65-F5344CB8AC3E}">
        <p14:creationId xmlns:p14="http://schemas.microsoft.com/office/powerpoint/2010/main" val="2688532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MS PGothic" pitchFamily="34" charset="-128"/>
              </a:defRPr>
            </a:lvl1pPr>
            <a:lvl2pPr marL="730171" indent="-280835" defTabSz="914274">
              <a:defRPr sz="1600">
                <a:solidFill>
                  <a:schemeClr val="tx1"/>
                </a:solidFill>
                <a:latin typeface="Helvetica" charset="0"/>
                <a:ea typeface="MS PGothic" pitchFamily="34" charset="-128"/>
              </a:defRPr>
            </a:lvl2pPr>
            <a:lvl3pPr marL="1123340" indent="-224668" defTabSz="914274">
              <a:defRPr sz="1600">
                <a:solidFill>
                  <a:schemeClr val="tx1"/>
                </a:solidFill>
                <a:latin typeface="Helvetica" charset="0"/>
                <a:ea typeface="MS PGothic" pitchFamily="34" charset="-128"/>
              </a:defRPr>
            </a:lvl3pPr>
            <a:lvl4pPr marL="1572677" indent="-224668" defTabSz="914274">
              <a:defRPr sz="1600">
                <a:solidFill>
                  <a:schemeClr val="tx1"/>
                </a:solidFill>
                <a:latin typeface="Helvetica" charset="0"/>
                <a:ea typeface="MS PGothic" pitchFamily="34" charset="-128"/>
              </a:defRPr>
            </a:lvl4pPr>
            <a:lvl5pPr marL="2022013" indent="-224668" defTabSz="914274">
              <a:defRPr sz="1600">
                <a:solidFill>
                  <a:schemeClr val="tx1"/>
                </a:solidFill>
                <a:latin typeface="Helvetica" charset="0"/>
                <a:ea typeface="MS PGothic" pitchFamily="34" charset="-128"/>
              </a:defRPr>
            </a:lvl5pPr>
            <a:lvl6pPr marL="2471349" indent="-224668" defTabSz="914274" eaLnBrk="0" fontAlgn="base" hangingPunct="0">
              <a:spcBef>
                <a:spcPct val="0"/>
              </a:spcBef>
              <a:spcAft>
                <a:spcPct val="0"/>
              </a:spcAft>
              <a:defRPr sz="1600">
                <a:solidFill>
                  <a:schemeClr val="tx1"/>
                </a:solidFill>
                <a:latin typeface="Helvetica" charset="0"/>
                <a:ea typeface="MS PGothic" pitchFamily="34" charset="-128"/>
              </a:defRPr>
            </a:lvl6pPr>
            <a:lvl7pPr marL="2920685" indent="-224668" defTabSz="914274" eaLnBrk="0" fontAlgn="base" hangingPunct="0">
              <a:spcBef>
                <a:spcPct val="0"/>
              </a:spcBef>
              <a:spcAft>
                <a:spcPct val="0"/>
              </a:spcAft>
              <a:defRPr sz="1600">
                <a:solidFill>
                  <a:schemeClr val="tx1"/>
                </a:solidFill>
                <a:latin typeface="Helvetica" charset="0"/>
                <a:ea typeface="MS PGothic" pitchFamily="34" charset="-128"/>
              </a:defRPr>
            </a:lvl7pPr>
            <a:lvl8pPr marL="3370021" indent="-224668" defTabSz="914274" eaLnBrk="0" fontAlgn="base" hangingPunct="0">
              <a:spcBef>
                <a:spcPct val="0"/>
              </a:spcBef>
              <a:spcAft>
                <a:spcPct val="0"/>
              </a:spcAft>
              <a:defRPr sz="1600">
                <a:solidFill>
                  <a:schemeClr val="tx1"/>
                </a:solidFill>
                <a:latin typeface="Helvetica" charset="0"/>
                <a:ea typeface="MS PGothic" pitchFamily="34" charset="-128"/>
              </a:defRPr>
            </a:lvl8pPr>
            <a:lvl9pPr marL="3819357" indent="-224668" defTabSz="914274" eaLnBrk="0" fontAlgn="base" hangingPunct="0">
              <a:spcBef>
                <a:spcPct val="0"/>
              </a:spcBef>
              <a:spcAft>
                <a:spcPct val="0"/>
              </a:spcAft>
              <a:defRPr sz="1600">
                <a:solidFill>
                  <a:schemeClr val="tx1"/>
                </a:solidFill>
                <a:latin typeface="Helvetica" charset="0"/>
                <a:ea typeface="MS PGothic" pitchFamily="34" charset="-128"/>
              </a:defRPr>
            </a:lvl9pPr>
          </a:lstStyle>
          <a:p>
            <a:fld id="{F9BD84B8-A1FA-48D2-9E76-2115F5B0A5A6}" type="slidenum">
              <a:rPr lang="en-US" altLang="en-US" sz="1200"/>
              <a:pPr/>
              <a:t>14</a:t>
            </a:fld>
            <a:endParaRPr lang="en-US" altLang="en-US" sz="1200"/>
          </a:p>
        </p:txBody>
      </p:sp>
      <p:sp>
        <p:nvSpPr>
          <p:cNvPr id="60419" name="Rectangle 2"/>
          <p:cNvSpPr>
            <a:spLocks noChangeArrowheads="1" noTextEdit="1"/>
          </p:cNvSpPr>
          <p:nvPr>
            <p:ph type="sldImg"/>
          </p:nvPr>
        </p:nvSpPr>
        <p:spPr>
          <a:xfrm>
            <a:off x="1152525" y="692150"/>
            <a:ext cx="4552950" cy="3414713"/>
          </a:xfrm>
          <a:ln/>
        </p:spPr>
      </p:sp>
      <p:sp>
        <p:nvSpPr>
          <p:cNvPr id="60420"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MS PGothic" pitchFamily="34" charset="-128"/>
              </a:defRPr>
            </a:lvl1pPr>
            <a:lvl2pPr marL="730171" indent="-280835" defTabSz="914274">
              <a:defRPr sz="1600">
                <a:solidFill>
                  <a:schemeClr val="tx1"/>
                </a:solidFill>
                <a:latin typeface="Helvetica" charset="0"/>
                <a:ea typeface="MS PGothic" pitchFamily="34" charset="-128"/>
              </a:defRPr>
            </a:lvl2pPr>
            <a:lvl3pPr marL="1123340" indent="-224668" defTabSz="914274">
              <a:defRPr sz="1600">
                <a:solidFill>
                  <a:schemeClr val="tx1"/>
                </a:solidFill>
                <a:latin typeface="Helvetica" charset="0"/>
                <a:ea typeface="MS PGothic" pitchFamily="34" charset="-128"/>
              </a:defRPr>
            </a:lvl3pPr>
            <a:lvl4pPr marL="1572677" indent="-224668" defTabSz="914274">
              <a:defRPr sz="1600">
                <a:solidFill>
                  <a:schemeClr val="tx1"/>
                </a:solidFill>
                <a:latin typeface="Helvetica" charset="0"/>
                <a:ea typeface="MS PGothic" pitchFamily="34" charset="-128"/>
              </a:defRPr>
            </a:lvl4pPr>
            <a:lvl5pPr marL="2022013" indent="-224668" defTabSz="914274">
              <a:defRPr sz="1600">
                <a:solidFill>
                  <a:schemeClr val="tx1"/>
                </a:solidFill>
                <a:latin typeface="Helvetica" charset="0"/>
                <a:ea typeface="MS PGothic" pitchFamily="34" charset="-128"/>
              </a:defRPr>
            </a:lvl5pPr>
            <a:lvl6pPr marL="2471349" indent="-224668" defTabSz="914274" eaLnBrk="0" fontAlgn="base" hangingPunct="0">
              <a:spcBef>
                <a:spcPct val="0"/>
              </a:spcBef>
              <a:spcAft>
                <a:spcPct val="0"/>
              </a:spcAft>
              <a:defRPr sz="1600">
                <a:solidFill>
                  <a:schemeClr val="tx1"/>
                </a:solidFill>
                <a:latin typeface="Helvetica" charset="0"/>
                <a:ea typeface="MS PGothic" pitchFamily="34" charset="-128"/>
              </a:defRPr>
            </a:lvl6pPr>
            <a:lvl7pPr marL="2920685" indent="-224668" defTabSz="914274" eaLnBrk="0" fontAlgn="base" hangingPunct="0">
              <a:spcBef>
                <a:spcPct val="0"/>
              </a:spcBef>
              <a:spcAft>
                <a:spcPct val="0"/>
              </a:spcAft>
              <a:defRPr sz="1600">
                <a:solidFill>
                  <a:schemeClr val="tx1"/>
                </a:solidFill>
                <a:latin typeface="Helvetica" charset="0"/>
                <a:ea typeface="MS PGothic" pitchFamily="34" charset="-128"/>
              </a:defRPr>
            </a:lvl7pPr>
            <a:lvl8pPr marL="3370021" indent="-224668" defTabSz="914274" eaLnBrk="0" fontAlgn="base" hangingPunct="0">
              <a:spcBef>
                <a:spcPct val="0"/>
              </a:spcBef>
              <a:spcAft>
                <a:spcPct val="0"/>
              </a:spcAft>
              <a:defRPr sz="1600">
                <a:solidFill>
                  <a:schemeClr val="tx1"/>
                </a:solidFill>
                <a:latin typeface="Helvetica" charset="0"/>
                <a:ea typeface="MS PGothic" pitchFamily="34" charset="-128"/>
              </a:defRPr>
            </a:lvl8pPr>
            <a:lvl9pPr marL="3819357" indent="-224668" defTabSz="914274" eaLnBrk="0" fontAlgn="base" hangingPunct="0">
              <a:spcBef>
                <a:spcPct val="0"/>
              </a:spcBef>
              <a:spcAft>
                <a:spcPct val="0"/>
              </a:spcAft>
              <a:defRPr sz="1600">
                <a:solidFill>
                  <a:schemeClr val="tx1"/>
                </a:solidFill>
                <a:latin typeface="Helvetica" charset="0"/>
                <a:ea typeface="MS PGothic" pitchFamily="34" charset="-128"/>
              </a:defRPr>
            </a:lvl9pPr>
          </a:lstStyle>
          <a:p>
            <a:fld id="{C556797C-CE07-4687-AE69-DDC7C1CAE099}" type="slidenum">
              <a:rPr lang="en-US" altLang="en-US" sz="1200"/>
              <a:pPr/>
              <a:t>15</a:t>
            </a:fld>
            <a:endParaRPr lang="en-US" altLang="en-US" sz="1200"/>
          </a:p>
        </p:txBody>
      </p:sp>
      <p:sp>
        <p:nvSpPr>
          <p:cNvPr id="61443" name="Rectangle 2"/>
          <p:cNvSpPr>
            <a:spLocks noChangeArrowheads="1" noTextEdit="1"/>
          </p:cNvSpPr>
          <p:nvPr>
            <p:ph type="sldImg"/>
          </p:nvPr>
        </p:nvSpPr>
        <p:spPr>
          <a:xfrm>
            <a:off x="1152525" y="692150"/>
            <a:ext cx="4552950" cy="3414713"/>
          </a:xfrm>
          <a:ln/>
        </p:spPr>
      </p:sp>
      <p:sp>
        <p:nvSpPr>
          <p:cNvPr id="61444"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MS PGothic" pitchFamily="34" charset="-128"/>
              </a:defRPr>
            </a:lvl1pPr>
            <a:lvl2pPr marL="730171" indent="-280835" defTabSz="914274">
              <a:defRPr sz="1600">
                <a:solidFill>
                  <a:schemeClr val="tx1"/>
                </a:solidFill>
                <a:latin typeface="Helvetica" charset="0"/>
                <a:ea typeface="MS PGothic" pitchFamily="34" charset="-128"/>
              </a:defRPr>
            </a:lvl2pPr>
            <a:lvl3pPr marL="1123340" indent="-224668" defTabSz="914274">
              <a:defRPr sz="1600">
                <a:solidFill>
                  <a:schemeClr val="tx1"/>
                </a:solidFill>
                <a:latin typeface="Helvetica" charset="0"/>
                <a:ea typeface="MS PGothic" pitchFamily="34" charset="-128"/>
              </a:defRPr>
            </a:lvl3pPr>
            <a:lvl4pPr marL="1572677" indent="-224668" defTabSz="914274">
              <a:defRPr sz="1600">
                <a:solidFill>
                  <a:schemeClr val="tx1"/>
                </a:solidFill>
                <a:latin typeface="Helvetica" charset="0"/>
                <a:ea typeface="MS PGothic" pitchFamily="34" charset="-128"/>
              </a:defRPr>
            </a:lvl4pPr>
            <a:lvl5pPr marL="2022013" indent="-224668" defTabSz="914274">
              <a:defRPr sz="1600">
                <a:solidFill>
                  <a:schemeClr val="tx1"/>
                </a:solidFill>
                <a:latin typeface="Helvetica" charset="0"/>
                <a:ea typeface="MS PGothic" pitchFamily="34" charset="-128"/>
              </a:defRPr>
            </a:lvl5pPr>
            <a:lvl6pPr marL="2471349" indent="-224668" defTabSz="914274" eaLnBrk="0" fontAlgn="base" hangingPunct="0">
              <a:spcBef>
                <a:spcPct val="0"/>
              </a:spcBef>
              <a:spcAft>
                <a:spcPct val="0"/>
              </a:spcAft>
              <a:defRPr sz="1600">
                <a:solidFill>
                  <a:schemeClr val="tx1"/>
                </a:solidFill>
                <a:latin typeface="Helvetica" charset="0"/>
                <a:ea typeface="MS PGothic" pitchFamily="34" charset="-128"/>
              </a:defRPr>
            </a:lvl6pPr>
            <a:lvl7pPr marL="2920685" indent="-224668" defTabSz="914274" eaLnBrk="0" fontAlgn="base" hangingPunct="0">
              <a:spcBef>
                <a:spcPct val="0"/>
              </a:spcBef>
              <a:spcAft>
                <a:spcPct val="0"/>
              </a:spcAft>
              <a:defRPr sz="1600">
                <a:solidFill>
                  <a:schemeClr val="tx1"/>
                </a:solidFill>
                <a:latin typeface="Helvetica" charset="0"/>
                <a:ea typeface="MS PGothic" pitchFamily="34" charset="-128"/>
              </a:defRPr>
            </a:lvl7pPr>
            <a:lvl8pPr marL="3370021" indent="-224668" defTabSz="914274" eaLnBrk="0" fontAlgn="base" hangingPunct="0">
              <a:spcBef>
                <a:spcPct val="0"/>
              </a:spcBef>
              <a:spcAft>
                <a:spcPct val="0"/>
              </a:spcAft>
              <a:defRPr sz="1600">
                <a:solidFill>
                  <a:schemeClr val="tx1"/>
                </a:solidFill>
                <a:latin typeface="Helvetica" charset="0"/>
                <a:ea typeface="MS PGothic" pitchFamily="34" charset="-128"/>
              </a:defRPr>
            </a:lvl8pPr>
            <a:lvl9pPr marL="3819357" indent="-224668" defTabSz="914274" eaLnBrk="0" fontAlgn="base" hangingPunct="0">
              <a:spcBef>
                <a:spcPct val="0"/>
              </a:spcBef>
              <a:spcAft>
                <a:spcPct val="0"/>
              </a:spcAft>
              <a:defRPr sz="1600">
                <a:solidFill>
                  <a:schemeClr val="tx1"/>
                </a:solidFill>
                <a:latin typeface="Helvetica" charset="0"/>
                <a:ea typeface="MS PGothic" pitchFamily="34" charset="-128"/>
              </a:defRPr>
            </a:lvl9pPr>
          </a:lstStyle>
          <a:p>
            <a:fld id="{8359D625-1054-4D72-94A0-8C930107C841}" type="slidenum">
              <a:rPr lang="en-US" altLang="en-US" sz="1200"/>
              <a:pPr/>
              <a:t>16</a:t>
            </a:fld>
            <a:endParaRPr lang="en-US" altLang="en-US" sz="1200"/>
          </a:p>
        </p:txBody>
      </p:sp>
      <p:sp>
        <p:nvSpPr>
          <p:cNvPr id="63491" name="Rectangle 2"/>
          <p:cNvSpPr>
            <a:spLocks noChangeArrowheads="1" noTextEdit="1"/>
          </p:cNvSpPr>
          <p:nvPr>
            <p:ph type="sldImg"/>
          </p:nvPr>
        </p:nvSpPr>
        <p:spPr>
          <a:xfrm>
            <a:off x="1152525" y="692150"/>
            <a:ext cx="4552950" cy="3414713"/>
          </a:xfrm>
          <a:ln/>
        </p:spPr>
      </p:sp>
      <p:sp>
        <p:nvSpPr>
          <p:cNvPr id="63492"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defRPr>
            </a:lvl1pPr>
            <a:lvl2pPr marL="730171" indent="-280835" defTabSz="914274">
              <a:defRPr sz="1600">
                <a:solidFill>
                  <a:schemeClr val="tx1"/>
                </a:solidFill>
                <a:latin typeface="Helvetica" charset="0"/>
              </a:defRPr>
            </a:lvl2pPr>
            <a:lvl3pPr marL="1123340" indent="-224668" defTabSz="914274">
              <a:defRPr sz="1600">
                <a:solidFill>
                  <a:schemeClr val="tx1"/>
                </a:solidFill>
                <a:latin typeface="Helvetica" charset="0"/>
              </a:defRPr>
            </a:lvl3pPr>
            <a:lvl4pPr marL="1572677" indent="-224668" defTabSz="914274">
              <a:defRPr sz="1600">
                <a:solidFill>
                  <a:schemeClr val="tx1"/>
                </a:solidFill>
                <a:latin typeface="Helvetica" charset="0"/>
              </a:defRPr>
            </a:lvl4pPr>
            <a:lvl5pPr marL="2022013" indent="-224668" defTabSz="914274">
              <a:defRPr sz="1600">
                <a:solidFill>
                  <a:schemeClr val="tx1"/>
                </a:solidFill>
                <a:latin typeface="Helvetica" charset="0"/>
              </a:defRPr>
            </a:lvl5pPr>
            <a:lvl6pPr marL="2471349" indent="-224668" defTabSz="914274" eaLnBrk="0" fontAlgn="base" hangingPunct="0">
              <a:spcBef>
                <a:spcPct val="0"/>
              </a:spcBef>
              <a:spcAft>
                <a:spcPct val="0"/>
              </a:spcAft>
              <a:defRPr sz="1600">
                <a:solidFill>
                  <a:schemeClr val="tx1"/>
                </a:solidFill>
                <a:latin typeface="Helvetica" charset="0"/>
              </a:defRPr>
            </a:lvl6pPr>
            <a:lvl7pPr marL="2920685" indent="-224668" defTabSz="914274" eaLnBrk="0" fontAlgn="base" hangingPunct="0">
              <a:spcBef>
                <a:spcPct val="0"/>
              </a:spcBef>
              <a:spcAft>
                <a:spcPct val="0"/>
              </a:spcAft>
              <a:defRPr sz="1600">
                <a:solidFill>
                  <a:schemeClr val="tx1"/>
                </a:solidFill>
                <a:latin typeface="Helvetica" charset="0"/>
              </a:defRPr>
            </a:lvl7pPr>
            <a:lvl8pPr marL="3370021" indent="-224668" defTabSz="914274" eaLnBrk="0" fontAlgn="base" hangingPunct="0">
              <a:spcBef>
                <a:spcPct val="0"/>
              </a:spcBef>
              <a:spcAft>
                <a:spcPct val="0"/>
              </a:spcAft>
              <a:defRPr sz="1600">
                <a:solidFill>
                  <a:schemeClr val="tx1"/>
                </a:solidFill>
                <a:latin typeface="Helvetica" charset="0"/>
              </a:defRPr>
            </a:lvl8pPr>
            <a:lvl9pPr marL="3819357" indent="-224668" defTabSz="914274" eaLnBrk="0" fontAlgn="base" hangingPunct="0">
              <a:spcBef>
                <a:spcPct val="0"/>
              </a:spcBef>
              <a:spcAft>
                <a:spcPct val="0"/>
              </a:spcAft>
              <a:defRPr sz="1600">
                <a:solidFill>
                  <a:schemeClr val="tx1"/>
                </a:solidFill>
                <a:latin typeface="Helvetica" charset="0"/>
              </a:defRPr>
            </a:lvl9pPr>
          </a:lstStyle>
          <a:p>
            <a:fld id="{27D3BE6E-3B47-46FE-A867-A2DE4F059536}" type="slidenum">
              <a:rPr lang="en-US" altLang="en-US" sz="1200"/>
              <a:pPr/>
              <a:t>17</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defRPr>
            </a:lvl1pPr>
            <a:lvl2pPr marL="730171" indent="-280835" defTabSz="914274">
              <a:defRPr sz="1600">
                <a:solidFill>
                  <a:schemeClr val="tx1"/>
                </a:solidFill>
                <a:latin typeface="Helvetica" charset="0"/>
              </a:defRPr>
            </a:lvl2pPr>
            <a:lvl3pPr marL="1123340" indent="-224668" defTabSz="914274">
              <a:defRPr sz="1600">
                <a:solidFill>
                  <a:schemeClr val="tx1"/>
                </a:solidFill>
                <a:latin typeface="Helvetica" charset="0"/>
              </a:defRPr>
            </a:lvl3pPr>
            <a:lvl4pPr marL="1572677" indent="-224668" defTabSz="914274">
              <a:defRPr sz="1600">
                <a:solidFill>
                  <a:schemeClr val="tx1"/>
                </a:solidFill>
                <a:latin typeface="Helvetica" charset="0"/>
              </a:defRPr>
            </a:lvl4pPr>
            <a:lvl5pPr marL="2022013" indent="-224668" defTabSz="914274">
              <a:defRPr sz="1600">
                <a:solidFill>
                  <a:schemeClr val="tx1"/>
                </a:solidFill>
                <a:latin typeface="Helvetica" charset="0"/>
              </a:defRPr>
            </a:lvl5pPr>
            <a:lvl6pPr marL="2471349" indent="-224668" defTabSz="914274" eaLnBrk="0" fontAlgn="base" hangingPunct="0">
              <a:spcBef>
                <a:spcPct val="0"/>
              </a:spcBef>
              <a:spcAft>
                <a:spcPct val="0"/>
              </a:spcAft>
              <a:defRPr sz="1600">
                <a:solidFill>
                  <a:schemeClr val="tx1"/>
                </a:solidFill>
                <a:latin typeface="Helvetica" charset="0"/>
              </a:defRPr>
            </a:lvl6pPr>
            <a:lvl7pPr marL="2920685" indent="-224668" defTabSz="914274" eaLnBrk="0" fontAlgn="base" hangingPunct="0">
              <a:spcBef>
                <a:spcPct val="0"/>
              </a:spcBef>
              <a:spcAft>
                <a:spcPct val="0"/>
              </a:spcAft>
              <a:defRPr sz="1600">
                <a:solidFill>
                  <a:schemeClr val="tx1"/>
                </a:solidFill>
                <a:latin typeface="Helvetica" charset="0"/>
              </a:defRPr>
            </a:lvl7pPr>
            <a:lvl8pPr marL="3370021" indent="-224668" defTabSz="914274" eaLnBrk="0" fontAlgn="base" hangingPunct="0">
              <a:spcBef>
                <a:spcPct val="0"/>
              </a:spcBef>
              <a:spcAft>
                <a:spcPct val="0"/>
              </a:spcAft>
              <a:defRPr sz="1600">
                <a:solidFill>
                  <a:schemeClr val="tx1"/>
                </a:solidFill>
                <a:latin typeface="Helvetica" charset="0"/>
              </a:defRPr>
            </a:lvl8pPr>
            <a:lvl9pPr marL="3819357" indent="-224668" defTabSz="914274" eaLnBrk="0" fontAlgn="base" hangingPunct="0">
              <a:spcBef>
                <a:spcPct val="0"/>
              </a:spcBef>
              <a:spcAft>
                <a:spcPct val="0"/>
              </a:spcAft>
              <a:defRPr sz="1600">
                <a:solidFill>
                  <a:schemeClr val="tx1"/>
                </a:solidFill>
                <a:latin typeface="Helvetica" charset="0"/>
              </a:defRPr>
            </a:lvl9pPr>
          </a:lstStyle>
          <a:p>
            <a:fld id="{85CC81D5-8B37-4FF8-90DE-4CB512E83492}" type="slidenum">
              <a:rPr lang="en-US" altLang="en-US" sz="1200"/>
              <a:pPr/>
              <a:t>18</a:t>
            </a:fld>
            <a:endParaRPr lang="en-US" altLang="en-US" sz="1200"/>
          </a:p>
        </p:txBody>
      </p:sp>
      <p:sp>
        <p:nvSpPr>
          <p:cNvPr id="102403" name="Rectangle 2"/>
          <p:cNvSpPr>
            <a:spLocks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defRPr>
            </a:lvl1pPr>
            <a:lvl2pPr marL="730171" indent="-280835" defTabSz="914274">
              <a:defRPr sz="1600">
                <a:solidFill>
                  <a:schemeClr val="tx1"/>
                </a:solidFill>
                <a:latin typeface="Helvetica" charset="0"/>
              </a:defRPr>
            </a:lvl2pPr>
            <a:lvl3pPr marL="1123340" indent="-224668" defTabSz="914274">
              <a:defRPr sz="1600">
                <a:solidFill>
                  <a:schemeClr val="tx1"/>
                </a:solidFill>
                <a:latin typeface="Helvetica" charset="0"/>
              </a:defRPr>
            </a:lvl3pPr>
            <a:lvl4pPr marL="1572677" indent="-224668" defTabSz="914274">
              <a:defRPr sz="1600">
                <a:solidFill>
                  <a:schemeClr val="tx1"/>
                </a:solidFill>
                <a:latin typeface="Helvetica" charset="0"/>
              </a:defRPr>
            </a:lvl4pPr>
            <a:lvl5pPr marL="2022013" indent="-224668" defTabSz="914274">
              <a:defRPr sz="1600">
                <a:solidFill>
                  <a:schemeClr val="tx1"/>
                </a:solidFill>
                <a:latin typeface="Helvetica" charset="0"/>
              </a:defRPr>
            </a:lvl5pPr>
            <a:lvl6pPr marL="2471349" indent="-224668" defTabSz="914274" eaLnBrk="0" fontAlgn="base" hangingPunct="0">
              <a:spcBef>
                <a:spcPct val="0"/>
              </a:spcBef>
              <a:spcAft>
                <a:spcPct val="0"/>
              </a:spcAft>
              <a:defRPr sz="1600">
                <a:solidFill>
                  <a:schemeClr val="tx1"/>
                </a:solidFill>
                <a:latin typeface="Helvetica" charset="0"/>
              </a:defRPr>
            </a:lvl6pPr>
            <a:lvl7pPr marL="2920685" indent="-224668" defTabSz="914274" eaLnBrk="0" fontAlgn="base" hangingPunct="0">
              <a:spcBef>
                <a:spcPct val="0"/>
              </a:spcBef>
              <a:spcAft>
                <a:spcPct val="0"/>
              </a:spcAft>
              <a:defRPr sz="1600">
                <a:solidFill>
                  <a:schemeClr val="tx1"/>
                </a:solidFill>
                <a:latin typeface="Helvetica" charset="0"/>
              </a:defRPr>
            </a:lvl7pPr>
            <a:lvl8pPr marL="3370021" indent="-224668" defTabSz="914274" eaLnBrk="0" fontAlgn="base" hangingPunct="0">
              <a:spcBef>
                <a:spcPct val="0"/>
              </a:spcBef>
              <a:spcAft>
                <a:spcPct val="0"/>
              </a:spcAft>
              <a:defRPr sz="1600">
                <a:solidFill>
                  <a:schemeClr val="tx1"/>
                </a:solidFill>
                <a:latin typeface="Helvetica" charset="0"/>
              </a:defRPr>
            </a:lvl8pPr>
            <a:lvl9pPr marL="3819357" indent="-224668" defTabSz="914274" eaLnBrk="0" fontAlgn="base" hangingPunct="0">
              <a:spcBef>
                <a:spcPct val="0"/>
              </a:spcBef>
              <a:spcAft>
                <a:spcPct val="0"/>
              </a:spcAft>
              <a:defRPr sz="1600">
                <a:solidFill>
                  <a:schemeClr val="tx1"/>
                </a:solidFill>
                <a:latin typeface="Helvetica" charset="0"/>
              </a:defRPr>
            </a:lvl9pPr>
          </a:lstStyle>
          <a:p>
            <a:fld id="{4E14C74D-A14E-4F9B-89F9-2C93B8935A1D}" type="slidenum">
              <a:rPr lang="en-US" altLang="en-US" sz="1200"/>
              <a:pPr/>
              <a:t>19</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2</a:t>
            </a:fld>
            <a:endParaRPr lang="en-US"/>
          </a:p>
        </p:txBody>
      </p:sp>
    </p:spTree>
    <p:extLst>
      <p:ext uri="{BB962C8B-B14F-4D97-AF65-F5344CB8AC3E}">
        <p14:creationId xmlns:p14="http://schemas.microsoft.com/office/powerpoint/2010/main" val="3025288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20</a:t>
            </a:fld>
            <a:endParaRPr lang="en-US"/>
          </a:p>
        </p:txBody>
      </p:sp>
    </p:spTree>
    <p:extLst>
      <p:ext uri="{BB962C8B-B14F-4D97-AF65-F5344CB8AC3E}">
        <p14:creationId xmlns:p14="http://schemas.microsoft.com/office/powerpoint/2010/main" val="3609590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21</a:t>
            </a:fld>
            <a:endParaRPr lang="en-US"/>
          </a:p>
        </p:txBody>
      </p:sp>
    </p:spTree>
    <p:extLst>
      <p:ext uri="{BB962C8B-B14F-4D97-AF65-F5344CB8AC3E}">
        <p14:creationId xmlns:p14="http://schemas.microsoft.com/office/powerpoint/2010/main" val="3644805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22</a:t>
            </a:fld>
            <a:endParaRPr lang="en-US"/>
          </a:p>
        </p:txBody>
      </p:sp>
    </p:spTree>
    <p:extLst>
      <p:ext uri="{BB962C8B-B14F-4D97-AF65-F5344CB8AC3E}">
        <p14:creationId xmlns:p14="http://schemas.microsoft.com/office/powerpoint/2010/main" val="1952971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23</a:t>
            </a:fld>
            <a:endParaRPr lang="en-US"/>
          </a:p>
        </p:txBody>
      </p:sp>
    </p:spTree>
    <p:extLst>
      <p:ext uri="{BB962C8B-B14F-4D97-AF65-F5344CB8AC3E}">
        <p14:creationId xmlns:p14="http://schemas.microsoft.com/office/powerpoint/2010/main" val="650752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3</a:t>
            </a:fld>
            <a:endParaRPr lang="en-US"/>
          </a:p>
        </p:txBody>
      </p:sp>
    </p:spTree>
    <p:extLst>
      <p:ext uri="{BB962C8B-B14F-4D97-AF65-F5344CB8AC3E}">
        <p14:creationId xmlns:p14="http://schemas.microsoft.com/office/powerpoint/2010/main" val="787152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4</a:t>
            </a:fld>
            <a:endParaRPr lang="en-US"/>
          </a:p>
        </p:txBody>
      </p:sp>
    </p:spTree>
    <p:extLst>
      <p:ext uri="{BB962C8B-B14F-4D97-AF65-F5344CB8AC3E}">
        <p14:creationId xmlns:p14="http://schemas.microsoft.com/office/powerpoint/2010/main" val="925841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5</a:t>
            </a:fld>
            <a:endParaRPr lang="en-US"/>
          </a:p>
        </p:txBody>
      </p:sp>
    </p:spTree>
    <p:extLst>
      <p:ext uri="{BB962C8B-B14F-4D97-AF65-F5344CB8AC3E}">
        <p14:creationId xmlns:p14="http://schemas.microsoft.com/office/powerpoint/2010/main" val="926362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sz="1600">
                <a:solidFill>
                  <a:schemeClr val="tx1"/>
                </a:solidFill>
                <a:latin typeface="Helvetica" charset="0"/>
                <a:ea typeface="MS PGothic" pitchFamily="34" charset="-128"/>
              </a:defRPr>
            </a:lvl1pPr>
            <a:lvl2pPr marL="730171" indent="-280835" defTabSz="914274">
              <a:defRPr sz="1600">
                <a:solidFill>
                  <a:schemeClr val="tx1"/>
                </a:solidFill>
                <a:latin typeface="Helvetica" charset="0"/>
                <a:ea typeface="MS PGothic" pitchFamily="34" charset="-128"/>
              </a:defRPr>
            </a:lvl2pPr>
            <a:lvl3pPr marL="1123340" indent="-224668" defTabSz="914274">
              <a:defRPr sz="1600">
                <a:solidFill>
                  <a:schemeClr val="tx1"/>
                </a:solidFill>
                <a:latin typeface="Helvetica" charset="0"/>
                <a:ea typeface="MS PGothic" pitchFamily="34" charset="-128"/>
              </a:defRPr>
            </a:lvl3pPr>
            <a:lvl4pPr marL="1572677" indent="-224668" defTabSz="914274">
              <a:defRPr sz="1600">
                <a:solidFill>
                  <a:schemeClr val="tx1"/>
                </a:solidFill>
                <a:latin typeface="Helvetica" charset="0"/>
                <a:ea typeface="MS PGothic" pitchFamily="34" charset="-128"/>
              </a:defRPr>
            </a:lvl4pPr>
            <a:lvl5pPr marL="2022013" indent="-224668" defTabSz="914274">
              <a:defRPr sz="1600">
                <a:solidFill>
                  <a:schemeClr val="tx1"/>
                </a:solidFill>
                <a:latin typeface="Helvetica" charset="0"/>
                <a:ea typeface="MS PGothic" pitchFamily="34" charset="-128"/>
              </a:defRPr>
            </a:lvl5pPr>
            <a:lvl6pPr marL="2471349" indent="-224668" defTabSz="914274" eaLnBrk="0" fontAlgn="base" hangingPunct="0">
              <a:spcBef>
                <a:spcPct val="0"/>
              </a:spcBef>
              <a:spcAft>
                <a:spcPct val="0"/>
              </a:spcAft>
              <a:defRPr sz="1600">
                <a:solidFill>
                  <a:schemeClr val="tx1"/>
                </a:solidFill>
                <a:latin typeface="Helvetica" charset="0"/>
                <a:ea typeface="MS PGothic" pitchFamily="34" charset="-128"/>
              </a:defRPr>
            </a:lvl6pPr>
            <a:lvl7pPr marL="2920685" indent="-224668" defTabSz="914274" eaLnBrk="0" fontAlgn="base" hangingPunct="0">
              <a:spcBef>
                <a:spcPct val="0"/>
              </a:spcBef>
              <a:spcAft>
                <a:spcPct val="0"/>
              </a:spcAft>
              <a:defRPr sz="1600">
                <a:solidFill>
                  <a:schemeClr val="tx1"/>
                </a:solidFill>
                <a:latin typeface="Helvetica" charset="0"/>
                <a:ea typeface="MS PGothic" pitchFamily="34" charset="-128"/>
              </a:defRPr>
            </a:lvl7pPr>
            <a:lvl8pPr marL="3370021" indent="-224668" defTabSz="914274" eaLnBrk="0" fontAlgn="base" hangingPunct="0">
              <a:spcBef>
                <a:spcPct val="0"/>
              </a:spcBef>
              <a:spcAft>
                <a:spcPct val="0"/>
              </a:spcAft>
              <a:defRPr sz="1600">
                <a:solidFill>
                  <a:schemeClr val="tx1"/>
                </a:solidFill>
                <a:latin typeface="Helvetica" charset="0"/>
                <a:ea typeface="MS PGothic" pitchFamily="34" charset="-128"/>
              </a:defRPr>
            </a:lvl8pPr>
            <a:lvl9pPr marL="3819357" indent="-224668" defTabSz="914274" eaLnBrk="0" fontAlgn="base" hangingPunct="0">
              <a:spcBef>
                <a:spcPct val="0"/>
              </a:spcBef>
              <a:spcAft>
                <a:spcPct val="0"/>
              </a:spcAft>
              <a:defRPr sz="1600">
                <a:solidFill>
                  <a:schemeClr val="tx1"/>
                </a:solidFill>
                <a:latin typeface="Helvetica" charset="0"/>
                <a:ea typeface="MS PGothic" pitchFamily="34" charset="-128"/>
              </a:defRPr>
            </a:lvl9pPr>
          </a:lstStyle>
          <a:p>
            <a:fld id="{38F2193F-472D-4936-8CF5-78AB2F8CE6CB}" type="slidenum">
              <a:rPr lang="en-US" altLang="en-US" sz="1200"/>
              <a:pPr/>
              <a:t>6</a:t>
            </a:fld>
            <a:endParaRPr lang="en-US" altLang="en-US" sz="1200"/>
          </a:p>
        </p:txBody>
      </p:sp>
      <p:sp>
        <p:nvSpPr>
          <p:cNvPr id="62467" name="Rectangle 2"/>
          <p:cNvSpPr>
            <a:spLocks noChangeArrowheads="1" noTextEdit="1"/>
          </p:cNvSpPr>
          <p:nvPr>
            <p:ph type="sldImg"/>
          </p:nvPr>
        </p:nvSpPr>
        <p:spPr>
          <a:xfrm>
            <a:off x="1152525" y="692150"/>
            <a:ext cx="4552950" cy="3414713"/>
          </a:xfrm>
          <a:ln/>
        </p:spPr>
      </p:sp>
      <p:sp>
        <p:nvSpPr>
          <p:cNvPr id="62468" name="Rectangle 3"/>
          <p:cNvSpPr>
            <a:spLocks noGrp="1" noChangeArrowheads="1"/>
          </p:cNvSpPr>
          <p:nvPr>
            <p:ph type="body" idx="1"/>
          </p:nvPr>
        </p:nvSpPr>
        <p:spPr>
          <a:xfrm>
            <a:off x="913260" y="4343713"/>
            <a:ext cx="5031482" cy="41138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7</a:t>
            </a:fld>
            <a:endParaRPr lang="en-US"/>
          </a:p>
        </p:txBody>
      </p:sp>
    </p:spTree>
    <p:extLst>
      <p:ext uri="{BB962C8B-B14F-4D97-AF65-F5344CB8AC3E}">
        <p14:creationId xmlns:p14="http://schemas.microsoft.com/office/powerpoint/2010/main" val="382986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8</a:t>
            </a:fld>
            <a:endParaRPr lang="en-US"/>
          </a:p>
        </p:txBody>
      </p:sp>
    </p:spTree>
    <p:extLst>
      <p:ext uri="{BB962C8B-B14F-4D97-AF65-F5344CB8AC3E}">
        <p14:creationId xmlns:p14="http://schemas.microsoft.com/office/powerpoint/2010/main" val="434000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A05FA-2356-4FF1-AA08-0CCAE406BD8F}" type="slidenum">
              <a:rPr lang="en-US" smtClean="0"/>
              <a:t>9</a:t>
            </a:fld>
            <a:endParaRPr lang="en-US"/>
          </a:p>
        </p:txBody>
      </p:sp>
    </p:spTree>
    <p:extLst>
      <p:ext uri="{BB962C8B-B14F-4D97-AF65-F5344CB8AC3E}">
        <p14:creationId xmlns:p14="http://schemas.microsoft.com/office/powerpoint/2010/main" val="956096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16C5678-EE20-4FA5-88E2-6E0BD67A2E26}" type="datetime1">
              <a:rPr lang="en-US" smtClean="0"/>
              <a:t>9/15/2014</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Footer Text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051B39-B140-43FE-96DB-472A2B59CE7C}"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600BB2-27C5-458B-ABCE-839C88CF47CE}"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95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524000"/>
            <a:ext cx="8229600" cy="4525963"/>
          </a:xfrm>
        </p:spPr>
        <p:txBody>
          <a:bodyPr/>
          <a:lstStyle>
            <a:lvl5pPr>
              <a:defRPr/>
            </a:lvl5pPr>
            <a:lvl6pPr>
              <a:defRPr/>
            </a:lvl6pPr>
            <a:lvl7pPr>
              <a:defRPr/>
            </a:lvl7pPr>
            <a:lvl8pPr>
              <a:defRPr/>
            </a:lvl8pPr>
            <a:lvl9pP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smtClean="0"/>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CAEA93-55E7-4DA9-90C2-089A26EEFEC4}"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E34CF3C7-6809-4F39-BD67-A75817BDDE0A}" type="datetime1">
              <a:rPr lang="en-US" smtClean="0"/>
              <a:t>9/15/2014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7EAEB24-CE78-465C-A726-91D0868FA48F}" type="datetime1">
              <a:rPr lang="en-US" smtClean="0"/>
              <a:t>9/15/2014</a:t>
            </a:fld>
            <a:endParaRPr lang="en-US"/>
          </a:p>
        </p:txBody>
      </p:sp>
      <p:sp>
        <p:nvSpPr>
          <p:cNvPr id="8" name="Footer Placeholder 7"/>
          <p:cNvSpPr>
            <a:spLocks noGrp="1"/>
          </p:cNvSpPr>
          <p:nvPr>
            <p:ph type="ftr" sz="quarter" idx="11"/>
          </p:nvPr>
        </p:nvSpPr>
        <p:spPr/>
        <p:txBody>
          <a:bodyPr/>
          <a:lstStyle/>
          <a:p>
            <a:r>
              <a:rPr lang="en-US" smtClean="0"/>
              <a:t>Footer Text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BAADF0-1749-4E8B-9691-B44A5F8C0895}" type="datetime1">
              <a:rPr lang="en-US" smtClean="0"/>
              <a:t>9/15/2014</a:t>
            </a:fld>
            <a:endParaRPr lang="en-US"/>
          </a:p>
        </p:txBody>
      </p:sp>
      <p:sp>
        <p:nvSpPr>
          <p:cNvPr id="4" name="Footer Placeholder 3"/>
          <p:cNvSpPr>
            <a:spLocks noGrp="1"/>
          </p:cNvSpPr>
          <p:nvPr>
            <p:ph type="ftr" sz="quarter" idx="11"/>
          </p:nvPr>
        </p:nvSpPr>
        <p:spPr/>
        <p:txBody>
          <a:bodyPr/>
          <a:lstStyle/>
          <a:p>
            <a:r>
              <a:rPr lang="en-US" smtClean="0"/>
              <a:t>Footer Text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F628A-A867-4937-BBE5-207DB6F9C51A}" type="datetime1">
              <a:rPr lang="en-US" smtClean="0"/>
              <a:t>9/15/2014</a:t>
            </a:fld>
            <a:endParaRPr lang="en-US"/>
          </a:p>
        </p:txBody>
      </p:sp>
      <p:sp>
        <p:nvSpPr>
          <p:cNvPr id="3" name="Footer Placeholder 2"/>
          <p:cNvSpPr>
            <a:spLocks noGrp="1"/>
          </p:cNvSpPr>
          <p:nvPr>
            <p:ph type="ftr" sz="quarter" idx="11"/>
          </p:nvPr>
        </p:nvSpPr>
        <p:spPr/>
        <p:txBody>
          <a:bodyPr/>
          <a:lstStyle/>
          <a:p>
            <a:r>
              <a:rPr lang="en-US" smtClean="0"/>
              <a:t>Footer Text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8BBB94-68E6-4675-A946-F1C5994EDBD7}" type="datetime1">
              <a:rPr lang="en-US" smtClean="0"/>
              <a:t>9/15/2014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B8377-21E3-4835-B75D-4E2847E2750F}" type="datetime1">
              <a:rPr lang="en-US" smtClean="0"/>
              <a:t>9/15/2014</a:t>
            </a:fld>
            <a:endParaRPr lang="en-US"/>
          </a:p>
        </p:txBody>
      </p:sp>
      <p:sp>
        <p:nvSpPr>
          <p:cNvPr id="6" name="Footer Placeholder 5"/>
          <p:cNvSpPr>
            <a:spLocks noGrp="1"/>
          </p:cNvSpPr>
          <p:nvPr>
            <p:ph type="ftr" sz="quarter" idx="11"/>
          </p:nvPr>
        </p:nvSpPr>
        <p:spPr/>
        <p:txBody>
          <a:bodyPr/>
          <a:lstStyle/>
          <a:p>
            <a:r>
              <a:rPr lang="en-US" smtClean="0"/>
              <a:t>Footer Text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9/15/2014</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Join </a:t>
            </a:r>
            <a:r>
              <a:rPr lang="en-US" dirty="0" smtClean="0"/>
              <a:t>Operation</a:t>
            </a:r>
            <a:endParaRPr lang="en-US" dirty="0"/>
          </a:p>
        </p:txBody>
      </p:sp>
      <p:sp>
        <p:nvSpPr>
          <p:cNvPr id="3" name="Subtitle 2"/>
          <p:cNvSpPr>
            <a:spLocks noGrp="1"/>
          </p:cNvSpPr>
          <p:nvPr>
            <p:ph type="subTitle" idx="1"/>
          </p:nvPr>
        </p:nvSpPr>
        <p:spPr/>
        <p:txBody>
          <a:bodyPr/>
          <a:lstStyle/>
          <a:p>
            <a:r>
              <a:rPr lang="en-US" dirty="0"/>
              <a:t>Accessing data from multiple </a:t>
            </a:r>
            <a:r>
              <a:rPr lang="en-US" dirty="0" smtClean="0"/>
              <a:t>tables</a:t>
            </a:r>
          </a:p>
        </p:txBody>
      </p:sp>
      <p:sp>
        <p:nvSpPr>
          <p:cNvPr id="4" name="Date Placeholder 3"/>
          <p:cNvSpPr>
            <a:spLocks noGrp="1"/>
          </p:cNvSpPr>
          <p:nvPr>
            <p:ph type="dt" sz="half" idx="10"/>
          </p:nvPr>
        </p:nvSpPr>
        <p:spPr/>
        <p:txBody>
          <a:bodyPr/>
          <a:lstStyle/>
          <a:p>
            <a:fld id="{216C5678-EE20-4FA5-88E2-6E0BD67A2E26}" type="datetime1">
              <a:rPr lang="en-US" smtClean="0"/>
              <a:t>9/15/2014</a:t>
            </a:fld>
            <a:endParaRPr lang="en-US" dirty="0"/>
          </a:p>
        </p:txBody>
      </p:sp>
      <p:sp>
        <p:nvSpPr>
          <p:cNvPr id="5" name="Slide Number Placeholder 4"/>
          <p:cNvSpPr>
            <a:spLocks noGrp="1"/>
          </p:cNvSpPr>
          <p:nvPr>
            <p:ph type="sldNum" sz="quarter" idx="11"/>
          </p:nvPr>
        </p:nvSpPr>
        <p:spPr/>
        <p:txBody>
          <a:bodyPr/>
          <a:lstStyle/>
          <a:p>
            <a:fld id="{BA9B540C-44DA-4F69-89C9-7C84606640D3}" type="slidenum">
              <a:rPr lang="en-US" smtClean="0"/>
              <a:pPr/>
              <a:t>1</a:t>
            </a:fld>
            <a:endParaRPr lang="en-US" dirty="0"/>
          </a:p>
        </p:txBody>
      </p:sp>
      <p:sp>
        <p:nvSpPr>
          <p:cNvPr id="6" name="Footer Placeholder 5"/>
          <p:cNvSpPr>
            <a:spLocks noGrp="1"/>
          </p:cNvSpPr>
          <p:nvPr>
            <p:ph type="ftr" sz="quarter" idx="12"/>
          </p:nvPr>
        </p:nvSpPr>
        <p:spPr/>
        <p:txBody>
          <a:bodyPr/>
          <a:lstStyle/>
          <a:p>
            <a:r>
              <a:rPr lang="en-US" smtClean="0"/>
              <a:t>Footer Text</a:t>
            </a:r>
            <a:endParaRPr lang="en-US" dirty="0"/>
          </a:p>
        </p:txBody>
      </p:sp>
    </p:spTree>
    <p:extLst>
      <p:ext uri="{BB962C8B-B14F-4D97-AF65-F5344CB8AC3E}">
        <p14:creationId xmlns:p14="http://schemas.microsoft.com/office/powerpoint/2010/main" val="272046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Inner </a:t>
            </a:r>
            <a:r>
              <a:rPr lang="en-US" b="1" dirty="0" smtClean="0"/>
              <a:t>Joins</a:t>
            </a:r>
            <a:endParaRPr lang="en-US" dirty="0"/>
          </a:p>
        </p:txBody>
      </p:sp>
      <p:sp>
        <p:nvSpPr>
          <p:cNvPr id="8" name="Content Placeholder 7"/>
          <p:cNvSpPr>
            <a:spLocks noGrp="1"/>
          </p:cNvSpPr>
          <p:nvPr>
            <p:ph idx="1"/>
          </p:nvPr>
        </p:nvSpPr>
        <p:spPr/>
        <p:txBody>
          <a:bodyPr/>
          <a:lstStyle/>
          <a:p>
            <a:r>
              <a:rPr lang="en-US" dirty="0"/>
              <a:t>Inner joins return only the rows that satisfy the join </a:t>
            </a:r>
            <a:r>
              <a:rPr lang="en-US" dirty="0" smtClean="0"/>
              <a:t>condition</a:t>
            </a:r>
          </a:p>
          <a:p>
            <a:pPr lvl="1"/>
            <a:r>
              <a:rPr lang="en-US" dirty="0" smtClean="0"/>
              <a:t>Condition can use any of the comparison operations</a:t>
            </a:r>
          </a:p>
          <a:p>
            <a:pPr lvl="1"/>
            <a:r>
              <a:rPr lang="en-US" dirty="0" smtClean="0"/>
              <a:t>When the “=“ sign is used the join called </a:t>
            </a:r>
            <a:r>
              <a:rPr lang="en-US" i="1" dirty="0"/>
              <a:t>equality </a:t>
            </a:r>
            <a:r>
              <a:rPr lang="en-US" i="1" dirty="0" smtClean="0"/>
              <a:t>join</a:t>
            </a:r>
            <a:r>
              <a:rPr lang="en-US" dirty="0"/>
              <a:t> </a:t>
            </a:r>
            <a:r>
              <a:rPr lang="en-US" dirty="0" smtClean="0"/>
              <a:t>or</a:t>
            </a:r>
            <a:r>
              <a:rPr lang="en-US" dirty="0"/>
              <a:t> </a:t>
            </a:r>
            <a:r>
              <a:rPr lang="en-US" i="1" dirty="0" smtClean="0"/>
              <a:t>equijoin</a:t>
            </a:r>
          </a:p>
          <a:p>
            <a:pPr lvl="1"/>
            <a:endParaRPr lang="en-US" i="1" dirty="0"/>
          </a:p>
          <a:p>
            <a:pPr marL="457200" lvl="1" indent="0">
              <a:buNone/>
            </a:pPr>
            <a:r>
              <a:rPr lang="en-US" b="1" dirty="0">
                <a:solidFill>
                  <a:srgbClr val="FF0000"/>
                </a:solidFill>
              </a:rPr>
              <a:t>SELECT</a:t>
            </a:r>
            <a:r>
              <a:rPr lang="en-US" dirty="0">
                <a:solidFill>
                  <a:srgbClr val="FF0000"/>
                </a:solidFill>
              </a:rPr>
              <a:t> </a:t>
            </a:r>
            <a:r>
              <a:rPr lang="en-US" dirty="0" err="1">
                <a:solidFill>
                  <a:srgbClr val="FF0000"/>
                </a:solidFill>
              </a:rPr>
              <a:t>locations.location_id</a:t>
            </a:r>
            <a:r>
              <a:rPr lang="en-US" dirty="0">
                <a:solidFill>
                  <a:srgbClr val="FF0000"/>
                </a:solidFill>
              </a:rPr>
              <a:t>, city, </a:t>
            </a:r>
            <a:r>
              <a:rPr lang="en-US" dirty="0" err="1">
                <a:solidFill>
                  <a:srgbClr val="FF0000"/>
                </a:solidFill>
              </a:rPr>
              <a:t>department_name</a:t>
            </a:r>
            <a:r>
              <a:rPr lang="en-US" dirty="0">
                <a:solidFill>
                  <a:srgbClr val="FF0000"/>
                </a:solidFill>
              </a:rPr>
              <a:t/>
            </a:r>
            <a:br>
              <a:rPr lang="en-US" dirty="0">
                <a:solidFill>
                  <a:srgbClr val="FF0000"/>
                </a:solidFill>
              </a:rPr>
            </a:br>
            <a:r>
              <a:rPr lang="en-US" b="1" dirty="0">
                <a:solidFill>
                  <a:srgbClr val="FF0000"/>
                </a:solidFill>
              </a:rPr>
              <a:t>FROM</a:t>
            </a:r>
            <a:r>
              <a:rPr lang="en-US" dirty="0">
                <a:solidFill>
                  <a:srgbClr val="FF0000"/>
                </a:solidFill>
              </a:rPr>
              <a:t> locations, departments</a:t>
            </a:r>
            <a:r>
              <a:rPr lang="en-US" dirty="0">
                <a:solidFill>
                  <a:srgbClr val="FF0000"/>
                </a:solidFill>
              </a:rPr>
              <a:t/>
            </a:r>
            <a:br>
              <a:rPr lang="en-US" dirty="0">
                <a:solidFill>
                  <a:srgbClr val="FF0000"/>
                </a:solidFill>
              </a:rPr>
            </a:br>
            <a:r>
              <a:rPr lang="en-US" b="1" dirty="0">
                <a:solidFill>
                  <a:srgbClr val="FF0000"/>
                </a:solidFill>
              </a:rPr>
              <a:t>WHERE</a:t>
            </a:r>
            <a:r>
              <a:rPr lang="en-US" dirty="0">
                <a:solidFill>
                  <a:srgbClr val="FF0000"/>
                </a:solidFill>
              </a:rPr>
              <a:t> </a:t>
            </a:r>
            <a:r>
              <a:rPr lang="en-US" dirty="0" err="1">
                <a:solidFill>
                  <a:srgbClr val="FF0000"/>
                </a:solidFill>
              </a:rPr>
              <a:t>locations.location_id</a:t>
            </a:r>
            <a:r>
              <a:rPr lang="en-US" dirty="0">
                <a:solidFill>
                  <a:srgbClr val="FF0000"/>
                </a:solidFill>
              </a:rPr>
              <a:t> = </a:t>
            </a:r>
            <a:r>
              <a:rPr lang="en-US" dirty="0" err="1">
                <a:solidFill>
                  <a:srgbClr val="FF0000"/>
                </a:solidFill>
              </a:rPr>
              <a:t>departments.location_id</a:t>
            </a:r>
            <a:r>
              <a:rPr lang="en-US" dirty="0">
                <a:solidFill>
                  <a:srgbClr val="FF0000"/>
                </a:solidFill>
              </a:rPr>
              <a:t>;</a:t>
            </a:r>
            <a:endParaRPr lang="en-US" dirty="0">
              <a:solidFill>
                <a:srgbClr val="FF0000"/>
              </a:solidFill>
            </a:endParaRPr>
          </a:p>
        </p:txBody>
      </p:sp>
      <p:sp>
        <p:nvSpPr>
          <p:cNvPr id="4" name="Date Placeholder 3"/>
          <p:cNvSpPr>
            <a:spLocks noGrp="1"/>
          </p:cNvSpPr>
          <p:nvPr>
            <p:ph type="dt" sz="half" idx="10"/>
          </p:nvPr>
        </p:nvSpPr>
        <p:spPr/>
        <p:txBody>
          <a:bodyPr/>
          <a:lstStyle/>
          <a:p>
            <a:fld id="{E34CF3C7-6809-4F39-BD67-A75817BDDE0A}"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10</a:t>
            </a:fld>
            <a:endParaRPr lang="en-US"/>
          </a:p>
        </p:txBody>
      </p:sp>
    </p:spTree>
    <p:extLst>
      <p:ext uri="{BB962C8B-B14F-4D97-AF65-F5344CB8AC3E}">
        <p14:creationId xmlns:p14="http://schemas.microsoft.com/office/powerpoint/2010/main" val="335294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Inner </a:t>
            </a:r>
            <a:r>
              <a:rPr lang="en-US" b="1" dirty="0" smtClean="0"/>
              <a:t>Joins ANSI</a:t>
            </a:r>
            <a:endParaRPr lang="en-US" dirty="0"/>
          </a:p>
        </p:txBody>
      </p:sp>
      <p:sp>
        <p:nvSpPr>
          <p:cNvPr id="3" name="Content Placeholder 2"/>
          <p:cNvSpPr>
            <a:spLocks noGrp="1"/>
          </p:cNvSpPr>
          <p:nvPr>
            <p:ph idx="1"/>
          </p:nvPr>
        </p:nvSpPr>
        <p:spPr>
          <a:xfrm>
            <a:off x="228600" y="1600201"/>
            <a:ext cx="8686800" cy="4495800"/>
          </a:xfrm>
        </p:spPr>
        <p:txBody>
          <a:bodyPr>
            <a:normAutofit/>
          </a:bodyPr>
          <a:lstStyle/>
          <a:p>
            <a:r>
              <a:rPr lang="en-US" sz="2000" b="1" dirty="0" smtClean="0"/>
              <a:t>ANSI Syntax</a:t>
            </a:r>
          </a:p>
          <a:p>
            <a:r>
              <a:rPr lang="en-US" sz="2000" dirty="0"/>
              <a:t>&lt;</a:t>
            </a:r>
            <a:r>
              <a:rPr lang="en-US" sz="2000" i="1" dirty="0"/>
              <a:t>table name</a:t>
            </a:r>
            <a:r>
              <a:rPr lang="en-US" sz="2000" dirty="0"/>
              <a:t>&gt; NATURAL [INNER] JOIN &lt;</a:t>
            </a:r>
            <a:r>
              <a:rPr lang="en-US" sz="2000" i="1" dirty="0"/>
              <a:t>table name</a:t>
            </a:r>
            <a:r>
              <a:rPr lang="en-US" sz="2000" dirty="0"/>
              <a:t>&gt;</a:t>
            </a:r>
            <a:r>
              <a:rPr lang="en-US" sz="2000" dirty="0"/>
              <a:t/>
            </a:r>
            <a:br>
              <a:rPr lang="en-US" sz="2000" dirty="0"/>
            </a:br>
            <a:r>
              <a:rPr lang="en-US" sz="2000" dirty="0"/>
              <a:t/>
            </a:r>
            <a:br>
              <a:rPr lang="en-US" sz="2000" dirty="0"/>
            </a:br>
            <a:r>
              <a:rPr lang="en-US" sz="2000" dirty="0"/>
              <a:t>&lt;</a:t>
            </a:r>
            <a:r>
              <a:rPr lang="en-US" sz="2000" i="1" dirty="0"/>
              <a:t>table name</a:t>
            </a:r>
            <a:r>
              <a:rPr lang="en-US" sz="2000" dirty="0"/>
              <a:t>&gt; [INNER] JOIN &lt;</a:t>
            </a:r>
            <a:r>
              <a:rPr lang="en-US" sz="2000" i="1" dirty="0"/>
              <a:t>table name</a:t>
            </a:r>
            <a:r>
              <a:rPr lang="en-US" sz="2000" dirty="0"/>
              <a:t>&gt; USING (&lt;</a:t>
            </a:r>
            <a:r>
              <a:rPr lang="en-US" sz="2000" i="1" dirty="0"/>
              <a:t>columns</a:t>
            </a:r>
            <a:r>
              <a:rPr lang="en-US" sz="2000" dirty="0"/>
              <a:t>&gt;)</a:t>
            </a:r>
            <a:r>
              <a:rPr lang="en-US" sz="2000" dirty="0"/>
              <a:t/>
            </a:r>
            <a:br>
              <a:rPr lang="en-US" sz="2000" dirty="0"/>
            </a:br>
            <a:r>
              <a:rPr lang="en-US" sz="2000" dirty="0"/>
              <a:t/>
            </a:r>
            <a:br>
              <a:rPr lang="en-US" sz="2000" dirty="0"/>
            </a:br>
            <a:r>
              <a:rPr lang="en-US" sz="2000" dirty="0"/>
              <a:t>&lt;</a:t>
            </a:r>
            <a:r>
              <a:rPr lang="en-US" sz="2000" i="1" dirty="0"/>
              <a:t>table name</a:t>
            </a:r>
            <a:r>
              <a:rPr lang="en-US" sz="2000" dirty="0"/>
              <a:t>&gt; [INNER] JOIN &lt;</a:t>
            </a:r>
            <a:r>
              <a:rPr lang="en-US" sz="2000" i="1" dirty="0"/>
              <a:t>table name</a:t>
            </a:r>
            <a:r>
              <a:rPr lang="en-US" sz="2000" dirty="0"/>
              <a:t>&gt; ON &lt;</a:t>
            </a:r>
            <a:r>
              <a:rPr lang="en-US" sz="2000" i="1" dirty="0"/>
              <a:t>condition</a:t>
            </a:r>
            <a:r>
              <a:rPr lang="en-US" sz="2000" dirty="0"/>
              <a:t>&gt;</a:t>
            </a:r>
            <a:endParaRPr lang="en-US" sz="2000" dirty="0"/>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11</a:t>
            </a:fld>
            <a:endParaRPr lang="en-US"/>
          </a:p>
        </p:txBody>
      </p:sp>
    </p:spTree>
    <p:extLst>
      <p:ext uri="{BB962C8B-B14F-4D97-AF65-F5344CB8AC3E}">
        <p14:creationId xmlns:p14="http://schemas.microsoft.com/office/powerpoint/2010/main" val="2831157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dirty="0">
                <a:ea typeface="+mj-ea"/>
              </a:rPr>
              <a:t>Outer Join</a:t>
            </a:r>
          </a:p>
        </p:txBody>
      </p:sp>
      <p:sp>
        <p:nvSpPr>
          <p:cNvPr id="7171" name="Rectangle 3"/>
          <p:cNvSpPr>
            <a:spLocks noGrp="1" noChangeArrowheads="1"/>
          </p:cNvSpPr>
          <p:nvPr>
            <p:ph type="body" idx="1"/>
          </p:nvPr>
        </p:nvSpPr>
        <p:spPr>
          <a:xfrm>
            <a:off x="827088" y="1249363"/>
            <a:ext cx="7329487" cy="4876800"/>
          </a:xfrm>
        </p:spPr>
        <p:txBody>
          <a:bodyPr/>
          <a:lstStyle/>
          <a:p>
            <a:r>
              <a:rPr lang="en-US" altLang="en-US" sz="2000" dirty="0" smtClean="0"/>
              <a:t>An extension of the join operation that avoids loss of information</a:t>
            </a:r>
            <a:r>
              <a:rPr lang="en-US" altLang="en-US" sz="2000" dirty="0" smtClean="0"/>
              <a:t>.</a:t>
            </a:r>
          </a:p>
          <a:p>
            <a:pPr lvl="1"/>
            <a:r>
              <a:rPr lang="en-US" dirty="0" smtClean="0"/>
              <a:t>To get </a:t>
            </a:r>
            <a:r>
              <a:rPr lang="en-US" dirty="0"/>
              <a:t>the </a:t>
            </a:r>
            <a:r>
              <a:rPr lang="en-US" dirty="0" smtClean="0"/>
              <a:t>records from </a:t>
            </a:r>
            <a:r>
              <a:rPr lang="en-US" dirty="0"/>
              <a:t>one </a:t>
            </a:r>
            <a:r>
              <a:rPr lang="en-US" dirty="0" smtClean="0"/>
              <a:t>table (left or right), </a:t>
            </a:r>
            <a:r>
              <a:rPr lang="en-US" dirty="0"/>
              <a:t>even if there is no corresponding row in the joining </a:t>
            </a:r>
            <a:r>
              <a:rPr lang="en-US" dirty="0" smtClean="0"/>
              <a:t>table</a:t>
            </a:r>
            <a:endParaRPr lang="en-US" altLang="en-US" sz="2000" dirty="0" smtClean="0"/>
          </a:p>
          <a:p>
            <a:r>
              <a:rPr lang="en-US" altLang="en-US" sz="2000" dirty="0" smtClean="0"/>
              <a:t>Computes the join and then adds tuples form one relation that does not match tuples in the other relation to the result of the join. </a:t>
            </a:r>
          </a:p>
          <a:p>
            <a:pPr lvl="1"/>
            <a:r>
              <a:rPr lang="en-US" altLang="en-US" dirty="0" smtClean="0"/>
              <a:t>Uses </a:t>
            </a:r>
            <a:r>
              <a:rPr lang="en-US" altLang="en-US" b="1" i="1" dirty="0" smtClean="0"/>
              <a:t>null</a:t>
            </a:r>
            <a:r>
              <a:rPr lang="en-US" altLang="en-US" dirty="0" smtClean="0"/>
              <a:t> values</a:t>
            </a:r>
            <a:r>
              <a:rPr lang="en-US" altLang="en-US" dirty="0" smtClean="0"/>
              <a:t>.</a:t>
            </a:r>
          </a:p>
          <a:p>
            <a:pPr lvl="1"/>
            <a:endParaRPr lang="en-US" altLang="en-US" sz="1200" dirty="0"/>
          </a:p>
          <a:p>
            <a:r>
              <a:rPr lang="en-US" altLang="en-US" sz="2000" dirty="0" smtClean="0"/>
              <a:t>Oracle Syntax</a:t>
            </a:r>
          </a:p>
          <a:p>
            <a:pPr lvl="1"/>
            <a:r>
              <a:rPr lang="en-US" altLang="en-US" b="1" dirty="0" smtClean="0">
                <a:solidFill>
                  <a:srgbClr val="FF0000"/>
                </a:solidFill>
              </a:rPr>
              <a:t>(+ ) </a:t>
            </a:r>
            <a:r>
              <a:rPr lang="en-US" altLang="en-US" dirty="0" smtClean="0"/>
              <a:t>outer join – place it next to the column from the table you want to see all tuples form in the WHERE clause</a:t>
            </a:r>
          </a:p>
          <a:p>
            <a:pPr lvl="2"/>
            <a:endParaRPr lang="en-US" altLang="en-US" dirty="0" smtClean="0"/>
          </a:p>
          <a:p>
            <a:pPr lvl="1"/>
            <a:endParaRPr lang="en-US" altLang="en-US" sz="1200" dirty="0" smtClean="0"/>
          </a:p>
        </p:txBody>
      </p:sp>
    </p:spTree>
    <p:extLst>
      <p:ext uri="{BB962C8B-B14F-4D97-AF65-F5344CB8AC3E}">
        <p14:creationId xmlns:p14="http://schemas.microsoft.com/office/powerpoint/2010/main" val="700453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 Join</a:t>
            </a:r>
          </a:p>
        </p:txBody>
      </p:sp>
      <p:sp>
        <p:nvSpPr>
          <p:cNvPr id="3" name="Content Placeholder 2"/>
          <p:cNvSpPr>
            <a:spLocks noGrp="1"/>
          </p:cNvSpPr>
          <p:nvPr>
            <p:ph idx="1"/>
          </p:nvPr>
        </p:nvSpPr>
        <p:spPr/>
        <p:txBody>
          <a:bodyPr/>
          <a:lstStyle/>
          <a:p>
            <a:r>
              <a:rPr lang="en-US" u="sng" dirty="0"/>
              <a:t>If tables A and B are outer-joined (</a:t>
            </a:r>
            <a:r>
              <a:rPr lang="en-US" b="1" u="sng" dirty="0">
                <a:solidFill>
                  <a:srgbClr val="FF0000"/>
                </a:solidFill>
              </a:rPr>
              <a:t>FROM A, B</a:t>
            </a:r>
            <a:r>
              <a:rPr lang="en-US" u="sng" dirty="0"/>
              <a:t>) and you need all rows from </a:t>
            </a:r>
            <a:r>
              <a:rPr lang="en-US" b="1" u="sng" dirty="0">
                <a:solidFill>
                  <a:srgbClr val="FF0000"/>
                </a:solidFill>
              </a:rPr>
              <a:t>B</a:t>
            </a:r>
            <a:r>
              <a:rPr lang="en-US" u="sng" dirty="0"/>
              <a:t>, the outer join operator is placed beside all columns of A</a:t>
            </a:r>
            <a:r>
              <a:rPr lang="en-US" u="sng" dirty="0" smtClean="0"/>
              <a:t>.</a:t>
            </a:r>
          </a:p>
          <a:p>
            <a:pPr lvl="1"/>
            <a:r>
              <a:rPr lang="en-US" u="sng" dirty="0" smtClean="0"/>
              <a:t>Right Outer Join</a:t>
            </a:r>
          </a:p>
          <a:p>
            <a:endParaRPr lang="en-US" u="sng" dirty="0"/>
          </a:p>
          <a:p>
            <a:r>
              <a:rPr lang="en-US" u="sng" dirty="0" smtClean="0"/>
              <a:t>ANSI Syntax</a:t>
            </a:r>
          </a:p>
          <a:p>
            <a:pPr lvl="1"/>
            <a:r>
              <a:rPr lang="en-US" dirty="0"/>
              <a:t>FULL OUTER </a:t>
            </a:r>
            <a:r>
              <a:rPr lang="en-US" dirty="0" smtClean="0"/>
              <a:t>JOIN</a:t>
            </a:r>
          </a:p>
          <a:p>
            <a:pPr lvl="1"/>
            <a:r>
              <a:rPr lang="en-US" dirty="0" smtClean="0"/>
              <a:t>RIGHT OUTER JOIN</a:t>
            </a:r>
          </a:p>
          <a:p>
            <a:pPr lvl="1"/>
            <a:r>
              <a:rPr lang="en-US" u="sng" dirty="0" smtClean="0"/>
              <a:t>LEFT OUTER JOIN</a:t>
            </a:r>
          </a:p>
          <a:p>
            <a:endParaRPr lang="en-US" u="sng" dirty="0" smtClean="0"/>
          </a:p>
          <a:p>
            <a:endParaRPr lang="en-US" u="sng" dirty="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13</a:t>
            </a:fld>
            <a:endParaRPr lang="en-US"/>
          </a:p>
        </p:txBody>
      </p:sp>
    </p:spTree>
    <p:extLst>
      <p:ext uri="{BB962C8B-B14F-4D97-AF65-F5344CB8AC3E}">
        <p14:creationId xmlns:p14="http://schemas.microsoft.com/office/powerpoint/2010/main" val="3968154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a:ea typeface="+mj-ea"/>
              </a:rPr>
              <a:t>Left Outer Join</a:t>
            </a:r>
          </a:p>
        </p:txBody>
      </p:sp>
      <p:sp>
        <p:nvSpPr>
          <p:cNvPr id="8195" name="Rectangle 3"/>
          <p:cNvSpPr>
            <a:spLocks noChangeArrowheads="1"/>
          </p:cNvSpPr>
          <p:nvPr/>
        </p:nvSpPr>
        <p:spPr bwMode="auto">
          <a:xfrm>
            <a:off x="658813" y="1312863"/>
            <a:ext cx="5526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lvl="1">
              <a:buClr>
                <a:schemeClr val="tx2"/>
              </a:buClr>
              <a:buSzPct val="90000"/>
              <a:buFont typeface="Monotype Sorts" charset="2"/>
              <a:buChar char="n"/>
            </a:pPr>
            <a:r>
              <a:rPr lang="en-US" altLang="en-US" sz="2000" i="1" dirty="0"/>
              <a:t>  course</a:t>
            </a:r>
            <a:r>
              <a:rPr lang="en-US" altLang="en-US" sz="2000" dirty="0"/>
              <a:t> </a:t>
            </a:r>
            <a:r>
              <a:rPr lang="en-US" altLang="en-US" sz="2000" b="1" u="sng" dirty="0" smtClean="0">
                <a:solidFill>
                  <a:srgbClr val="000099"/>
                </a:solidFill>
              </a:rPr>
              <a:t>left</a:t>
            </a:r>
            <a:r>
              <a:rPr lang="en-US" altLang="en-US" sz="2000" b="1" dirty="0" smtClean="0">
                <a:solidFill>
                  <a:srgbClr val="000099"/>
                </a:solidFill>
              </a:rPr>
              <a:t> </a:t>
            </a:r>
            <a:r>
              <a:rPr lang="en-US" altLang="en-US" sz="2000" b="1" dirty="0">
                <a:solidFill>
                  <a:srgbClr val="000099"/>
                </a:solidFill>
              </a:rPr>
              <a:t>outer join</a:t>
            </a:r>
            <a:r>
              <a:rPr lang="en-US" altLang="en-US" sz="2000" dirty="0"/>
              <a:t> </a:t>
            </a:r>
            <a:r>
              <a:rPr lang="en-US" altLang="en-US" sz="2000" i="1" dirty="0" err="1"/>
              <a:t>prereq</a:t>
            </a:r>
            <a:endParaRPr lang="en-US" altLang="en-US" sz="2000" dirty="0"/>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3" y="2112963"/>
            <a:ext cx="595630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7"/>
          <p:cNvPicPr>
            <a:picLocks noChangeAspect="1" noChangeArrowheads="1"/>
          </p:cNvPicPr>
          <p:nvPr/>
        </p:nvPicPr>
        <p:blipFill>
          <a:blip r:embed="rId4">
            <a:extLst>
              <a:ext uri="{28A0092B-C50C-407E-A947-70E740481C1C}">
                <a14:useLocalDpi xmlns:a14="http://schemas.microsoft.com/office/drawing/2010/main" val="0"/>
              </a:ext>
            </a:extLst>
          </a:blip>
          <a:srcRect l="52229" t="4582" r="6110" b="71706"/>
          <a:stretch>
            <a:fillRect/>
          </a:stretch>
        </p:blipFill>
        <p:spPr bwMode="auto">
          <a:xfrm>
            <a:off x="6573838" y="2173288"/>
            <a:ext cx="985837"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3" y="4437063"/>
            <a:ext cx="43291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363" y="4460875"/>
            <a:ext cx="2598737"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
          <p:cNvSpPr>
            <a:spLocks noChangeArrowheads="1"/>
          </p:cNvSpPr>
          <p:nvPr/>
        </p:nvSpPr>
        <p:spPr bwMode="auto">
          <a:xfrm>
            <a:off x="658813" y="4121150"/>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en-US" i="1" dirty="0"/>
              <a:t>course</a:t>
            </a:r>
            <a:endParaRPr kumimoji="0" lang="en-US" altLang="en-US" dirty="0"/>
          </a:p>
        </p:txBody>
      </p:sp>
      <p:sp>
        <p:nvSpPr>
          <p:cNvPr id="8201" name="Rectangle 2"/>
          <p:cNvSpPr>
            <a:spLocks noChangeArrowheads="1"/>
          </p:cNvSpPr>
          <p:nvPr/>
        </p:nvSpPr>
        <p:spPr bwMode="auto">
          <a:xfrm>
            <a:off x="5948363" y="4094163"/>
            <a:ext cx="7762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en-US" i="1"/>
              <a:t>prereq</a:t>
            </a:r>
            <a:endParaRPr kumimoji="0" lang="en-US" altLang="en-US"/>
          </a:p>
        </p:txBody>
      </p:sp>
    </p:spTree>
    <p:extLst>
      <p:ext uri="{BB962C8B-B14F-4D97-AF65-F5344CB8AC3E}">
        <p14:creationId xmlns:p14="http://schemas.microsoft.com/office/powerpoint/2010/main" val="980734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defRPr/>
            </a:pPr>
            <a:r>
              <a:rPr lang="en-US">
                <a:ea typeface="+mj-ea"/>
              </a:rPr>
              <a:t>Right Outer Join</a:t>
            </a:r>
          </a:p>
        </p:txBody>
      </p:sp>
      <p:sp>
        <p:nvSpPr>
          <p:cNvPr id="9219" name="Rectangle 3"/>
          <p:cNvSpPr>
            <a:spLocks noChangeArrowheads="1"/>
          </p:cNvSpPr>
          <p:nvPr/>
        </p:nvSpPr>
        <p:spPr bwMode="auto">
          <a:xfrm>
            <a:off x="801688" y="1287463"/>
            <a:ext cx="5397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r>
              <a:rPr lang="en-US" altLang="en-US" sz="2000" dirty="0"/>
              <a:t> </a:t>
            </a:r>
            <a:r>
              <a:rPr lang="en-US" altLang="en-US" sz="2000" i="1" dirty="0"/>
              <a:t> course</a:t>
            </a:r>
            <a:r>
              <a:rPr lang="en-US" altLang="en-US" sz="2000" dirty="0"/>
              <a:t> </a:t>
            </a:r>
            <a:r>
              <a:rPr lang="en-US" altLang="en-US" sz="2000" b="1" u="sng" dirty="0" smtClean="0">
                <a:solidFill>
                  <a:srgbClr val="000099"/>
                </a:solidFill>
              </a:rPr>
              <a:t>right</a:t>
            </a:r>
            <a:r>
              <a:rPr lang="en-US" altLang="en-US" sz="2000" b="1" dirty="0" smtClean="0">
                <a:solidFill>
                  <a:srgbClr val="000099"/>
                </a:solidFill>
              </a:rPr>
              <a:t> </a:t>
            </a:r>
            <a:r>
              <a:rPr lang="en-US" altLang="en-US" sz="2000" b="1" dirty="0">
                <a:solidFill>
                  <a:srgbClr val="000099"/>
                </a:solidFill>
              </a:rPr>
              <a:t>outer join</a:t>
            </a:r>
            <a:r>
              <a:rPr lang="en-US" altLang="en-US" sz="2000" dirty="0"/>
              <a:t> </a:t>
            </a:r>
            <a:r>
              <a:rPr lang="en-US" altLang="en-US" sz="2000" i="1" dirty="0" err="1"/>
              <a:t>prereq</a:t>
            </a:r>
            <a:endParaRPr lang="en-US" altLang="en-US" sz="2000" i="1"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00" y="2311400"/>
            <a:ext cx="62579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7"/>
          <p:cNvPicPr>
            <a:picLocks noChangeAspect="1" noChangeArrowheads="1"/>
          </p:cNvPicPr>
          <p:nvPr/>
        </p:nvPicPr>
        <p:blipFill>
          <a:blip r:embed="rId4">
            <a:extLst>
              <a:ext uri="{28A0092B-C50C-407E-A947-70E740481C1C}">
                <a14:useLocalDpi xmlns:a14="http://schemas.microsoft.com/office/drawing/2010/main" val="0"/>
              </a:ext>
            </a:extLst>
          </a:blip>
          <a:srcRect l="52229" t="4582" r="6110" b="71706"/>
          <a:stretch>
            <a:fillRect/>
          </a:stretch>
        </p:blipFill>
        <p:spPr bwMode="auto">
          <a:xfrm>
            <a:off x="6413500" y="2379663"/>
            <a:ext cx="10826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3" y="4773613"/>
            <a:ext cx="4329112"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363" y="4795838"/>
            <a:ext cx="259873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Rectangle 7"/>
          <p:cNvSpPr>
            <a:spLocks noChangeArrowheads="1"/>
          </p:cNvSpPr>
          <p:nvPr/>
        </p:nvSpPr>
        <p:spPr bwMode="auto">
          <a:xfrm>
            <a:off x="658813" y="4457700"/>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en-US" i="1"/>
              <a:t>course</a:t>
            </a:r>
            <a:endParaRPr kumimoji="0" lang="en-US" altLang="en-US"/>
          </a:p>
        </p:txBody>
      </p:sp>
      <p:sp>
        <p:nvSpPr>
          <p:cNvPr id="9225" name="Rectangle 8"/>
          <p:cNvSpPr>
            <a:spLocks noChangeArrowheads="1"/>
          </p:cNvSpPr>
          <p:nvPr/>
        </p:nvSpPr>
        <p:spPr bwMode="auto">
          <a:xfrm>
            <a:off x="5948363" y="4430713"/>
            <a:ext cx="7762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en-US" i="1"/>
              <a:t>prereq</a:t>
            </a:r>
            <a:endParaRPr kumimoji="0" lang="en-US" altLang="en-US"/>
          </a:p>
        </p:txBody>
      </p:sp>
    </p:spTree>
    <p:extLst>
      <p:ext uri="{BB962C8B-B14F-4D97-AF65-F5344CB8AC3E}">
        <p14:creationId xmlns:p14="http://schemas.microsoft.com/office/powerpoint/2010/main" val="2450996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a:ea typeface="+mj-ea"/>
              </a:rPr>
              <a:t>Full Outer Join</a:t>
            </a:r>
          </a:p>
        </p:txBody>
      </p:sp>
      <p:sp>
        <p:nvSpPr>
          <p:cNvPr id="11267" name="Rectangle 3"/>
          <p:cNvSpPr>
            <a:spLocks noChangeArrowheads="1"/>
          </p:cNvSpPr>
          <p:nvPr/>
        </p:nvSpPr>
        <p:spPr bwMode="auto">
          <a:xfrm>
            <a:off x="852488" y="1325563"/>
            <a:ext cx="481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r>
              <a:rPr lang="en-US" altLang="en-US" sz="2000"/>
              <a:t> </a:t>
            </a:r>
            <a:r>
              <a:rPr lang="en-US" altLang="en-US" sz="2000" i="1"/>
              <a:t> course</a:t>
            </a:r>
            <a:r>
              <a:rPr lang="en-US" altLang="en-US" sz="2000"/>
              <a:t> </a:t>
            </a:r>
            <a:r>
              <a:rPr lang="en-US" altLang="en-US" sz="2000" b="1">
                <a:solidFill>
                  <a:srgbClr val="000099"/>
                </a:solidFill>
              </a:rPr>
              <a:t>natural </a:t>
            </a:r>
            <a:r>
              <a:rPr lang="en-US" altLang="en-US" sz="2000" b="1" u="sng">
                <a:solidFill>
                  <a:srgbClr val="000099"/>
                </a:solidFill>
              </a:rPr>
              <a:t>full</a:t>
            </a:r>
            <a:r>
              <a:rPr lang="en-US" altLang="en-US" sz="2000" b="1">
                <a:solidFill>
                  <a:srgbClr val="000099"/>
                </a:solidFill>
              </a:rPr>
              <a:t> outer join</a:t>
            </a:r>
            <a:r>
              <a:rPr lang="en-US" altLang="en-US" sz="2000"/>
              <a:t> </a:t>
            </a:r>
            <a:r>
              <a:rPr lang="en-US" altLang="en-US" sz="2000" i="1"/>
              <a:t>prereq</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2159000"/>
            <a:ext cx="5859462"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7"/>
          <p:cNvPicPr>
            <a:picLocks noChangeAspect="1" noChangeArrowheads="1"/>
          </p:cNvPicPr>
          <p:nvPr/>
        </p:nvPicPr>
        <p:blipFill>
          <a:blip r:embed="rId4">
            <a:extLst>
              <a:ext uri="{28A0092B-C50C-407E-A947-70E740481C1C}">
                <a14:useLocalDpi xmlns:a14="http://schemas.microsoft.com/office/drawing/2010/main" val="0"/>
              </a:ext>
            </a:extLst>
          </a:blip>
          <a:srcRect l="52229" t="4582" r="6110" b="71706"/>
          <a:stretch>
            <a:fillRect/>
          </a:stretch>
        </p:blipFill>
        <p:spPr bwMode="auto">
          <a:xfrm>
            <a:off x="6223000" y="2193925"/>
            <a:ext cx="1066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3" y="4648200"/>
            <a:ext cx="4329112"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8363" y="4670425"/>
            <a:ext cx="2598737"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7"/>
          <p:cNvSpPr>
            <a:spLocks noChangeArrowheads="1"/>
          </p:cNvSpPr>
          <p:nvPr/>
        </p:nvSpPr>
        <p:spPr bwMode="auto">
          <a:xfrm>
            <a:off x="658813" y="4332288"/>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en-US" i="1"/>
              <a:t>course</a:t>
            </a:r>
            <a:endParaRPr kumimoji="0" lang="en-US" altLang="en-US"/>
          </a:p>
        </p:txBody>
      </p:sp>
      <p:sp>
        <p:nvSpPr>
          <p:cNvPr id="11273" name="Rectangle 8"/>
          <p:cNvSpPr>
            <a:spLocks noChangeArrowheads="1"/>
          </p:cNvSpPr>
          <p:nvPr/>
        </p:nvSpPr>
        <p:spPr bwMode="auto">
          <a:xfrm>
            <a:off x="5948363" y="4303713"/>
            <a:ext cx="7762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spcBef>
                <a:spcPct val="0"/>
              </a:spcBef>
              <a:buClrTx/>
              <a:buSzTx/>
              <a:buFontTx/>
              <a:buNone/>
            </a:pPr>
            <a:r>
              <a:rPr kumimoji="0" lang="en-US" altLang="en-US" i="1"/>
              <a:t>prereq</a:t>
            </a:r>
            <a:endParaRPr kumimoji="0" lang="en-US" altLang="en-US"/>
          </a:p>
        </p:txBody>
      </p:sp>
    </p:spTree>
    <p:extLst>
      <p:ext uri="{BB962C8B-B14F-4D97-AF65-F5344CB8AC3E}">
        <p14:creationId xmlns:p14="http://schemas.microsoft.com/office/powerpoint/2010/main" val="3287761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smtClean="0"/>
              <a:t>Natural Join</a:t>
            </a:r>
          </a:p>
        </p:txBody>
      </p:sp>
      <p:sp>
        <p:nvSpPr>
          <p:cNvPr id="21507" name="Rectangle 3"/>
          <p:cNvSpPr>
            <a:spLocks noGrp="1" noChangeArrowheads="1"/>
          </p:cNvSpPr>
          <p:nvPr>
            <p:ph type="body" idx="1"/>
          </p:nvPr>
        </p:nvSpPr>
        <p:spPr/>
        <p:txBody>
          <a:bodyPr/>
          <a:lstStyle/>
          <a:p>
            <a:r>
              <a:rPr lang="en-US" altLang="en-US" sz="2000" dirty="0" smtClean="0"/>
              <a:t>Natural join matches tuples with the same values for </a:t>
            </a:r>
            <a:r>
              <a:rPr lang="en-US" altLang="en-US" sz="2000" b="1" dirty="0" smtClean="0"/>
              <a:t>all common attributes</a:t>
            </a:r>
            <a:r>
              <a:rPr lang="en-US" altLang="en-US" sz="2000" dirty="0" smtClean="0"/>
              <a:t>, and retains only one copy of each common column</a:t>
            </a:r>
            <a:endParaRPr lang="en-US" altLang="en-US" dirty="0" smtClean="0"/>
          </a:p>
          <a:p>
            <a:r>
              <a:rPr lang="en-US" altLang="en-US" sz="2000" b="1" dirty="0" smtClean="0">
                <a:solidFill>
                  <a:srgbClr val="FF0000"/>
                </a:solidFill>
              </a:rPr>
              <a:t>select </a:t>
            </a:r>
            <a:r>
              <a:rPr lang="en-US" altLang="en-US" sz="2000" i="1" dirty="0" smtClean="0">
                <a:solidFill>
                  <a:srgbClr val="FF0000"/>
                </a:solidFill>
              </a:rPr>
              <a:t>*</a:t>
            </a:r>
            <a:br>
              <a:rPr lang="en-US" altLang="en-US" sz="2000" i="1" dirty="0" smtClean="0">
                <a:solidFill>
                  <a:srgbClr val="FF0000"/>
                </a:solidFill>
              </a:rPr>
            </a:br>
            <a:r>
              <a:rPr lang="en-US" altLang="en-US" sz="2000" b="1" dirty="0" smtClean="0">
                <a:solidFill>
                  <a:srgbClr val="FF0000"/>
                </a:solidFill>
              </a:rPr>
              <a:t>from </a:t>
            </a:r>
            <a:r>
              <a:rPr lang="en-US" altLang="en-US" sz="2000" i="1" dirty="0" smtClean="0">
                <a:solidFill>
                  <a:srgbClr val="FF0000"/>
                </a:solidFill>
              </a:rPr>
              <a:t>instructor </a:t>
            </a:r>
            <a:r>
              <a:rPr lang="en-US" altLang="en-US" sz="2000" b="1" dirty="0" smtClean="0">
                <a:solidFill>
                  <a:srgbClr val="FF0000"/>
                </a:solidFill>
              </a:rPr>
              <a:t>natural join </a:t>
            </a:r>
            <a:r>
              <a:rPr lang="en-US" altLang="en-US" sz="2000" i="1" dirty="0" smtClean="0">
                <a:solidFill>
                  <a:srgbClr val="FF0000"/>
                </a:solidFill>
              </a:rPr>
              <a:t>teaches</a:t>
            </a:r>
            <a:r>
              <a:rPr lang="en-US" altLang="en-US" sz="2000" dirty="0" smtClean="0">
                <a:solidFill>
                  <a:srgbClr val="FF0000"/>
                </a:solidFill>
              </a:rPr>
              <a:t>;</a:t>
            </a:r>
            <a:endParaRPr lang="en-US" altLang="en-US" dirty="0" smtClean="0">
              <a:solidFill>
                <a:srgbClr val="FF0000"/>
              </a:solidFill>
            </a:endParaRPr>
          </a:p>
          <a:p>
            <a:endParaRPr lang="en-US" altLang="en-US" dirty="0" smtClean="0"/>
          </a:p>
          <a:p>
            <a:endParaRPr lang="en-US" altLang="en-US" dirty="0" smtClean="0"/>
          </a:p>
        </p:txBody>
      </p:sp>
      <p:pic>
        <p:nvPicPr>
          <p:cNvPr id="21508"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b="26213"/>
          <a:stretch>
            <a:fillRect/>
          </a:stretch>
        </p:blipFill>
        <p:spPr bwMode="auto">
          <a:xfrm>
            <a:off x="1295400" y="3352800"/>
            <a:ext cx="630783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7644555"/>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mtClean="0"/>
              <a:t>Natural Join Example</a:t>
            </a:r>
          </a:p>
        </p:txBody>
      </p:sp>
      <p:sp>
        <p:nvSpPr>
          <p:cNvPr id="22531" name="Rectangle 3"/>
          <p:cNvSpPr>
            <a:spLocks noGrp="1" noChangeArrowheads="1"/>
          </p:cNvSpPr>
          <p:nvPr>
            <p:ph type="body" idx="1"/>
          </p:nvPr>
        </p:nvSpPr>
        <p:spPr>
          <a:xfrm>
            <a:off x="609600" y="1393825"/>
            <a:ext cx="8121650" cy="2903537"/>
          </a:xfrm>
        </p:spPr>
        <p:txBody>
          <a:bodyPr>
            <a:normAutofit/>
          </a:bodyPr>
          <a:lstStyle/>
          <a:p>
            <a:r>
              <a:rPr lang="en-US" altLang="en-US" sz="2000" dirty="0" smtClean="0"/>
              <a:t>List the names of instructors along with the course ID of the courses that they taught.</a:t>
            </a:r>
          </a:p>
          <a:p>
            <a:pPr>
              <a:buFont typeface="Monotype Sorts" charset="2"/>
              <a:buNone/>
            </a:pPr>
            <a:r>
              <a:rPr lang="en-US" altLang="en-US" sz="2000" dirty="0" smtClean="0"/>
              <a:t>      </a:t>
            </a:r>
          </a:p>
          <a:p>
            <a:pPr lvl="1"/>
            <a:r>
              <a:rPr lang="en-US" altLang="en-US" b="1" dirty="0" smtClean="0">
                <a:solidFill>
                  <a:srgbClr val="FF0000"/>
                </a:solidFill>
              </a:rPr>
              <a:t>select </a:t>
            </a:r>
            <a:r>
              <a:rPr lang="en-US" altLang="en-US" i="1" dirty="0" smtClean="0">
                <a:solidFill>
                  <a:srgbClr val="FF0000"/>
                </a:solidFill>
              </a:rPr>
              <a:t>name</a:t>
            </a:r>
            <a:r>
              <a:rPr lang="en-US" altLang="en-US" dirty="0" smtClean="0">
                <a:solidFill>
                  <a:srgbClr val="FF0000"/>
                </a:solidFill>
              </a:rPr>
              <a:t>, </a:t>
            </a:r>
            <a:r>
              <a:rPr lang="en-US" altLang="en-US" i="1" dirty="0" err="1" smtClean="0">
                <a:solidFill>
                  <a:srgbClr val="FF0000"/>
                </a:solidFill>
              </a:rPr>
              <a:t>course_id</a:t>
            </a:r>
            <a:r>
              <a:rPr lang="en-US" altLang="en-US" i="1" dirty="0" smtClean="0">
                <a:solidFill>
                  <a:srgbClr val="FF0000"/>
                </a:solidFill>
              </a:rPr>
              <a:t/>
            </a:r>
            <a:br>
              <a:rPr lang="en-US" altLang="en-US" i="1" dirty="0" smtClean="0">
                <a:solidFill>
                  <a:srgbClr val="FF0000"/>
                </a:solidFill>
              </a:rPr>
            </a:br>
            <a:r>
              <a:rPr lang="en-US" altLang="en-US" b="1" dirty="0" smtClean="0">
                <a:solidFill>
                  <a:srgbClr val="FF0000"/>
                </a:solidFill>
              </a:rPr>
              <a:t>from </a:t>
            </a:r>
            <a:r>
              <a:rPr lang="en-US" altLang="en-US" i="1" dirty="0" smtClean="0">
                <a:solidFill>
                  <a:srgbClr val="FF0000"/>
                </a:solidFill>
              </a:rPr>
              <a:t>instructor, teaches</a:t>
            </a:r>
            <a:br>
              <a:rPr lang="en-US" altLang="en-US" i="1" dirty="0" smtClean="0">
                <a:solidFill>
                  <a:srgbClr val="FF0000"/>
                </a:solidFill>
              </a:rPr>
            </a:br>
            <a:r>
              <a:rPr lang="en-US" altLang="en-US" b="1" dirty="0" smtClean="0">
                <a:solidFill>
                  <a:srgbClr val="FF0000"/>
                </a:solidFill>
              </a:rPr>
              <a:t>where </a:t>
            </a:r>
            <a:r>
              <a:rPr lang="en-US" altLang="en-US" i="1" dirty="0" smtClean="0">
                <a:solidFill>
                  <a:srgbClr val="FF0000"/>
                </a:solidFill>
              </a:rPr>
              <a:t>instructor.ID </a:t>
            </a:r>
            <a:r>
              <a:rPr lang="en-US" altLang="en-US" dirty="0" smtClean="0">
                <a:solidFill>
                  <a:srgbClr val="FF0000"/>
                </a:solidFill>
              </a:rPr>
              <a:t>= </a:t>
            </a:r>
            <a:r>
              <a:rPr lang="en-US" altLang="en-US" i="1" dirty="0" smtClean="0">
                <a:solidFill>
                  <a:srgbClr val="FF0000"/>
                </a:solidFill>
              </a:rPr>
              <a:t>teaches.ID</a:t>
            </a:r>
            <a:r>
              <a:rPr lang="en-US" altLang="en-US" dirty="0" smtClean="0">
                <a:solidFill>
                  <a:srgbClr val="FF0000"/>
                </a:solidFill>
              </a:rPr>
              <a:t>;</a:t>
            </a:r>
          </a:p>
          <a:p>
            <a:pPr lvl="1">
              <a:buFont typeface="Monotype Sorts" charset="2"/>
              <a:buNone/>
            </a:pPr>
            <a:endParaRPr lang="en-US" altLang="en-US" dirty="0" smtClean="0">
              <a:solidFill>
                <a:srgbClr val="FF0000"/>
              </a:solidFill>
            </a:endParaRPr>
          </a:p>
          <a:p>
            <a:pPr lvl="1"/>
            <a:r>
              <a:rPr lang="en-US" altLang="en-US" b="1" dirty="0" smtClean="0">
                <a:solidFill>
                  <a:srgbClr val="FF0000"/>
                </a:solidFill>
              </a:rPr>
              <a:t>select </a:t>
            </a:r>
            <a:r>
              <a:rPr lang="en-US" altLang="en-US" i="1" dirty="0" smtClean="0">
                <a:solidFill>
                  <a:srgbClr val="FF0000"/>
                </a:solidFill>
              </a:rPr>
              <a:t>name</a:t>
            </a:r>
            <a:r>
              <a:rPr lang="en-US" altLang="en-US" dirty="0" smtClean="0">
                <a:solidFill>
                  <a:srgbClr val="FF0000"/>
                </a:solidFill>
              </a:rPr>
              <a:t>,</a:t>
            </a:r>
            <a:r>
              <a:rPr lang="en-US" altLang="en-US" i="1" dirty="0" smtClean="0">
                <a:solidFill>
                  <a:srgbClr val="FF0000"/>
                </a:solidFill>
              </a:rPr>
              <a:t> </a:t>
            </a:r>
            <a:r>
              <a:rPr lang="en-US" altLang="en-US" i="1" dirty="0" err="1" smtClean="0">
                <a:solidFill>
                  <a:srgbClr val="FF0000"/>
                </a:solidFill>
              </a:rPr>
              <a:t>course_id</a:t>
            </a:r>
            <a:r>
              <a:rPr lang="en-US" altLang="en-US" i="1" dirty="0" smtClean="0">
                <a:solidFill>
                  <a:srgbClr val="FF0000"/>
                </a:solidFill>
              </a:rPr>
              <a:t/>
            </a:r>
            <a:br>
              <a:rPr lang="en-US" altLang="en-US" i="1" dirty="0" smtClean="0">
                <a:solidFill>
                  <a:srgbClr val="FF0000"/>
                </a:solidFill>
              </a:rPr>
            </a:br>
            <a:r>
              <a:rPr lang="en-US" altLang="en-US" b="1" dirty="0" smtClean="0">
                <a:solidFill>
                  <a:srgbClr val="FF0000"/>
                </a:solidFill>
              </a:rPr>
              <a:t>from </a:t>
            </a:r>
            <a:r>
              <a:rPr lang="en-US" altLang="en-US" i="1" dirty="0" smtClean="0">
                <a:solidFill>
                  <a:srgbClr val="FF0000"/>
                </a:solidFill>
              </a:rPr>
              <a:t>instructor </a:t>
            </a:r>
            <a:r>
              <a:rPr lang="en-US" altLang="en-US" b="1" dirty="0" smtClean="0">
                <a:solidFill>
                  <a:srgbClr val="FF0000"/>
                </a:solidFill>
              </a:rPr>
              <a:t>natural join </a:t>
            </a:r>
            <a:r>
              <a:rPr lang="en-US" altLang="en-US" i="1" dirty="0" smtClean="0">
                <a:solidFill>
                  <a:srgbClr val="FF0000"/>
                </a:solidFill>
              </a:rPr>
              <a:t>teaches</a:t>
            </a:r>
            <a:r>
              <a:rPr lang="en-US" altLang="en-US" dirty="0" smtClean="0">
                <a:solidFill>
                  <a:srgbClr val="FF0000"/>
                </a:solidFill>
              </a:rPr>
              <a:t>;</a:t>
            </a:r>
          </a:p>
          <a:p>
            <a:pPr>
              <a:buFont typeface="Monotype Sorts" charset="2"/>
              <a:buNone/>
            </a:pPr>
            <a:endParaRPr lang="en-US" altLang="en-US" sz="2000" dirty="0" smtClean="0"/>
          </a:p>
        </p:txBody>
      </p:sp>
      <p:pic>
        <p:nvPicPr>
          <p:cNvPr id="22532"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b="56506"/>
          <a:stretch>
            <a:fillRect/>
          </a:stretch>
        </p:blipFill>
        <p:spPr bwMode="auto">
          <a:xfrm>
            <a:off x="4579938" y="4506913"/>
            <a:ext cx="3890962"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8" descr="2"/>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388938" y="4505325"/>
            <a:ext cx="3883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6"/>
          <p:cNvSpPr txBox="1">
            <a:spLocks noChangeArrowheads="1"/>
          </p:cNvSpPr>
          <p:nvPr/>
        </p:nvSpPr>
        <p:spPr bwMode="auto">
          <a:xfrm>
            <a:off x="1649413" y="4098925"/>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defRPr>
            </a:lvl4pPr>
            <a:lvl5pPr marL="2057400" indent="-228600">
              <a:spcBef>
                <a:spcPct val="35000"/>
              </a:spcBef>
              <a:buClr>
                <a:schemeClr val="tx2"/>
              </a:buClr>
              <a:buSzPct val="75000"/>
              <a:buChar char="»"/>
              <a:defRPr kumimoji="1">
                <a:solidFill>
                  <a:schemeClr val="tx1"/>
                </a:solidFill>
                <a:latin typeface="Helvetica"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9pPr>
          </a:lstStyle>
          <a:p>
            <a:pPr>
              <a:spcBef>
                <a:spcPct val="0"/>
              </a:spcBef>
              <a:buClrTx/>
              <a:buSzTx/>
              <a:buFontTx/>
              <a:buNone/>
            </a:pPr>
            <a:r>
              <a:rPr kumimoji="0" lang="en-US" altLang="en-US" sz="2000" i="1"/>
              <a:t>instructor</a:t>
            </a:r>
          </a:p>
        </p:txBody>
      </p:sp>
      <p:sp>
        <p:nvSpPr>
          <p:cNvPr id="22535" name="Text Box 7"/>
          <p:cNvSpPr txBox="1">
            <a:spLocks noChangeArrowheads="1"/>
          </p:cNvSpPr>
          <p:nvPr/>
        </p:nvSpPr>
        <p:spPr bwMode="auto">
          <a:xfrm>
            <a:off x="5989638" y="4117975"/>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defRPr>
            </a:lvl4pPr>
            <a:lvl5pPr marL="2057400" indent="-228600">
              <a:spcBef>
                <a:spcPct val="35000"/>
              </a:spcBef>
              <a:buClr>
                <a:schemeClr val="tx2"/>
              </a:buClr>
              <a:buSzPct val="75000"/>
              <a:buChar char="»"/>
              <a:defRPr kumimoji="1">
                <a:solidFill>
                  <a:schemeClr val="tx1"/>
                </a:solidFill>
                <a:latin typeface="Helvetica"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9pPr>
          </a:lstStyle>
          <a:p>
            <a:pPr>
              <a:spcBef>
                <a:spcPct val="0"/>
              </a:spcBef>
              <a:buClrTx/>
              <a:buSzTx/>
              <a:buFontTx/>
              <a:buNone/>
            </a:pPr>
            <a:r>
              <a:rPr kumimoji="0" lang="en-US" altLang="en-US" sz="2000" i="1"/>
              <a:t>teaches</a:t>
            </a:r>
          </a:p>
        </p:txBody>
      </p:sp>
    </p:spTree>
    <p:extLst>
      <p:ext uri="{BB962C8B-B14F-4D97-AF65-F5344CB8AC3E}">
        <p14:creationId xmlns:p14="http://schemas.microsoft.com/office/powerpoint/2010/main" val="2895523929"/>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pPr>
              <a:defRPr/>
            </a:pPr>
            <a:r>
              <a:rPr lang="en-US" smtClean="0"/>
              <a:t>Natural Join (Cont.)</a:t>
            </a:r>
          </a:p>
        </p:txBody>
      </p:sp>
      <p:sp>
        <p:nvSpPr>
          <p:cNvPr id="23555" name="Rectangle 3"/>
          <p:cNvSpPr>
            <a:spLocks noGrp="1" noChangeArrowheads="1"/>
          </p:cNvSpPr>
          <p:nvPr>
            <p:ph type="body" idx="1"/>
          </p:nvPr>
        </p:nvSpPr>
        <p:spPr>
          <a:xfrm>
            <a:off x="304800" y="1236405"/>
            <a:ext cx="8396287" cy="5132387"/>
          </a:xfrm>
        </p:spPr>
        <p:txBody>
          <a:bodyPr/>
          <a:lstStyle/>
          <a:p>
            <a:r>
              <a:rPr lang="en-US" altLang="en-US" dirty="0" smtClean="0"/>
              <a:t>Danger in natural join: beware of unrelated attributes with same name which get equated incorrectly</a:t>
            </a:r>
            <a:endParaRPr lang="en-US" altLang="en-US" sz="1600" dirty="0" smtClean="0"/>
          </a:p>
          <a:p>
            <a:r>
              <a:rPr lang="en-US" altLang="en-US" dirty="0" smtClean="0"/>
              <a:t>List the names of instructors along with the titles of courses that they teach</a:t>
            </a:r>
            <a:r>
              <a:rPr lang="en-US" altLang="en-US" sz="1600" dirty="0" smtClean="0"/>
              <a:t> </a:t>
            </a:r>
          </a:p>
          <a:p>
            <a:pPr lvl="1"/>
            <a:r>
              <a:rPr lang="en-US" altLang="en-US" b="1" dirty="0" smtClean="0">
                <a:solidFill>
                  <a:srgbClr val="FF0000"/>
                </a:solidFill>
              </a:rPr>
              <a:t>Incorrect</a:t>
            </a:r>
            <a:r>
              <a:rPr lang="en-US" altLang="en-US" dirty="0" smtClean="0"/>
              <a:t> version (</a:t>
            </a:r>
            <a:r>
              <a:rPr lang="en-US" altLang="en-US" b="1" i="1" u="sng" dirty="0" smtClean="0"/>
              <a:t>makes</a:t>
            </a:r>
            <a:r>
              <a:rPr lang="en-US" altLang="en-US" sz="1600" b="1" i="1" u="sng" dirty="0" smtClean="0"/>
              <a:t> </a:t>
            </a:r>
            <a:r>
              <a:rPr lang="en-US" altLang="en-US" b="1" i="1" u="sng" dirty="0" err="1" smtClean="0"/>
              <a:t>course.dept_name</a:t>
            </a:r>
            <a:r>
              <a:rPr lang="en-US" altLang="en-US" sz="1600" b="1" i="1" u="sng" dirty="0" smtClean="0"/>
              <a:t> </a:t>
            </a:r>
            <a:r>
              <a:rPr lang="en-US" altLang="en-US" b="1" i="1" u="sng" dirty="0" smtClean="0"/>
              <a:t>= </a:t>
            </a:r>
            <a:r>
              <a:rPr lang="en-US" altLang="en-US" b="1" i="1" u="sng" dirty="0" err="1" smtClean="0"/>
              <a:t>instructor.dept_name</a:t>
            </a:r>
            <a:r>
              <a:rPr lang="en-US" altLang="en-US" dirty="0" smtClean="0"/>
              <a:t>)</a:t>
            </a:r>
            <a:endParaRPr lang="en-US" altLang="en-US" sz="1600" dirty="0" smtClean="0"/>
          </a:p>
          <a:p>
            <a:pPr lvl="2"/>
            <a:r>
              <a:rPr lang="en-US" altLang="en-US" b="1" dirty="0" smtClean="0"/>
              <a:t>select </a:t>
            </a:r>
            <a:r>
              <a:rPr lang="en-US" altLang="en-US" i="1" dirty="0" smtClean="0"/>
              <a:t>name</a:t>
            </a:r>
            <a:r>
              <a:rPr lang="en-US" altLang="en-US" dirty="0" smtClean="0"/>
              <a:t>, </a:t>
            </a:r>
            <a:r>
              <a:rPr lang="en-US" altLang="en-US" i="1" dirty="0" smtClean="0"/>
              <a:t>title</a:t>
            </a:r>
            <a:br>
              <a:rPr lang="en-US" altLang="en-US" i="1" dirty="0" smtClean="0"/>
            </a:br>
            <a:r>
              <a:rPr lang="en-US" altLang="en-US" b="1" dirty="0" smtClean="0"/>
              <a:t>from </a:t>
            </a:r>
            <a:r>
              <a:rPr lang="en-US" altLang="en-US" i="1" dirty="0" smtClean="0"/>
              <a:t>instructor </a:t>
            </a:r>
            <a:r>
              <a:rPr lang="en-US" altLang="en-US" b="1" dirty="0" smtClean="0"/>
              <a:t>natural join </a:t>
            </a:r>
            <a:r>
              <a:rPr lang="en-US" altLang="en-US" i="1" dirty="0" smtClean="0"/>
              <a:t>teaches </a:t>
            </a:r>
            <a:r>
              <a:rPr lang="en-US" altLang="en-US" b="1" dirty="0" smtClean="0"/>
              <a:t>natural join </a:t>
            </a:r>
            <a:r>
              <a:rPr lang="en-US" altLang="en-US" i="1" dirty="0" smtClean="0"/>
              <a:t>course</a:t>
            </a:r>
            <a:r>
              <a:rPr lang="en-US" altLang="en-US" dirty="0" smtClean="0"/>
              <a:t>;</a:t>
            </a:r>
            <a:endParaRPr lang="en-US" altLang="en-US" sz="1600" dirty="0" smtClean="0"/>
          </a:p>
          <a:p>
            <a:pPr lvl="1"/>
            <a:r>
              <a:rPr lang="en-US" altLang="en-US" b="1" dirty="0" smtClean="0">
                <a:solidFill>
                  <a:srgbClr val="00B050"/>
                </a:solidFill>
              </a:rPr>
              <a:t>Correct</a:t>
            </a:r>
            <a:r>
              <a:rPr lang="en-US" altLang="en-US" dirty="0" smtClean="0"/>
              <a:t> version</a:t>
            </a:r>
            <a:endParaRPr lang="en-US" altLang="en-US" sz="1600" dirty="0" smtClean="0"/>
          </a:p>
          <a:p>
            <a:pPr lvl="2"/>
            <a:r>
              <a:rPr lang="en-US" altLang="en-US" b="1" dirty="0" smtClean="0"/>
              <a:t>select </a:t>
            </a:r>
            <a:r>
              <a:rPr lang="en-US" altLang="en-US" i="1" dirty="0" smtClean="0"/>
              <a:t>name</a:t>
            </a:r>
            <a:r>
              <a:rPr lang="en-US" altLang="en-US" dirty="0" smtClean="0"/>
              <a:t>, </a:t>
            </a:r>
            <a:r>
              <a:rPr lang="en-US" altLang="en-US" i="1" dirty="0" smtClean="0"/>
              <a:t>title</a:t>
            </a:r>
            <a:br>
              <a:rPr lang="en-US" altLang="en-US" i="1" dirty="0" smtClean="0"/>
            </a:br>
            <a:r>
              <a:rPr lang="en-US" altLang="en-US" b="1" dirty="0" smtClean="0"/>
              <a:t>from </a:t>
            </a:r>
            <a:r>
              <a:rPr lang="en-US" altLang="en-US" i="1" u="sng" dirty="0" smtClean="0"/>
              <a:t>instructor </a:t>
            </a:r>
            <a:r>
              <a:rPr lang="en-US" altLang="en-US" b="1" u="sng" dirty="0" smtClean="0"/>
              <a:t>natural join </a:t>
            </a:r>
            <a:r>
              <a:rPr lang="en-US" altLang="en-US" i="1" u="sng" dirty="0" smtClean="0"/>
              <a:t>teaches</a:t>
            </a:r>
            <a:r>
              <a:rPr lang="en-US" altLang="en-US" dirty="0" smtClean="0"/>
              <a:t>, </a:t>
            </a:r>
            <a:r>
              <a:rPr lang="en-US" altLang="en-US" i="1" dirty="0" smtClean="0"/>
              <a:t>course</a:t>
            </a:r>
            <a:br>
              <a:rPr lang="en-US" altLang="en-US" i="1" dirty="0" smtClean="0"/>
            </a:br>
            <a:r>
              <a:rPr lang="en-US" altLang="en-US" b="1" dirty="0" smtClean="0"/>
              <a:t>where </a:t>
            </a:r>
            <a:r>
              <a:rPr lang="en-US" altLang="en-US" i="1" dirty="0" err="1" smtClean="0"/>
              <a:t>teaches</a:t>
            </a:r>
            <a:r>
              <a:rPr lang="en-US" altLang="en-US" dirty="0" err="1" smtClean="0"/>
              <a:t>.</a:t>
            </a:r>
            <a:r>
              <a:rPr lang="en-US" altLang="en-US" i="1" dirty="0" err="1" smtClean="0"/>
              <a:t>course_id</a:t>
            </a:r>
            <a:r>
              <a:rPr lang="en-US" altLang="en-US" i="1" dirty="0" smtClean="0"/>
              <a:t> </a:t>
            </a:r>
            <a:r>
              <a:rPr lang="en-US" altLang="en-US" dirty="0" smtClean="0"/>
              <a:t>= </a:t>
            </a:r>
            <a:r>
              <a:rPr lang="en-US" altLang="en-US" i="1" dirty="0" err="1" smtClean="0"/>
              <a:t>course</a:t>
            </a:r>
            <a:r>
              <a:rPr lang="en-US" altLang="en-US" dirty="0" err="1" smtClean="0"/>
              <a:t>.</a:t>
            </a:r>
            <a:r>
              <a:rPr lang="en-US" altLang="en-US" i="1" dirty="0" err="1" smtClean="0"/>
              <a:t>course_id</a:t>
            </a:r>
            <a:r>
              <a:rPr lang="en-US" altLang="en-US" dirty="0" smtClean="0"/>
              <a:t>;</a:t>
            </a:r>
            <a:endParaRPr lang="en-US" altLang="en-US" sz="1600" dirty="0" smtClean="0"/>
          </a:p>
          <a:p>
            <a:pPr lvl="1"/>
            <a:r>
              <a:rPr lang="en-US" altLang="en-US" dirty="0" smtClean="0"/>
              <a:t>Another correct version</a:t>
            </a:r>
            <a:endParaRPr lang="en-US" altLang="en-US" sz="1600" dirty="0" smtClean="0"/>
          </a:p>
          <a:p>
            <a:pPr lvl="2"/>
            <a:r>
              <a:rPr lang="en-US" altLang="en-US" b="1" dirty="0" smtClean="0"/>
              <a:t>select </a:t>
            </a:r>
            <a:r>
              <a:rPr lang="en-US" altLang="en-US" i="1" dirty="0" smtClean="0"/>
              <a:t>name</a:t>
            </a:r>
            <a:r>
              <a:rPr lang="en-US" altLang="en-US" dirty="0" smtClean="0"/>
              <a:t>, </a:t>
            </a:r>
            <a:r>
              <a:rPr lang="en-US" altLang="en-US" i="1" dirty="0" smtClean="0"/>
              <a:t>title</a:t>
            </a:r>
            <a:br>
              <a:rPr lang="en-US" altLang="en-US" i="1" dirty="0" smtClean="0"/>
            </a:br>
            <a:r>
              <a:rPr lang="en-US" altLang="en-US" b="1" dirty="0" smtClean="0"/>
              <a:t>from </a:t>
            </a:r>
            <a:r>
              <a:rPr lang="en-US" altLang="en-US" dirty="0" smtClean="0"/>
              <a:t>(</a:t>
            </a:r>
            <a:r>
              <a:rPr lang="en-US" altLang="en-US" i="1" dirty="0" smtClean="0"/>
              <a:t>instructor </a:t>
            </a:r>
            <a:r>
              <a:rPr lang="en-US" altLang="en-US" b="1" dirty="0" smtClean="0"/>
              <a:t>natural join </a:t>
            </a:r>
            <a:r>
              <a:rPr lang="en-US" altLang="en-US" i="1" dirty="0" smtClean="0"/>
              <a:t>teaches</a:t>
            </a:r>
            <a:r>
              <a:rPr lang="en-US" altLang="en-US" dirty="0" smtClean="0"/>
              <a:t>)</a:t>
            </a:r>
            <a:r>
              <a:rPr lang="en-US" altLang="en-US" b="1" dirty="0" smtClean="0"/>
              <a:t/>
            </a:r>
            <a:br>
              <a:rPr lang="en-US" altLang="en-US" b="1" dirty="0" smtClean="0"/>
            </a:br>
            <a:r>
              <a:rPr lang="en-US" altLang="en-US" b="1" dirty="0" smtClean="0"/>
              <a:t>                                            join </a:t>
            </a:r>
            <a:r>
              <a:rPr lang="en-US" altLang="en-US" i="1" dirty="0" smtClean="0"/>
              <a:t>course </a:t>
            </a:r>
            <a:r>
              <a:rPr lang="en-US" altLang="en-US" b="1" dirty="0" smtClean="0"/>
              <a:t>using </a:t>
            </a:r>
            <a:r>
              <a:rPr lang="en-US" altLang="en-US" dirty="0" smtClean="0"/>
              <a:t>(</a:t>
            </a:r>
            <a:r>
              <a:rPr lang="en-US" altLang="en-US" i="1" dirty="0" err="1" smtClean="0"/>
              <a:t>course_id</a:t>
            </a:r>
            <a:r>
              <a:rPr lang="en-US" altLang="en-US" dirty="0" smtClean="0"/>
              <a:t>);</a:t>
            </a:r>
            <a:endParaRPr lang="en-US" altLang="en-US" sz="1600" dirty="0" smtClean="0"/>
          </a:p>
          <a:p>
            <a:endParaRPr lang="en-US" altLang="en-US" sz="1600" dirty="0" smtClean="0"/>
          </a:p>
        </p:txBody>
      </p:sp>
      <p:pic>
        <p:nvPicPr>
          <p:cNvPr id="23556"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b="56506"/>
          <a:stretch>
            <a:fillRect/>
          </a:stretch>
        </p:blipFill>
        <p:spPr bwMode="auto">
          <a:xfrm>
            <a:off x="7348538" y="3041650"/>
            <a:ext cx="1795462"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8" descr="2"/>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7354888" y="4224338"/>
            <a:ext cx="1792287"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6"/>
          <p:cNvSpPr txBox="1">
            <a:spLocks noChangeArrowheads="1"/>
          </p:cNvSpPr>
          <p:nvPr/>
        </p:nvSpPr>
        <p:spPr bwMode="auto">
          <a:xfrm>
            <a:off x="7762875" y="3824288"/>
            <a:ext cx="12811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defRPr>
            </a:lvl4pPr>
            <a:lvl5pPr marL="2057400" indent="-228600">
              <a:spcBef>
                <a:spcPct val="35000"/>
              </a:spcBef>
              <a:buClr>
                <a:schemeClr val="tx2"/>
              </a:buClr>
              <a:buSzPct val="75000"/>
              <a:buChar char="»"/>
              <a:defRPr kumimoji="1">
                <a:solidFill>
                  <a:schemeClr val="tx1"/>
                </a:solidFill>
                <a:latin typeface="Helvetica"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9pPr>
          </a:lstStyle>
          <a:p>
            <a:pPr>
              <a:spcBef>
                <a:spcPct val="0"/>
              </a:spcBef>
              <a:buClrTx/>
              <a:buSzTx/>
              <a:buFontTx/>
              <a:buNone/>
            </a:pPr>
            <a:r>
              <a:rPr kumimoji="0" lang="en-US" altLang="en-US" b="1" i="1"/>
              <a:t>instructor</a:t>
            </a:r>
          </a:p>
        </p:txBody>
      </p:sp>
      <p:sp>
        <p:nvSpPr>
          <p:cNvPr id="23559" name="Text Box 7"/>
          <p:cNvSpPr txBox="1">
            <a:spLocks noChangeArrowheads="1"/>
          </p:cNvSpPr>
          <p:nvPr/>
        </p:nvSpPr>
        <p:spPr bwMode="auto">
          <a:xfrm>
            <a:off x="7837488" y="2746375"/>
            <a:ext cx="1130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2"/>
              <a:buChar char="n"/>
              <a:defRPr kumimoji="1">
                <a:solidFill>
                  <a:schemeClr val="tx1"/>
                </a:solidFill>
                <a:latin typeface="Helvetica"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defRPr>
            </a:lvl4pPr>
            <a:lvl5pPr marL="2057400" indent="-228600">
              <a:spcBef>
                <a:spcPct val="35000"/>
              </a:spcBef>
              <a:buClr>
                <a:schemeClr val="tx2"/>
              </a:buClr>
              <a:buSzPct val="75000"/>
              <a:buChar char="»"/>
              <a:defRPr kumimoji="1">
                <a:solidFill>
                  <a:schemeClr val="tx1"/>
                </a:solidFill>
                <a:latin typeface="Helvetica"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9pPr>
          </a:lstStyle>
          <a:p>
            <a:pPr>
              <a:spcBef>
                <a:spcPct val="0"/>
              </a:spcBef>
              <a:buClrTx/>
              <a:buSzTx/>
              <a:buFontTx/>
              <a:buNone/>
            </a:pPr>
            <a:r>
              <a:rPr kumimoji="0" lang="en-US" altLang="en-US" b="1" i="1"/>
              <a:t>teaches</a:t>
            </a:r>
          </a:p>
        </p:txBody>
      </p:sp>
      <p:pic>
        <p:nvPicPr>
          <p:cNvPr id="235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8275" y="5176838"/>
            <a:ext cx="104775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0957413"/>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a:t>Write SELECT statements to access data from more than one table using equijoins and </a:t>
            </a:r>
            <a:r>
              <a:rPr lang="en-US" dirty="0" err="1"/>
              <a:t>nonequijoins</a:t>
            </a:r>
            <a:endParaRPr lang="en-US" dirty="0"/>
          </a:p>
          <a:p>
            <a:r>
              <a:rPr lang="en-US" dirty="0"/>
              <a:t>Join a table to itself by using a self-join</a:t>
            </a:r>
          </a:p>
          <a:p>
            <a:r>
              <a:rPr lang="en-US" dirty="0"/>
              <a:t>View data that generally does not meet a join condition by using outer joins</a:t>
            </a:r>
          </a:p>
          <a:p>
            <a:r>
              <a:rPr lang="en-US" dirty="0"/>
              <a:t>Generate a Cartesian product of all rows from two or more tables</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a:t>
            </a:fld>
            <a:endParaRPr lang="en-US"/>
          </a:p>
        </p:txBody>
      </p:sp>
    </p:spTree>
    <p:extLst>
      <p:ext uri="{BB962C8B-B14F-4D97-AF65-F5344CB8AC3E}">
        <p14:creationId xmlns:p14="http://schemas.microsoft.com/office/powerpoint/2010/main" val="1178033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 using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there are many columns that have the same names in the tables you are joining and they do not have the same datatype, or you want to specify the columns that should be considered for an </a:t>
            </a:r>
            <a:r>
              <a:rPr lang="en-US" dirty="0" smtClean="0"/>
              <a:t>equijoin</a:t>
            </a:r>
          </a:p>
          <a:p>
            <a:endParaRPr lang="en-US" dirty="0"/>
          </a:p>
          <a:p>
            <a:r>
              <a:rPr lang="en-US" sz="2000" b="1" dirty="0">
                <a:solidFill>
                  <a:srgbClr val="FF0000"/>
                </a:solidFill>
              </a:rPr>
              <a:t>SELECT</a:t>
            </a:r>
            <a:r>
              <a:rPr lang="en-US" sz="2000" dirty="0">
                <a:solidFill>
                  <a:srgbClr val="FF0000"/>
                </a:solidFill>
              </a:rPr>
              <a:t> </a:t>
            </a:r>
            <a:r>
              <a:rPr lang="en-US" sz="2000" dirty="0" err="1">
                <a:solidFill>
                  <a:srgbClr val="FF0000"/>
                </a:solidFill>
              </a:rPr>
              <a:t>location_id</a:t>
            </a:r>
            <a:r>
              <a:rPr lang="en-US" sz="2000" dirty="0">
                <a:solidFill>
                  <a:srgbClr val="FF0000"/>
                </a:solidFill>
              </a:rPr>
              <a:t>, city, </a:t>
            </a:r>
            <a:r>
              <a:rPr lang="en-US" sz="2000" dirty="0" err="1">
                <a:solidFill>
                  <a:srgbClr val="FF0000"/>
                </a:solidFill>
              </a:rPr>
              <a:t>department_name</a:t>
            </a:r>
            <a:r>
              <a:rPr lang="en-US" sz="2000" dirty="0">
                <a:solidFill>
                  <a:srgbClr val="FF0000"/>
                </a:solidFill>
              </a:rPr>
              <a:t/>
            </a:r>
            <a:br>
              <a:rPr lang="en-US" sz="2000" dirty="0">
                <a:solidFill>
                  <a:srgbClr val="FF0000"/>
                </a:solidFill>
              </a:rPr>
            </a:br>
            <a:r>
              <a:rPr lang="en-US" sz="2000" b="1" dirty="0">
                <a:solidFill>
                  <a:srgbClr val="FF0000"/>
                </a:solidFill>
              </a:rPr>
              <a:t>FROM</a:t>
            </a:r>
            <a:r>
              <a:rPr lang="en-US" sz="2000" dirty="0">
                <a:solidFill>
                  <a:srgbClr val="FF0000"/>
                </a:solidFill>
              </a:rPr>
              <a:t> </a:t>
            </a:r>
            <a:r>
              <a:rPr lang="en-US" sz="2000" dirty="0" smtClean="0">
                <a:solidFill>
                  <a:srgbClr val="FF0000"/>
                </a:solidFill>
              </a:rPr>
              <a:t>locations </a:t>
            </a:r>
            <a:r>
              <a:rPr lang="en-US" sz="2000" b="1" u="sng" dirty="0">
                <a:solidFill>
                  <a:srgbClr val="FF0000"/>
                </a:solidFill>
              </a:rPr>
              <a:t>JOIN</a:t>
            </a:r>
            <a:r>
              <a:rPr lang="en-US" sz="2000" dirty="0">
                <a:solidFill>
                  <a:srgbClr val="FF0000"/>
                </a:solidFill>
              </a:rPr>
              <a:t> departments </a:t>
            </a:r>
            <a:r>
              <a:rPr lang="en-US" sz="2000" b="1" u="sng" dirty="0">
                <a:solidFill>
                  <a:srgbClr val="FF0000"/>
                </a:solidFill>
              </a:rPr>
              <a:t>USING</a:t>
            </a:r>
            <a:r>
              <a:rPr lang="en-US" sz="2000" dirty="0">
                <a:solidFill>
                  <a:srgbClr val="FF0000"/>
                </a:solidFill>
              </a:rPr>
              <a:t> (</a:t>
            </a:r>
            <a:r>
              <a:rPr lang="en-US" sz="2000" dirty="0" err="1">
                <a:solidFill>
                  <a:srgbClr val="FF0000"/>
                </a:solidFill>
              </a:rPr>
              <a:t>location_id</a:t>
            </a:r>
            <a:r>
              <a:rPr lang="en-US" sz="2000" dirty="0" smtClean="0">
                <a:solidFill>
                  <a:srgbClr val="FF0000"/>
                </a:solidFill>
              </a:rPr>
              <a:t>);</a:t>
            </a:r>
          </a:p>
          <a:p>
            <a:endParaRPr lang="en-US" sz="2000" dirty="0">
              <a:solidFill>
                <a:srgbClr val="FF0000"/>
              </a:solidFill>
            </a:endParaRPr>
          </a:p>
          <a:p>
            <a:r>
              <a:rPr lang="en-US" sz="2000" b="1" dirty="0"/>
              <a:t>SELECT</a:t>
            </a:r>
            <a:r>
              <a:rPr lang="en-US" sz="2000" dirty="0"/>
              <a:t> </a:t>
            </a:r>
            <a:r>
              <a:rPr lang="en-US" sz="2000" dirty="0" err="1"/>
              <a:t>region_name</a:t>
            </a:r>
            <a:r>
              <a:rPr lang="en-US" sz="2000" dirty="0"/>
              <a:t>, </a:t>
            </a:r>
            <a:r>
              <a:rPr lang="en-US" sz="2000" dirty="0" err="1"/>
              <a:t>country_name</a:t>
            </a:r>
            <a:r>
              <a:rPr lang="en-US" sz="2000" dirty="0"/>
              <a:t>, city</a:t>
            </a:r>
            <a:r>
              <a:rPr lang="en-US" sz="2000" dirty="0"/>
              <a:t/>
            </a:r>
            <a:br>
              <a:rPr lang="en-US" sz="2000" dirty="0"/>
            </a:br>
            <a:r>
              <a:rPr lang="en-US" sz="2000" b="1" dirty="0"/>
              <a:t>FROM</a:t>
            </a:r>
            <a:r>
              <a:rPr lang="en-US" sz="2000" dirty="0"/>
              <a:t> regions</a:t>
            </a:r>
            <a:r>
              <a:rPr lang="en-US" sz="2000" dirty="0"/>
              <a:t/>
            </a:r>
            <a:br>
              <a:rPr lang="en-US" sz="2000" dirty="0"/>
            </a:br>
            <a:r>
              <a:rPr lang="en-US" sz="2000" b="1" dirty="0"/>
              <a:t>JOIN</a:t>
            </a:r>
            <a:r>
              <a:rPr lang="en-US" sz="2000" dirty="0"/>
              <a:t> countries USING (</a:t>
            </a:r>
            <a:r>
              <a:rPr lang="en-US" sz="2000" dirty="0" err="1"/>
              <a:t>region_id</a:t>
            </a:r>
            <a:r>
              <a:rPr lang="en-US" sz="2000" dirty="0"/>
              <a:t>)</a:t>
            </a:r>
            <a:r>
              <a:rPr lang="en-US" sz="2000" dirty="0"/>
              <a:t/>
            </a:r>
            <a:br>
              <a:rPr lang="en-US" sz="2000" dirty="0"/>
            </a:br>
            <a:r>
              <a:rPr lang="en-US" sz="2000" b="1" dirty="0"/>
              <a:t>JOIN</a:t>
            </a:r>
            <a:r>
              <a:rPr lang="en-US" sz="2000" dirty="0"/>
              <a:t> locations USING (</a:t>
            </a:r>
            <a:r>
              <a:rPr lang="en-US" sz="2000" dirty="0" err="1"/>
              <a:t>country_id</a:t>
            </a:r>
            <a:r>
              <a:rPr lang="en-US" sz="2000" dirty="0"/>
              <a:t>)</a:t>
            </a:r>
            <a:r>
              <a:rPr lang="en-US" sz="2000" dirty="0"/>
              <a:t/>
            </a:r>
            <a:br>
              <a:rPr lang="en-US" sz="2000" dirty="0"/>
            </a:br>
            <a:r>
              <a:rPr lang="en-US" sz="2000" b="1" dirty="0"/>
              <a:t>WHERE</a:t>
            </a:r>
            <a:r>
              <a:rPr lang="en-US" sz="2000" dirty="0"/>
              <a:t> </a:t>
            </a:r>
            <a:r>
              <a:rPr lang="en-US" sz="2000" dirty="0" err="1"/>
              <a:t>country_id</a:t>
            </a:r>
            <a:r>
              <a:rPr lang="en-US" sz="2000" dirty="0"/>
              <a:t> = 'US'</a:t>
            </a:r>
            <a:r>
              <a:rPr lang="en-US" sz="2000" dirty="0"/>
              <a:t/>
            </a:r>
            <a:br>
              <a:rPr lang="en-US" sz="2000" dirty="0"/>
            </a:br>
            <a:r>
              <a:rPr lang="en-US" sz="2000" b="1" dirty="0"/>
              <a:t>ORDER BY </a:t>
            </a:r>
            <a:r>
              <a:rPr lang="en-US" sz="2000" dirty="0"/>
              <a:t>1;</a:t>
            </a:r>
            <a:endParaRPr lang="en-US" sz="2000" dirty="0">
              <a:solidFill>
                <a:srgbClr val="FF0000"/>
              </a:solidFill>
            </a:endParaRPr>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dirty="0" smtClean="0"/>
              <a:t>ITM 422 - Aldawud</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20</a:t>
            </a:fld>
            <a:endParaRPr lang="en-US"/>
          </a:p>
        </p:txBody>
      </p:sp>
    </p:spTree>
    <p:extLst>
      <p:ext uri="{BB962C8B-B14F-4D97-AF65-F5344CB8AC3E}">
        <p14:creationId xmlns:p14="http://schemas.microsoft.com/office/powerpoint/2010/main" val="1276684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JOIN…ON</a:t>
            </a:r>
            <a:endParaRPr lang="en-US" dirty="0"/>
          </a:p>
        </p:txBody>
      </p:sp>
      <p:sp>
        <p:nvSpPr>
          <p:cNvPr id="3" name="Content Placeholder 2"/>
          <p:cNvSpPr>
            <a:spLocks noGrp="1"/>
          </p:cNvSpPr>
          <p:nvPr>
            <p:ph idx="1"/>
          </p:nvPr>
        </p:nvSpPr>
        <p:spPr/>
        <p:txBody>
          <a:bodyPr/>
          <a:lstStyle/>
          <a:p>
            <a:r>
              <a:rPr lang="en-US" dirty="0"/>
              <a:t>When you do not have common column names between tables to make a join or if you want to specify arbitrary join conditions, you can use the </a:t>
            </a:r>
            <a:r>
              <a:rPr lang="en-US" b="1" dirty="0"/>
              <a:t>JOIN…ON</a:t>
            </a:r>
            <a:r>
              <a:rPr lang="en-US" dirty="0"/>
              <a:t> syntax</a:t>
            </a:r>
            <a:r>
              <a:rPr lang="en-US" dirty="0" smtClean="0"/>
              <a:t>.</a:t>
            </a:r>
          </a:p>
          <a:p>
            <a:endParaRPr lang="en-US" dirty="0"/>
          </a:p>
          <a:p>
            <a:r>
              <a:rPr lang="en-US" b="1" dirty="0">
                <a:solidFill>
                  <a:srgbClr val="FF0000"/>
                </a:solidFill>
              </a:rPr>
              <a:t>SELECT</a:t>
            </a:r>
            <a:r>
              <a:rPr lang="en-US" dirty="0">
                <a:solidFill>
                  <a:srgbClr val="FF0000"/>
                </a:solidFill>
              </a:rPr>
              <a:t> </a:t>
            </a:r>
            <a:r>
              <a:rPr lang="en-US" dirty="0" err="1">
                <a:solidFill>
                  <a:srgbClr val="FF0000"/>
                </a:solidFill>
              </a:rPr>
              <a:t>region_name</a:t>
            </a:r>
            <a:r>
              <a:rPr lang="en-US" dirty="0">
                <a:solidFill>
                  <a:srgbClr val="FF0000"/>
                </a:solidFill>
              </a:rPr>
              <a:t>, </a:t>
            </a:r>
            <a:r>
              <a:rPr lang="en-US" dirty="0" err="1">
                <a:solidFill>
                  <a:srgbClr val="FF0000"/>
                </a:solidFill>
              </a:rPr>
              <a:t>country_name</a:t>
            </a:r>
            <a:r>
              <a:rPr lang="en-US" dirty="0">
                <a:solidFill>
                  <a:srgbClr val="FF0000"/>
                </a:solidFill>
              </a:rPr>
              <a:t>, city</a:t>
            </a:r>
            <a:r>
              <a:rPr lang="en-US" dirty="0">
                <a:solidFill>
                  <a:srgbClr val="FF0000"/>
                </a:solidFill>
              </a:rPr>
              <a:t/>
            </a:r>
            <a:br>
              <a:rPr lang="en-US" dirty="0">
                <a:solidFill>
                  <a:srgbClr val="FF0000"/>
                </a:solidFill>
              </a:rPr>
            </a:br>
            <a:r>
              <a:rPr lang="en-US" b="1" dirty="0">
                <a:solidFill>
                  <a:srgbClr val="FF0000"/>
                </a:solidFill>
              </a:rPr>
              <a:t>FROM</a:t>
            </a:r>
            <a:r>
              <a:rPr lang="en-US" dirty="0">
                <a:solidFill>
                  <a:srgbClr val="FF0000"/>
                </a:solidFill>
              </a:rPr>
              <a:t> regions r</a:t>
            </a:r>
            <a:r>
              <a:rPr lang="en-US" dirty="0">
                <a:solidFill>
                  <a:srgbClr val="FF0000"/>
                </a:solidFill>
              </a:rPr>
              <a:t/>
            </a:r>
            <a:br>
              <a:rPr lang="en-US" dirty="0">
                <a:solidFill>
                  <a:srgbClr val="FF0000"/>
                </a:solidFill>
              </a:rPr>
            </a:br>
            <a:r>
              <a:rPr lang="en-US" b="1" u="sng" dirty="0">
                <a:solidFill>
                  <a:srgbClr val="FF0000"/>
                </a:solidFill>
              </a:rPr>
              <a:t>JOIN</a:t>
            </a:r>
            <a:r>
              <a:rPr lang="en-US" dirty="0">
                <a:solidFill>
                  <a:srgbClr val="FF0000"/>
                </a:solidFill>
              </a:rPr>
              <a:t> countries c </a:t>
            </a:r>
            <a:r>
              <a:rPr lang="en-US" b="1" u="sng" dirty="0">
                <a:solidFill>
                  <a:srgbClr val="FF0000"/>
                </a:solidFill>
              </a:rPr>
              <a:t>ON</a:t>
            </a:r>
            <a:r>
              <a:rPr lang="en-US" dirty="0">
                <a:solidFill>
                  <a:srgbClr val="FF0000"/>
                </a:solidFill>
              </a:rPr>
              <a:t> </a:t>
            </a:r>
            <a:r>
              <a:rPr lang="en-US" dirty="0" err="1">
                <a:solidFill>
                  <a:srgbClr val="FF0000"/>
                </a:solidFill>
              </a:rPr>
              <a:t>r.region_id</a:t>
            </a:r>
            <a:r>
              <a:rPr lang="en-US" dirty="0">
                <a:solidFill>
                  <a:srgbClr val="FF0000"/>
                </a:solidFill>
              </a:rPr>
              <a:t> = </a:t>
            </a:r>
            <a:r>
              <a:rPr lang="en-US" dirty="0" err="1">
                <a:solidFill>
                  <a:srgbClr val="FF0000"/>
                </a:solidFill>
              </a:rPr>
              <a:t>c.region_id</a:t>
            </a:r>
            <a:r>
              <a:rPr lang="en-US" dirty="0">
                <a:solidFill>
                  <a:srgbClr val="FF0000"/>
                </a:solidFill>
              </a:rPr>
              <a:t/>
            </a:r>
            <a:br>
              <a:rPr lang="en-US" dirty="0">
                <a:solidFill>
                  <a:srgbClr val="FF0000"/>
                </a:solidFill>
              </a:rPr>
            </a:br>
            <a:r>
              <a:rPr lang="en-US" b="1" u="sng" dirty="0">
                <a:solidFill>
                  <a:srgbClr val="FF0000"/>
                </a:solidFill>
              </a:rPr>
              <a:t>JOIN</a:t>
            </a:r>
            <a:r>
              <a:rPr lang="en-US" dirty="0">
                <a:solidFill>
                  <a:srgbClr val="FF0000"/>
                </a:solidFill>
              </a:rPr>
              <a:t> locations l </a:t>
            </a:r>
            <a:r>
              <a:rPr lang="en-US" b="1" u="sng" dirty="0">
                <a:solidFill>
                  <a:srgbClr val="FF0000"/>
                </a:solidFill>
              </a:rPr>
              <a:t>ON</a:t>
            </a:r>
            <a:r>
              <a:rPr lang="en-US" dirty="0">
                <a:solidFill>
                  <a:srgbClr val="FF0000"/>
                </a:solidFill>
              </a:rPr>
              <a:t> </a:t>
            </a:r>
            <a:r>
              <a:rPr lang="en-US" dirty="0" err="1">
                <a:solidFill>
                  <a:srgbClr val="FF0000"/>
                </a:solidFill>
              </a:rPr>
              <a:t>c.country_id</a:t>
            </a:r>
            <a:r>
              <a:rPr lang="en-US" dirty="0">
                <a:solidFill>
                  <a:srgbClr val="FF0000"/>
                </a:solidFill>
              </a:rPr>
              <a:t> = </a:t>
            </a:r>
            <a:r>
              <a:rPr lang="en-US" dirty="0" err="1">
                <a:solidFill>
                  <a:srgbClr val="FF0000"/>
                </a:solidFill>
              </a:rPr>
              <a:t>l.country_id</a:t>
            </a:r>
            <a:r>
              <a:rPr lang="en-US" dirty="0">
                <a:solidFill>
                  <a:srgbClr val="FF0000"/>
                </a:solidFill>
              </a:rPr>
              <a:t/>
            </a:r>
            <a:br>
              <a:rPr lang="en-US" dirty="0">
                <a:solidFill>
                  <a:srgbClr val="FF0000"/>
                </a:solidFill>
              </a:rPr>
            </a:br>
            <a:r>
              <a:rPr lang="en-US" b="1" dirty="0">
                <a:solidFill>
                  <a:srgbClr val="FF0000"/>
                </a:solidFill>
              </a:rPr>
              <a:t>WHERE</a:t>
            </a:r>
            <a:r>
              <a:rPr lang="en-US" dirty="0">
                <a:solidFill>
                  <a:srgbClr val="FF0000"/>
                </a:solidFill>
              </a:rPr>
              <a:t> </a:t>
            </a:r>
            <a:r>
              <a:rPr lang="en-US" dirty="0" err="1">
                <a:solidFill>
                  <a:srgbClr val="FF0000"/>
                </a:solidFill>
              </a:rPr>
              <a:t>c.country_id</a:t>
            </a:r>
            <a:r>
              <a:rPr lang="en-US" dirty="0">
                <a:solidFill>
                  <a:srgbClr val="FF0000"/>
                </a:solidFill>
              </a:rPr>
              <a:t> = 'US';</a:t>
            </a:r>
            <a:endParaRPr lang="en-US" dirty="0">
              <a:solidFill>
                <a:srgbClr val="FF0000"/>
              </a:solidFill>
            </a:endParaRPr>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dirty="0" smtClean="0"/>
              <a:t>Footer Text</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pPr/>
              <a:t>21</a:t>
            </a:fld>
            <a:endParaRPr lang="en-US"/>
          </a:p>
        </p:txBody>
      </p:sp>
    </p:spTree>
    <p:extLst>
      <p:ext uri="{BB962C8B-B14F-4D97-AF65-F5344CB8AC3E}">
        <p14:creationId xmlns:p14="http://schemas.microsoft.com/office/powerpoint/2010/main" val="1922750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Self-Joins</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i="1" dirty="0"/>
              <a:t>self-join</a:t>
            </a:r>
            <a:r>
              <a:rPr lang="en-US" dirty="0"/>
              <a:t> joins a table to itself. The table name appears in the </a:t>
            </a:r>
            <a:r>
              <a:rPr lang="en-US" dirty="0"/>
              <a:t>FROM</a:t>
            </a:r>
            <a:r>
              <a:rPr lang="en-US" dirty="0"/>
              <a:t> clause twice, with different alias </a:t>
            </a:r>
            <a:r>
              <a:rPr lang="en-US" dirty="0" smtClean="0"/>
              <a:t>names.</a:t>
            </a:r>
          </a:p>
          <a:p>
            <a:pPr lvl="1"/>
            <a:r>
              <a:rPr lang="en-US" dirty="0"/>
              <a:t>When performing self-joins in the ANSI syntax, you must always use the </a:t>
            </a:r>
            <a:r>
              <a:rPr lang="en-US" dirty="0"/>
              <a:t>JOIN…ON</a:t>
            </a:r>
            <a:r>
              <a:rPr lang="en-US" dirty="0"/>
              <a:t> syntax. You cannot use </a:t>
            </a:r>
            <a:r>
              <a:rPr lang="en-US" dirty="0"/>
              <a:t>NATURAL JOIN</a:t>
            </a:r>
            <a:r>
              <a:rPr lang="en-US" dirty="0"/>
              <a:t> and </a:t>
            </a:r>
            <a:r>
              <a:rPr lang="en-US" dirty="0"/>
              <a:t>JOIN…USING</a:t>
            </a:r>
            <a:endParaRPr lang="en-US" dirty="0" smtClean="0"/>
          </a:p>
          <a:p>
            <a:endParaRPr lang="en-US" dirty="0"/>
          </a:p>
          <a:p>
            <a:r>
              <a:rPr lang="en-US" sz="2000" dirty="0">
                <a:solidFill>
                  <a:srgbClr val="FF0000"/>
                </a:solidFill>
              </a:rPr>
              <a:t>SELECT </a:t>
            </a:r>
            <a:r>
              <a:rPr lang="en-US" sz="2000" dirty="0" err="1">
                <a:solidFill>
                  <a:srgbClr val="FF0000"/>
                </a:solidFill>
              </a:rPr>
              <a:t>e.last_name</a:t>
            </a:r>
            <a:r>
              <a:rPr lang="en-US" sz="2000" dirty="0">
                <a:solidFill>
                  <a:srgbClr val="FF0000"/>
                </a:solidFill>
              </a:rPr>
              <a:t> Employee, </a:t>
            </a:r>
            <a:r>
              <a:rPr lang="en-US" sz="2000" dirty="0" err="1">
                <a:solidFill>
                  <a:srgbClr val="FF0000"/>
                </a:solidFill>
              </a:rPr>
              <a:t>m.last_name</a:t>
            </a:r>
            <a:r>
              <a:rPr lang="en-US" sz="2000" dirty="0">
                <a:solidFill>
                  <a:srgbClr val="FF0000"/>
                </a:solidFill>
              </a:rPr>
              <a:t> Manager</a:t>
            </a:r>
            <a:r>
              <a:rPr lang="en-US" sz="2000" dirty="0">
                <a:solidFill>
                  <a:srgbClr val="FF0000"/>
                </a:solidFill>
              </a:rPr>
              <a:t/>
            </a:r>
            <a:br>
              <a:rPr lang="en-US" sz="2000" dirty="0">
                <a:solidFill>
                  <a:srgbClr val="FF0000"/>
                </a:solidFill>
              </a:rPr>
            </a:br>
            <a:r>
              <a:rPr lang="en-US" sz="2000" dirty="0">
                <a:solidFill>
                  <a:srgbClr val="FF0000"/>
                </a:solidFill>
              </a:rPr>
              <a:t>FROM employees e, employees m</a:t>
            </a:r>
            <a:r>
              <a:rPr lang="en-US" sz="2000" dirty="0">
                <a:solidFill>
                  <a:srgbClr val="FF0000"/>
                </a:solidFill>
              </a:rPr>
              <a:t/>
            </a:r>
            <a:br>
              <a:rPr lang="en-US" sz="2000" dirty="0">
                <a:solidFill>
                  <a:srgbClr val="FF0000"/>
                </a:solidFill>
              </a:rPr>
            </a:br>
            <a:r>
              <a:rPr lang="en-US" sz="2000" dirty="0">
                <a:solidFill>
                  <a:srgbClr val="FF0000"/>
                </a:solidFill>
              </a:rPr>
              <a:t>WHERE </a:t>
            </a:r>
            <a:r>
              <a:rPr lang="en-US" sz="2000" dirty="0" err="1" smtClean="0">
                <a:solidFill>
                  <a:srgbClr val="FF0000"/>
                </a:solidFill>
              </a:rPr>
              <a:t>m.employee_id</a:t>
            </a:r>
            <a:r>
              <a:rPr lang="en-US" sz="2000" dirty="0" smtClean="0">
                <a:solidFill>
                  <a:srgbClr val="FF0000"/>
                </a:solidFill>
              </a:rPr>
              <a:t> </a:t>
            </a:r>
            <a:r>
              <a:rPr lang="en-US" sz="2000" dirty="0">
                <a:solidFill>
                  <a:srgbClr val="FF0000"/>
                </a:solidFill>
              </a:rPr>
              <a:t>= </a:t>
            </a:r>
            <a:r>
              <a:rPr lang="en-US" sz="2000" dirty="0" err="1">
                <a:solidFill>
                  <a:srgbClr val="FF0000"/>
                </a:solidFill>
              </a:rPr>
              <a:t>e.manager_id</a:t>
            </a:r>
            <a:r>
              <a:rPr lang="en-US" sz="2000" dirty="0" smtClean="0">
                <a:solidFill>
                  <a:srgbClr val="FF0000"/>
                </a:solidFill>
              </a:rPr>
              <a:t>;</a:t>
            </a:r>
          </a:p>
          <a:p>
            <a:endParaRPr lang="en-US" sz="2000" dirty="0">
              <a:solidFill>
                <a:srgbClr val="FF0000"/>
              </a:solidFill>
            </a:endParaRPr>
          </a:p>
          <a:p>
            <a:r>
              <a:rPr lang="en-US" sz="2000" b="1" dirty="0"/>
              <a:t>SELECT</a:t>
            </a:r>
            <a:r>
              <a:rPr lang="en-US" sz="2000" dirty="0"/>
              <a:t> </a:t>
            </a:r>
            <a:r>
              <a:rPr lang="en-US" sz="2000" dirty="0" err="1"/>
              <a:t>e.last_name</a:t>
            </a:r>
            <a:r>
              <a:rPr lang="en-US" sz="2000" dirty="0"/>
              <a:t> Employee, </a:t>
            </a:r>
            <a:r>
              <a:rPr lang="en-US" sz="2000" dirty="0" err="1"/>
              <a:t>m.last_name</a:t>
            </a:r>
            <a:r>
              <a:rPr lang="en-US" sz="2000" dirty="0"/>
              <a:t> Manager</a:t>
            </a:r>
            <a:r>
              <a:rPr lang="en-US" sz="2000" dirty="0"/>
              <a:t/>
            </a:r>
            <a:br>
              <a:rPr lang="en-US" sz="2000" dirty="0"/>
            </a:br>
            <a:r>
              <a:rPr lang="en-US" sz="2000" b="1" dirty="0"/>
              <a:t>FROM</a:t>
            </a:r>
            <a:r>
              <a:rPr lang="en-US" sz="2000" dirty="0"/>
              <a:t> employees e INNER </a:t>
            </a:r>
            <a:r>
              <a:rPr lang="en-US" sz="2000" b="1" dirty="0"/>
              <a:t>JOIN</a:t>
            </a:r>
            <a:r>
              <a:rPr lang="en-US" sz="2000" dirty="0"/>
              <a:t> employees m</a:t>
            </a:r>
            <a:r>
              <a:rPr lang="en-US" sz="2000" dirty="0"/>
              <a:t/>
            </a:r>
            <a:br>
              <a:rPr lang="en-US" sz="2000" dirty="0"/>
            </a:br>
            <a:r>
              <a:rPr lang="en-US" sz="2000" b="1" dirty="0"/>
              <a:t>ON</a:t>
            </a:r>
            <a:r>
              <a:rPr lang="en-US" sz="2000" dirty="0"/>
              <a:t> </a:t>
            </a:r>
            <a:r>
              <a:rPr lang="en-US" sz="2000" dirty="0" err="1"/>
              <a:t>m.employee_id</a:t>
            </a:r>
            <a:r>
              <a:rPr lang="en-US" sz="2000" dirty="0"/>
              <a:t> = </a:t>
            </a:r>
            <a:r>
              <a:rPr lang="en-US" sz="2000" dirty="0" err="1"/>
              <a:t>e.manager_id</a:t>
            </a:r>
            <a:r>
              <a:rPr lang="en-US" sz="2000" dirty="0"/>
              <a:t/>
            </a:r>
            <a:br>
              <a:rPr lang="en-US" sz="2000" dirty="0"/>
            </a:br>
            <a:r>
              <a:rPr lang="en-US" sz="2000" b="1" dirty="0"/>
              <a:t>WHERE</a:t>
            </a:r>
            <a:r>
              <a:rPr lang="en-US" sz="2000" dirty="0"/>
              <a:t> </a:t>
            </a:r>
            <a:r>
              <a:rPr lang="en-US" sz="2000" dirty="0" err="1"/>
              <a:t>e.last_name</a:t>
            </a:r>
            <a:r>
              <a:rPr lang="en-US" sz="2000" dirty="0"/>
              <a:t> like ’R%’;</a:t>
            </a:r>
            <a:endParaRPr lang="en-US" sz="2000" dirty="0">
              <a:solidFill>
                <a:srgbClr val="FF0000"/>
              </a:solidFill>
            </a:endParaRPr>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22</a:t>
            </a:fld>
            <a:endParaRPr lang="en-US"/>
          </a:p>
        </p:txBody>
      </p:sp>
    </p:spTree>
    <p:extLst>
      <p:ext uri="{BB962C8B-B14F-4D97-AF65-F5344CB8AC3E}">
        <p14:creationId xmlns:p14="http://schemas.microsoft.com/office/powerpoint/2010/main" val="3162887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effectLst/>
              </a:rPr>
              <a:t>Nonequality</a:t>
            </a:r>
            <a:r>
              <a:rPr lang="en-US" b="1" dirty="0">
                <a:effectLst/>
              </a:rPr>
              <a:t> Joins</a:t>
            </a:r>
            <a:endParaRPr lang="en-US" dirty="0"/>
          </a:p>
        </p:txBody>
      </p:sp>
      <p:sp>
        <p:nvSpPr>
          <p:cNvPr id="3" name="Content Placeholder 2"/>
          <p:cNvSpPr>
            <a:spLocks noGrp="1"/>
          </p:cNvSpPr>
          <p:nvPr>
            <p:ph idx="1"/>
          </p:nvPr>
        </p:nvSpPr>
        <p:spPr/>
        <p:txBody>
          <a:bodyPr>
            <a:normAutofit lnSpcReduction="10000"/>
          </a:bodyPr>
          <a:lstStyle/>
          <a:p>
            <a:r>
              <a:rPr lang="en-US" dirty="0" smtClean="0"/>
              <a:t>Using operators other than =</a:t>
            </a:r>
          </a:p>
          <a:p>
            <a:endParaRPr lang="en-US" dirty="0"/>
          </a:p>
          <a:p>
            <a:r>
              <a:rPr lang="en-US" sz="2000" dirty="0" smtClean="0">
                <a:solidFill>
                  <a:srgbClr val="FF0000"/>
                </a:solidFill>
              </a:rPr>
              <a:t>SELECT </a:t>
            </a:r>
            <a:r>
              <a:rPr lang="en-US" sz="2000" dirty="0" err="1">
                <a:solidFill>
                  <a:srgbClr val="FF0000"/>
                </a:solidFill>
              </a:rPr>
              <a:t>last_name</a:t>
            </a:r>
            <a:r>
              <a:rPr lang="en-US" sz="2000" dirty="0">
                <a:solidFill>
                  <a:srgbClr val="FF0000"/>
                </a:solidFill>
              </a:rPr>
              <a:t>, salary, grade</a:t>
            </a:r>
            <a:r>
              <a:rPr lang="en-US" sz="2000" dirty="0">
                <a:solidFill>
                  <a:srgbClr val="FF0000"/>
                </a:solidFill>
              </a:rPr>
              <a:t/>
            </a:r>
            <a:br>
              <a:rPr lang="en-US" sz="2000" dirty="0">
                <a:solidFill>
                  <a:srgbClr val="FF0000"/>
                </a:solidFill>
              </a:rPr>
            </a:br>
            <a:r>
              <a:rPr lang="en-US" sz="2000" dirty="0">
                <a:solidFill>
                  <a:srgbClr val="FF0000"/>
                </a:solidFill>
              </a:rPr>
              <a:t>FROM employees, grades</a:t>
            </a:r>
            <a:r>
              <a:rPr lang="en-US" sz="2000" dirty="0">
                <a:solidFill>
                  <a:srgbClr val="FF0000"/>
                </a:solidFill>
              </a:rPr>
              <a:t/>
            </a:r>
            <a:br>
              <a:rPr lang="en-US" sz="2000" dirty="0">
                <a:solidFill>
                  <a:srgbClr val="FF0000"/>
                </a:solidFill>
              </a:rPr>
            </a:br>
            <a:r>
              <a:rPr lang="en-US" sz="2000" dirty="0">
                <a:solidFill>
                  <a:srgbClr val="FF0000"/>
                </a:solidFill>
              </a:rPr>
              <a:t>WHERE </a:t>
            </a:r>
            <a:r>
              <a:rPr lang="en-US" sz="2000" dirty="0" err="1">
                <a:solidFill>
                  <a:srgbClr val="FF0000"/>
                </a:solidFill>
              </a:rPr>
              <a:t>last_name</a:t>
            </a:r>
            <a:r>
              <a:rPr lang="en-US" sz="2000" dirty="0">
                <a:solidFill>
                  <a:srgbClr val="FF0000"/>
                </a:solidFill>
              </a:rPr>
              <a:t> LIKE 'R%'</a:t>
            </a:r>
            <a:r>
              <a:rPr lang="en-US" sz="2000" dirty="0">
                <a:solidFill>
                  <a:srgbClr val="FF0000"/>
                </a:solidFill>
              </a:rPr>
              <a:t/>
            </a:r>
            <a:br>
              <a:rPr lang="en-US" sz="2000" dirty="0">
                <a:solidFill>
                  <a:srgbClr val="FF0000"/>
                </a:solidFill>
              </a:rPr>
            </a:br>
            <a:r>
              <a:rPr lang="en-US" sz="2000" dirty="0">
                <a:solidFill>
                  <a:srgbClr val="FF0000"/>
                </a:solidFill>
              </a:rPr>
              <a:t>AND salary &gt;= </a:t>
            </a:r>
            <a:r>
              <a:rPr lang="en-US" sz="2000" dirty="0" err="1">
                <a:solidFill>
                  <a:srgbClr val="FF0000"/>
                </a:solidFill>
              </a:rPr>
              <a:t>low_salary</a:t>
            </a:r>
            <a:r>
              <a:rPr lang="en-US" sz="2000" dirty="0">
                <a:solidFill>
                  <a:srgbClr val="FF0000"/>
                </a:solidFill>
              </a:rPr>
              <a:t/>
            </a:r>
            <a:br>
              <a:rPr lang="en-US" sz="2000" dirty="0">
                <a:solidFill>
                  <a:srgbClr val="FF0000"/>
                </a:solidFill>
              </a:rPr>
            </a:br>
            <a:r>
              <a:rPr lang="en-US" sz="2000" dirty="0">
                <a:solidFill>
                  <a:srgbClr val="FF0000"/>
                </a:solidFill>
              </a:rPr>
              <a:t>AND salary &lt;= NVL(</a:t>
            </a:r>
            <a:r>
              <a:rPr lang="en-US" sz="2000" dirty="0" err="1">
                <a:solidFill>
                  <a:srgbClr val="FF0000"/>
                </a:solidFill>
              </a:rPr>
              <a:t>high_salary</a:t>
            </a:r>
            <a:r>
              <a:rPr lang="en-US" sz="2000" dirty="0">
                <a:solidFill>
                  <a:srgbClr val="FF0000"/>
                </a:solidFill>
              </a:rPr>
              <a:t>, salary</a:t>
            </a:r>
            <a:r>
              <a:rPr lang="en-US" sz="2000" dirty="0" smtClean="0">
                <a:solidFill>
                  <a:srgbClr val="FF0000"/>
                </a:solidFill>
              </a:rPr>
              <a:t>);</a:t>
            </a:r>
          </a:p>
          <a:p>
            <a:endParaRPr lang="en-US" dirty="0" smtClean="0"/>
          </a:p>
          <a:p>
            <a:r>
              <a:rPr lang="en-US" dirty="0" smtClean="0"/>
              <a:t>ANSI Syntax</a:t>
            </a:r>
          </a:p>
          <a:p>
            <a:pPr lvl="1"/>
            <a:r>
              <a:rPr lang="en-US" b="1" dirty="0" smtClean="0">
                <a:solidFill>
                  <a:srgbClr val="FF0000"/>
                </a:solidFill>
              </a:rPr>
              <a:t>SELECT</a:t>
            </a:r>
            <a:r>
              <a:rPr lang="en-US" dirty="0" smtClean="0">
                <a:solidFill>
                  <a:srgbClr val="FF0000"/>
                </a:solidFill>
              </a:rPr>
              <a:t> </a:t>
            </a:r>
            <a:r>
              <a:rPr lang="en-US" dirty="0" err="1">
                <a:solidFill>
                  <a:srgbClr val="FF0000"/>
                </a:solidFill>
              </a:rPr>
              <a:t>last_name</a:t>
            </a:r>
            <a:r>
              <a:rPr lang="en-US" dirty="0">
                <a:solidFill>
                  <a:srgbClr val="FF0000"/>
                </a:solidFill>
              </a:rPr>
              <a:t>, salary, grade</a:t>
            </a:r>
            <a:r>
              <a:rPr lang="en-US" dirty="0">
                <a:solidFill>
                  <a:srgbClr val="FF0000"/>
                </a:solidFill>
              </a:rPr>
              <a:t/>
            </a:r>
            <a:br>
              <a:rPr lang="en-US" dirty="0">
                <a:solidFill>
                  <a:srgbClr val="FF0000"/>
                </a:solidFill>
              </a:rPr>
            </a:br>
            <a:r>
              <a:rPr lang="en-US" b="1" dirty="0">
                <a:solidFill>
                  <a:srgbClr val="FF0000"/>
                </a:solidFill>
              </a:rPr>
              <a:t>FROM</a:t>
            </a:r>
            <a:r>
              <a:rPr lang="en-US" dirty="0">
                <a:solidFill>
                  <a:srgbClr val="FF0000"/>
                </a:solidFill>
              </a:rPr>
              <a:t> employees </a:t>
            </a:r>
            <a:r>
              <a:rPr lang="en-US" b="1" dirty="0">
                <a:solidFill>
                  <a:srgbClr val="FF0000"/>
                </a:solidFill>
              </a:rPr>
              <a:t>JOIN</a:t>
            </a:r>
            <a:r>
              <a:rPr lang="en-US" dirty="0">
                <a:solidFill>
                  <a:srgbClr val="FF0000"/>
                </a:solidFill>
              </a:rPr>
              <a:t> grades</a:t>
            </a:r>
            <a:r>
              <a:rPr lang="en-US" dirty="0">
                <a:solidFill>
                  <a:srgbClr val="FF0000"/>
                </a:solidFill>
              </a:rPr>
              <a:t/>
            </a:r>
            <a:br>
              <a:rPr lang="en-US" dirty="0">
                <a:solidFill>
                  <a:srgbClr val="FF0000"/>
                </a:solidFill>
              </a:rPr>
            </a:br>
            <a:r>
              <a:rPr lang="en-US" b="1" dirty="0">
                <a:solidFill>
                  <a:srgbClr val="FF0000"/>
                </a:solidFill>
              </a:rPr>
              <a:t>ON</a:t>
            </a:r>
            <a:r>
              <a:rPr lang="en-US" dirty="0">
                <a:solidFill>
                  <a:srgbClr val="FF0000"/>
                </a:solidFill>
              </a:rPr>
              <a:t> salary &gt;= </a:t>
            </a:r>
            <a:r>
              <a:rPr lang="en-US" dirty="0" err="1">
                <a:solidFill>
                  <a:srgbClr val="FF0000"/>
                </a:solidFill>
              </a:rPr>
              <a:t>low_salary</a:t>
            </a:r>
            <a:r>
              <a:rPr lang="en-US" dirty="0">
                <a:solidFill>
                  <a:srgbClr val="FF0000"/>
                </a:solidFill>
              </a:rPr>
              <a:t/>
            </a:r>
            <a:br>
              <a:rPr lang="en-US" dirty="0">
                <a:solidFill>
                  <a:srgbClr val="FF0000"/>
                </a:solidFill>
              </a:rPr>
            </a:br>
            <a:r>
              <a:rPr lang="en-US" b="1" dirty="0">
                <a:solidFill>
                  <a:srgbClr val="FF0000"/>
                </a:solidFill>
              </a:rPr>
              <a:t>AND</a:t>
            </a:r>
            <a:r>
              <a:rPr lang="en-US" dirty="0">
                <a:solidFill>
                  <a:srgbClr val="FF0000"/>
                </a:solidFill>
              </a:rPr>
              <a:t> salary &lt;= NVL(</a:t>
            </a:r>
            <a:r>
              <a:rPr lang="en-US" dirty="0" err="1">
                <a:solidFill>
                  <a:srgbClr val="FF0000"/>
                </a:solidFill>
              </a:rPr>
              <a:t>high_salary</a:t>
            </a:r>
            <a:r>
              <a:rPr lang="en-US" dirty="0">
                <a:solidFill>
                  <a:srgbClr val="FF0000"/>
                </a:solidFill>
              </a:rPr>
              <a:t>, salary)</a:t>
            </a:r>
            <a:r>
              <a:rPr lang="en-US" dirty="0">
                <a:solidFill>
                  <a:srgbClr val="FF0000"/>
                </a:solidFill>
              </a:rPr>
              <a:t/>
            </a:r>
            <a:br>
              <a:rPr lang="en-US" dirty="0">
                <a:solidFill>
                  <a:srgbClr val="FF0000"/>
                </a:solidFill>
              </a:rPr>
            </a:br>
            <a:r>
              <a:rPr lang="en-US" b="1" dirty="0">
                <a:solidFill>
                  <a:srgbClr val="FF0000"/>
                </a:solidFill>
              </a:rPr>
              <a:t>WHERE</a:t>
            </a:r>
            <a:r>
              <a:rPr lang="en-US" dirty="0">
                <a:solidFill>
                  <a:srgbClr val="FF0000"/>
                </a:solidFill>
              </a:rPr>
              <a:t> </a:t>
            </a:r>
            <a:r>
              <a:rPr lang="en-US" dirty="0" err="1">
                <a:solidFill>
                  <a:srgbClr val="FF0000"/>
                </a:solidFill>
              </a:rPr>
              <a:t>last_name</a:t>
            </a:r>
            <a:r>
              <a:rPr lang="en-US" dirty="0">
                <a:solidFill>
                  <a:srgbClr val="FF0000"/>
                </a:solidFill>
              </a:rPr>
              <a:t> LIKE 'R%';</a:t>
            </a:r>
            <a:endParaRPr lang="en-US" dirty="0">
              <a:solidFill>
                <a:srgbClr val="FF0000"/>
              </a:solidFill>
            </a:endParaRPr>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23</a:t>
            </a:fld>
            <a:endParaRPr lang="en-US"/>
          </a:p>
        </p:txBody>
      </p:sp>
    </p:spTree>
    <p:extLst>
      <p:ext uri="{BB962C8B-B14F-4D97-AF65-F5344CB8AC3E}">
        <p14:creationId xmlns:p14="http://schemas.microsoft.com/office/powerpoint/2010/main" val="318166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3" name="Content Placeholder 2"/>
          <p:cNvSpPr>
            <a:spLocks noGrp="1"/>
          </p:cNvSpPr>
          <p:nvPr>
            <p:ph idx="1"/>
          </p:nvPr>
        </p:nvSpPr>
        <p:spPr/>
        <p:txBody>
          <a:bodyPr/>
          <a:lstStyle/>
          <a:p>
            <a:r>
              <a:rPr lang="en-US" dirty="0" smtClean="0"/>
              <a:t>In the </a:t>
            </a:r>
            <a:r>
              <a:rPr lang="en-US" b="1" dirty="0" smtClean="0"/>
              <a:t>SELECT</a:t>
            </a:r>
            <a:r>
              <a:rPr lang="en-US" dirty="0" smtClean="0"/>
              <a:t>, </a:t>
            </a:r>
            <a:r>
              <a:rPr lang="en-US" b="1" dirty="0" smtClean="0"/>
              <a:t>FROM</a:t>
            </a:r>
            <a:r>
              <a:rPr lang="en-US" dirty="0" smtClean="0"/>
              <a:t> </a:t>
            </a:r>
            <a:r>
              <a:rPr lang="en-US" b="1" dirty="0" smtClean="0"/>
              <a:t>WHERE</a:t>
            </a:r>
            <a:r>
              <a:rPr lang="en-US" dirty="0" smtClean="0"/>
              <a:t> statement you list the columns, the tables and the relationship between tables (</a:t>
            </a:r>
            <a:r>
              <a:rPr lang="en-US" b="1" dirty="0" smtClean="0"/>
              <a:t>WHERE</a:t>
            </a:r>
            <a:r>
              <a:rPr lang="en-US" dirty="0" smtClean="0"/>
              <a:t>)</a:t>
            </a:r>
          </a:p>
          <a:p>
            <a:endParaRPr lang="en-US" dirty="0"/>
          </a:p>
          <a:p>
            <a:r>
              <a:rPr lang="en-US" dirty="0" smtClean="0"/>
              <a:t>To get data from more than one table you need to identify common columns that connects the tables</a:t>
            </a:r>
          </a:p>
          <a:p>
            <a:endParaRPr lang="en-US" dirty="0"/>
          </a:p>
          <a:p>
            <a:r>
              <a:rPr lang="en-US" dirty="0" smtClean="0"/>
              <a:t>You can also specify the relationship using a </a:t>
            </a:r>
            <a:r>
              <a:rPr lang="en-US" b="1" dirty="0" smtClean="0"/>
              <a:t>JOIN</a:t>
            </a:r>
            <a:r>
              <a:rPr lang="en-US" dirty="0" smtClean="0"/>
              <a:t> clause instead of the WHERE clause</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3</a:t>
            </a:fld>
            <a:endParaRPr lang="en-US"/>
          </a:p>
        </p:txBody>
      </p:sp>
    </p:spTree>
    <p:extLst>
      <p:ext uri="{BB962C8B-B14F-4D97-AF65-F5344CB8AC3E}">
        <p14:creationId xmlns:p14="http://schemas.microsoft.com/office/powerpoint/2010/main" val="290600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3" name="Content Placeholder 2"/>
          <p:cNvSpPr>
            <a:spLocks noGrp="1"/>
          </p:cNvSpPr>
          <p:nvPr>
            <p:ph idx="1"/>
          </p:nvPr>
        </p:nvSpPr>
        <p:spPr/>
        <p:txBody>
          <a:bodyPr/>
          <a:lstStyle/>
          <a:p>
            <a:r>
              <a:rPr lang="en-US" dirty="0"/>
              <a:t>A </a:t>
            </a:r>
            <a:r>
              <a:rPr lang="en-US" i="1" dirty="0"/>
              <a:t>join</a:t>
            </a:r>
            <a:r>
              <a:rPr lang="en-US" dirty="0"/>
              <a:t> is </a:t>
            </a:r>
            <a:r>
              <a:rPr lang="en-US" dirty="0" smtClean="0"/>
              <a:t>a SQL </a:t>
            </a:r>
            <a:r>
              <a:rPr lang="en-US" dirty="0"/>
              <a:t>query that </a:t>
            </a:r>
            <a:r>
              <a:rPr lang="en-US" dirty="0" smtClean="0"/>
              <a:t>merges rows </a:t>
            </a:r>
            <a:r>
              <a:rPr lang="en-US" dirty="0"/>
              <a:t>from two or more tables or </a:t>
            </a:r>
            <a:r>
              <a:rPr lang="en-US" dirty="0" smtClean="0"/>
              <a:t>views</a:t>
            </a:r>
          </a:p>
          <a:p>
            <a:endParaRPr lang="en-US" dirty="0"/>
          </a:p>
          <a:p>
            <a:r>
              <a:rPr lang="en-US" dirty="0"/>
              <a:t>Oracle performs a join whenever multiple tables appear in the query's </a:t>
            </a:r>
            <a:r>
              <a:rPr lang="en-US" dirty="0" smtClean="0"/>
              <a:t>FROM clause.</a:t>
            </a:r>
          </a:p>
          <a:p>
            <a:pPr lvl="1"/>
            <a:r>
              <a:rPr lang="en-US" dirty="0"/>
              <a:t>If multiple tables have the same column names, the duplicate column names should be qualified in the queries with their table name or table alias</a:t>
            </a:r>
            <a:r>
              <a:rPr lang="en-US" dirty="0" smtClean="0"/>
              <a:t>.</a:t>
            </a:r>
          </a:p>
          <a:p>
            <a:endParaRPr lang="en-US" dirty="0" smtClean="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4</a:t>
            </a:fld>
            <a:endParaRPr lang="en-US"/>
          </a:p>
        </p:txBody>
      </p:sp>
    </p:spTree>
    <p:extLst>
      <p:ext uri="{BB962C8B-B14F-4D97-AF65-F5344CB8AC3E}">
        <p14:creationId xmlns:p14="http://schemas.microsoft.com/office/powerpoint/2010/main" val="259058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TYPES</a:t>
            </a:r>
            <a:endParaRPr lang="en-US" dirty="0"/>
          </a:p>
        </p:txBody>
      </p:sp>
      <p:sp>
        <p:nvSpPr>
          <p:cNvPr id="3" name="Content Placeholder 2"/>
          <p:cNvSpPr>
            <a:spLocks noGrp="1"/>
          </p:cNvSpPr>
          <p:nvPr>
            <p:ph idx="1"/>
          </p:nvPr>
        </p:nvSpPr>
        <p:spPr/>
        <p:txBody>
          <a:bodyPr/>
          <a:lstStyle/>
          <a:p>
            <a:r>
              <a:rPr lang="en-US" b="1" dirty="0" smtClean="0"/>
              <a:t>Cartesian Joins</a:t>
            </a:r>
            <a:endParaRPr lang="en-US" dirty="0" smtClean="0"/>
          </a:p>
          <a:p>
            <a:r>
              <a:rPr lang="en-US" b="1" dirty="0" smtClean="0"/>
              <a:t>Inner Joins</a:t>
            </a:r>
          </a:p>
          <a:p>
            <a:r>
              <a:rPr lang="en-US" b="1" dirty="0" smtClean="0"/>
              <a:t>Outer Joins </a:t>
            </a:r>
          </a:p>
          <a:p>
            <a:r>
              <a:rPr lang="en-US" b="1" dirty="0" smtClean="0"/>
              <a:t>Natural Join</a:t>
            </a:r>
          </a:p>
          <a:p>
            <a:r>
              <a:rPr lang="en-US" b="1" dirty="0" smtClean="0"/>
              <a:t>Join…Using</a:t>
            </a:r>
          </a:p>
          <a:p>
            <a:r>
              <a:rPr lang="en-US" b="1" dirty="0" smtClean="0"/>
              <a:t>Join…On</a:t>
            </a:r>
          </a:p>
          <a:p>
            <a:r>
              <a:rPr lang="en-US" b="1" dirty="0" smtClean="0"/>
              <a:t>Self-joins</a:t>
            </a:r>
          </a:p>
          <a:p>
            <a:r>
              <a:rPr lang="en-US" b="1" dirty="0" err="1" smtClean="0"/>
              <a:t>Nonequality</a:t>
            </a:r>
            <a:r>
              <a:rPr lang="en-US" b="1" dirty="0" smtClean="0"/>
              <a:t> Joins</a:t>
            </a:r>
          </a:p>
          <a:p>
            <a:endParaRPr lang="en-US" b="1" dirty="0" smtClean="0"/>
          </a:p>
          <a:p>
            <a:endParaRPr lang="en-US" dirty="0" smtClean="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5</a:t>
            </a:fld>
            <a:endParaRPr lang="en-US"/>
          </a:p>
        </p:txBody>
      </p:sp>
    </p:spTree>
    <p:extLst>
      <p:ext uri="{BB962C8B-B14F-4D97-AF65-F5344CB8AC3E}">
        <p14:creationId xmlns:p14="http://schemas.microsoft.com/office/powerpoint/2010/main" val="1051257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457200" y="0"/>
            <a:ext cx="8229600" cy="1143000"/>
          </a:xfrm>
        </p:spPr>
        <p:txBody>
          <a:bodyPr/>
          <a:lstStyle/>
          <a:p>
            <a:pPr>
              <a:defRPr/>
            </a:pPr>
            <a:r>
              <a:rPr lang="en-US" dirty="0">
                <a:ea typeface="+mj-ea"/>
              </a:rPr>
              <a:t>Joined Relations</a:t>
            </a:r>
          </a:p>
        </p:txBody>
      </p:sp>
      <p:sp>
        <p:nvSpPr>
          <p:cNvPr id="10243" name="Rectangle 3"/>
          <p:cNvSpPr>
            <a:spLocks noGrp="1" noChangeArrowheads="1"/>
          </p:cNvSpPr>
          <p:nvPr>
            <p:ph type="body" idx="1"/>
          </p:nvPr>
        </p:nvSpPr>
        <p:spPr>
          <a:xfrm>
            <a:off x="762000" y="1143000"/>
            <a:ext cx="7661275" cy="3575050"/>
          </a:xfrm>
        </p:spPr>
        <p:txBody>
          <a:bodyPr>
            <a:normAutofit/>
          </a:bodyPr>
          <a:lstStyle/>
          <a:p>
            <a:r>
              <a:rPr lang="en-US" altLang="en-US" sz="1800" b="1" dirty="0" smtClean="0">
                <a:solidFill>
                  <a:srgbClr val="000099"/>
                </a:solidFill>
              </a:rPr>
              <a:t>Join operations</a:t>
            </a:r>
            <a:r>
              <a:rPr lang="en-US" altLang="en-US" sz="1800" dirty="0" smtClean="0"/>
              <a:t> take two relations and return as a result another relation.</a:t>
            </a:r>
            <a:endParaRPr lang="en-US" altLang="en-US" sz="2000" dirty="0" smtClean="0"/>
          </a:p>
          <a:p>
            <a:r>
              <a:rPr lang="en-US" altLang="en-US" sz="1800" dirty="0" smtClean="0"/>
              <a:t>These additional operations are typically used as </a:t>
            </a:r>
            <a:r>
              <a:rPr lang="en-US" altLang="en-US" sz="1800" dirty="0" err="1" smtClean="0"/>
              <a:t>subquery</a:t>
            </a:r>
            <a:r>
              <a:rPr lang="en-US" altLang="en-US" sz="1800" dirty="0" smtClean="0"/>
              <a:t> expressions in the </a:t>
            </a:r>
            <a:r>
              <a:rPr lang="en-US" altLang="en-US" sz="1800" b="1" dirty="0" smtClean="0"/>
              <a:t>from </a:t>
            </a:r>
            <a:r>
              <a:rPr lang="en-US" altLang="en-US" sz="1800" dirty="0" smtClean="0"/>
              <a:t>clause</a:t>
            </a:r>
            <a:endParaRPr lang="en-US" altLang="en-US" sz="2000" dirty="0" smtClean="0"/>
          </a:p>
          <a:p>
            <a:r>
              <a:rPr lang="en-US" altLang="en-US" sz="1800" b="1" dirty="0" smtClean="0">
                <a:solidFill>
                  <a:srgbClr val="000099"/>
                </a:solidFill>
              </a:rPr>
              <a:t>Join condition</a:t>
            </a:r>
            <a:r>
              <a:rPr lang="en-US" altLang="en-US" sz="1800" dirty="0" smtClean="0"/>
              <a:t> – defines which tuples in the two relations match, and what attributes are present in the result of the join.</a:t>
            </a:r>
            <a:endParaRPr lang="en-US" altLang="en-US" sz="2000" dirty="0" smtClean="0"/>
          </a:p>
          <a:p>
            <a:r>
              <a:rPr lang="en-US" altLang="en-US" sz="1800" b="1" dirty="0" smtClean="0">
                <a:solidFill>
                  <a:srgbClr val="000099"/>
                </a:solidFill>
              </a:rPr>
              <a:t>Join type</a:t>
            </a:r>
            <a:r>
              <a:rPr lang="en-US" altLang="en-US" sz="1800" dirty="0" smtClean="0"/>
              <a:t> – defines how tuples in each relation that do not match any tuple in the other relation (based on the join condition) are treated.</a:t>
            </a:r>
            <a:endParaRPr lang="en-US" altLang="en-US" sz="2000" dirty="0" smtClean="0"/>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l="375" t="32004" r="375" b="31503"/>
          <a:stretch>
            <a:fillRect/>
          </a:stretch>
        </p:blipFill>
        <p:spPr bwMode="auto">
          <a:xfrm>
            <a:off x="1122363" y="4421188"/>
            <a:ext cx="7085012"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501701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Cartesian </a:t>
            </a:r>
            <a:r>
              <a:rPr lang="en-US" b="1" dirty="0" smtClean="0"/>
              <a:t>Joins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Cartesian join occurs when data is selected from two or more tables and there is </a:t>
            </a:r>
            <a:r>
              <a:rPr lang="en-US" b="1" dirty="0"/>
              <a:t>no common </a:t>
            </a:r>
            <a:r>
              <a:rPr lang="en-US" dirty="0"/>
              <a:t>relation specified in the WHERE clause. </a:t>
            </a:r>
            <a:endParaRPr lang="en-US" dirty="0" smtClean="0"/>
          </a:p>
          <a:p>
            <a:r>
              <a:rPr lang="en-US" dirty="0" smtClean="0"/>
              <a:t>If </a:t>
            </a:r>
            <a:r>
              <a:rPr lang="en-US" dirty="0"/>
              <a:t>you do not specify a join condition for the tables listed in the FROM clause, Oracle joins each row from the first table to </a:t>
            </a:r>
            <a:r>
              <a:rPr lang="en-US" b="1" dirty="0" smtClean="0"/>
              <a:t>every </a:t>
            </a:r>
            <a:r>
              <a:rPr lang="en-US" b="1" dirty="0"/>
              <a:t>row </a:t>
            </a:r>
            <a:r>
              <a:rPr lang="en-US" dirty="0"/>
              <a:t>in the second </a:t>
            </a:r>
            <a:r>
              <a:rPr lang="en-US" dirty="0" smtClean="0"/>
              <a:t>table</a:t>
            </a:r>
          </a:p>
          <a:p>
            <a:endParaRPr lang="en-US" dirty="0"/>
          </a:p>
          <a:p>
            <a:r>
              <a:rPr lang="en-US" altLang="en-US" b="1" dirty="0">
                <a:solidFill>
                  <a:srgbClr val="000099"/>
                </a:solidFill>
              </a:rPr>
              <a:t>Join operations</a:t>
            </a:r>
            <a:r>
              <a:rPr lang="en-US" altLang="en-US" dirty="0"/>
              <a:t> take two relations and return as a result another relation.</a:t>
            </a:r>
          </a:p>
          <a:p>
            <a:r>
              <a:rPr lang="en-US" altLang="en-US" dirty="0"/>
              <a:t>A join operation is a </a:t>
            </a:r>
            <a:r>
              <a:rPr lang="en-US" altLang="en-US" u="sng" dirty="0"/>
              <a:t>Cartesian product </a:t>
            </a:r>
            <a:r>
              <a:rPr lang="en-US" altLang="en-US" dirty="0"/>
              <a:t>which requires that tuples in the two relations match (under some condition).  </a:t>
            </a:r>
          </a:p>
          <a:p>
            <a:pPr lvl="1"/>
            <a:r>
              <a:rPr lang="en-US" altLang="en-US" dirty="0"/>
              <a:t>It also specifies the attributes that are present in the result of the join </a:t>
            </a:r>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7</a:t>
            </a:fld>
            <a:endParaRPr lang="en-US"/>
          </a:p>
        </p:txBody>
      </p:sp>
    </p:spTree>
    <p:extLst>
      <p:ext uri="{BB962C8B-B14F-4D97-AF65-F5344CB8AC3E}">
        <p14:creationId xmlns:p14="http://schemas.microsoft.com/office/powerpoint/2010/main" val="324898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Cartesian Joins</a:t>
            </a:r>
            <a:endParaRPr lang="en-US" dirty="0"/>
          </a:p>
        </p:txBody>
      </p:sp>
      <p:sp>
        <p:nvSpPr>
          <p:cNvPr id="3" name="Content Placeholder 2"/>
          <p:cNvSpPr>
            <a:spLocks noGrp="1"/>
          </p:cNvSpPr>
          <p:nvPr>
            <p:ph idx="1"/>
          </p:nvPr>
        </p:nvSpPr>
        <p:spPr/>
        <p:txBody>
          <a:bodyPr/>
          <a:lstStyle/>
          <a:p>
            <a:r>
              <a:rPr lang="en-US" altLang="en-US" dirty="0"/>
              <a:t>Relation </a:t>
            </a:r>
            <a:r>
              <a:rPr lang="en-US" altLang="en-US" i="1" dirty="0" smtClean="0"/>
              <a:t>course</a:t>
            </a:r>
          </a:p>
          <a:p>
            <a:endParaRPr lang="en-US" altLang="en-US" i="1" dirty="0"/>
          </a:p>
          <a:p>
            <a:endParaRPr lang="en-US" altLang="en-US" i="1" dirty="0" smtClean="0"/>
          </a:p>
          <a:p>
            <a:endParaRPr lang="en-US" altLang="en-US" i="1" dirty="0"/>
          </a:p>
          <a:p>
            <a:endParaRPr lang="en-US" altLang="en-US" i="1" dirty="0" smtClean="0"/>
          </a:p>
          <a:p>
            <a:r>
              <a:rPr lang="en-US" altLang="en-US" dirty="0"/>
              <a:t>Relation </a:t>
            </a:r>
            <a:r>
              <a:rPr lang="en-US" altLang="en-US" i="1" dirty="0" err="1"/>
              <a:t>prereq</a:t>
            </a:r>
            <a:endParaRPr lang="en-US" altLang="en-US" sz="2000" dirty="0"/>
          </a:p>
          <a:p>
            <a:endParaRPr lang="en-US" altLang="en-US" dirty="0"/>
          </a:p>
          <a:p>
            <a:endParaRPr lang="en-US" dirty="0"/>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8</a:t>
            </a:fld>
            <a:endParaRPr lang="en-US"/>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925" y="2133600"/>
            <a:ext cx="4329113"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925" y="4343400"/>
            <a:ext cx="2598737"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ChangeArrowheads="1"/>
          </p:cNvSpPr>
          <p:nvPr/>
        </p:nvSpPr>
        <p:spPr bwMode="auto">
          <a:xfrm>
            <a:off x="5486400" y="4343400"/>
            <a:ext cx="3276600"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MS PGothic" pitchFamily="34"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MS PGothic" pitchFamily="34"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MS PGothic" pitchFamily="34" charset="-128"/>
              </a:defRPr>
            </a:lvl3pPr>
            <a:lvl4pPr marL="1600200" indent="-228600">
              <a:spcBef>
                <a:spcPct val="35000"/>
              </a:spcBef>
              <a:buClr>
                <a:schemeClr val="hlink"/>
              </a:buClr>
              <a:buFont typeface="Times New Roman" pitchFamily="18" charset="0"/>
              <a:buChar char="–"/>
              <a:defRPr kumimoji="1">
                <a:solidFill>
                  <a:schemeClr val="tx1"/>
                </a:solidFill>
                <a:latin typeface="Helvetica" charset="0"/>
                <a:ea typeface="MS PGothic" pitchFamily="34" charset="-128"/>
              </a:defRPr>
            </a:lvl4pPr>
            <a:lvl5pPr marL="2057400" indent="-228600">
              <a:spcBef>
                <a:spcPct val="35000"/>
              </a:spcBef>
              <a:buClr>
                <a:schemeClr val="tx2"/>
              </a:buClr>
              <a:buSzPct val="75000"/>
              <a:buChar char="»"/>
              <a:defRPr kumimoji="1">
                <a:solidFill>
                  <a:schemeClr val="tx1"/>
                </a:solidFill>
                <a:latin typeface="Helvetica" charset="0"/>
                <a:ea typeface="MS PGothic"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MS PGothic" pitchFamily="34" charset="-128"/>
              </a:defRPr>
            </a:lvl9pPr>
          </a:lstStyle>
          <a:p>
            <a:pPr>
              <a:buSzTx/>
            </a:pPr>
            <a:r>
              <a:rPr lang="en-US" altLang="en-US" sz="1400" dirty="0"/>
              <a:t>   Observe that </a:t>
            </a:r>
          </a:p>
          <a:p>
            <a:pPr>
              <a:buSzTx/>
              <a:buFont typeface="Monotype Sorts" charset="2"/>
              <a:buNone/>
            </a:pPr>
            <a:r>
              <a:rPr lang="en-US" altLang="en-US" sz="1400" dirty="0"/>
              <a:t>  </a:t>
            </a:r>
            <a:r>
              <a:rPr lang="en-US" altLang="en-US" sz="1400" dirty="0" err="1" smtClean="0"/>
              <a:t>prereq</a:t>
            </a:r>
            <a:r>
              <a:rPr lang="en-US" altLang="en-US" sz="1400" dirty="0" smtClean="0"/>
              <a:t> </a:t>
            </a:r>
            <a:r>
              <a:rPr lang="en-US" altLang="en-US" sz="1400" dirty="0"/>
              <a:t>information</a:t>
            </a:r>
            <a:r>
              <a:rPr lang="en-US" altLang="en-US" sz="1200" dirty="0"/>
              <a:t> </a:t>
            </a:r>
            <a:r>
              <a:rPr lang="en-US" altLang="en-US" sz="1400" dirty="0"/>
              <a:t>is missing for CS-315 and</a:t>
            </a:r>
            <a:r>
              <a:rPr lang="en-US" altLang="en-US" sz="1200" dirty="0"/>
              <a:t> </a:t>
            </a:r>
            <a:endParaRPr lang="en-US" altLang="en-US" sz="1400" dirty="0"/>
          </a:p>
          <a:p>
            <a:pPr>
              <a:buSzTx/>
              <a:buFont typeface="Monotype Sorts" charset="2"/>
              <a:buNone/>
            </a:pPr>
            <a:r>
              <a:rPr lang="en-US" altLang="en-US" sz="1400" dirty="0"/>
              <a:t> </a:t>
            </a:r>
            <a:r>
              <a:rPr lang="en-US" altLang="en-US" sz="1400" dirty="0" smtClean="0"/>
              <a:t> </a:t>
            </a:r>
            <a:r>
              <a:rPr lang="en-US" altLang="en-US" sz="1400" dirty="0"/>
              <a:t>course</a:t>
            </a:r>
            <a:r>
              <a:rPr lang="en-US" altLang="en-US" sz="1200" dirty="0"/>
              <a:t> </a:t>
            </a:r>
            <a:r>
              <a:rPr lang="en-US" altLang="en-US" sz="1400" dirty="0"/>
              <a:t>information</a:t>
            </a:r>
            <a:r>
              <a:rPr lang="en-US" altLang="en-US" sz="1200" dirty="0"/>
              <a:t> </a:t>
            </a:r>
            <a:r>
              <a:rPr lang="en-US" altLang="en-US" sz="1400" dirty="0"/>
              <a:t>is missing  for  CS-437</a:t>
            </a:r>
          </a:p>
        </p:txBody>
      </p:sp>
    </p:spTree>
    <p:extLst>
      <p:ext uri="{BB962C8B-B14F-4D97-AF65-F5344CB8AC3E}">
        <p14:creationId xmlns:p14="http://schemas.microsoft.com/office/powerpoint/2010/main" val="49550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Cartesian Joins</a:t>
            </a:r>
            <a:endParaRPr lang="en-US" dirty="0"/>
          </a:p>
        </p:txBody>
      </p:sp>
      <p:sp>
        <p:nvSpPr>
          <p:cNvPr id="8" name="Content Placeholder 7"/>
          <p:cNvSpPr>
            <a:spLocks noGrp="1"/>
          </p:cNvSpPr>
          <p:nvPr>
            <p:ph sz="half" idx="2"/>
          </p:nvPr>
        </p:nvSpPr>
        <p:spPr/>
        <p:txBody>
          <a:bodyPr/>
          <a:lstStyle/>
          <a:p>
            <a:r>
              <a:rPr lang="en-US" dirty="0" smtClean="0"/>
              <a:t>ANSI Syntax</a:t>
            </a:r>
          </a:p>
          <a:p>
            <a:pPr lvl="1"/>
            <a:r>
              <a:rPr lang="en-US" i="1" dirty="0"/>
              <a:t>cross join</a:t>
            </a:r>
            <a:endParaRPr lang="en-US" dirty="0" smtClean="0"/>
          </a:p>
          <a:p>
            <a:endParaRPr lang="en-US" dirty="0"/>
          </a:p>
          <a:p>
            <a:r>
              <a:rPr lang="en-US" sz="1800" dirty="0">
                <a:solidFill>
                  <a:srgbClr val="FF0000"/>
                </a:solidFill>
              </a:rPr>
              <a:t>SELECT </a:t>
            </a:r>
            <a:r>
              <a:rPr lang="en-US" sz="1800" dirty="0" err="1">
                <a:solidFill>
                  <a:srgbClr val="FF0000"/>
                </a:solidFill>
              </a:rPr>
              <a:t>region_name</a:t>
            </a:r>
            <a:r>
              <a:rPr lang="en-US" sz="1800" dirty="0">
                <a:solidFill>
                  <a:srgbClr val="FF0000"/>
                </a:solidFill>
              </a:rPr>
              <a:t>, </a:t>
            </a:r>
            <a:r>
              <a:rPr lang="en-US" sz="1800" dirty="0" err="1">
                <a:solidFill>
                  <a:srgbClr val="FF0000"/>
                </a:solidFill>
              </a:rPr>
              <a:t>country_name</a:t>
            </a:r>
            <a:r>
              <a:rPr lang="en-US" sz="1800" dirty="0">
                <a:solidFill>
                  <a:srgbClr val="FF0000"/>
                </a:solidFill>
              </a:rPr>
              <a:t/>
            </a:r>
            <a:br>
              <a:rPr lang="en-US" sz="1800" dirty="0">
                <a:solidFill>
                  <a:srgbClr val="FF0000"/>
                </a:solidFill>
              </a:rPr>
            </a:br>
            <a:r>
              <a:rPr lang="en-US" sz="1800" dirty="0">
                <a:solidFill>
                  <a:srgbClr val="FF0000"/>
                </a:solidFill>
              </a:rPr>
              <a:t>FROM countries</a:t>
            </a:r>
            <a:br>
              <a:rPr lang="en-US" sz="1800" dirty="0">
                <a:solidFill>
                  <a:srgbClr val="FF0000"/>
                </a:solidFill>
              </a:rPr>
            </a:br>
            <a:r>
              <a:rPr lang="en-US" sz="1800" b="1" dirty="0">
                <a:solidFill>
                  <a:srgbClr val="FF0000"/>
                </a:solidFill>
              </a:rPr>
              <a:t>CROSS JOIN </a:t>
            </a:r>
            <a:r>
              <a:rPr lang="en-US" sz="1800" dirty="0">
                <a:solidFill>
                  <a:srgbClr val="FF0000"/>
                </a:solidFill>
              </a:rPr>
              <a:t>regions</a:t>
            </a:r>
            <a:br>
              <a:rPr lang="en-US" sz="1800" dirty="0">
                <a:solidFill>
                  <a:srgbClr val="FF0000"/>
                </a:solidFill>
              </a:rPr>
            </a:br>
            <a:r>
              <a:rPr lang="en-US" sz="1800" dirty="0">
                <a:solidFill>
                  <a:srgbClr val="FF0000"/>
                </a:solidFill>
              </a:rPr>
              <a:t>WHERE </a:t>
            </a:r>
            <a:r>
              <a:rPr lang="en-US" sz="1800" dirty="0" err="1">
                <a:solidFill>
                  <a:srgbClr val="FF0000"/>
                </a:solidFill>
              </a:rPr>
              <a:t>countries.country_id</a:t>
            </a:r>
            <a:r>
              <a:rPr lang="en-US" sz="1800" dirty="0">
                <a:solidFill>
                  <a:srgbClr val="FF0000"/>
                </a:solidFill>
              </a:rPr>
              <a:t> LIKE </a:t>
            </a:r>
            <a:r>
              <a:rPr lang="en-US" sz="1800" dirty="0" smtClean="0">
                <a:solidFill>
                  <a:srgbClr val="FF0000"/>
                </a:solidFill>
              </a:rPr>
              <a:t>’J%’;</a:t>
            </a:r>
            <a:endParaRPr lang="en-US" sz="1800" dirty="0">
              <a:solidFill>
                <a:srgbClr val="FF0000"/>
              </a:solidFill>
            </a:endParaRPr>
          </a:p>
        </p:txBody>
      </p:sp>
      <p:sp>
        <p:nvSpPr>
          <p:cNvPr id="4" name="Date Placeholder 3"/>
          <p:cNvSpPr>
            <a:spLocks noGrp="1"/>
          </p:cNvSpPr>
          <p:nvPr>
            <p:ph type="dt" sz="half" idx="10"/>
          </p:nvPr>
        </p:nvSpPr>
        <p:spPr/>
        <p:txBody>
          <a:bodyPr/>
          <a:lstStyle/>
          <a:p>
            <a:fld id="{B11D738E-8962-435F-8C43-147B8DD7E819}" type="datetime1">
              <a:rPr lang="en-US" smtClean="0"/>
              <a:t>9/15/2014</a:t>
            </a:fld>
            <a:endParaRPr lang="en-US"/>
          </a:p>
        </p:txBody>
      </p:sp>
      <p:sp>
        <p:nvSpPr>
          <p:cNvPr id="5" name="Footer Placeholder 4"/>
          <p:cNvSpPr>
            <a:spLocks noGrp="1"/>
          </p:cNvSpPr>
          <p:nvPr>
            <p:ph type="ftr" sz="quarter" idx="11"/>
          </p:nvPr>
        </p:nvSpPr>
        <p:spPr/>
        <p:txBody>
          <a:bodyPr/>
          <a:lstStyle/>
          <a:p>
            <a:r>
              <a:rPr lang="en-US" smtClean="0"/>
              <a:t>Footer Text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9</a:t>
            </a:fld>
            <a:endParaRPr lang="en-US"/>
          </a:p>
        </p:txBody>
      </p:sp>
      <p:sp>
        <p:nvSpPr>
          <p:cNvPr id="9" name="Content Placeholder 8"/>
          <p:cNvSpPr>
            <a:spLocks noGrp="1"/>
          </p:cNvSpPr>
          <p:nvPr>
            <p:ph sz="quarter" idx="13"/>
          </p:nvPr>
        </p:nvSpPr>
        <p:spPr/>
        <p:txBody>
          <a:bodyPr/>
          <a:lstStyle/>
          <a:p>
            <a:r>
              <a:rPr lang="en-US" dirty="0" smtClean="0"/>
              <a:t>Oracle Syntax</a:t>
            </a:r>
          </a:p>
          <a:p>
            <a:endParaRPr lang="en-US" dirty="0"/>
          </a:p>
          <a:p>
            <a:r>
              <a:rPr lang="en-US" sz="1800" dirty="0">
                <a:solidFill>
                  <a:srgbClr val="FF0000"/>
                </a:solidFill>
              </a:rPr>
              <a:t>SELECT </a:t>
            </a:r>
            <a:r>
              <a:rPr lang="en-US" sz="1800" dirty="0" err="1">
                <a:solidFill>
                  <a:srgbClr val="FF0000"/>
                </a:solidFill>
              </a:rPr>
              <a:t>region_name</a:t>
            </a:r>
            <a:r>
              <a:rPr lang="en-US" sz="1800" dirty="0">
                <a:solidFill>
                  <a:srgbClr val="FF0000"/>
                </a:solidFill>
              </a:rPr>
              <a:t>, </a:t>
            </a:r>
            <a:r>
              <a:rPr lang="en-US" sz="1800" dirty="0" err="1">
                <a:solidFill>
                  <a:srgbClr val="FF0000"/>
                </a:solidFill>
              </a:rPr>
              <a:t>country_name</a:t>
            </a:r>
            <a:r>
              <a:rPr lang="en-US" sz="1800" dirty="0">
                <a:solidFill>
                  <a:srgbClr val="FF0000"/>
                </a:solidFill>
              </a:rPr>
              <a:t/>
            </a:r>
            <a:br>
              <a:rPr lang="en-US" sz="1800" dirty="0">
                <a:solidFill>
                  <a:srgbClr val="FF0000"/>
                </a:solidFill>
              </a:rPr>
            </a:br>
            <a:r>
              <a:rPr lang="en-US" sz="1800" dirty="0">
                <a:solidFill>
                  <a:srgbClr val="FF0000"/>
                </a:solidFill>
              </a:rPr>
              <a:t>FROM regions, countries</a:t>
            </a:r>
            <a:r>
              <a:rPr lang="en-US" sz="1800" dirty="0">
                <a:solidFill>
                  <a:srgbClr val="FF0000"/>
                </a:solidFill>
              </a:rPr>
              <a:t/>
            </a:r>
            <a:br>
              <a:rPr lang="en-US" sz="1800" dirty="0">
                <a:solidFill>
                  <a:srgbClr val="FF0000"/>
                </a:solidFill>
              </a:rPr>
            </a:br>
            <a:r>
              <a:rPr lang="en-US" sz="1800" dirty="0">
                <a:solidFill>
                  <a:srgbClr val="FF0000"/>
                </a:solidFill>
              </a:rPr>
              <a:t>WHERE </a:t>
            </a:r>
            <a:r>
              <a:rPr lang="en-US" sz="1800" dirty="0" err="1">
                <a:solidFill>
                  <a:srgbClr val="FF0000"/>
                </a:solidFill>
              </a:rPr>
              <a:t>countries.country_id</a:t>
            </a:r>
            <a:r>
              <a:rPr lang="en-US" sz="1800" dirty="0">
                <a:solidFill>
                  <a:srgbClr val="FF0000"/>
                </a:solidFill>
              </a:rPr>
              <a:t> LIKE </a:t>
            </a:r>
            <a:r>
              <a:rPr lang="en-US" sz="1800" dirty="0" smtClean="0">
                <a:solidFill>
                  <a:srgbClr val="FF0000"/>
                </a:solidFill>
              </a:rPr>
              <a:t>’J%’;</a:t>
            </a:r>
            <a:endParaRPr lang="en-US" sz="1800" dirty="0">
              <a:solidFill>
                <a:srgbClr val="FF0000"/>
              </a:solidFill>
            </a:endParaRPr>
          </a:p>
        </p:txBody>
      </p:sp>
    </p:spTree>
    <p:extLst>
      <p:ext uri="{BB962C8B-B14F-4D97-AF65-F5344CB8AC3E}">
        <p14:creationId xmlns:p14="http://schemas.microsoft.com/office/powerpoint/2010/main" val="835590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264</TotalTime>
  <Words>828</Words>
  <Application>Microsoft Office PowerPoint</Application>
  <PresentationFormat>On-screen Show (4:3)</PresentationFormat>
  <Paragraphs>210</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Executive</vt:lpstr>
      <vt:lpstr>Join Operation</vt:lpstr>
      <vt:lpstr>Goal</vt:lpstr>
      <vt:lpstr>JOIN</vt:lpstr>
      <vt:lpstr>JOIN</vt:lpstr>
      <vt:lpstr>JOIN TYPES</vt:lpstr>
      <vt:lpstr>Joined Relations</vt:lpstr>
      <vt:lpstr>Cartesian Joins</vt:lpstr>
      <vt:lpstr>Cartesian Joins</vt:lpstr>
      <vt:lpstr>Cartesian Joins</vt:lpstr>
      <vt:lpstr>Inner Joins</vt:lpstr>
      <vt:lpstr>Inner Joins ANSI</vt:lpstr>
      <vt:lpstr>Outer Join</vt:lpstr>
      <vt:lpstr>Outer Join</vt:lpstr>
      <vt:lpstr>Left Outer Join</vt:lpstr>
      <vt:lpstr>Right Outer Join</vt:lpstr>
      <vt:lpstr>Full Outer Join</vt:lpstr>
      <vt:lpstr>Natural Join</vt:lpstr>
      <vt:lpstr>Natural Join Example</vt:lpstr>
      <vt:lpstr>Natural Join (Cont.)</vt:lpstr>
      <vt:lpstr>Join … using</vt:lpstr>
      <vt:lpstr>JOIN…ON</vt:lpstr>
      <vt:lpstr>Self-Joins</vt:lpstr>
      <vt:lpstr>Nonequality Joins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 Operation</dc:title>
  <dc:creator>oaldawud</dc:creator>
  <cp:lastModifiedBy>oaldawud</cp:lastModifiedBy>
  <cp:revision>13</cp:revision>
  <dcterms:created xsi:type="dcterms:W3CDTF">2014-09-15T21:05:08Z</dcterms:created>
  <dcterms:modified xsi:type="dcterms:W3CDTF">2014-09-16T01:29:13Z</dcterms:modified>
</cp:coreProperties>
</file>