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57" r:id="rId4"/>
    <p:sldId id="358" r:id="rId5"/>
    <p:sldId id="407" r:id="rId6"/>
    <p:sldId id="400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411" r:id="rId20"/>
    <p:sldId id="412" r:id="rId21"/>
    <p:sldId id="375" r:id="rId22"/>
    <p:sldId id="376" r:id="rId23"/>
    <p:sldId id="410" r:id="rId24"/>
    <p:sldId id="377" r:id="rId25"/>
    <p:sldId id="378" r:id="rId26"/>
    <p:sldId id="409" r:id="rId27"/>
    <p:sldId id="382" r:id="rId28"/>
    <p:sldId id="383" r:id="rId29"/>
    <p:sldId id="389" r:id="rId30"/>
    <p:sldId id="390" r:id="rId31"/>
    <p:sldId id="391" r:id="rId32"/>
    <p:sldId id="392" r:id="rId33"/>
    <p:sldId id="386" r:id="rId34"/>
    <p:sldId id="394" r:id="rId35"/>
    <p:sldId id="406" r:id="rId36"/>
    <p:sldId id="387" r:id="rId37"/>
    <p:sldId id="388" r:id="rId38"/>
    <p:sldId id="270" r:id="rId39"/>
    <p:sldId id="271" r:id="rId40"/>
    <p:sldId id="272" r:id="rId41"/>
    <p:sldId id="273" r:id="rId42"/>
    <p:sldId id="396" r:id="rId43"/>
    <p:sldId id="397" r:id="rId44"/>
    <p:sldId id="274" r:id="rId45"/>
    <p:sldId id="398" r:id="rId46"/>
    <p:sldId id="399" r:id="rId47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664" autoAdjust="0"/>
  </p:normalViewPr>
  <p:slideViewPr>
    <p:cSldViewPr snapToGrid="0">
      <p:cViewPr varScale="1">
        <p:scale>
          <a:sx n="90" d="100"/>
          <a:sy n="90" d="100"/>
        </p:scale>
        <p:origin x="-1362" y="-10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Helvetic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Helvetic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Helvetic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Helvetica" charset="0"/>
                <a:cs typeface="+mn-cs"/>
              </a:defRPr>
            </a:lvl1pPr>
          </a:lstStyle>
          <a:p>
            <a:pPr>
              <a:defRPr/>
            </a:pPr>
            <a:fld id="{29FDF8C8-37CC-4082-A97B-5C92C11D0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9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Helvetic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Helvetic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Helvetic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Helvetica" charset="0"/>
                <a:cs typeface="+mn-cs"/>
              </a:defRPr>
            </a:lvl1pPr>
          </a:lstStyle>
          <a:p>
            <a:pPr>
              <a:defRPr/>
            </a:pPr>
            <a:fld id="{2CBCB484-2937-406D-88A1-A2C8F3C06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1906D67D-62B6-4A76-901B-91EC5BB30FAD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BD54ED5A-8E13-4135-80C3-E11CB51CCB26}" type="slidenum">
              <a:rPr lang="en-US" altLang="en-US" sz="1200" smtClean="0"/>
              <a:pPr>
                <a:defRPr/>
              </a:pPr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B8BE2F5E-EF3E-4C80-B2AD-3662159E03A2}" type="slidenum">
              <a:rPr lang="en-US" altLang="en-US" sz="1200" smtClean="0"/>
              <a:pPr>
                <a:defRPr/>
              </a:pPr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12C46B0F-AA99-4455-8D68-6B87434F5B3C}" type="slidenum">
              <a:rPr lang="en-US" altLang="en-US" sz="1200" smtClean="0"/>
              <a:pPr>
                <a:defRPr/>
              </a:pPr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1A7A738C-D734-482B-A2B1-0466A1B9E248}" type="slidenum">
              <a:rPr lang="en-US" altLang="en-US" sz="1200" smtClean="0"/>
              <a:pPr>
                <a:defRPr/>
              </a:pPr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CB5AE988-D111-49D5-B446-D6DE76807F9B}" type="slidenum">
              <a:rPr lang="en-US" altLang="en-US" sz="1200" smtClean="0"/>
              <a:pPr>
                <a:defRPr/>
              </a:pPr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C283499E-6573-4120-B3DF-24AEBCC692D4}" type="slidenum">
              <a:rPr lang="en-US" altLang="en-US" sz="1200" smtClean="0"/>
              <a:pPr>
                <a:defRPr/>
              </a:pPr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0C3B1ABB-4D7F-4F75-A891-883ACB62CF2B}" type="slidenum">
              <a:rPr lang="en-US" altLang="en-US" sz="1200" smtClean="0"/>
              <a:pPr>
                <a:defRPr/>
              </a:pPr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41971CC1-C87A-42D4-8CBF-9D98C1D72E32}" type="slidenum">
              <a:rPr lang="en-US" altLang="en-US" sz="1200" smtClean="0"/>
              <a:pPr>
                <a:defRPr/>
              </a:pPr>
              <a:t>17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FED33E0E-67F4-43BB-9249-0775127878E9}" type="slidenum">
              <a:rPr lang="en-US" altLang="en-US" sz="1200" smtClean="0"/>
              <a:pPr>
                <a:defRPr/>
              </a:pPr>
              <a:t>18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2D24F-9387-473C-8388-54BB012DFE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0E36DD6F-D89B-42C0-8EC7-1039E76030DD}" type="slidenum">
              <a:rPr lang="en-US" altLang="en-US" sz="1200" smtClean="0"/>
              <a:pPr>
                <a:defRPr/>
              </a:pPr>
              <a:t>2</a:t>
            </a:fld>
            <a:endParaRPr lang="en-US" alt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F8C2B6-2945-4CDA-939C-6A3D0F38522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2B6C282A-9937-44D5-BD59-CFC92AAC2BDE}" type="slidenum">
              <a:rPr lang="en-US" altLang="en-US" sz="1200" smtClean="0"/>
              <a:pPr>
                <a:defRPr/>
              </a:pPr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5ED282C1-6AE5-4C54-997A-74CC9538F05F}" type="slidenum">
              <a:rPr lang="en-US" altLang="en-US" sz="1200" smtClean="0"/>
              <a:pPr>
                <a:defRPr/>
              </a:pPr>
              <a:t>22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E792E4E3-C824-40E1-8AED-FC4F5873B7A0}" type="slidenum">
              <a:rPr lang="en-US" altLang="en-US" sz="1200" smtClean="0"/>
              <a:pPr>
                <a:defRPr/>
              </a:pPr>
              <a:t>23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5D876CC3-A1D1-41EC-9B88-A69821A02D7C}" type="slidenum">
              <a:rPr lang="en-US" altLang="en-US" sz="1200" smtClean="0"/>
              <a:pPr>
                <a:defRPr/>
              </a:pPr>
              <a:t>24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BD73D0CA-126C-45E4-BB56-E7AA677537A6}" type="slidenum">
              <a:rPr lang="en-US" altLang="en-US" sz="1200" smtClean="0"/>
              <a:pPr>
                <a:defRPr/>
              </a:pPr>
              <a:t>25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31E48FDD-8A6F-48B0-9C09-2B414E7CB223}" type="slidenum">
              <a:rPr lang="en-US" altLang="en-US" sz="1200" smtClean="0"/>
              <a:pPr>
                <a:defRPr/>
              </a:pPr>
              <a:t>26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C18A58A9-FFB4-4E6E-9E3C-91BE3D58DA31}" type="slidenum">
              <a:rPr lang="en-US" altLang="en-US" sz="1200" smtClean="0"/>
              <a:pPr>
                <a:defRPr/>
              </a:pPr>
              <a:t>27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45538CDA-812A-4DE8-94AF-9125E58DB1F9}" type="slidenum">
              <a:rPr lang="en-US" altLang="en-US" sz="1200" smtClean="0"/>
              <a:pPr>
                <a:defRPr/>
              </a:pPr>
              <a:t>28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E6936723-07FF-46E1-AD7B-4F8A49476DB1}" type="slidenum">
              <a:rPr lang="en-US" altLang="en-US" sz="1200" smtClean="0"/>
              <a:pPr>
                <a:defRPr/>
              </a:pPr>
              <a:t>29</a:t>
            </a:fld>
            <a:endParaRPr lang="en-US" altLang="en-US" sz="12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35D4A57C-0E9E-4F31-873E-FEF75F9308A9}" type="slidenum">
              <a:rPr lang="en-US" altLang="en-US" sz="1200" smtClean="0"/>
              <a:pPr>
                <a:defRPr/>
              </a:pPr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33085D26-9209-4718-B228-B2D17F8B4D3F}" type="slidenum">
              <a:rPr lang="en-US" altLang="en-US" sz="1200" smtClean="0"/>
              <a:pPr>
                <a:defRPr/>
              </a:pPr>
              <a:t>30</a:t>
            </a:fld>
            <a:endParaRPr lang="en-US" altLang="en-US" sz="12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790071CF-BD42-4F83-AEF4-F266380A2F2D}" type="slidenum">
              <a:rPr lang="en-US" altLang="en-US" sz="1200" smtClean="0"/>
              <a:pPr>
                <a:defRPr/>
              </a:pPr>
              <a:t>31</a:t>
            </a:fld>
            <a:endParaRPr lang="en-US" altLang="en-US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2F44A783-7387-4ED5-AC52-A2FE13CED5DC}" type="slidenum">
              <a:rPr lang="en-US" altLang="en-US" sz="1200" smtClean="0"/>
              <a:pPr>
                <a:defRPr/>
              </a:pPr>
              <a:t>32</a:t>
            </a:fld>
            <a:endParaRPr lang="en-US" altLang="en-US" sz="12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6A17BB09-6EDF-4D93-A4AF-C6DB4EB05A3B}" type="slidenum">
              <a:rPr lang="en-US" altLang="en-US" sz="1200" smtClean="0"/>
              <a:pPr>
                <a:defRPr/>
              </a:pPr>
              <a:t>33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C055C8B1-8D39-4D81-ACC8-95D249381E5C}" type="slidenum">
              <a:rPr lang="en-US" altLang="en-US" sz="1200" smtClean="0"/>
              <a:pPr>
                <a:defRPr/>
              </a:pPr>
              <a:t>34</a:t>
            </a:fld>
            <a:endParaRPr lang="en-US" altLang="en-US" sz="12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0275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fld id="{614D796D-4AF2-4543-B40E-A66BC22BC38F}" type="slidenum">
              <a:rPr lang="en-US" altLang="en-US">
                <a:latin typeface="Times New Roman" pitchFamily="18" charset="0"/>
              </a:rPr>
              <a:pPr>
                <a:defRPr/>
              </a:pPr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1363" indent="-284163"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1413" indent="-227013"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613" indent="-227013"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813" indent="-227013"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3013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0213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7413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4613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74B69CD6-A341-44B3-BE5E-B406D9FBE55F}" type="slidenum">
              <a:rPr lang="en-US" altLang="en-US" sz="1200" smtClean="0"/>
              <a:pPr>
                <a:defRPr/>
              </a:pPr>
              <a:t>36</a:t>
            </a:fld>
            <a:endParaRPr lang="en-US" altLang="en-US" sz="12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1363" indent="-284163"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1413" indent="-227013"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98613" indent="-227013"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5813" indent="-227013" defTabSz="928688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3013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0213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7413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4613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F4E23A0F-73D8-4CD4-BB4F-2453A4AD27A6}" type="slidenum">
              <a:rPr lang="en-US" altLang="en-US" sz="1200" smtClean="0"/>
              <a:pPr>
                <a:defRPr/>
              </a:pPr>
              <a:t>37</a:t>
            </a:fld>
            <a:endParaRPr lang="en-US" altLang="en-US" sz="12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46314D69-730B-4343-A01E-B7BF4F2E9F1D}" type="slidenum">
              <a:rPr lang="en-US" altLang="en-US" sz="1200" smtClean="0"/>
              <a:pPr>
                <a:defRPr/>
              </a:pPr>
              <a:t>38</a:t>
            </a:fld>
            <a:endParaRPr lang="en-US" altLang="en-US" sz="12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610620C3-2D2E-4418-A5D8-E51B3F0221EF}" type="slidenum">
              <a:rPr lang="en-US" altLang="en-US" sz="1200" smtClean="0"/>
              <a:pPr>
                <a:defRPr/>
              </a:pPr>
              <a:t>39</a:t>
            </a:fld>
            <a:endParaRPr lang="en-US" altLang="en-US" sz="12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C9B1FE34-2D96-4F8A-A44C-57D9FCC00EFC}" type="slidenum">
              <a:rPr lang="en-US" altLang="en-US" sz="1200" smtClean="0"/>
              <a:pPr>
                <a:defRPr/>
              </a:pPr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E8BC6725-A837-4F78-A616-8DC0E05C2B92}" type="slidenum">
              <a:rPr lang="en-US" altLang="en-US" sz="1200" smtClean="0"/>
              <a:pPr>
                <a:defRPr/>
              </a:pPr>
              <a:t>40</a:t>
            </a:fld>
            <a:endParaRPr lang="en-US" altLang="en-US" sz="12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40AC15F8-494C-4058-8594-05E25757ECE2}" type="slidenum">
              <a:rPr lang="en-US" altLang="en-US" sz="1200" smtClean="0"/>
              <a:pPr>
                <a:defRPr/>
              </a:pPr>
              <a:t>41</a:t>
            </a:fld>
            <a:endParaRPr lang="en-US" altLang="en-US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08C42764-20CD-44FC-A640-52D48397665C}" type="slidenum">
              <a:rPr lang="en-US" altLang="en-US" sz="1200" smtClean="0"/>
              <a:pPr>
                <a:defRPr/>
              </a:pPr>
              <a:t>42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99268175-7EFE-4E33-AA2C-BA450BCA6230}" type="slidenum">
              <a:rPr lang="en-US" altLang="en-US" sz="1200" smtClean="0"/>
              <a:pPr>
                <a:defRPr/>
              </a:pPr>
              <a:t>43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B9E6E162-A396-4E9E-8E65-2D9ECD4A44F9}" type="slidenum">
              <a:rPr lang="en-US" altLang="en-US" sz="1200" smtClean="0"/>
              <a:pPr>
                <a:defRPr/>
              </a:pPr>
              <a:t>44</a:t>
            </a:fld>
            <a:endParaRPr lang="en-US" altLang="en-US" sz="12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58BB260F-96AE-4119-92CB-3B52D7C431AC}" type="slidenum">
              <a:rPr lang="en-US" altLang="en-US" sz="1200" smtClean="0"/>
              <a:pPr>
                <a:defRPr/>
              </a:pPr>
              <a:t>45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0796C21E-8B0B-49C2-8AC8-8F8313BEA58E}" type="slidenum">
              <a:rPr lang="en-US" altLang="en-US" sz="1200" smtClean="0"/>
              <a:pPr>
                <a:defRPr/>
              </a:pPr>
              <a:t>46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2D3C00-B4DA-47EA-864A-3F2F823CE6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6AFC1346-D820-491E-A2EB-0A1B03A6054D}" type="slidenum">
              <a:rPr lang="en-US" altLang="en-US" sz="1200" smtClean="0"/>
              <a:pPr>
                <a:defRPr/>
              </a:pPr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265E029C-213A-47C8-9B55-8947ECBB40D1}" type="slidenum">
              <a:rPr lang="en-US" altLang="en-US" sz="1200" smtClean="0"/>
              <a:pPr>
                <a:defRPr/>
              </a:pPr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3CEBD999-D48B-4480-B717-989654907E04}" type="slidenum">
              <a:rPr lang="en-US" altLang="en-US" sz="1200" smtClean="0"/>
              <a:pPr>
                <a:defRPr/>
              </a:pPr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fld id="{8CCA705A-B02C-4833-A17A-A6B354B25ABD}" type="slidenum">
              <a:rPr lang="en-US" altLang="en-US" sz="1200" smtClean="0"/>
              <a:pPr>
                <a:defRPr/>
              </a:pPr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8201" y="5726113"/>
            <a:ext cx="36860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b="1" dirty="0" smtClean="0">
                <a:solidFill>
                  <a:schemeClr val="tx2"/>
                </a:solidFill>
                <a:cs typeface="+mn-cs"/>
              </a:rPr>
              <a:t>ITM422- Advanced</a:t>
            </a:r>
            <a:r>
              <a:rPr lang="en-US" altLang="en-US" b="1" baseline="0" dirty="0" smtClean="0">
                <a:solidFill>
                  <a:schemeClr val="tx2"/>
                </a:solidFill>
                <a:cs typeface="+mn-cs"/>
              </a:rPr>
              <a:t> Database Design</a:t>
            </a:r>
            <a:endParaRPr lang="en-US" altLang="en-US" sz="1200" b="1" dirty="0" smtClean="0">
              <a:solidFill>
                <a:srgbClr val="CC3300"/>
              </a:solidFill>
              <a:cs typeface="+mn-cs"/>
            </a:endParaRPr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78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2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4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58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86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3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7594142" y="6613525"/>
            <a:ext cx="7184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0099"/>
                </a:solidFill>
                <a:cs typeface="+mn-cs"/>
              </a:rPr>
              <a:t>Aldawud</a:t>
            </a:r>
            <a:endParaRPr lang="en-US" altLang="en-US" sz="1000" b="1" dirty="0" smtClean="0">
              <a:solidFill>
                <a:srgbClr val="000099"/>
              </a:solidFill>
              <a:cs typeface="+mn-cs"/>
            </a:endParaRP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rgbClr val="000099"/>
                </a:solidFill>
                <a:cs typeface="+mn-cs"/>
              </a:rPr>
              <a:t>8.</a:t>
            </a:r>
            <a:fld id="{9A96A7EC-5EB5-4600-837A-B7F293F68B33}" type="slidenum">
              <a:rPr lang="en-US" altLang="en-US" sz="1000" b="1" smtClean="0">
                <a:solidFill>
                  <a:srgbClr val="000099"/>
                </a:solidFill>
                <a:cs typeface="+mn-cs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rgbClr val="000099"/>
              </a:solidFill>
              <a:cs typeface="+mn-cs"/>
            </a:endParaRPr>
          </a:p>
        </p:txBody>
      </p:sp>
      <p:sp>
        <p:nvSpPr>
          <p:cNvPr id="8468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766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0099"/>
                </a:solidFill>
                <a:cs typeface="+mn-cs"/>
              </a:rPr>
              <a:t>ITM 422 - </a:t>
            </a:r>
            <a:endParaRPr lang="en-US" altLang="en-US" sz="1000" b="1" dirty="0" smtClean="0">
              <a:solidFill>
                <a:srgbClr val="000099"/>
              </a:solidFill>
              <a:cs typeface="+mn-cs"/>
            </a:endParaRP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mar@omar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om@tom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omar@omar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om@tom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omar@omar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om@tom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omar@omar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om@tom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omar@omar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om@tom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omar@omar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om@to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Relational </a:t>
            </a:r>
            <a:r>
              <a:rPr lang="en-US" dirty="0" smtClean="0"/>
              <a:t>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525"/>
            <a:ext cx="8229600" cy="510063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dirty="0" smtClean="0"/>
              <a:t>No Repeating Groups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Split Table (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make a table for the repeating group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Person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Dependents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dirty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0275" y="2216150"/>
          <a:ext cx="494982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488"/>
                <a:gridCol w="1028607"/>
                <a:gridCol w="1204863"/>
                <a:gridCol w="1060933"/>
                <a:gridCol w="1060933"/>
              </a:tblGrid>
              <a:tr h="40281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email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5" marB="0" anchor="ctr"/>
                </a:tc>
              </a:tr>
              <a:tr h="370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17" marR="952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Omar Aldawud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17" marR="952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3"/>
                        </a:rPr>
                        <a:t>omar@omar.com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17" marR="952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630-4562389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17" marR="952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 East State St</a:t>
                      </a:r>
                    </a:p>
                  </a:txBody>
                  <a:tcPr marL="85717" marR="9524" marT="9525" marB="0" anchor="ctr"/>
                </a:tc>
              </a:tr>
              <a:tr h="370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17" marR="952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Tom Hernandez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17" marR="952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4"/>
                        </a:rPr>
                        <a:t>tom@tom.com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17" marR="952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312-4567895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17" marR="9524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 North 33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17" marR="9524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65475" y="4094163"/>
          <a:ext cx="2841626" cy="2281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619"/>
                <a:gridCol w="1005035"/>
                <a:gridCol w="871972"/>
              </a:tblGrid>
              <a:tr h="384639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Child </a:t>
                      </a:r>
                      <a:r>
                        <a:rPr lang="en-US" sz="1200" b="1" u="none" strike="noStrike" dirty="0" err="1" smtClean="0">
                          <a:effectLst/>
                        </a:rPr>
                        <a:t>Seq</a:t>
                      </a:r>
                      <a:r>
                        <a:rPr lang="en-US" sz="1200" b="1" u="none" strike="noStrike" dirty="0" smtClean="0">
                          <a:effectLst/>
                        </a:rPr>
                        <a:t> 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child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7" marB="0" anchor="ctr"/>
                </a:tc>
              </a:tr>
              <a:tr h="379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Jordan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</a:tr>
              <a:tr h="379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Hannah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</a:tr>
              <a:tr h="379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</a:tr>
              <a:tr h="379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</a:tr>
              <a:tr h="379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4" marR="9524" marT="9527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dirty="0" smtClean="0"/>
              <a:t>All data values are atomic</a:t>
            </a:r>
            <a:endParaRPr lang="en-US" b="1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Split the columns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Address</a:t>
            </a:r>
            <a:endParaRPr lang="en-US" b="1" dirty="0"/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Person</a:t>
            </a:r>
          </a:p>
          <a:p>
            <a:pPr lvl="2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Dependents</a:t>
            </a: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79638" y="2347913"/>
          <a:ext cx="5986462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817"/>
                <a:gridCol w="770613"/>
                <a:gridCol w="905205"/>
                <a:gridCol w="1201374"/>
                <a:gridCol w="939839"/>
                <a:gridCol w="827734"/>
                <a:gridCol w="877880"/>
              </a:tblGrid>
              <a:tr h="45428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first name</a:t>
                      </a:r>
                      <a:endParaRPr 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last</a:t>
                      </a:r>
                      <a:r>
                        <a:rPr lang="en-US" sz="1200" b="1" i="0" u="none" strike="noStrike" baseline="0" dirty="0" smtClean="0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email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phone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street no</a:t>
                      </a:r>
                      <a:endParaRPr 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Street name</a:t>
                      </a:r>
                      <a:endParaRPr lang="en-US" sz="12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30" marB="0" anchor="ctr"/>
                </a:tc>
              </a:tr>
              <a:tr h="417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Aldawud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omar@omar.com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630-4562389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 East</a:t>
                      </a: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St</a:t>
                      </a:r>
                    </a:p>
                  </a:txBody>
                  <a:tcPr marL="85731" marR="9525" marT="9530" marB="0" anchor="ctr"/>
                </a:tc>
              </a:tr>
              <a:tr h="417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Hernandez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4"/>
                        </a:rPr>
                        <a:t>tom@tom.com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312-4567895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 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1" marR="9525" marT="953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62350" y="3948113"/>
          <a:ext cx="2416175" cy="190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198"/>
                <a:gridCol w="1004968"/>
                <a:gridCol w="670009"/>
              </a:tblGrid>
              <a:tr h="321202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Child </a:t>
                      </a:r>
                      <a:r>
                        <a:rPr lang="en-US" sz="1200" b="1" u="none" strike="noStrike" dirty="0" err="1" smtClean="0">
                          <a:effectLst/>
                        </a:rPr>
                        <a:t>Seq</a:t>
                      </a:r>
                      <a:r>
                        <a:rPr lang="en-US" sz="1200" b="1" u="none" strike="noStrike" dirty="0" smtClean="0">
                          <a:effectLst/>
                        </a:rPr>
                        <a:t> 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child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Jordan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Hannah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b="1" dirty="0" smtClean="0"/>
              <a:t>Each field has a unique name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sz="2400" dirty="0" smtClean="0"/>
              <a:t>Okay</a:t>
            </a: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r>
              <a:rPr lang="en-US" b="1" dirty="0"/>
              <a:t>It has a primary key</a:t>
            </a: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Person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Dependents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dirty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19438" y="4465638"/>
          <a:ext cx="2522537" cy="190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195"/>
                <a:gridCol w="1111335"/>
                <a:gridCol w="670007"/>
              </a:tblGrid>
              <a:tr h="321202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i="0" u="sng" strike="noStrike" dirty="0" smtClean="0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400" b="1" i="0" u="sng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sng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child </a:t>
                      </a:r>
                      <a:r>
                        <a:rPr lang="en-US" sz="1400" b="1" u="sng" strike="noStrike" dirty="0" err="1" smtClean="0">
                          <a:solidFill>
                            <a:srgbClr val="92D050"/>
                          </a:solidFill>
                          <a:effectLst/>
                        </a:rPr>
                        <a:t>seq</a:t>
                      </a:r>
                      <a:r>
                        <a:rPr lang="en-US" sz="1400" b="1" u="sng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 No</a:t>
                      </a:r>
                      <a:endParaRPr lang="en-US" sz="1400" b="1" i="0" u="sng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child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Jordan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Hannah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55875" y="2784475"/>
          <a:ext cx="563244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389"/>
                <a:gridCol w="725042"/>
                <a:gridCol w="851676"/>
                <a:gridCol w="1130330"/>
                <a:gridCol w="884261"/>
                <a:gridCol w="778785"/>
                <a:gridCol w="825966"/>
              </a:tblGrid>
              <a:tr h="40281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i="0" u="sng" strike="noStrike" dirty="0" smtClean="0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400" b="1" i="0" u="sng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first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last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phone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street no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Street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Aldawud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omar@omar.com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630-4562389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 East</a:t>
                      </a: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St</a:t>
                      </a:r>
                    </a:p>
                  </a:txBody>
                  <a:tcPr marL="85727" marR="9525" marT="9525" marB="0" anchor="ctr"/>
                </a:tc>
              </a:tr>
              <a:tr h="370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Hernandez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4"/>
                        </a:rPr>
                        <a:t>tom@tom.com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312-4567895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 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1536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A table is in 2</a:t>
            </a:r>
            <a:r>
              <a:rPr lang="en-US" baseline="30000" dirty="0" smtClean="0"/>
              <a:t>nd</a:t>
            </a:r>
            <a:r>
              <a:rPr lang="en-US" dirty="0" smtClean="0"/>
              <a:t> Normal Form if: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Its in 1</a:t>
            </a:r>
            <a:r>
              <a:rPr lang="en-US" baseline="30000" dirty="0" smtClean="0"/>
              <a:t>st</a:t>
            </a:r>
            <a:r>
              <a:rPr lang="en-US" dirty="0" smtClean="0"/>
              <a:t> Normal Form and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All </a:t>
            </a:r>
            <a:r>
              <a:rPr lang="en-US" dirty="0" smtClean="0">
                <a:solidFill>
                  <a:srgbClr val="FF0000"/>
                </a:solidFill>
              </a:rPr>
              <a:t>non-key attributes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dependent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FF0000"/>
                </a:solidFill>
              </a:rPr>
              <a:t>all parts of the primary </a:t>
            </a:r>
            <a:r>
              <a:rPr lang="en-US" dirty="0" smtClean="0"/>
              <a:t>key</a:t>
            </a:r>
          </a:p>
          <a:p>
            <a:pPr lvl="2">
              <a:defRPr/>
            </a:pPr>
            <a:r>
              <a:rPr lang="en-US" dirty="0" smtClean="0"/>
              <a:t>We are only considering tables that are dependent on </a:t>
            </a:r>
            <a:r>
              <a:rPr lang="en-US" b="1" dirty="0" smtClean="0"/>
              <a:t>composite key</a:t>
            </a:r>
          </a:p>
          <a:p>
            <a:pPr lvl="3">
              <a:defRPr/>
            </a:pPr>
            <a:r>
              <a:rPr lang="en-US" dirty="0" smtClean="0"/>
              <a:t>So any table that is in 1</a:t>
            </a:r>
            <a:r>
              <a:rPr lang="en-US" baseline="30000" dirty="0" smtClean="0"/>
              <a:t>st</a:t>
            </a:r>
            <a:r>
              <a:rPr lang="en-US" dirty="0" smtClean="0"/>
              <a:t> normal form and does not have a composite key is also in 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In other words</a:t>
            </a:r>
          </a:p>
          <a:p>
            <a:pPr lvl="2">
              <a:defRPr/>
            </a:pPr>
            <a:r>
              <a:rPr lang="en-US" altLang="en-US" dirty="0"/>
              <a:t>Redundant data across multiple rows of a table must be moved to a separate table.</a:t>
            </a:r>
          </a:p>
          <a:p>
            <a:pPr lvl="3">
              <a:defRPr/>
            </a:pPr>
            <a:r>
              <a:rPr lang="en-US" altLang="en-US" dirty="0" smtClean="0"/>
              <a:t>The resulting tables must be related to each other by use of foreign key.</a:t>
            </a:r>
          </a:p>
          <a:p>
            <a:pPr lvl="2">
              <a:defRPr/>
            </a:pPr>
            <a:endParaRPr lang="en-US" dirty="0" smtClean="0"/>
          </a:p>
          <a:p>
            <a:pPr marL="457200" lvl="1" indent="0">
              <a:buFont typeface="Monotype Sorts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b="1" dirty="0" smtClean="0"/>
              <a:t>non-key attributes are dependent on all parts of the primary key </a:t>
            </a: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Person  (</a:t>
            </a:r>
            <a:r>
              <a:rPr lang="en-US" sz="1600" b="1" dirty="0" smtClean="0">
                <a:solidFill>
                  <a:srgbClr val="92D050"/>
                </a:solidFill>
              </a:rPr>
              <a:t>already in 2</a:t>
            </a:r>
            <a:r>
              <a:rPr lang="en-US" sz="1600" b="1" baseline="30000" dirty="0" smtClean="0">
                <a:solidFill>
                  <a:srgbClr val="92D050"/>
                </a:solidFill>
              </a:rPr>
              <a:t>nd</a:t>
            </a:r>
            <a:r>
              <a:rPr lang="en-US" sz="1600" b="1" dirty="0" smtClean="0">
                <a:solidFill>
                  <a:srgbClr val="92D050"/>
                </a:solidFill>
              </a:rPr>
              <a:t> normal form since the key is not composite (id)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Dependents </a:t>
            </a:r>
          </a:p>
          <a:p>
            <a:pPr lvl="3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 key attributes: </a:t>
            </a:r>
            <a:r>
              <a:rPr lang="en-US" b="1" dirty="0" smtClean="0">
                <a:solidFill>
                  <a:srgbClr val="92D050"/>
                </a:solidFill>
              </a:rPr>
              <a:t>child</a:t>
            </a:r>
          </a:p>
          <a:p>
            <a:pPr lvl="3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2</a:t>
            </a:r>
            <a:r>
              <a:rPr lang="en-US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nd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normal form since a child 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only be identified with a 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combination of </a:t>
            </a:r>
            <a:r>
              <a:rPr lang="en-US" b="1" dirty="0" smtClean="0">
                <a:solidFill>
                  <a:srgbClr val="92D050"/>
                </a:solidFill>
              </a:rPr>
              <a:t>id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br>
              <a:rPr lang="en-US" b="1" dirty="0" smtClean="0">
                <a:solidFill>
                  <a:srgbClr val="92D05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child </a:t>
            </a:r>
            <a:r>
              <a:rPr lang="en-US" b="1" dirty="0" err="1" smtClean="0">
                <a:solidFill>
                  <a:srgbClr val="92D050"/>
                </a:solidFill>
              </a:rPr>
              <a:t>seq</a:t>
            </a:r>
            <a:r>
              <a:rPr lang="en-US" b="1" dirty="0" smtClean="0">
                <a:solidFill>
                  <a:srgbClr val="92D050"/>
                </a:solidFill>
              </a:rPr>
              <a:t> number</a:t>
            </a:r>
            <a:endParaRPr lang="en-US" b="1" dirty="0">
              <a:solidFill>
                <a:srgbClr val="92D050"/>
              </a:solidFill>
            </a:endParaRPr>
          </a:p>
          <a:p>
            <a:pPr lvl="2">
              <a:defRPr/>
            </a:pPr>
            <a:endParaRPr lang="en-US" dirty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45163" y="4027488"/>
          <a:ext cx="2416175" cy="190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198"/>
                <a:gridCol w="1004968"/>
                <a:gridCol w="670009"/>
              </a:tblGrid>
              <a:tr h="321202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sng" strike="noStrike" dirty="0" smtClean="0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sng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Child </a:t>
                      </a:r>
                      <a:r>
                        <a:rPr lang="en-US" sz="1200" b="1" u="sng" strike="noStrike" dirty="0" err="1" smtClean="0">
                          <a:solidFill>
                            <a:srgbClr val="92D050"/>
                          </a:solidFill>
                          <a:effectLst/>
                        </a:rPr>
                        <a:t>Seq</a:t>
                      </a:r>
                      <a:r>
                        <a:rPr lang="en-US" sz="1200" b="1" u="sng" strike="noStrike" dirty="0" smtClean="0">
                          <a:solidFill>
                            <a:srgbClr val="92D050"/>
                          </a:solidFill>
                          <a:effectLst/>
                        </a:rPr>
                        <a:t> No</a:t>
                      </a:r>
                      <a:endParaRPr lang="en-US" sz="1200" b="1" i="0" u="sng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effectLst/>
                        </a:rPr>
                        <a:t>child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Jordan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Hannah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2" marR="9526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63763" y="2378075"/>
          <a:ext cx="563244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389"/>
                <a:gridCol w="725042"/>
                <a:gridCol w="851676"/>
                <a:gridCol w="1130330"/>
                <a:gridCol w="884261"/>
                <a:gridCol w="778785"/>
                <a:gridCol w="825966"/>
              </a:tblGrid>
              <a:tr h="40281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i="0" u="sng" strike="noStrike" dirty="0" smtClean="0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400" b="1" i="0" u="sng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first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last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phone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street no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Street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Aldawud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omar@omar.com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630-4562389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 East</a:t>
                      </a: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St</a:t>
                      </a:r>
                    </a:p>
                  </a:txBody>
                  <a:tcPr marL="85727" marR="9525" marT="9525" marB="0" anchor="ctr"/>
                </a:tc>
              </a:tr>
              <a:tr h="370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Hernandez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4"/>
                        </a:rPr>
                        <a:t>tom@tom.com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312-4567895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 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b="1" dirty="0" smtClean="0"/>
              <a:t>Example 2</a:t>
            </a: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Person  (</a:t>
            </a:r>
            <a:r>
              <a:rPr lang="en-US" sz="1600" b="1" dirty="0" smtClean="0">
                <a:solidFill>
                  <a:srgbClr val="92D050"/>
                </a:solidFill>
              </a:rPr>
              <a:t>already in 2</a:t>
            </a:r>
            <a:r>
              <a:rPr lang="en-US" sz="1600" b="1" baseline="30000" dirty="0" smtClean="0">
                <a:solidFill>
                  <a:srgbClr val="92D050"/>
                </a:solidFill>
              </a:rPr>
              <a:t>nd</a:t>
            </a:r>
            <a:r>
              <a:rPr lang="en-US" sz="1600" b="1" dirty="0" smtClean="0">
                <a:solidFill>
                  <a:srgbClr val="92D050"/>
                </a:solidFill>
              </a:rPr>
              <a:t> normal form since the key is not composite (id)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Person Project table </a:t>
            </a:r>
          </a:p>
          <a:p>
            <a:pPr lvl="2">
              <a:defRPr/>
            </a:pPr>
            <a:endParaRPr lang="en-US" dirty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2590800"/>
          <a:ext cx="563244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389"/>
                <a:gridCol w="725042"/>
                <a:gridCol w="851676"/>
                <a:gridCol w="1130330"/>
                <a:gridCol w="884261"/>
                <a:gridCol w="778785"/>
                <a:gridCol w="825966"/>
              </a:tblGrid>
              <a:tr h="402810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i="0" u="sng" strike="noStrike" dirty="0" smtClean="0">
                          <a:solidFill>
                            <a:srgbClr val="92D05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400" b="1" i="0" u="sng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first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last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phone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street no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Street name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70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Aldawud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omar@omar.com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630-4562389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 East</a:t>
                      </a: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St</a:t>
                      </a:r>
                    </a:p>
                  </a:txBody>
                  <a:tcPr marL="85727" marR="9525" marT="9525" marB="0" anchor="ctr"/>
                </a:tc>
              </a:tr>
              <a:tr h="370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Hernandez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4"/>
                        </a:rPr>
                        <a:t>tom@tom.com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312-4567895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 North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7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33600" y="4465638"/>
          <a:ext cx="4179888" cy="190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9042"/>
                <a:gridCol w="798467"/>
                <a:gridCol w="1017037"/>
                <a:gridCol w="759247"/>
                <a:gridCol w="916095"/>
              </a:tblGrid>
              <a:tr h="321202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sng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pid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proj_id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 smtClean="0">
                          <a:effectLst/>
                        </a:rPr>
                        <a:t>person_name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proj_code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 design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 Design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Diagram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35" marR="9526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b="1" dirty="0" smtClean="0"/>
              <a:t>Example</a:t>
            </a: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Person Project table</a:t>
            </a:r>
          </a:p>
          <a:p>
            <a:pPr lvl="2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>
              <a:defRPr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violates 2</a:t>
            </a:r>
            <a:r>
              <a:rPr lang="en-US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nd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Normal Form </a:t>
            </a:r>
          </a:p>
          <a:p>
            <a:pPr lvl="3">
              <a:defRPr/>
            </a:pPr>
            <a:r>
              <a:rPr lang="en-US" dirty="0" smtClean="0"/>
              <a:t>Person is dependent on Person ID only (partial key)</a:t>
            </a:r>
          </a:p>
          <a:p>
            <a:pPr lvl="3">
              <a:defRPr/>
            </a:pPr>
            <a:r>
              <a:rPr lang="en-US" dirty="0" smtClean="0"/>
              <a:t>Project is dependent on </a:t>
            </a:r>
            <a:r>
              <a:rPr lang="en-US" dirty="0" err="1" smtClean="0"/>
              <a:t>proj_code</a:t>
            </a:r>
            <a:r>
              <a:rPr lang="en-US" dirty="0" smtClean="0"/>
              <a:t> (partial key)</a:t>
            </a:r>
            <a:endParaRPr lang="en-US" dirty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83050" y="2055813"/>
          <a:ext cx="4178300" cy="1905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780"/>
                <a:gridCol w="798163"/>
                <a:gridCol w="1016651"/>
                <a:gridCol w="758959"/>
                <a:gridCol w="915747"/>
              </a:tblGrid>
              <a:tr h="321202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sng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pid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sng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proj_id</a:t>
                      </a:r>
                      <a:endParaRPr lang="en-US" sz="12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 smtClean="0">
                          <a:effectLst/>
                        </a:rPr>
                        <a:t>person_name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proj_code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2" marR="9522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</a:tr>
              <a:tr h="316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Diagram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02" marR="9522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b="1" dirty="0" smtClean="0"/>
              <a:t>Example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Person Project table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Split the table into 3 tables: </a:t>
            </a:r>
          </a:p>
          <a:p>
            <a:pPr lvl="2">
              <a:defRPr/>
            </a:pPr>
            <a:r>
              <a:rPr lang="en-US" dirty="0" smtClean="0"/>
              <a:t>Person, </a:t>
            </a:r>
          </a:p>
          <a:p>
            <a:pPr lvl="2">
              <a:defRPr/>
            </a:pPr>
            <a:r>
              <a:rPr lang="en-US" dirty="0" smtClean="0"/>
              <a:t>Project and </a:t>
            </a:r>
          </a:p>
          <a:p>
            <a:pPr lvl="2">
              <a:defRPr/>
            </a:pPr>
            <a:r>
              <a:rPr lang="en-US" dirty="0" err="1" smtClean="0"/>
              <a:t>Person_Project</a:t>
            </a:r>
            <a:endParaRPr lang="en-US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Person (</a:t>
            </a:r>
            <a:r>
              <a:rPr lang="en-US" dirty="0" err="1" smtClean="0">
                <a:solidFill>
                  <a:srgbClr val="92D050"/>
                </a:solidFill>
              </a:rPr>
              <a:t>pid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person_name</a:t>
            </a:r>
            <a:r>
              <a:rPr lang="en-US" dirty="0" smtClean="0"/>
              <a:t>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Project (</a:t>
            </a:r>
            <a:r>
              <a:rPr lang="en-US" dirty="0" err="1">
                <a:solidFill>
                  <a:srgbClr val="92D050"/>
                </a:solidFill>
              </a:rPr>
              <a:t>proj_id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proj_code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proj_name</a:t>
            </a:r>
            <a:r>
              <a:rPr lang="en-US" dirty="0" smtClean="0"/>
              <a:t>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err="1" smtClean="0"/>
              <a:t>Person_Proejct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92D050"/>
                </a:solidFill>
              </a:rPr>
              <a:t>pid</a:t>
            </a:r>
            <a:r>
              <a:rPr lang="en-US" dirty="0" smtClean="0">
                <a:solidFill>
                  <a:srgbClr val="92D050"/>
                </a:solidFill>
              </a:rPr>
              <a:t>, </a:t>
            </a:r>
            <a:r>
              <a:rPr lang="en-US" dirty="0" err="1" smtClean="0">
                <a:solidFill>
                  <a:srgbClr val="92D050"/>
                </a:solidFill>
              </a:rPr>
              <a:t>proj_id</a:t>
            </a:r>
            <a:r>
              <a:rPr lang="en-US" dirty="0"/>
              <a:t>)</a:t>
            </a:r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How can I get the original table? </a:t>
            </a:r>
          </a:p>
          <a:p>
            <a:pPr lvl="1">
              <a:buFont typeface="Monotype Sorts" charset="2"/>
              <a:buChar char="l"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35513" y="1660525"/>
          <a:ext cx="3638550" cy="1549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497"/>
                <a:gridCol w="684272"/>
                <a:gridCol w="871583"/>
                <a:gridCol w="650661"/>
                <a:gridCol w="841537"/>
              </a:tblGrid>
              <a:tr h="344961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100" b="1" i="0" u="sng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pid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sng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proj_id</a:t>
                      </a:r>
                      <a:endParaRPr lang="en-US" sz="11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 smtClean="0">
                          <a:effectLst/>
                        </a:rPr>
                        <a:t>person_name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proj_code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7" marR="9527" marT="9531" marB="0" anchor="ctr"/>
                </a:tc>
              </a:tr>
              <a:tr h="24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design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</a:tr>
              <a:tr h="24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</a:tr>
              <a:tr h="24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</a:tr>
              <a:tr h="24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Design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</a:tr>
              <a:tr h="240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 Diagram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42" marR="9527" marT="9531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Second Normal Form: Eliminate Redundant Data</a:t>
            </a:r>
          </a:p>
          <a:p>
            <a:r>
              <a:rPr lang="en-US" altLang="en-US" smtClean="0"/>
              <a:t>Not in 2</a:t>
            </a:r>
            <a:r>
              <a:rPr lang="en-US" altLang="en-US" baseline="30000" smtClean="0"/>
              <a:t>nd</a:t>
            </a:r>
            <a:r>
              <a:rPr lang="en-US" altLang="en-US" smtClean="0"/>
              <a:t> Normal Form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Note the multiple Class# values for each Student# value in the above table. Class# is not functionally dependent on Student# (primary key), so this relationship is not in second normal form.</a:t>
            </a:r>
          </a:p>
          <a:p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1113" y="1951038"/>
          <a:ext cx="6705600" cy="2586738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  <a:gridCol w="1676400"/>
              </a:tblGrid>
              <a:tr h="36943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Student#</a:t>
                      </a:r>
                    </a:p>
                  </a:txBody>
                  <a:tcPr marR="95250" marT="47607" marB="47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Advisor</a:t>
                      </a:r>
                    </a:p>
                  </a:txBody>
                  <a:tcPr marR="95250" marT="47607" marB="47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Adv-Room</a:t>
                      </a:r>
                    </a:p>
                  </a:txBody>
                  <a:tcPr marR="95250" marT="47607" marB="47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Class#</a:t>
                      </a:r>
                    </a:p>
                  </a:txBody>
                  <a:tcPr marR="95250" marT="47607" marB="47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1022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Jones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101-07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1022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Jones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412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143-01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1022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Jones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159-02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4123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Smith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216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201-01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4123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Smith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216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211-02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4123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Smith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216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214-01</a:t>
                      </a:r>
                    </a:p>
                  </a:txBody>
                  <a:tcPr marR="95250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Relational </a:t>
            </a:r>
            <a:r>
              <a:rPr lang="en-US" dirty="0" smtClean="0"/>
              <a:t>Database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848600" cy="4876800"/>
          </a:xfrm>
        </p:spPr>
        <p:txBody>
          <a:bodyPr/>
          <a:lstStyle/>
          <a:p>
            <a:r>
              <a:rPr lang="en-US" altLang="en-US" dirty="0" smtClean="0"/>
              <a:t>Features of Good Relational Design</a:t>
            </a:r>
          </a:p>
          <a:p>
            <a:r>
              <a:rPr lang="en-US" altLang="en-US" dirty="0" smtClean="0"/>
              <a:t>Atomic Domains and First Normal Form</a:t>
            </a:r>
          </a:p>
          <a:p>
            <a:r>
              <a:rPr lang="en-US" altLang="en-US" dirty="0" smtClean="0"/>
              <a:t>Decomposition Using Functional Dependencies</a:t>
            </a:r>
          </a:p>
          <a:p>
            <a:r>
              <a:rPr lang="en-US" altLang="en-US" dirty="0" smtClean="0"/>
              <a:t>Functional Dependency Theory</a:t>
            </a:r>
          </a:p>
          <a:p>
            <a:r>
              <a:rPr lang="en-US" altLang="en-US" dirty="0" smtClean="0"/>
              <a:t>Algorithms for Functional </a:t>
            </a:r>
            <a:r>
              <a:rPr lang="en-US" altLang="en-US" dirty="0" smtClean="0"/>
              <a:t>Dependencies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Second Normal Form: Eliminate Redundant Data</a:t>
            </a:r>
          </a:p>
          <a:p>
            <a:r>
              <a:rPr lang="en-US" altLang="en-US" smtClean="0"/>
              <a:t>The following two tables demonstrate second normal form: </a:t>
            </a:r>
          </a:p>
          <a:p>
            <a:endParaRPr lang="en-US" altLang="en-US" smtClean="0"/>
          </a:p>
          <a:p>
            <a:r>
              <a:rPr lang="en-US" altLang="en-US" smtClean="0"/>
              <a:t>Students: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Registration: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00288" y="2720975"/>
          <a:ext cx="4214813" cy="1109664"/>
        </p:xfrm>
        <a:graphic>
          <a:graphicData uri="http://schemas.openxmlformats.org/drawingml/2006/table">
            <a:tbl>
              <a:tblPr/>
              <a:tblGrid>
                <a:gridCol w="1430049"/>
                <a:gridCol w="1278082"/>
                <a:gridCol w="1506682"/>
              </a:tblGrid>
              <a:tr h="369888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Student#</a:t>
                      </a:r>
                    </a:p>
                  </a:txBody>
                  <a:tcPr marR="95250" marT="47666" marB="476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Advisor</a:t>
                      </a:r>
                    </a:p>
                  </a:txBody>
                  <a:tcPr marR="95250" marT="47666" marB="476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Adv-Room</a:t>
                      </a:r>
                    </a:p>
                  </a:txBody>
                  <a:tcPr marR="95250" marT="47666" marB="476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1022</a:t>
                      </a:r>
                    </a:p>
                  </a:txBody>
                  <a:tcPr marR="95250" marT="47666" marB="476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Jones</a:t>
                      </a:r>
                    </a:p>
                  </a:txBody>
                  <a:tcPr marR="95250" marT="47666" marB="476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</a:t>
                      </a:r>
                    </a:p>
                  </a:txBody>
                  <a:tcPr marR="95250" marT="47666" marB="476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4123</a:t>
                      </a:r>
                    </a:p>
                  </a:txBody>
                  <a:tcPr marR="95250" marT="47666" marB="476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Smith</a:t>
                      </a:r>
                    </a:p>
                  </a:txBody>
                  <a:tcPr marR="95250" marT="47666" marB="476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216</a:t>
                      </a:r>
                    </a:p>
                  </a:txBody>
                  <a:tcPr marR="95250" marT="47666" marB="47666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52775" y="4081463"/>
          <a:ext cx="2852738" cy="2586738"/>
        </p:xfrm>
        <a:graphic>
          <a:graphicData uri="http://schemas.openxmlformats.org/drawingml/2006/table">
            <a:tbl>
              <a:tblPr/>
              <a:tblGrid>
                <a:gridCol w="1449170"/>
                <a:gridCol w="1403568"/>
              </a:tblGrid>
              <a:tr h="36943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Student#</a:t>
                      </a:r>
                    </a:p>
                  </a:txBody>
                  <a:tcPr marL="91408" marR="95216" marT="47607" marB="47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Class#</a:t>
                      </a:r>
                    </a:p>
                  </a:txBody>
                  <a:tcPr marL="91408" marR="95216" marT="47607" marB="476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1022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101-07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1022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143-01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1022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159-02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4123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201-01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4123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211-02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4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4123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214-01</a:t>
                      </a:r>
                    </a:p>
                  </a:txBody>
                  <a:tcPr marL="91408" marR="95216" marT="47607" marB="476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900" dirty="0" smtClean="0"/>
              <a:t>A table is in 3</a:t>
            </a:r>
            <a:r>
              <a:rPr lang="en-US" sz="2900" baseline="30000" dirty="0" smtClean="0"/>
              <a:t>rd</a:t>
            </a:r>
            <a:r>
              <a:rPr lang="en-US" sz="2900" dirty="0" smtClean="0"/>
              <a:t> Normal Form if:</a:t>
            </a:r>
          </a:p>
          <a:p>
            <a:pPr marL="742950" lvl="2" indent="-342900">
              <a:defRPr/>
            </a:pPr>
            <a:r>
              <a:rPr lang="en-US" sz="2500" dirty="0" smtClean="0"/>
              <a:t>Its in 2</a:t>
            </a:r>
            <a:r>
              <a:rPr lang="en-US" sz="2500" baseline="30000" dirty="0" smtClean="0"/>
              <a:t>nd</a:t>
            </a:r>
            <a:r>
              <a:rPr lang="en-US" sz="2500" dirty="0" smtClean="0"/>
              <a:t> Normal Form and All </a:t>
            </a:r>
            <a:r>
              <a:rPr lang="en-US" sz="2500" dirty="0" smtClean="0">
                <a:solidFill>
                  <a:srgbClr val="FF0000"/>
                </a:solidFill>
              </a:rPr>
              <a:t>non key attributes </a:t>
            </a:r>
            <a:r>
              <a:rPr lang="en-US" sz="2500" dirty="0" smtClean="0"/>
              <a:t>non-transitively (directly) dependent on PK.</a:t>
            </a:r>
          </a:p>
          <a:p>
            <a:pPr marL="1200150" lvl="3" indent="-342900">
              <a:defRPr/>
            </a:pPr>
            <a:r>
              <a:rPr lang="en-US" sz="2000" dirty="0" smtClean="0"/>
              <a:t>All non-key attribute are NOT dependent on any other non-key attributes</a:t>
            </a:r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r>
              <a:rPr lang="en-US" sz="2000" dirty="0" smtClean="0"/>
              <a:t>In other words:</a:t>
            </a:r>
          </a:p>
          <a:p>
            <a:pPr lvl="2">
              <a:defRPr/>
            </a:pPr>
            <a:r>
              <a:rPr lang="en-US" altLang="en-US" dirty="0"/>
              <a:t>Eliminate fields that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do not depend on the primary key</a:t>
            </a:r>
            <a:r>
              <a:rPr lang="en-US" altLang="en-US" dirty="0"/>
              <a:t>;</a:t>
            </a:r>
          </a:p>
          <a:p>
            <a:pPr lvl="3">
              <a:defRPr/>
            </a:pPr>
            <a:r>
              <a:rPr lang="en-US" altLang="en-US" dirty="0" smtClean="0"/>
              <a:t>That is, any field that is dependent not only on the primary key but also on another field must be moved to another table.</a:t>
            </a:r>
          </a:p>
          <a:p>
            <a:pPr marL="1085850" lvl="3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 smtClean="0"/>
          </a:p>
          <a:p>
            <a:pPr marL="1314450" lvl="4" indent="0">
              <a:buFontTx/>
              <a:buNone/>
              <a:defRPr/>
            </a:pPr>
            <a:endParaRPr lang="en-US" sz="1600" dirty="0">
              <a:sym typeface="Wingdings" panose="05000000000000000000" pitchFamily="2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sz="2400" dirty="0" smtClean="0"/>
          </a:p>
          <a:p>
            <a:pPr>
              <a:buFont typeface="Monotype Sorts" charset="2"/>
              <a:buChar char="n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sz="2900" dirty="0" smtClean="0"/>
              <a:t>A table is in 3</a:t>
            </a:r>
            <a:r>
              <a:rPr lang="en-US" sz="2900" baseline="30000" dirty="0" smtClean="0"/>
              <a:t>rd</a:t>
            </a:r>
            <a:r>
              <a:rPr lang="en-US" sz="2900" dirty="0" smtClean="0"/>
              <a:t> Normal Form if:</a:t>
            </a:r>
          </a:p>
          <a:p>
            <a:pPr marL="742950" lvl="2" indent="-342900">
              <a:defRPr/>
            </a:pPr>
            <a:r>
              <a:rPr lang="en-US" sz="2500" dirty="0" smtClean="0"/>
              <a:t>Its in 2</a:t>
            </a:r>
            <a:r>
              <a:rPr lang="en-US" sz="2500" baseline="30000" dirty="0" smtClean="0"/>
              <a:t>nd</a:t>
            </a:r>
            <a:r>
              <a:rPr lang="en-US" sz="2500" dirty="0" smtClean="0"/>
              <a:t> Normal Form and All </a:t>
            </a:r>
            <a:r>
              <a:rPr lang="en-US" sz="2500" dirty="0" smtClean="0">
                <a:solidFill>
                  <a:srgbClr val="FF0000"/>
                </a:solidFill>
              </a:rPr>
              <a:t>non key attributes </a:t>
            </a:r>
            <a:r>
              <a:rPr lang="en-US" sz="2500" dirty="0" smtClean="0"/>
              <a:t>non-transitively (directly) dependent on PK.</a:t>
            </a:r>
          </a:p>
          <a:p>
            <a:pPr marL="1200150" lvl="3" indent="-342900">
              <a:defRPr/>
            </a:pPr>
            <a:r>
              <a:rPr lang="en-US" sz="2000" dirty="0" smtClean="0"/>
              <a:t>All non-key attribute are NOT dependent on any other non-key attributes</a:t>
            </a:r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endParaRPr lang="en-US" sz="2000" dirty="0" smtClean="0"/>
          </a:p>
          <a:p>
            <a:pPr marL="742950" lvl="2" indent="-342900">
              <a:defRPr/>
            </a:pPr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Not in 3</a:t>
            </a:r>
            <a:r>
              <a:rPr lang="en-US" sz="2900" baseline="30000" dirty="0" smtClean="0">
                <a:solidFill>
                  <a:schemeClr val="bg1">
                    <a:lumMod val="75000"/>
                  </a:schemeClr>
                </a:solidFill>
              </a:rPr>
              <a:t>rd</a:t>
            </a:r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 Normal Form</a:t>
            </a:r>
          </a:p>
          <a:p>
            <a:pPr marL="1200150" lvl="3" indent="-342900">
              <a:defRPr/>
            </a:pPr>
            <a:r>
              <a:rPr lang="en-US" sz="2000" dirty="0" smtClean="0"/>
              <a:t>Country indirectly dependent on a non key (</a:t>
            </a:r>
            <a:r>
              <a:rPr lang="en-US" sz="2000" dirty="0" err="1" smtClean="0"/>
              <a:t>emp_city</a:t>
            </a:r>
            <a:r>
              <a:rPr lang="en-US" sz="2000" dirty="0" smtClean="0"/>
              <a:t>) attribute</a:t>
            </a:r>
          </a:p>
          <a:p>
            <a:pPr marL="1200150" lvl="3" indent="-342900">
              <a:defRPr/>
            </a:pPr>
            <a:r>
              <a:rPr lang="en-US" sz="2000" dirty="0" smtClean="0"/>
              <a:t>Country is derivable</a:t>
            </a:r>
          </a:p>
          <a:p>
            <a:pPr marL="1657350" lvl="4" indent="-342900">
              <a:defRPr/>
            </a:pPr>
            <a:r>
              <a:rPr lang="en-US" sz="2000" dirty="0" err="1" smtClean="0"/>
              <a:t>Emp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city</a:t>
            </a:r>
          </a:p>
          <a:p>
            <a:pPr marL="1657350" lvl="4" indent="-342900"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City  Country</a:t>
            </a:r>
          </a:p>
          <a:p>
            <a:pPr marL="1657350" lvl="4" indent="-342900">
              <a:defRPr/>
            </a:pPr>
            <a:endParaRPr lang="en-US" sz="1600" dirty="0">
              <a:sym typeface="Wingdings" panose="05000000000000000000" pitchFamily="2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sz="2400" dirty="0" smtClean="0"/>
          </a:p>
          <a:p>
            <a:pPr>
              <a:buFont typeface="Monotype Sorts" charset="2"/>
              <a:buChar char="n"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09863" y="2105025"/>
          <a:ext cx="3494087" cy="2651136"/>
        </p:xfrm>
        <a:graphic>
          <a:graphicData uri="http://schemas.openxmlformats.org/drawingml/2006/table">
            <a:tbl>
              <a:tblPr/>
              <a:tblGrid>
                <a:gridCol w="1000214"/>
                <a:gridCol w="1238126"/>
                <a:gridCol w="1255747"/>
              </a:tblGrid>
              <a:tr h="304734">
                <a:tc gridSpan="3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Employees' Skills</a:t>
                      </a:r>
                    </a:p>
                  </a:txBody>
                  <a:tcPr marL="91412" marR="91412" marT="45688" marB="45688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79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employee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emp_city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emp_country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47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Omar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Chicago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USA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7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Mike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Denver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USA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7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Raja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Delhi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India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7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Sandra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London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UK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73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Xie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Beijing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China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73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Zhong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Whittling</a:t>
                      </a: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China</a:t>
                      </a:r>
                      <a:endParaRPr lang="en-US" sz="1400" dirty="0">
                        <a:effectLst/>
                      </a:endParaRPr>
                    </a:p>
                  </a:txBody>
                  <a:tcPr marL="91412" marR="91412" marT="45688" marB="4568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altLang="en-US" smtClean="0"/>
              <a:t>Split table to get to 3</a:t>
            </a:r>
            <a:r>
              <a:rPr lang="en-US" altLang="en-US" baseline="30000" smtClean="0"/>
              <a:t>rd</a:t>
            </a:r>
            <a:r>
              <a:rPr lang="en-US" altLang="en-US" smtClean="0"/>
              <a:t> Normal Form</a:t>
            </a:r>
          </a:p>
          <a:p>
            <a:pPr marL="1657350" lvl="4" indent="-342900"/>
            <a:r>
              <a:rPr lang="en-US" altLang="en-US" sz="1600" smtClean="0"/>
              <a:t>Emp </a:t>
            </a:r>
            <a:r>
              <a:rPr lang="en-US" altLang="en-US" sz="1600" smtClean="0">
                <a:sym typeface="Wingdings" pitchFamily="2" charset="2"/>
              </a:rPr>
              <a:t> city</a:t>
            </a:r>
          </a:p>
          <a:p>
            <a:pPr marL="1657350" lvl="4" indent="-342900"/>
            <a:r>
              <a:rPr lang="en-US" altLang="en-US" sz="1600" smtClean="0">
                <a:sym typeface="Wingdings" pitchFamily="2" charset="2"/>
              </a:rPr>
              <a:t>City  Country</a:t>
            </a:r>
            <a:endParaRPr lang="en-US" altLang="en-US" sz="160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en-US" sz="2400" smtClean="0"/>
          </a:p>
          <a:p>
            <a:pPr marL="742950" lvl="2" indent="-342900"/>
            <a:r>
              <a:rPr lang="en-US" altLang="en-US" sz="2000" smtClean="0"/>
              <a:t>Employee City Table </a:t>
            </a:r>
          </a:p>
          <a:p>
            <a:pPr marL="1200150" lvl="3" indent="-342900"/>
            <a:r>
              <a:rPr lang="en-US" altLang="en-US" sz="1600" b="1" smtClean="0">
                <a:solidFill>
                  <a:srgbClr val="92D050"/>
                </a:solidFill>
              </a:rPr>
              <a:t>{emap_name, emp_city}</a:t>
            </a:r>
          </a:p>
          <a:p>
            <a:pPr marL="742950" lvl="2" indent="-342900"/>
            <a:endParaRPr lang="en-US" altLang="en-US" smtClean="0"/>
          </a:p>
          <a:p>
            <a:pPr marL="742950" lvl="2" indent="-342900"/>
            <a:r>
              <a:rPr lang="en-US" altLang="en-US" smtClean="0"/>
              <a:t>City Country Table</a:t>
            </a:r>
          </a:p>
          <a:p>
            <a:pPr marL="1200150" lvl="3" indent="-342900"/>
            <a:r>
              <a:rPr lang="en-US" altLang="en-US" b="1" smtClean="0">
                <a:solidFill>
                  <a:srgbClr val="92D050"/>
                </a:solidFill>
              </a:rPr>
              <a:t>{emp_city, emp_country}</a:t>
            </a:r>
          </a:p>
          <a:p>
            <a:pPr marL="1200150" lvl="3" indent="-342900"/>
            <a:endParaRPr lang="en-US" altLang="en-US" smtClean="0"/>
          </a:p>
          <a:p>
            <a:pPr marL="742950" lvl="2" indent="-342900"/>
            <a:r>
              <a:rPr lang="en-US" altLang="en-US" smtClean="0"/>
              <a:t>How can I get the original table?</a:t>
            </a:r>
          </a:p>
          <a:p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81588" y="1916113"/>
          <a:ext cx="3495675" cy="2652710"/>
        </p:xfrm>
        <a:graphic>
          <a:graphicData uri="http://schemas.openxmlformats.org/drawingml/2006/table">
            <a:tbl>
              <a:tblPr/>
              <a:tblGrid>
                <a:gridCol w="1000539"/>
                <a:gridCol w="1239003"/>
                <a:gridCol w="1256133"/>
              </a:tblGrid>
              <a:tr h="304909">
                <a:tc gridSpan="3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Employees' Skills</a:t>
                      </a:r>
                    </a:p>
                  </a:txBody>
                  <a:tcPr marL="91477" marR="91477" marT="45736" marB="45736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3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employee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emp_city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effectLst/>
                        </a:rPr>
                        <a:t>emp_country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049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Omar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Chicago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USA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Mike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Denver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USA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Raja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Delhi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India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0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Sandra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London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UK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0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Xie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Beijing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China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0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Zhong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Whittling</a:t>
                      </a: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China</a:t>
                      </a:r>
                      <a:endParaRPr lang="en-US" sz="1400" dirty="0">
                        <a:effectLst/>
                      </a:endParaRPr>
                    </a:p>
                  </a:txBody>
                  <a:tcPr marL="91477" marR="91477" marT="45736" marB="45736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Normal Form (BNCF)</a:t>
            </a:r>
            <a:endParaRPr lang="en-US" dirty="0"/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Decomposition and Functional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BCNF and 4</a:t>
            </a:r>
            <a:r>
              <a:rPr lang="en-US" baseline="30000" dirty="0" smtClean="0"/>
              <a:t>th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Functional dependencies are used to create relations in BCNF (Boyce-Codd Normal Form)</a:t>
            </a:r>
          </a:p>
          <a:p>
            <a:endParaRPr lang="en-US" altLang="en-US" smtClean="0"/>
          </a:p>
          <a:p>
            <a:r>
              <a:rPr lang="en-US" altLang="en-US" smtClean="0"/>
              <a:t>Multivalued dependencies are used to create relations in 4</a:t>
            </a:r>
            <a:r>
              <a:rPr lang="en-US" altLang="en-US" baseline="30000" smtClean="0"/>
              <a:t>th</a:t>
            </a:r>
            <a:r>
              <a:rPr lang="en-US" altLang="en-US" smtClean="0"/>
              <a:t>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Student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ssn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sname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address,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HScode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HSname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HScity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GPA, priority}</a:t>
            </a:r>
          </a:p>
          <a:p>
            <a:pPr>
              <a:buFont typeface="Monotype Sorts" charset="2"/>
              <a:buChar char="n"/>
              <a:defRPr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Suppose Priority is determined by GPA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Example</a:t>
            </a:r>
            <a:br>
              <a:rPr lang="en-US" dirty="0" smtClean="0">
                <a:latin typeface="Times New Roman" pitchFamily="18" charset="0"/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if GPA &gt; 3.5 priority= 1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sym typeface="Symbol" pitchFamily="18" charset="2"/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sym typeface="Symbol" pitchFamily="18" charset="2"/>
              </a:rPr>
              <a:t>if GPA &lt;= 3.5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priority= 2</a:t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</a:b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if GPA &lt;3 priority= 3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Two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tubles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with the same GPA have the same priority</a:t>
            </a:r>
          </a:p>
          <a:p>
            <a:pPr>
              <a:buFont typeface="Monotype Sorts" charset="2"/>
              <a:buChar char="n"/>
              <a:defRPr/>
            </a:pPr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Functional Dependency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GPA </a:t>
            </a:r>
            <a:r>
              <a:rPr lang="en-US" dirty="0" smtClean="0">
                <a:latin typeface="Times New Roman" pitchFamily="18" charset="0"/>
                <a:sym typeface="Wingdings" panose="05000000000000000000" pitchFamily="2" charset="2"/>
              </a:rPr>
              <a:t> Priority</a:t>
            </a:r>
          </a:p>
          <a:p>
            <a:pPr lvl="2">
              <a:defRPr/>
            </a:pPr>
            <a:r>
              <a:rPr lang="en-US" dirty="0" smtClean="0">
                <a:latin typeface="Times New Roman" pitchFamily="18" charset="0"/>
                <a:sym typeface="Wingdings" panose="05000000000000000000" pitchFamily="2" charset="2"/>
              </a:rPr>
              <a:t>All instances of the relation must adhere </a:t>
            </a:r>
            <a:endParaRPr lang="en-US" dirty="0" smtClean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>
                <a:latin typeface="Times New Roman" pitchFamily="18" charset="0"/>
                <a:sym typeface="Symbol" pitchFamily="18" charset="2"/>
              </a:rPr>
              <a:t>Real world  constraints determined FD </a:t>
            </a:r>
          </a:p>
          <a:p>
            <a:r>
              <a:rPr lang="en-US" altLang="en-US" sz="2800" smtClean="0">
                <a:latin typeface="Times New Roman" pitchFamily="18" charset="0"/>
                <a:sym typeface="Symbol" pitchFamily="18" charset="2"/>
              </a:rPr>
              <a:t>Student </a:t>
            </a:r>
            <a:r>
              <a:rPr lang="en-US" altLang="en-US" sz="2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{ssn, sname, address, HScode, HSname, HScity, GPA, priority}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SSN </a:t>
            </a:r>
            <a:r>
              <a:rPr lang="en-US" altLang="en-US" sz="240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 sName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SSN  Address</a:t>
            </a:r>
          </a:p>
          <a:p>
            <a:pPr lvl="2"/>
            <a:r>
              <a:rPr lang="en-US" altLang="en-US" sz="200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Assume students do not move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HScode  HSname, HScity</a:t>
            </a:r>
          </a:p>
          <a:p>
            <a:pPr lvl="1"/>
            <a:r>
              <a:rPr lang="en-US" altLang="en-US" sz="240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HSname, HScity  HScode</a:t>
            </a: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Capture constraints</a:t>
            </a:r>
          </a:p>
          <a:p>
            <a:endParaRPr lang="en-US" altLang="en-US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Goal — Devise a Theory for the Following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64475" cy="49037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Decide whether a particular relation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is in “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good</a:t>
            </a:r>
            <a:r>
              <a:rPr lang="en-US" altLang="en-US" dirty="0" smtClean="0"/>
              <a:t>” form.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dirty="0" smtClean="0"/>
          </a:p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In the case that a relation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is not in “good” form, decompose it into a set of relations {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i="1" dirty="0" smtClean="0"/>
              <a:t>, R</a:t>
            </a:r>
            <a:r>
              <a:rPr lang="en-US" altLang="en-US" baseline="-25000" dirty="0" smtClean="0"/>
              <a:t>2</a:t>
            </a:r>
            <a:r>
              <a:rPr lang="en-US" altLang="en-US" i="1" dirty="0" smtClean="0"/>
              <a:t>, ..., R</a:t>
            </a:r>
            <a:r>
              <a:rPr lang="en-US" altLang="en-US" i="1" baseline="-25000" dirty="0" smtClean="0"/>
              <a:t>n</a:t>
            </a:r>
            <a:r>
              <a:rPr lang="en-US" altLang="en-US" dirty="0" smtClean="0"/>
              <a:t>} such that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/>
              <a:t>each relation is in good form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/>
              <a:t>the decomposition is a lossless-join decomposition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dirty="0" smtClean="0"/>
          </a:p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Our theory is based on: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/>
              <a:t>functional dependencies (BCNF)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/>
              <a:t>multivalued dependencies (4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Normal Form)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What is Normalization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Set of database design techniques to eliminate duplicate / redundancy</a:t>
            </a:r>
          </a:p>
          <a:p>
            <a:endParaRPr lang="en-US" altLang="en-US" smtClean="0"/>
          </a:p>
          <a:p>
            <a:r>
              <a:rPr lang="en-US" altLang="en-US" smtClean="0"/>
              <a:t>Normalization usually involves dividing large tables into </a:t>
            </a:r>
            <a:r>
              <a:rPr lang="en-US" altLang="en-US" b="1" smtClean="0"/>
              <a:t>smaller</a:t>
            </a:r>
            <a:r>
              <a:rPr lang="en-US" altLang="en-US" smtClean="0"/>
              <a:t> (and less redundant) tables and defining relationships between them.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These tables do not have anomalies and no lost information</a:t>
            </a:r>
          </a:p>
          <a:p>
            <a:endParaRPr lang="en-US" altLang="en-US" smtClean="0"/>
          </a:p>
          <a:p>
            <a:r>
              <a:rPr lang="en-US" altLang="en-US" smtClean="0"/>
              <a:t>A standard piece of database design guidance is that:</a:t>
            </a:r>
          </a:p>
          <a:p>
            <a:pPr lvl="1"/>
            <a:r>
              <a:rPr lang="en-US" altLang="en-US" smtClean="0"/>
              <a:t> the designer should first create a fully normalized design; then selective denormalization can be performed for </a:t>
            </a:r>
            <a:r>
              <a:rPr lang="en-US" altLang="en-US" b="1" smtClean="0"/>
              <a:t>performance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Functional Dependencies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Constraints on the set of legal relations.</a:t>
            </a:r>
          </a:p>
          <a:p>
            <a:endParaRPr lang="en-US" altLang="en-US" smtClean="0"/>
          </a:p>
          <a:p>
            <a:r>
              <a:rPr lang="en-US" altLang="en-US" smtClean="0"/>
              <a:t>Require that the value for a certain set of attributes </a:t>
            </a:r>
            <a:r>
              <a:rPr lang="en-US" altLang="en-US" b="1" smtClean="0"/>
              <a:t>determines uniquely</a:t>
            </a:r>
            <a:r>
              <a:rPr lang="en-US" altLang="en-US" smtClean="0"/>
              <a:t> the value for another set of attributes.</a:t>
            </a:r>
          </a:p>
          <a:p>
            <a:endParaRPr lang="en-US" altLang="en-US" smtClean="0"/>
          </a:p>
          <a:p>
            <a:r>
              <a:rPr lang="en-US" altLang="en-US" smtClean="0"/>
              <a:t>A functional dependency is a generalization of the notion of a </a:t>
            </a:r>
            <a:r>
              <a:rPr lang="en-US" altLang="en-US" i="1" smtClean="0"/>
              <a:t>key.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Functional Dependencies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245350" cy="47879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  <a:defRPr/>
            </a:pPr>
            <a:r>
              <a:rPr lang="en-US" altLang="en-US" dirty="0" smtClean="0"/>
              <a:t>Let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be a relation schema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2917825" algn="ctr"/>
              </a:tabLst>
              <a:defRPr/>
            </a:pPr>
            <a:r>
              <a:rPr lang="en-US" altLang="en-US" dirty="0" smtClean="0"/>
              <a:t>		</a:t>
            </a:r>
            <a:r>
              <a:rPr lang="en-US" altLang="en-US" dirty="0" smtClean="0">
                <a:sym typeface="Symbol" pitchFamily="18" charset="2"/>
              </a:rPr>
              <a:t>  </a:t>
            </a:r>
            <a:r>
              <a:rPr lang="en-US" altLang="en-US" i="1" dirty="0" smtClean="0">
                <a:sym typeface="Symbol" pitchFamily="18" charset="2"/>
              </a:rPr>
              <a:t>R  and   </a:t>
            </a:r>
            <a:r>
              <a:rPr lang="en-US" altLang="en-US" dirty="0" smtClean="0">
                <a:sym typeface="Symbol" pitchFamily="18" charset="2"/>
              </a:rPr>
              <a:t> </a:t>
            </a:r>
            <a:r>
              <a:rPr lang="en-US" altLang="en-US" i="1" dirty="0" smtClean="0">
                <a:sym typeface="Symbol" pitchFamily="18" charset="2"/>
              </a:rPr>
              <a:t>R</a:t>
            </a: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  <a:defRPr/>
            </a:pPr>
            <a:r>
              <a:rPr lang="en-US" altLang="en-US" dirty="0" smtClean="0">
                <a:sym typeface="Symbol" pitchFamily="18" charset="2"/>
              </a:rPr>
              <a:t>The </a:t>
            </a:r>
            <a:r>
              <a:rPr lang="en-US" altLang="en-US" b="1" dirty="0" smtClean="0">
                <a:solidFill>
                  <a:srgbClr val="000099"/>
                </a:solidFill>
                <a:sym typeface="Symbol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2917825" algn="ctr"/>
              </a:tabLst>
              <a:defRPr/>
            </a:pPr>
            <a:r>
              <a:rPr lang="en-US" altLang="en-US" i="1" dirty="0" smtClean="0">
                <a:sym typeface="Symbol" pitchFamily="18" charset="2"/>
              </a:rPr>
              <a:t>		 </a:t>
            </a:r>
            <a:r>
              <a:rPr lang="en-US" altLang="en-US" b="1" dirty="0" smtClean="0">
                <a:solidFill>
                  <a:srgbClr val="000099"/>
                </a:solidFill>
                <a:sym typeface="Symbol" pitchFamily="18" charset="2"/>
              </a:rPr>
              <a:t> </a:t>
            </a:r>
            <a:r>
              <a:rPr lang="en-US" altLang="en-US" b="1" dirty="0" smtClean="0">
                <a:solidFill>
                  <a:srgbClr val="000099"/>
                </a:solidFill>
                <a:sym typeface="Monotype Sorts"/>
              </a:rPr>
              <a:t> </a:t>
            </a:r>
            <a:r>
              <a:rPr lang="en-US" altLang="en-US" b="1" i="1" dirty="0" smtClean="0">
                <a:solidFill>
                  <a:srgbClr val="000099"/>
                </a:solidFill>
                <a:sym typeface="Symbol" pitchFamily="18" charset="2"/>
              </a:rPr>
              <a:t>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2917825" algn="ctr"/>
              </a:tabLst>
              <a:defRPr/>
            </a:pPr>
            <a:r>
              <a:rPr lang="en-US" altLang="en-US" b="1" i="1" dirty="0" smtClean="0">
                <a:solidFill>
                  <a:srgbClr val="000099"/>
                </a:solidFill>
                <a:sym typeface="Symbol" pitchFamily="18" charset="2"/>
              </a:rPr>
              <a:t/>
            </a:r>
            <a:br>
              <a:rPr lang="en-US" altLang="en-US" b="1" i="1" dirty="0" smtClean="0">
                <a:solidFill>
                  <a:srgbClr val="000099"/>
                </a:solidFill>
                <a:sym typeface="Symbol" pitchFamily="18" charset="2"/>
              </a:rPr>
            </a:br>
            <a:r>
              <a:rPr lang="en-US" altLang="en-US" b="1" dirty="0" smtClean="0">
                <a:solidFill>
                  <a:srgbClr val="000099"/>
                </a:solidFill>
                <a:sym typeface="Symbol" pitchFamily="18" charset="2"/>
              </a:rPr>
              <a:t>holds on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i="1" dirty="0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 if and only if for any legal relations </a:t>
            </a:r>
            <a:r>
              <a:rPr lang="en-US" altLang="en-US" i="1" dirty="0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(R), whenever any two tuples </a:t>
            </a:r>
            <a:r>
              <a:rPr lang="en-US" altLang="en-US" i="1" dirty="0" smtClean="0">
                <a:sym typeface="Symbol" pitchFamily="18" charset="2"/>
              </a:rPr>
              <a:t>t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and </a:t>
            </a:r>
            <a:r>
              <a:rPr lang="en-US" altLang="en-US" i="1" dirty="0" smtClean="0">
                <a:sym typeface="Symbol" pitchFamily="18" charset="2"/>
              </a:rPr>
              <a:t>t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 of </a:t>
            </a:r>
            <a:r>
              <a:rPr lang="en-US" altLang="en-US" i="1" dirty="0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agree</a:t>
            </a:r>
            <a:r>
              <a:rPr lang="en-US" altLang="en-US" dirty="0" smtClean="0">
                <a:sym typeface="Symbol" pitchFamily="18" charset="2"/>
              </a:rPr>
              <a:t> on the attributes , they also </a:t>
            </a:r>
            <a:r>
              <a:rPr lang="en-US" altLang="en-US" b="1" dirty="0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agree</a:t>
            </a:r>
            <a:r>
              <a:rPr lang="en-US" altLang="en-US" dirty="0" smtClean="0">
                <a:sym typeface="Symbol" pitchFamily="18" charset="2"/>
              </a:rPr>
              <a:t> on the attributes </a:t>
            </a:r>
            <a:r>
              <a:rPr lang="en-US" altLang="en-US" i="1" dirty="0" smtClean="0">
                <a:sym typeface="Symbol" pitchFamily="18" charset="2"/>
              </a:rPr>
              <a:t>. </a:t>
            </a:r>
            <a:r>
              <a:rPr lang="en-US" altLang="en-US" dirty="0" smtClean="0">
                <a:sym typeface="Symbol" pitchFamily="18" charset="2"/>
              </a:rPr>
              <a:t> That is, </a:t>
            </a:r>
          </a:p>
          <a:p>
            <a:pPr>
              <a:lnSpc>
                <a:spcPct val="90000"/>
              </a:lnSpc>
              <a:buFont typeface="Monotype Sorts"/>
              <a:buNone/>
              <a:tabLst>
                <a:tab pos="2917825" algn="ctr"/>
              </a:tabLst>
              <a:defRPr/>
            </a:pPr>
            <a:r>
              <a:rPr lang="en-US" altLang="en-US" i="1" dirty="0" smtClean="0">
                <a:sym typeface="Symbol" pitchFamily="18" charset="2"/>
              </a:rPr>
              <a:t>		 t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[] = </a:t>
            </a:r>
            <a:r>
              <a:rPr lang="en-US" altLang="en-US" i="1" dirty="0" smtClean="0">
                <a:sym typeface="Symbol" pitchFamily="18" charset="2"/>
              </a:rPr>
              <a:t>t</a:t>
            </a:r>
            <a:r>
              <a:rPr lang="en-US" altLang="en-US" baseline="-25000" dirty="0" smtClean="0">
                <a:sym typeface="Symbol" pitchFamily="18" charset="2"/>
              </a:rPr>
              <a:t>2 </a:t>
            </a:r>
            <a:r>
              <a:rPr lang="en-US" altLang="en-US" dirty="0" smtClean="0">
                <a:sym typeface="Symbol" pitchFamily="18" charset="2"/>
              </a:rPr>
              <a:t>[]      </a:t>
            </a:r>
            <a:r>
              <a:rPr lang="en-US" altLang="en-US" i="1" dirty="0" smtClean="0">
                <a:sym typeface="Symbol" pitchFamily="18" charset="2"/>
              </a:rPr>
              <a:t>t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[</a:t>
            </a:r>
            <a:r>
              <a:rPr lang="en-US" altLang="en-US" i="1" dirty="0" smtClean="0">
                <a:sym typeface="Symbol" pitchFamily="18" charset="2"/>
              </a:rPr>
              <a:t> </a:t>
            </a:r>
            <a:r>
              <a:rPr lang="en-US" altLang="en-US" dirty="0" smtClean="0">
                <a:sym typeface="Symbol" pitchFamily="18" charset="2"/>
              </a:rPr>
              <a:t>]  = </a:t>
            </a:r>
            <a:r>
              <a:rPr lang="en-US" altLang="en-US" i="1" dirty="0" smtClean="0">
                <a:sym typeface="Symbol" pitchFamily="18" charset="2"/>
              </a:rPr>
              <a:t>t</a:t>
            </a:r>
            <a:r>
              <a:rPr lang="en-US" altLang="en-US" baseline="-25000" dirty="0" smtClean="0">
                <a:sym typeface="Symbol" pitchFamily="18" charset="2"/>
              </a:rPr>
              <a:t>2 </a:t>
            </a:r>
            <a:r>
              <a:rPr lang="en-US" altLang="en-US" dirty="0" smtClean="0">
                <a:sym typeface="Symbol" pitchFamily="18" charset="2"/>
              </a:rPr>
              <a:t>[</a:t>
            </a:r>
            <a:r>
              <a:rPr lang="en-US" altLang="en-US" i="1" dirty="0" smtClean="0">
                <a:sym typeface="Symbol" pitchFamily="18" charset="2"/>
              </a:rPr>
              <a:t> </a:t>
            </a:r>
            <a:r>
              <a:rPr lang="en-US" altLang="en-US" dirty="0" smtClean="0">
                <a:sym typeface="Symbol" pitchFamily="18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  <a:defRPr/>
            </a:pPr>
            <a:r>
              <a:rPr lang="en-US" altLang="en-US" dirty="0" smtClean="0"/>
              <a:t>Example:  Consider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(A</a:t>
            </a:r>
            <a:r>
              <a:rPr lang="en-US" altLang="en-US" i="1" dirty="0" smtClean="0"/>
              <a:t>,B </a:t>
            </a:r>
            <a:r>
              <a:rPr lang="en-US" altLang="en-US" dirty="0" smtClean="0"/>
              <a:t>) with the following instance of </a:t>
            </a:r>
            <a:r>
              <a:rPr lang="en-US" altLang="en-US" i="1" dirty="0" smtClean="0"/>
              <a:t>r.</a:t>
            </a:r>
            <a:endParaRPr lang="en-US" altLang="en-US" dirty="0" smtClean="0"/>
          </a:p>
          <a:p>
            <a:pPr>
              <a:lnSpc>
                <a:spcPct val="90000"/>
              </a:lnSpc>
              <a:tabLst>
                <a:tab pos="2917825" algn="ctr"/>
              </a:tabLst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tabLst>
                <a:tab pos="2917825" algn="ctr"/>
              </a:tabLst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tabLst>
                <a:tab pos="2917825" algn="ctr"/>
              </a:tabLst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tabLst>
                <a:tab pos="2917825" algn="ctr"/>
              </a:tabLst>
              <a:defRPr/>
            </a:pPr>
            <a:r>
              <a:rPr lang="en-US" altLang="en-US" dirty="0" smtClean="0"/>
              <a:t>On this instance,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</a:t>
            </a:r>
            <a:r>
              <a:rPr lang="en-US" altLang="en-US" dirty="0" smtClean="0">
                <a:sym typeface="Monotype Sorts"/>
              </a:rPr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does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hold, but 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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does hold. </a:t>
            </a:r>
          </a:p>
          <a:p>
            <a:pPr lvl="1">
              <a:lnSpc>
                <a:spcPct val="90000"/>
              </a:lnSpc>
              <a:tabLst>
                <a:tab pos="2917825" algn="ctr"/>
              </a:tabLst>
              <a:defRPr/>
            </a:pPr>
            <a:r>
              <a:rPr lang="en-US" altLang="en-US" dirty="0" smtClean="0"/>
              <a:t>Note: function dependency needs to hold for </a:t>
            </a:r>
            <a:r>
              <a:rPr lang="en-US" altLang="en-US" dirty="0" smtClean="0">
                <a:solidFill>
                  <a:srgbClr val="FF3300"/>
                </a:solidFill>
              </a:rPr>
              <a:t>any</a:t>
            </a:r>
            <a:r>
              <a:rPr lang="en-US" altLang="en-US" dirty="0" smtClean="0"/>
              <a:t> possible instance of a relation. </a:t>
            </a:r>
          </a:p>
          <a:p>
            <a:pPr lvl="1">
              <a:lnSpc>
                <a:spcPct val="90000"/>
              </a:lnSpc>
              <a:tabLst>
                <a:tab pos="2917825" algn="ctr"/>
              </a:tabLst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tabLst>
                <a:tab pos="2917825" algn="ctr"/>
              </a:tabLst>
              <a:defRPr/>
            </a:pPr>
            <a:endParaRPr lang="en-US" altLang="en-US" i="1" dirty="0" smtClean="0">
              <a:sym typeface="Symbol" pitchFamily="18" charset="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665538" y="4264025"/>
            <a:ext cx="7778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AutoNum type="arabicPlain"/>
            </a:pPr>
            <a:r>
              <a:rPr kumimoji="0" lang="en-US" altLang="en-US" sz="1800"/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1     5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3     7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Functional Dependencies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67675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b="1" i="1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is a superkey for relation schema </a:t>
            </a:r>
            <a:r>
              <a:rPr lang="en-US" altLang="en-US" i="1" dirty="0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 if and only if </a:t>
            </a:r>
            <a:r>
              <a:rPr lang="en-US" altLang="en-US" i="1" dirty="0" smtClean="0">
                <a:sym typeface="Symbol" pitchFamily="18" charset="2"/>
              </a:rPr>
              <a:t>K </a:t>
            </a:r>
            <a:r>
              <a:rPr lang="en-US" altLang="en-US" dirty="0" smtClean="0">
                <a:sym typeface="Symbol" pitchFamily="18" charset="2"/>
              </a:rPr>
              <a:t></a:t>
            </a:r>
            <a:r>
              <a:rPr lang="en-US" altLang="en-US" dirty="0" smtClean="0">
                <a:sym typeface="Monotype Sorts"/>
              </a:rPr>
              <a:t> </a:t>
            </a:r>
            <a:r>
              <a:rPr lang="en-US" altLang="en-US" i="1" dirty="0" smtClean="0">
                <a:sym typeface="Monotype Sorts"/>
              </a:rPr>
              <a:t>R</a:t>
            </a:r>
            <a:endParaRPr lang="en-US" altLang="en-US" dirty="0" smtClean="0">
              <a:sym typeface="Monotype Sorts"/>
            </a:endParaRPr>
          </a:p>
          <a:p>
            <a:pPr lvl="1"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b="1" i="1" dirty="0" smtClean="0">
                <a:sym typeface="Monotype Sorts"/>
              </a:rPr>
              <a:t>K</a:t>
            </a:r>
            <a:r>
              <a:rPr lang="en-US" altLang="en-US" dirty="0" smtClean="0">
                <a:sym typeface="Monotype Sorts"/>
              </a:rPr>
              <a:t> is a candidate key for </a:t>
            </a:r>
            <a:r>
              <a:rPr lang="en-US" altLang="en-US" i="1" dirty="0" smtClean="0">
                <a:sym typeface="Monotype Sorts"/>
              </a:rPr>
              <a:t>R</a:t>
            </a:r>
            <a:r>
              <a:rPr lang="en-US" altLang="en-US" dirty="0" smtClean="0">
                <a:sym typeface="Monotype Sorts"/>
              </a:rPr>
              <a:t> if and only if </a:t>
            </a:r>
          </a:p>
          <a:p>
            <a:pPr lvl="2"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 smtClean="0">
                <a:sym typeface="Monotype Sorts"/>
              </a:rPr>
              <a:t>K </a:t>
            </a:r>
            <a:r>
              <a:rPr lang="en-US" altLang="en-US" dirty="0" smtClean="0">
                <a:sym typeface="Symbol" pitchFamily="18" charset="2"/>
              </a:rPr>
              <a:t></a:t>
            </a:r>
            <a:r>
              <a:rPr lang="en-US" altLang="en-US" dirty="0" smtClean="0">
                <a:sym typeface="Monotype Sorts"/>
              </a:rPr>
              <a:t> </a:t>
            </a:r>
            <a:r>
              <a:rPr lang="en-US" altLang="en-US" i="1" dirty="0" smtClean="0">
                <a:sym typeface="Monotype Sorts"/>
              </a:rPr>
              <a:t>R</a:t>
            </a:r>
            <a:r>
              <a:rPr lang="en-US" altLang="en-US" dirty="0" smtClean="0">
                <a:sym typeface="Monotype Sorts"/>
              </a:rPr>
              <a:t>, and</a:t>
            </a:r>
          </a:p>
          <a:p>
            <a:pPr lvl="2"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 smtClean="0">
                <a:sym typeface="Monotype Sorts"/>
              </a:rPr>
              <a:t>for no </a:t>
            </a:r>
            <a:r>
              <a:rPr lang="en-US" altLang="en-US" dirty="0" smtClean="0">
                <a:sym typeface="Symbol" pitchFamily="18" charset="2"/>
              </a:rPr>
              <a:t>  </a:t>
            </a:r>
            <a:r>
              <a:rPr lang="en-US" altLang="en-US" i="1" dirty="0" smtClean="0">
                <a:sym typeface="Symbol" pitchFamily="18" charset="2"/>
              </a:rPr>
              <a:t>K, </a:t>
            </a:r>
            <a:r>
              <a:rPr lang="en-US" altLang="en-US" dirty="0" smtClean="0">
                <a:sym typeface="Symbol" pitchFamily="18" charset="2"/>
              </a:rPr>
              <a:t> </a:t>
            </a:r>
            <a:r>
              <a:rPr lang="en-US" altLang="en-US" dirty="0" smtClean="0">
                <a:sym typeface="Monotype Sorts"/>
              </a:rPr>
              <a:t> </a:t>
            </a:r>
            <a:r>
              <a:rPr lang="en-US" altLang="en-US" i="1" dirty="0" smtClean="0">
                <a:sym typeface="Monotype Sorts"/>
              </a:rPr>
              <a:t>R</a:t>
            </a:r>
          </a:p>
          <a:p>
            <a:pPr lvl="3"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 smtClean="0">
                <a:solidFill>
                  <a:schemeClr val="bg1">
                    <a:lumMod val="75000"/>
                  </a:schemeClr>
                </a:solidFill>
                <a:sym typeface="Monotype Sorts"/>
              </a:rPr>
              <a:t>Subset of the key does not determine the scheme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 smtClean="0"/>
              <a:t>Consider the schema:</a:t>
            </a:r>
          </a:p>
          <a:p>
            <a:pPr>
              <a:buFont typeface="Monotype Sorts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inst_dept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i="1" u="sng" dirty="0" smtClean="0">
                <a:solidFill>
                  <a:srgbClr val="FF0000"/>
                </a:solidFill>
              </a:rPr>
              <a:t>ID, </a:t>
            </a:r>
            <a:r>
              <a:rPr lang="en-US" altLang="en-US" i="1" dirty="0" smtClean="0">
                <a:solidFill>
                  <a:srgbClr val="FF0000"/>
                </a:solidFill>
              </a:rPr>
              <a:t>name, salary</a:t>
            </a:r>
            <a:r>
              <a:rPr lang="en-US" altLang="en-US" i="1" u="sng" dirty="0" smtClean="0">
                <a:solidFill>
                  <a:srgbClr val="FF0000"/>
                </a:solidFill>
              </a:rPr>
              <a:t>, </a:t>
            </a:r>
            <a:r>
              <a:rPr lang="en-US" altLang="en-US" i="1" u="sng" dirty="0" err="1" smtClean="0">
                <a:solidFill>
                  <a:srgbClr val="FF0000"/>
                </a:solidFill>
              </a:rPr>
              <a:t>dept_name</a:t>
            </a:r>
            <a:r>
              <a:rPr lang="en-US" altLang="en-US" i="1" u="sng" dirty="0" smtClean="0">
                <a:solidFill>
                  <a:srgbClr val="FF0000"/>
                </a:solidFill>
              </a:rPr>
              <a:t>, </a:t>
            </a:r>
            <a:r>
              <a:rPr lang="en-US" altLang="en-US" i="1" dirty="0" smtClean="0">
                <a:solidFill>
                  <a:srgbClr val="FF0000"/>
                </a:solidFill>
              </a:rPr>
              <a:t>building, budget 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r>
              <a:rPr lang="en-US" altLang="en-US" i="1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Monotype Sorts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 smtClean="0"/>
              <a:t>	</a:t>
            </a:r>
          </a:p>
          <a:p>
            <a:pPr>
              <a:buFont typeface="Monotype Sorts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 smtClean="0"/>
              <a:t>	</a:t>
            </a:r>
            <a:r>
              <a:rPr lang="en-US" altLang="en-US" dirty="0" smtClean="0"/>
              <a:t>We expect these functional dependencies to hold:</a:t>
            </a:r>
          </a:p>
          <a:p>
            <a:pPr>
              <a:buFont typeface="Monotype Sorts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 smtClean="0"/>
              <a:t>			</a:t>
            </a:r>
            <a:r>
              <a:rPr lang="en-US" altLang="en-US" i="1" dirty="0" err="1" smtClean="0"/>
              <a:t>dept_name</a:t>
            </a:r>
            <a:r>
              <a:rPr lang="en-US" altLang="en-US" dirty="0" smtClean="0">
                <a:sym typeface="Symbol" pitchFamily="18" charset="2"/>
              </a:rPr>
              <a:t></a:t>
            </a:r>
            <a:r>
              <a:rPr lang="en-US" altLang="en-US" dirty="0" smtClean="0">
                <a:sym typeface="Monotype Sorts"/>
              </a:rPr>
              <a:t> </a:t>
            </a:r>
            <a:r>
              <a:rPr lang="en-US" altLang="en-US" sz="1400" i="1" dirty="0" smtClean="0">
                <a:sym typeface="Monotype Sorts"/>
              </a:rPr>
              <a:t>building    // (</a:t>
            </a:r>
            <a:r>
              <a:rPr lang="en-US" altLang="en-US" sz="1400" i="1" dirty="0" err="1" smtClean="0">
                <a:sym typeface="Monotype Sorts"/>
              </a:rPr>
              <a:t>dept_name</a:t>
            </a:r>
            <a:r>
              <a:rPr lang="en-US" altLang="en-US" sz="1400" i="1" dirty="0" smtClean="0">
                <a:sym typeface="Monotype Sorts"/>
              </a:rPr>
              <a:t> is not part of the key)</a:t>
            </a:r>
            <a:endParaRPr lang="en-US" altLang="en-US" i="1" dirty="0" smtClean="0">
              <a:sym typeface="Monotype Sorts"/>
            </a:endParaRPr>
          </a:p>
          <a:p>
            <a:pPr>
              <a:buFont typeface="Monotype Sorts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 smtClean="0">
                <a:sym typeface="Monotype Sorts"/>
              </a:rPr>
              <a:t>           and              ID </a:t>
            </a:r>
            <a:r>
              <a:rPr lang="en-US" altLang="en-US" dirty="0" smtClean="0">
                <a:sym typeface="Wingdings" pitchFamily="2" charset="2"/>
              </a:rPr>
              <a:t></a:t>
            </a:r>
            <a:r>
              <a:rPr lang="en-US" altLang="en-US" i="1" dirty="0" smtClean="0">
                <a:sym typeface="Wingdings" pitchFamily="2" charset="2"/>
              </a:rPr>
              <a:t> building</a:t>
            </a:r>
            <a:endParaRPr lang="en-US" altLang="en-US" i="1" dirty="0" smtClean="0">
              <a:sym typeface="Monotype Sorts"/>
            </a:endParaRPr>
          </a:p>
          <a:p>
            <a:pPr>
              <a:buFont typeface="Monotype Sorts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i="1" dirty="0" smtClean="0">
                <a:sym typeface="Monotype Sorts"/>
              </a:rPr>
              <a:t>	</a:t>
            </a:r>
            <a:r>
              <a:rPr lang="en-US" altLang="en-US" dirty="0" smtClean="0">
                <a:sym typeface="Monotype Sorts"/>
              </a:rPr>
              <a:t>but would not expect the following to hold: </a:t>
            </a:r>
          </a:p>
          <a:p>
            <a:pPr>
              <a:buFont typeface="Monotype Sorts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r>
              <a:rPr lang="en-US" altLang="en-US" dirty="0" smtClean="0">
                <a:sym typeface="Monotype Sorts"/>
              </a:rPr>
              <a:t>			</a:t>
            </a:r>
            <a:r>
              <a:rPr lang="en-US" altLang="en-US" i="1" dirty="0" err="1" smtClean="0">
                <a:sym typeface="Monotype Sorts"/>
              </a:rPr>
              <a:t>dept_name</a:t>
            </a:r>
            <a:r>
              <a:rPr lang="en-US" altLang="en-US" i="1" dirty="0" smtClean="0">
                <a:sym typeface="Monotype Sorts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</a:t>
            </a:r>
            <a:r>
              <a:rPr lang="en-US" altLang="en-US" dirty="0" smtClean="0">
                <a:sym typeface="Monotype Sorts"/>
              </a:rPr>
              <a:t> </a:t>
            </a:r>
            <a:r>
              <a:rPr lang="en-US" altLang="en-US" i="1" dirty="0" smtClean="0">
                <a:sym typeface="Monotype Sorts"/>
              </a:rPr>
              <a:t>salary</a:t>
            </a:r>
          </a:p>
          <a:p>
            <a:pPr>
              <a:buFont typeface="Monotype Sorts"/>
              <a:buNone/>
              <a:tabLst>
                <a:tab pos="1250950" algn="l"/>
                <a:tab pos="2173288" algn="l"/>
                <a:tab pos="3378200" algn="l"/>
              </a:tabLst>
              <a:defRPr/>
            </a:pPr>
            <a:endParaRPr lang="en-US" altLang="en-US" i="1" dirty="0" smtClean="0">
              <a:sym typeface="Monotype Sort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Relational Scheme </a:t>
            </a:r>
            <a:r>
              <a:rPr lang="en-US" u="sng" dirty="0" smtClean="0"/>
              <a:t>Decomposition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R (A1, …., An) can be decomposed to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R1 (B1, …., </a:t>
            </a:r>
            <a:r>
              <a:rPr lang="en-US" dirty="0" err="1" smtClean="0"/>
              <a:t>Bn</a:t>
            </a:r>
            <a:r>
              <a:rPr lang="en-US" dirty="0" smtClean="0"/>
              <a:t>) and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R2 (C1,…,</a:t>
            </a:r>
            <a:r>
              <a:rPr lang="en-US" dirty="0" err="1" smtClean="0"/>
              <a:t>Ck</a:t>
            </a:r>
            <a:r>
              <a:rPr lang="en-US" dirty="0" smtClean="0"/>
              <a:t>)</a:t>
            </a:r>
          </a:p>
          <a:p>
            <a:pPr lvl="1">
              <a:buFont typeface="Monotype Sorts" charset="2"/>
              <a:buChar char="l"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R1 and R2 are a decomposition of R if: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dirty="0" smtClean="0"/>
              <a:t>The attributes B U C = A (include all attributes from A)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dirty="0" smtClean="0"/>
              <a:t>R1 </a:t>
            </a:r>
            <a:r>
              <a:rPr lang="en-US" altLang="en-US" dirty="0" smtClean="0">
                <a:latin typeface="Times New Roman" pitchFamily="18" charset="0"/>
                <a:sym typeface="Symbol" pitchFamily="18" charset="2"/>
              </a:rPr>
              <a:t>    R2 = R  (natural join)</a:t>
            </a:r>
          </a:p>
          <a:p>
            <a:pPr marL="914400" lvl="2" indent="0">
              <a:buFont typeface="Webdings" pitchFamily="18" charset="2"/>
              <a:buNone/>
              <a:defRPr/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marL="914400" lvl="2" indent="0">
              <a:buFont typeface="Webdings" pitchFamily="18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(lossless join decomposition)</a:t>
            </a:r>
            <a:endParaRPr lang="en-US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>
              <a:buFont typeface="Monotype Sorts" charset="2"/>
              <a:buChar char="l"/>
              <a:defRPr/>
            </a:pPr>
            <a:endParaRPr lang="en-US"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414713"/>
            <a:ext cx="257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sz="2400" smtClean="0"/>
              <a:t>Example of Lossless-Join Decomposition</a:t>
            </a:r>
            <a:r>
              <a:rPr lang="en-US" sz="2800" smtClean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95375"/>
            <a:ext cx="6999288" cy="1204913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b="1" smtClean="0">
                <a:solidFill>
                  <a:srgbClr val="000099"/>
                </a:solidFill>
              </a:rPr>
              <a:t>Lossless join decomposition</a:t>
            </a:r>
          </a:p>
          <a:p>
            <a:pPr>
              <a:tabLst>
                <a:tab pos="2336800" algn="l"/>
                <a:tab pos="3765550" algn="l"/>
              </a:tabLst>
            </a:pPr>
            <a:r>
              <a:rPr lang="en-US" altLang="en-US" smtClean="0"/>
              <a:t>Decomposition of </a:t>
            </a:r>
            <a:r>
              <a:rPr lang="en-US" altLang="en-US" i="1" smtClean="0"/>
              <a:t>R = (A, B, C)</a:t>
            </a:r>
            <a:br>
              <a:rPr lang="en-US" altLang="en-US" i="1" smtClean="0"/>
            </a:br>
            <a:r>
              <a:rPr lang="en-US" altLang="en-US" i="1" smtClean="0"/>
              <a:t>	R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 = (A, B)	R</a:t>
            </a:r>
            <a:r>
              <a:rPr lang="en-US" altLang="en-US" baseline="-25000" smtClean="0"/>
              <a:t>2</a:t>
            </a:r>
            <a:r>
              <a:rPr lang="en-US" altLang="en-US" i="1" smtClean="0"/>
              <a:t> = (B, C)</a:t>
            </a:r>
            <a:endParaRPr lang="en-US" altLang="en-US" smtClean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A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B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209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sym typeface="Symbol" pitchFamily="18" charset="2"/>
              </a:rPr>
              <a:t></a:t>
            </a:r>
            <a:endParaRPr kumimoji="0" lang="en-US" altLang="en-US" sz="1800" i="1">
              <a:sym typeface="Greek Symbols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sym typeface="Symbol" pitchFamily="18" charset="2"/>
              </a:rPr>
              <a:t></a:t>
            </a:r>
            <a:endParaRPr kumimoji="0" lang="en-US" altLang="en-US" sz="1800" i="1">
              <a:sym typeface="Greek Symbols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590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2</a:t>
            </a:r>
            <a:endParaRPr kumimoji="0" lang="en-US" altLang="en-US" sz="1800" i="1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962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A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962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sym typeface="Symbol" pitchFamily="18" charset="2"/>
              </a:rPr>
              <a:t></a:t>
            </a:r>
            <a:endParaRPr kumimoji="0" lang="en-US" altLang="en-US" sz="1800" i="1">
              <a:sym typeface="Greek Symbols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791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B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79120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2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657475" y="3724275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i="1"/>
              <a:t>r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6013450" y="3733800"/>
            <a:ext cx="104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Symbol" pitchFamily="18" charset="2"/>
              </a:rPr>
              <a:t></a:t>
            </a:r>
            <a:r>
              <a:rPr kumimoji="0" lang="en-US" altLang="en-US" sz="1800" i="1" baseline="-25000">
                <a:sym typeface="Symbol" pitchFamily="18" charset="2"/>
              </a:rPr>
              <a:t>B,C</a:t>
            </a:r>
            <a:r>
              <a:rPr kumimoji="0" lang="en-US" altLang="en-US">
                <a:sym typeface="Symbol" pitchFamily="18" charset="2"/>
              </a:rPr>
              <a:t>(</a:t>
            </a:r>
            <a:r>
              <a:rPr kumimoji="0" lang="en-US" altLang="en-US" i="1">
                <a:sym typeface="Symbol" pitchFamily="18" charset="2"/>
              </a:rPr>
              <a:t>r</a:t>
            </a:r>
            <a:r>
              <a:rPr kumimoji="0" lang="en-US" altLang="en-US">
                <a:sym typeface="Symbol" pitchFamily="18" charset="2"/>
              </a:rPr>
              <a:t>)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1066800" y="4467225"/>
            <a:ext cx="2514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buSzTx/>
              <a:buFont typeface="Monotype Sorts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R1   R2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733800" y="434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A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191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B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3733800" y="4800600"/>
            <a:ext cx="4572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sym typeface="Symbol" pitchFamily="18" charset="2"/>
              </a:rPr>
              <a:t></a:t>
            </a:r>
            <a:endParaRPr kumimoji="0" lang="en-US" altLang="en-US" sz="1800" i="1">
              <a:sym typeface="Greek Symbols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191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2</a:t>
            </a:r>
            <a:endParaRPr kumimoji="0" lang="en-US" altLang="en-US" sz="1800" i="1"/>
          </a:p>
        </p:txBody>
      </p:sp>
      <p:sp>
        <p:nvSpPr>
          <p:cNvPr id="36883" name="Freeform 19"/>
          <p:cNvSpPr>
            <a:spLocks/>
          </p:cNvSpPr>
          <p:nvPr/>
        </p:nvSpPr>
        <p:spPr bwMode="auto">
          <a:xfrm>
            <a:off x="1465263" y="4603750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638175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C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38175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B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343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B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343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sym typeface="Symbol" pitchFamily="18" charset="2"/>
              </a:rPr>
              <a:t>1</a:t>
            </a:r>
            <a:endParaRPr kumimoji="0" lang="en-US" altLang="en-US" sz="1800" i="1">
              <a:sym typeface="Greek Symbols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sym typeface="Symbol" pitchFamily="18" charset="2"/>
              </a:rPr>
              <a:t>2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572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C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572000" y="4800600"/>
            <a:ext cx="381000" cy="623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B</a:t>
            </a:r>
            <a:endParaRPr kumimoji="0" lang="en-US" altLang="en-US" sz="1800" i="1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2971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/>
              <a:t>C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2971800" y="3048000"/>
            <a:ext cx="381000" cy="617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Greek Symbols"/>
              </a:rPr>
              <a:t>B</a:t>
            </a:r>
            <a:endParaRPr kumimoji="0" lang="en-US" altLang="en-US" sz="1800" i="1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3730625" y="3743325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>
                <a:sym typeface="Symbol" pitchFamily="18" charset="2"/>
              </a:rPr>
              <a:t></a:t>
            </a:r>
            <a:r>
              <a:rPr kumimoji="0" lang="en-US" altLang="en-US" sz="1800" i="1" baseline="-25000">
                <a:sym typeface="Symbol" pitchFamily="18" charset="2"/>
              </a:rPr>
              <a:t>A,B</a:t>
            </a:r>
            <a:r>
              <a:rPr kumimoji="0" lang="en-US" altLang="en-US" sz="1800">
                <a:sym typeface="Symbol" pitchFamily="18" charset="2"/>
              </a:rPr>
              <a:t>(</a:t>
            </a:r>
            <a:r>
              <a:rPr kumimoji="0" lang="en-US" altLang="en-US" sz="1800" i="1">
                <a:sym typeface="Symbol" pitchFamily="18" charset="2"/>
              </a:rPr>
              <a:t>r</a:t>
            </a:r>
            <a:r>
              <a:rPr kumimoji="0" lang="en-US" altLang="en-US" sz="1800">
                <a:sym typeface="Symbol" pitchFamily="18" charset="2"/>
              </a:rPr>
              <a:t>)</a:t>
            </a:r>
            <a:endParaRPr kumimoji="0"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863600"/>
            <a:ext cx="8534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Non Lossless-Join Decomposition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574800"/>
            <a:ext cx="7051675" cy="804863"/>
          </a:xfrm>
        </p:spPr>
        <p:txBody>
          <a:bodyPr/>
          <a:lstStyle/>
          <a:p>
            <a:pPr eaLnBrk="1" hangingPunct="1">
              <a:tabLst>
                <a:tab pos="2336800" algn="l"/>
                <a:tab pos="3765550" algn="l"/>
              </a:tabLst>
            </a:pPr>
            <a:r>
              <a:rPr lang="en-US" altLang="en-US" smtClean="0"/>
              <a:t>Decomposition of </a:t>
            </a:r>
            <a:r>
              <a:rPr lang="en-US" altLang="en-US" i="1" smtClean="0"/>
              <a:t>R = (A, B)</a:t>
            </a:r>
          </a:p>
          <a:p>
            <a:pPr eaLnBrk="1" hangingPunct="1">
              <a:tabLst>
                <a:tab pos="2336800" algn="l"/>
                <a:tab pos="3765550" algn="l"/>
              </a:tabLst>
            </a:pPr>
            <a:r>
              <a:rPr lang="en-US" altLang="en-US" i="1" smtClean="0"/>
              <a:t>R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 = (A)	R</a:t>
            </a:r>
            <a:r>
              <a:rPr lang="en-US" altLang="en-US" baseline="-25000" smtClean="0"/>
              <a:t>2</a:t>
            </a:r>
            <a:r>
              <a:rPr lang="en-US" altLang="en-US" i="1" smtClean="0"/>
              <a:t> = (B)</a:t>
            </a:r>
            <a:endParaRPr lang="en-US" altLang="en-US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A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5908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B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209800" y="3048000"/>
            <a:ext cx="381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itchFamily="18" charset="2"/>
              </a:rPr>
              <a:t></a:t>
            </a:r>
            <a:endParaRPr kumimoji="0" lang="en-US" altLang="en-US" i="1">
              <a:sym typeface="Greek Symbols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itchFamily="18" charset="2"/>
              </a:rPr>
              <a:t></a:t>
            </a:r>
            <a:endParaRPr kumimoji="0" lang="en-US" altLang="en-US" i="1">
              <a:sym typeface="Greek Symbols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itchFamily="18" charset="2"/>
              </a:rPr>
              <a:t></a:t>
            </a:r>
            <a:endParaRPr kumimoji="0" lang="en-US" altLang="en-US" i="1">
              <a:sym typeface="Greek Symbols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590800" y="3048000"/>
            <a:ext cx="381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Greek Symbols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Greek Symbols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Greek Symbols"/>
              </a:rPr>
              <a:t>1</a:t>
            </a:r>
            <a:endParaRPr kumimoji="0" lang="en-US" altLang="en-US" i="1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962400" y="2590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A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962400" y="3048000"/>
            <a:ext cx="381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itchFamily="18" charset="2"/>
              </a:rPr>
              <a:t></a:t>
            </a:r>
            <a:endParaRPr kumimoji="0" lang="en-US" altLang="en-US" i="1">
              <a:sym typeface="Greek Symbols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itchFamily="18" charset="2"/>
              </a:rPr>
              <a:t>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791200" y="2590800"/>
            <a:ext cx="609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B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791200" y="3048000"/>
            <a:ext cx="609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Greek Symbols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Greek Symbols"/>
              </a:rPr>
              <a:t>2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2438400" y="40386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i="1"/>
              <a:t>r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840163" y="3810000"/>
            <a:ext cx="703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ym typeface="Symbol" pitchFamily="18" charset="2"/>
              </a:rPr>
              <a:t></a:t>
            </a:r>
            <a:r>
              <a:rPr kumimoji="0" lang="en-US" altLang="en-US" i="1" baseline="-25000">
                <a:sym typeface="Symbol" pitchFamily="18" charset="2"/>
              </a:rPr>
              <a:t>A</a:t>
            </a:r>
            <a:r>
              <a:rPr kumimoji="0" lang="en-US" altLang="en-US">
                <a:sym typeface="Symbol" pitchFamily="18" charset="2"/>
              </a:rPr>
              <a:t>(</a:t>
            </a:r>
            <a:r>
              <a:rPr kumimoji="0" lang="en-US" altLang="en-US" i="1">
                <a:sym typeface="Symbol" pitchFamily="18" charset="2"/>
              </a:rPr>
              <a:t>r</a:t>
            </a:r>
            <a:r>
              <a:rPr kumimoji="0" lang="en-US" altLang="en-US">
                <a:sym typeface="Symbol" pitchFamily="18" charset="2"/>
              </a:rPr>
              <a:t>)</a:t>
            </a:r>
            <a:endParaRPr kumimoji="0" lang="en-US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827713" y="3733800"/>
            <a:ext cx="627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ym typeface="Symbol" pitchFamily="18" charset="2"/>
              </a:rPr>
              <a:t></a:t>
            </a:r>
            <a:r>
              <a:rPr kumimoji="0" lang="en-US" altLang="en-US" i="1" baseline="-25000">
                <a:sym typeface="Symbol" pitchFamily="18" charset="2"/>
              </a:rPr>
              <a:t>B(</a:t>
            </a:r>
            <a:r>
              <a:rPr kumimoji="0" lang="en-US" altLang="en-US" baseline="-25000">
                <a:sym typeface="Symbol" pitchFamily="18" charset="2"/>
              </a:rPr>
              <a:t>r</a:t>
            </a:r>
            <a:r>
              <a:rPr kumimoji="0" lang="en-US" altLang="en-US" i="1" baseline="-25000">
                <a:sym typeface="Symbol" pitchFamily="18" charset="2"/>
              </a:rPr>
              <a:t>)</a:t>
            </a:r>
            <a:endParaRPr kumimoji="0" lang="en-US" alt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1066800" y="4467225"/>
            <a:ext cx="25146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336800" algn="l"/>
                <a:tab pos="3765550" algn="l"/>
              </a:tabLst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buSzTx/>
              <a:buFont typeface="Monotype Sorts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altLang="en-US" sz="2000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 (r)     </a:t>
            </a:r>
            <a:r>
              <a:rPr lang="en-US" altLang="en-US" sz="2000" baseline="-2500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 (r)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733800" y="43434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A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4191000" y="43434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B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733800" y="48006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itchFamily="18" charset="2"/>
              </a:rPr>
              <a:t></a:t>
            </a:r>
            <a:endParaRPr kumimoji="0" lang="en-US" altLang="en-US" i="1">
              <a:sym typeface="Greek Symbols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itchFamily="18" charset="2"/>
              </a:rPr>
              <a:t></a:t>
            </a:r>
            <a:endParaRPr kumimoji="0" lang="en-US" altLang="en-US" i="1">
              <a:sym typeface="Greek Symbols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itchFamily="18" charset="2"/>
              </a:rPr>
              <a:t></a:t>
            </a:r>
            <a:endParaRPr kumimoji="0" lang="en-US" altLang="en-US" i="1">
              <a:sym typeface="Greek Symbols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itchFamily="18" charset="2"/>
              </a:rPr>
              <a:t>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191000" y="4800600"/>
            <a:ext cx="3810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Greek Symbols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Greek Symbols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Greek Symbols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Greek Symbols"/>
              </a:rPr>
              <a:t>2</a:t>
            </a:r>
            <a:endParaRPr kumimoji="0" lang="en-US" altLang="en-US" i="1"/>
          </a:p>
        </p:txBody>
      </p:sp>
      <p:sp>
        <p:nvSpPr>
          <p:cNvPr id="37908" name="Freeform 22"/>
          <p:cNvSpPr>
            <a:spLocks/>
          </p:cNvSpPr>
          <p:nvPr/>
        </p:nvSpPr>
        <p:spPr bwMode="auto">
          <a:xfrm>
            <a:off x="1882775" y="462438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Text Box 23"/>
          <p:cNvSpPr txBox="1">
            <a:spLocks noChangeArrowheads="1"/>
          </p:cNvSpPr>
          <p:nvPr/>
        </p:nvSpPr>
        <p:spPr bwMode="auto">
          <a:xfrm>
            <a:off x="4803775" y="4716463"/>
            <a:ext cx="4122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latin typeface="Tahoma" pitchFamily="34" charset="0"/>
              </a:rPr>
              <a:t>We do not loss any tuple but we lose the relationship between A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53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Decomposition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93050" cy="5178425"/>
          </a:xfrm>
        </p:spPr>
        <p:txBody>
          <a:bodyPr/>
          <a:lstStyle/>
          <a:p>
            <a:pPr>
              <a:buFont typeface="Monotype Sorts"/>
              <a:buChar char="n"/>
            </a:pPr>
            <a:r>
              <a:rPr lang="en-US" altLang="en-US" smtClean="0"/>
              <a:t>Not all decompositions are good.  Suppose we decompose</a:t>
            </a:r>
            <a:br>
              <a:rPr lang="en-US" altLang="en-US" smtClean="0"/>
            </a:br>
            <a:r>
              <a:rPr lang="en-US" altLang="en-US" smtClean="0"/>
              <a:t> </a:t>
            </a:r>
            <a:r>
              <a:rPr lang="en-US" altLang="en-US" i="1" smtClean="0"/>
              <a:t>employee(ID, name, street, city, salary)</a:t>
            </a:r>
            <a:r>
              <a:rPr lang="en-US" altLang="en-US" smtClean="0"/>
              <a:t> into</a:t>
            </a:r>
          </a:p>
          <a:p>
            <a:pPr>
              <a:buFont typeface="Monotype Sorts"/>
              <a:buNone/>
            </a:pPr>
            <a:r>
              <a:rPr lang="en-US" altLang="en-US" smtClean="0"/>
              <a:t>	</a:t>
            </a:r>
            <a:r>
              <a:rPr lang="en-US" altLang="en-US" i="1" smtClean="0"/>
              <a:t>employee1</a:t>
            </a:r>
            <a:r>
              <a:rPr lang="en-US" altLang="en-US" smtClean="0"/>
              <a:t> (</a:t>
            </a:r>
            <a:r>
              <a:rPr lang="en-US" altLang="en-US" i="1" smtClean="0"/>
              <a:t>ID</a:t>
            </a:r>
            <a:r>
              <a:rPr lang="en-US" altLang="en-US" smtClean="0"/>
              <a:t>, </a:t>
            </a:r>
            <a:r>
              <a:rPr lang="en-US" altLang="en-US" i="1" smtClean="0"/>
              <a:t>name</a:t>
            </a:r>
            <a:r>
              <a:rPr lang="en-US" altLang="en-US" smtClean="0"/>
              <a:t>)</a:t>
            </a:r>
          </a:p>
          <a:p>
            <a:pPr>
              <a:buFont typeface="Monotype Sorts"/>
              <a:buNone/>
            </a:pPr>
            <a:r>
              <a:rPr lang="en-US" altLang="en-US" smtClean="0"/>
              <a:t>	</a:t>
            </a:r>
            <a:r>
              <a:rPr lang="en-US" altLang="en-US" i="1" smtClean="0"/>
              <a:t>employee2</a:t>
            </a:r>
            <a:r>
              <a:rPr lang="en-US" altLang="en-US" smtClean="0"/>
              <a:t> (</a:t>
            </a:r>
            <a:r>
              <a:rPr lang="en-US" altLang="en-US" i="1" smtClean="0"/>
              <a:t>name</a:t>
            </a:r>
            <a:r>
              <a:rPr lang="en-US" altLang="en-US" smtClean="0"/>
              <a:t>, </a:t>
            </a:r>
            <a:r>
              <a:rPr lang="en-US" altLang="en-US" i="1" smtClean="0"/>
              <a:t>street, city, salary</a:t>
            </a:r>
            <a:r>
              <a:rPr lang="en-US" altLang="en-US" smtClean="0"/>
              <a:t>)</a:t>
            </a:r>
          </a:p>
          <a:p>
            <a:pPr>
              <a:buFont typeface="Monotype Sorts"/>
              <a:buChar char="n"/>
            </a:pPr>
            <a:endParaRPr lang="en-US" altLang="en-US" smtClean="0"/>
          </a:p>
          <a:p>
            <a:pPr>
              <a:buFont typeface="Monotype Sorts"/>
              <a:buChar char="n"/>
            </a:pPr>
            <a:r>
              <a:rPr lang="en-US" altLang="en-US" smtClean="0"/>
              <a:t>The next slide shows how we lose information -- we cannot reconstruct the original </a:t>
            </a:r>
            <a:r>
              <a:rPr lang="en-US" altLang="en-US" i="1" smtClean="0"/>
              <a:t>employee</a:t>
            </a:r>
            <a:r>
              <a:rPr lang="en-US" altLang="en-US" smtClean="0"/>
              <a:t> relation -- and so, this is a </a:t>
            </a:r>
            <a:r>
              <a:rPr lang="en-US" altLang="en-US" b="1" smtClean="0">
                <a:solidFill>
                  <a:srgbClr val="000099"/>
                </a:solidFill>
              </a:rPr>
              <a:t>lossy decomposition</a:t>
            </a:r>
            <a:r>
              <a:rPr lang="en-US" altLang="en-US" smtClean="0"/>
              <a:t>.</a:t>
            </a:r>
          </a:p>
          <a:p>
            <a:pPr lvl="1">
              <a:buFont typeface="Monotype Sorts"/>
              <a:buNone/>
            </a:pPr>
            <a:endParaRPr lang="en-US" altLang="en-US" i="1" smtClean="0"/>
          </a:p>
          <a:p>
            <a:pPr lvl="1">
              <a:buFont typeface="Monotype Sorts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080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err="1" smtClean="0"/>
              <a:t>Lossy</a:t>
            </a:r>
            <a:r>
              <a:rPr lang="en-US" dirty="0" smtClean="0"/>
              <a:t> Decomposition</a:t>
            </a:r>
          </a:p>
        </p:txBody>
      </p:sp>
      <p:pic>
        <p:nvPicPr>
          <p:cNvPr id="39939" name="Picture 5" descr="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807075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Use of Functional Dependencies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58875"/>
            <a:ext cx="8051800" cy="52451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We use functional dependencies to: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test relations to see if they are legal under a given set of functional dependencies. </a:t>
            </a:r>
          </a:p>
          <a:p>
            <a:pPr lvl="2">
              <a:defRPr/>
            </a:pPr>
            <a:r>
              <a:rPr lang="en-US" altLang="en-US" dirty="0" smtClean="0"/>
              <a:t> If a relation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is legal under a set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of functional dependencies, we say that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0099"/>
                </a:solidFill>
              </a:rPr>
              <a:t>satisfies </a:t>
            </a:r>
            <a:r>
              <a:rPr lang="en-US" altLang="en-US" i="1" dirty="0" smtClean="0"/>
              <a:t>F.</a:t>
            </a:r>
            <a:endParaRPr lang="en-US" altLang="en-US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specify constraints on the set of legal relations</a:t>
            </a:r>
          </a:p>
          <a:p>
            <a:pPr lvl="2">
              <a:defRPr/>
            </a:pPr>
            <a:r>
              <a:rPr lang="en-US" altLang="en-US" dirty="0" smtClean="0"/>
              <a:t>We say that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0099"/>
                </a:solidFill>
              </a:rPr>
              <a:t>holds on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if all legal relations on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satisfy the set of functional dependencies </a:t>
            </a:r>
            <a:r>
              <a:rPr lang="en-US" altLang="en-US" i="1" dirty="0" smtClean="0"/>
              <a:t>F.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dirty="0" smtClean="0"/>
          </a:p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Note:  A specific instance of a relation schema may satisfy a functional dependency even if the functional dependency does not hold on all legal instances. 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/>
              <a:t>For example, a specific instance of </a:t>
            </a:r>
            <a:r>
              <a:rPr lang="en-US" altLang="en-US" i="1" dirty="0" smtClean="0"/>
              <a:t>instructor</a:t>
            </a:r>
            <a:r>
              <a:rPr lang="en-US" altLang="en-US" dirty="0" smtClean="0"/>
              <a:t> may, by chance, satisfy </a:t>
            </a:r>
            <a:br>
              <a:rPr lang="en-US" altLang="en-US" dirty="0" smtClean="0"/>
            </a:br>
            <a:r>
              <a:rPr lang="en-US" altLang="en-US" dirty="0" smtClean="0"/>
              <a:t>               </a:t>
            </a:r>
            <a:r>
              <a:rPr lang="en-US" altLang="en-US" i="1" dirty="0" smtClean="0"/>
              <a:t>name </a:t>
            </a:r>
            <a:r>
              <a:rPr lang="en-US" altLang="en-US" dirty="0" smtClean="0">
                <a:sym typeface="Symbol" pitchFamily="18" charset="2"/>
              </a:rPr>
              <a:t></a:t>
            </a:r>
            <a:r>
              <a:rPr lang="en-US" altLang="en-US" dirty="0" smtClean="0">
                <a:sym typeface="Monotype Sorts" charset="2"/>
              </a:rPr>
              <a:t> </a:t>
            </a:r>
            <a:r>
              <a:rPr lang="en-US" altLang="en-US" i="1" dirty="0" smtClean="0">
                <a:sym typeface="Monotype Sorts" charset="2"/>
              </a:rPr>
              <a:t>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Functional Dependencies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1" dirty="0" smtClean="0">
                <a:sym typeface="Monotype Sorts"/>
              </a:rPr>
              <a:t>A </a:t>
            </a:r>
            <a:r>
              <a:rPr lang="en-US" altLang="en-US" dirty="0" smtClean="0">
                <a:sym typeface="Monotype Sorts"/>
              </a:rPr>
              <a:t>functional dependency is </a:t>
            </a:r>
            <a:r>
              <a:rPr lang="en-US" altLang="en-US" b="1" dirty="0" smtClean="0">
                <a:solidFill>
                  <a:srgbClr val="000099"/>
                </a:solidFill>
                <a:sym typeface="Monotype Sorts"/>
              </a:rPr>
              <a:t>trivial</a:t>
            </a:r>
            <a:r>
              <a:rPr lang="en-US" altLang="en-US" dirty="0" smtClean="0">
                <a:sym typeface="Monotype Sorts"/>
              </a:rPr>
              <a:t> if it is satisfied by </a:t>
            </a:r>
            <a:r>
              <a:rPr lang="en-US" altLang="en-US" u="sng" dirty="0" smtClean="0">
                <a:sym typeface="Monotype Sorts"/>
              </a:rPr>
              <a:t>all instances</a:t>
            </a:r>
            <a:r>
              <a:rPr lang="en-US" altLang="en-US" dirty="0" smtClean="0">
                <a:sym typeface="Monotype Sorts"/>
              </a:rPr>
              <a:t> of a relation</a:t>
            </a:r>
          </a:p>
          <a:p>
            <a:pPr lvl="1">
              <a:defRPr/>
            </a:pPr>
            <a:r>
              <a:rPr lang="en-US" altLang="en-US" dirty="0" smtClean="0">
                <a:sym typeface="Monotype Sorts"/>
              </a:rPr>
              <a:t>Example</a:t>
            </a:r>
            <a:r>
              <a:rPr lang="en-US" altLang="en-US" i="1" dirty="0" smtClean="0">
                <a:sym typeface="Monotype Sorts"/>
              </a:rPr>
              <a:t>:</a:t>
            </a:r>
          </a:p>
          <a:p>
            <a:pPr lvl="2">
              <a:defRPr/>
            </a:pPr>
            <a:r>
              <a:rPr lang="en-US" altLang="en-US" i="1" dirty="0" smtClean="0">
                <a:sym typeface="Monotype Sorts"/>
              </a:rPr>
              <a:t> ID, name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</a:t>
            </a:r>
            <a:r>
              <a:rPr lang="en-US" altLang="en-US" dirty="0" smtClean="0">
                <a:sym typeface="Monotype Sorts"/>
              </a:rPr>
              <a:t> </a:t>
            </a:r>
            <a:r>
              <a:rPr lang="en-US" altLang="en-US" i="1" dirty="0" smtClean="0">
                <a:sym typeface="Monotype Sorts"/>
              </a:rPr>
              <a:t>ID</a:t>
            </a:r>
          </a:p>
          <a:p>
            <a:pPr lvl="2">
              <a:defRPr/>
            </a:pPr>
            <a:r>
              <a:rPr lang="en-US" altLang="en-US" i="1" dirty="0" smtClean="0">
                <a:sym typeface="Monotype Sorts"/>
              </a:rPr>
              <a:t> name </a:t>
            </a:r>
            <a:r>
              <a:rPr lang="en-US" altLang="en-US" dirty="0" smtClean="0">
                <a:sym typeface="Symbol" pitchFamily="18" charset="2"/>
              </a:rPr>
              <a:t></a:t>
            </a:r>
            <a:r>
              <a:rPr lang="en-US" altLang="en-US" dirty="0" smtClean="0">
                <a:sym typeface="Monotype Sorts"/>
              </a:rPr>
              <a:t> </a:t>
            </a:r>
            <a:r>
              <a:rPr lang="en-US" altLang="en-US" i="1" dirty="0" smtClean="0">
                <a:sym typeface="Monotype Sorts"/>
              </a:rPr>
              <a:t>name</a:t>
            </a:r>
          </a:p>
          <a:p>
            <a:pPr lvl="1">
              <a:defRPr/>
            </a:pPr>
            <a:r>
              <a:rPr lang="en-US" altLang="en-US" dirty="0" smtClean="0">
                <a:sym typeface="Monotype Sorts"/>
              </a:rPr>
              <a:t>In general, </a:t>
            </a:r>
            <a:r>
              <a:rPr lang="en-US" altLang="en-US" dirty="0" smtClean="0">
                <a:sym typeface="Symbol" pitchFamily="18" charset="2"/>
              </a:rPr>
              <a:t> </a:t>
            </a:r>
            <a:r>
              <a:rPr lang="en-US" altLang="en-US" dirty="0" smtClean="0">
                <a:sym typeface="Monotype Sorts"/>
              </a:rPr>
              <a:t> </a:t>
            </a:r>
            <a:r>
              <a:rPr lang="en-US" altLang="en-US" i="1" dirty="0" smtClean="0">
                <a:sym typeface="Symbol" pitchFamily="18" charset="2"/>
              </a:rPr>
              <a:t> </a:t>
            </a:r>
            <a:r>
              <a:rPr lang="en-US" altLang="en-US" dirty="0" smtClean="0">
                <a:sym typeface="Symbol" pitchFamily="18" charset="2"/>
              </a:rPr>
              <a:t>is trivial if</a:t>
            </a:r>
            <a:r>
              <a:rPr lang="en-US" altLang="en-US" i="1" dirty="0" smtClean="0">
                <a:sym typeface="Symbol" pitchFamily="18" charset="2"/>
              </a:rPr>
              <a:t> </a:t>
            </a:r>
            <a:r>
              <a:rPr lang="en-US" altLang="en-US" dirty="0" smtClean="0">
                <a:sym typeface="Symbol" pitchFamily="18" charset="2"/>
              </a:rPr>
              <a:t>   </a:t>
            </a:r>
          </a:p>
          <a:p>
            <a:pPr lvl="1">
              <a:defRPr/>
            </a:pPr>
            <a:endParaRPr lang="en-US" altLang="en-US" i="1" dirty="0">
              <a:sym typeface="Symbol" pitchFamily="18" charset="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Trivial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FD,  a FD is trivial if</a:t>
            </a:r>
          </a:p>
          <a:p>
            <a:pPr lvl="2">
              <a:defRPr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A  </a:t>
            </a:r>
            <a:r>
              <a:rPr lang="en-US" sz="2000" dirty="0">
                <a:latin typeface="Times New Roman" pitchFamily="18" charset="0"/>
                <a:sym typeface="Wingdings" panose="05000000000000000000" pitchFamily="2" charset="2"/>
              </a:rPr>
              <a:t> B   if B is a subset of A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lvl="1">
              <a:defRPr/>
            </a:pPr>
            <a:r>
              <a:rPr lang="en-US" altLang="en-US" i="1" dirty="0" smtClean="0">
                <a:sym typeface="Symbol" pitchFamily="18" charset="2"/>
              </a:rPr>
              <a:t/>
            </a:r>
            <a:br>
              <a:rPr lang="en-US" altLang="en-US" i="1" dirty="0" smtClean="0">
                <a:sym typeface="Symbol" pitchFamily="18" charset="2"/>
              </a:rPr>
            </a:br>
            <a:r>
              <a:rPr lang="en-US" altLang="en-US" i="1" dirty="0" smtClean="0">
                <a:sym typeface="Symbol" pitchFamily="18" charset="2"/>
              </a:rPr>
              <a:t> </a:t>
            </a:r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Edgar F. Codd</a:t>
            </a:r>
            <a:r>
              <a:rPr lang="en-US" altLang="en-US" smtClean="0"/>
              <a:t>, introduced normalization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First Normal Form (1NF) in 1970.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Codd defined the Second Normal Form (2NF) and Third Normal Form (3NF) in 1971</a:t>
            </a:r>
          </a:p>
          <a:p>
            <a:endParaRPr lang="en-US" altLang="en-US" smtClean="0"/>
          </a:p>
          <a:p>
            <a:r>
              <a:rPr lang="en-US" altLang="en-US" smtClean="0"/>
              <a:t>Codd and Raymond F. Boyce defined the Boyce-Codd Normal Form (BCNF) in 1974</a:t>
            </a:r>
          </a:p>
          <a:p>
            <a:endParaRPr lang="en-US" altLang="en-US" smtClean="0"/>
          </a:p>
          <a:p>
            <a:r>
              <a:rPr lang="en-US" altLang="en-US" smtClean="0"/>
              <a:t>a relational database table is often described as "</a:t>
            </a:r>
            <a:r>
              <a:rPr lang="en-US" altLang="en-US" b="1" smtClean="0"/>
              <a:t>normalized</a:t>
            </a:r>
            <a:r>
              <a:rPr lang="en-US" altLang="en-US" smtClean="0"/>
              <a:t>" if it is in the Third Normal Form.</a:t>
            </a:r>
          </a:p>
          <a:p>
            <a:pPr lvl="1"/>
            <a:r>
              <a:rPr lang="en-US" altLang="en-US" smtClean="0"/>
              <a:t>3NF tables are free of </a:t>
            </a:r>
            <a:r>
              <a:rPr lang="en-US" altLang="en-US" u="sng" smtClean="0"/>
              <a:t>insertion</a:t>
            </a:r>
            <a:r>
              <a:rPr lang="en-US" altLang="en-US" smtClean="0"/>
              <a:t>, </a:t>
            </a:r>
            <a:r>
              <a:rPr lang="en-US" altLang="en-US" u="sng" smtClean="0"/>
              <a:t>update</a:t>
            </a:r>
            <a:r>
              <a:rPr lang="en-US" altLang="en-US" smtClean="0"/>
              <a:t>, and </a:t>
            </a:r>
            <a:r>
              <a:rPr lang="en-US" altLang="en-US" u="sng" smtClean="0"/>
              <a:t>deletion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anomalies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0075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68438"/>
            <a:ext cx="7453313" cy="47244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Given a set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 of functional dependencies, there are certain other functional dependencies that are logically implied by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.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/>
              <a:t>For example:  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If  </a:t>
            </a:r>
            <a:r>
              <a:rPr lang="en-US" altLang="en-US" i="1" dirty="0" smtClean="0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Symbol" pitchFamily="18" charset="2"/>
              </a:rPr>
              <a:t>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 i="1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B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 and  </a:t>
            </a:r>
            <a:r>
              <a:rPr lang="en-US" altLang="en-US" i="1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B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Symbol" pitchFamily="18" charset="2"/>
              </a:rPr>
              <a:t>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 i="1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C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,  then we can infer that </a:t>
            </a:r>
            <a:r>
              <a:rPr lang="en-US" altLang="en-US" i="1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A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Symbol" pitchFamily="18" charset="2"/>
              </a:rPr>
              <a:t>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 </a:t>
            </a:r>
            <a:r>
              <a:rPr lang="en-US" altLang="en-US" i="1" dirty="0" smtClean="0">
                <a:solidFill>
                  <a:schemeClr val="accent3">
                    <a:lumMod val="50000"/>
                  </a:schemeClr>
                </a:solidFill>
                <a:sym typeface="Monotype Sorts" charset="2"/>
              </a:rPr>
              <a:t>C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alt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The set of </a:t>
            </a:r>
            <a:r>
              <a:rPr lang="en-US" altLang="en-US" b="1" dirty="0" smtClean="0">
                <a:solidFill>
                  <a:srgbClr val="000099"/>
                </a:solidFill>
              </a:rPr>
              <a:t>all</a:t>
            </a:r>
            <a:r>
              <a:rPr lang="en-US" altLang="en-US" dirty="0" smtClean="0"/>
              <a:t> functional dependencies logically implied by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is the </a:t>
            </a:r>
            <a:r>
              <a:rPr lang="en-US" altLang="en-US" b="1" dirty="0" smtClean="0">
                <a:solidFill>
                  <a:srgbClr val="000099"/>
                </a:solidFill>
              </a:rPr>
              <a:t>closure</a:t>
            </a:r>
            <a:r>
              <a:rPr lang="en-US" altLang="en-US" dirty="0" smtClean="0"/>
              <a:t> of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.</a:t>
            </a:r>
          </a:p>
          <a:p>
            <a:pPr lvl="1">
              <a:buFont typeface="Monotype Sorts" charset="2"/>
              <a:buChar char="n"/>
              <a:defRPr/>
            </a:pPr>
            <a:r>
              <a:rPr lang="en-US" altLang="en-US" dirty="0" smtClean="0"/>
              <a:t>We denote the </a:t>
            </a:r>
            <a:r>
              <a:rPr lang="en-US" altLang="en-US" i="1" dirty="0" smtClean="0"/>
              <a:t>closure </a:t>
            </a:r>
            <a:r>
              <a:rPr lang="en-US" altLang="en-US" dirty="0" smtClean="0"/>
              <a:t>of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by </a:t>
            </a:r>
            <a:r>
              <a:rPr lang="en-US" altLang="en-US" b="1" dirty="0" smtClean="0">
                <a:solidFill>
                  <a:srgbClr val="000099"/>
                </a:solidFill>
              </a:rPr>
              <a:t>F</a:t>
            </a:r>
            <a:r>
              <a:rPr lang="en-US" altLang="en-US" b="1" i="1" baseline="30000" dirty="0" smtClean="0">
                <a:solidFill>
                  <a:srgbClr val="000099"/>
                </a:solidFill>
              </a:rPr>
              <a:t>+</a:t>
            </a:r>
            <a:r>
              <a:rPr lang="en-US" altLang="en-US" i="1" dirty="0" smtClean="0"/>
              <a:t>.</a:t>
            </a:r>
          </a:p>
          <a:p>
            <a:pPr lvl="1">
              <a:buFont typeface="Monotype Sorts" charset="2"/>
              <a:buChar char="n"/>
              <a:defRPr/>
            </a:pPr>
            <a:r>
              <a:rPr lang="en-US" altLang="en-US" dirty="0" smtClean="0"/>
              <a:t>F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is a superset of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.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dirty="0">
              <a:sym typeface="Greek Symbols" pitchFamily="18" charset="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>
                <a:sym typeface="Greek Symbols" pitchFamily="18" charset="2"/>
              </a:rPr>
              <a:t>If A is a key so is A,B  or A,B,C </a:t>
            </a:r>
          </a:p>
          <a:p>
            <a:pPr lvl="2">
              <a:defRPr/>
            </a:pPr>
            <a:r>
              <a:rPr lang="en-US" altLang="en-US" dirty="0" smtClean="0">
                <a:sym typeface="Greek Symbols" pitchFamily="18" charset="2"/>
              </a:rPr>
              <a:t>Superkey concept</a:t>
            </a:r>
          </a:p>
          <a:p>
            <a:pPr lvl="2">
              <a:defRPr/>
            </a:pPr>
            <a:endParaRPr lang="en-US" altLang="en-US" dirty="0" smtClean="0"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Boyce-Codd Normal Form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2881313"/>
            <a:ext cx="6562725" cy="836612"/>
          </a:xfrm>
        </p:spPr>
        <p:txBody>
          <a:bodyPr/>
          <a:lstStyle/>
          <a:p>
            <a:r>
              <a:rPr lang="en-US" altLang="en-US" smtClean="0">
                <a:sym typeface="Symbol" pitchFamily="18" charset="2"/>
              </a:rPr>
              <a:t>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>
                <a:sym typeface="Monotype Sorts"/>
              </a:rPr>
              <a:t> </a:t>
            </a:r>
            <a:r>
              <a:rPr lang="en-US" altLang="en-US" i="1" smtClean="0">
                <a:sym typeface="Symbol" pitchFamily="18" charset="2"/>
              </a:rPr>
              <a:t></a:t>
            </a:r>
            <a:r>
              <a:rPr lang="en-US" altLang="en-US" i="1" smtClean="0">
                <a:sym typeface="Greek Symbols"/>
              </a:rPr>
              <a:t>  </a:t>
            </a:r>
            <a:r>
              <a:rPr lang="en-US" altLang="en-US" smtClean="0">
                <a:sym typeface="Greek Symbols"/>
              </a:rPr>
              <a:t>is trivial (i.e., </a:t>
            </a:r>
            <a:r>
              <a:rPr lang="en-US" altLang="en-US" i="1" smtClean="0">
                <a:sym typeface="Symbol" pitchFamily="18" charset="2"/>
              </a:rPr>
              <a:t>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mtClean="0">
                <a:sym typeface="Symbol" pitchFamily="18" charset="2"/>
              </a:rPr>
              <a:t> </a:t>
            </a:r>
            <a:r>
              <a:rPr lang="en-US" altLang="en-US" smtClean="0">
                <a:sym typeface="Greek Symbols"/>
              </a:rPr>
              <a:t>)</a:t>
            </a:r>
          </a:p>
          <a:p>
            <a:r>
              <a:rPr lang="en-US" altLang="en-US" smtClean="0">
                <a:sym typeface="Symbol" pitchFamily="18" charset="2"/>
              </a:rPr>
              <a:t></a:t>
            </a:r>
            <a:r>
              <a:rPr lang="en-US" altLang="en-US" smtClean="0">
                <a:sym typeface="Greek Symbols"/>
              </a:rPr>
              <a:t> is a superkey for </a:t>
            </a:r>
            <a:r>
              <a:rPr lang="en-US" altLang="en-US" i="1" smtClean="0">
                <a:sym typeface="Greek Symbols"/>
              </a:rPr>
              <a:t>R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15963" y="1403350"/>
            <a:ext cx="68516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dirty="0" smtClean="0">
                <a:cs typeface="+mn-cs"/>
              </a:rPr>
              <a:t>A relation schema </a:t>
            </a:r>
            <a:r>
              <a:rPr kumimoji="0" lang="en-US" altLang="en-US" sz="1800" i="1" dirty="0" smtClean="0">
                <a:cs typeface="+mn-cs"/>
              </a:rPr>
              <a:t>R</a:t>
            </a:r>
            <a:r>
              <a:rPr kumimoji="0" lang="en-US" altLang="en-US" sz="1800" dirty="0" smtClean="0">
                <a:cs typeface="+mn-cs"/>
              </a:rPr>
              <a:t> is in </a:t>
            </a:r>
            <a:r>
              <a:rPr kumimoji="0" lang="en-US" altLang="en-US" sz="1800" b="1" dirty="0" smtClean="0">
                <a:cs typeface="+mn-cs"/>
              </a:rPr>
              <a:t>BCNF</a:t>
            </a:r>
            <a:r>
              <a:rPr kumimoji="0" lang="en-US" altLang="en-US" sz="1800" dirty="0" smtClean="0">
                <a:cs typeface="+mn-cs"/>
              </a:rPr>
              <a:t> with respect to a set </a:t>
            </a:r>
            <a:r>
              <a:rPr kumimoji="0" lang="en-US" altLang="en-US" sz="1800" i="1" dirty="0" smtClean="0">
                <a:cs typeface="+mn-cs"/>
              </a:rPr>
              <a:t>F</a:t>
            </a:r>
            <a:r>
              <a:rPr kumimoji="0" lang="en-US" altLang="en-US" sz="1800" dirty="0" smtClean="0">
                <a:cs typeface="+mn-cs"/>
              </a:rPr>
              <a:t> of functional  dependencies if for all functional dependencies in </a:t>
            </a:r>
            <a:r>
              <a:rPr kumimoji="0" lang="en-US" altLang="en-US" sz="1800" i="1" dirty="0" smtClean="0">
                <a:cs typeface="+mn-cs"/>
              </a:rPr>
              <a:t>F</a:t>
            </a:r>
            <a:r>
              <a:rPr kumimoji="0" lang="en-US" altLang="en-US" sz="1800" baseline="30000" dirty="0" smtClean="0">
                <a:cs typeface="+mn-cs"/>
              </a:rPr>
              <a:t>+</a:t>
            </a:r>
            <a:r>
              <a:rPr kumimoji="0" lang="en-US" altLang="en-US" sz="1800" dirty="0" smtClean="0">
                <a:cs typeface="+mn-cs"/>
              </a:rPr>
              <a:t> of the form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dirty="0" smtClean="0">
                <a:cs typeface="+mn-cs"/>
                <a:sym typeface="Symbol" pitchFamily="18" charset="2"/>
              </a:rPr>
              <a:t>                </a:t>
            </a:r>
            <a:r>
              <a:rPr lang="en-US" altLang="en-US" sz="1800" dirty="0" smtClean="0">
                <a:cs typeface="+mn-cs"/>
                <a:sym typeface="Symbol" pitchFamily="18" charset="2"/>
              </a:rPr>
              <a:t></a:t>
            </a:r>
            <a:r>
              <a:rPr lang="en-US" altLang="en-US" sz="1800" dirty="0" smtClean="0">
                <a:cs typeface="+mn-cs"/>
                <a:sym typeface="Monotype Sorts" charset="2"/>
              </a:rPr>
              <a:t> </a:t>
            </a:r>
            <a:r>
              <a:rPr kumimoji="0" lang="en-US" altLang="en-US" sz="1800" i="1" dirty="0" smtClean="0">
                <a:cs typeface="+mn-cs"/>
                <a:sym typeface="Symbol" pitchFamily="18" charset="2"/>
              </a:rPr>
              <a:t></a:t>
            </a:r>
            <a:endParaRPr kumimoji="0" lang="en-US" altLang="en-US" sz="1800" i="1" dirty="0" smtClean="0">
              <a:cs typeface="+mn-cs"/>
              <a:sym typeface="Greek Symbols" pitchFamily="18" charset="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dirty="0" smtClean="0">
                <a:cs typeface="+mn-cs"/>
                <a:sym typeface="Greek Symbols" pitchFamily="18" charset="2"/>
              </a:rPr>
              <a:t>where </a:t>
            </a:r>
            <a:r>
              <a:rPr kumimoji="0" lang="en-US" altLang="en-US" sz="1800" dirty="0" smtClean="0">
                <a:cs typeface="+mn-cs"/>
                <a:sym typeface="Symbol" pitchFamily="18" charset="2"/>
              </a:rPr>
              <a:t></a:t>
            </a:r>
            <a:r>
              <a:rPr kumimoji="0" lang="en-US" altLang="en-US" sz="1800" dirty="0" smtClean="0">
                <a:cs typeface="+mn-cs"/>
                <a:sym typeface="Greek Symbols" pitchFamily="18" charset="2"/>
              </a:rPr>
              <a:t> </a:t>
            </a:r>
            <a:r>
              <a:rPr kumimoji="0" lang="en-US" altLang="en-US" sz="1800" dirty="0" smtClean="0">
                <a:cs typeface="+mn-cs"/>
                <a:sym typeface="Symbol" pitchFamily="18" charset="2"/>
              </a:rPr>
              <a:t> </a:t>
            </a:r>
            <a:r>
              <a:rPr kumimoji="0" lang="en-US" altLang="en-US" sz="1800" i="1" dirty="0" smtClean="0">
                <a:cs typeface="+mn-cs"/>
                <a:sym typeface="Symbol" pitchFamily="18" charset="2"/>
              </a:rPr>
              <a:t>R</a:t>
            </a:r>
            <a:r>
              <a:rPr kumimoji="0" lang="en-US" altLang="en-US" sz="1800" dirty="0" smtClean="0">
                <a:cs typeface="+mn-cs"/>
                <a:sym typeface="Symbol" pitchFamily="18" charset="2"/>
              </a:rPr>
              <a:t> and </a:t>
            </a:r>
            <a:r>
              <a:rPr kumimoji="0" lang="en-US" altLang="en-US" sz="1800" i="1" dirty="0" smtClean="0">
                <a:cs typeface="+mn-cs"/>
                <a:sym typeface="Symbol" pitchFamily="18" charset="2"/>
              </a:rPr>
              <a:t></a:t>
            </a:r>
            <a:r>
              <a:rPr kumimoji="0" lang="en-US" altLang="en-US" sz="1800" dirty="0" smtClean="0">
                <a:cs typeface="+mn-cs"/>
                <a:sym typeface="Greek Symbols" pitchFamily="18" charset="2"/>
              </a:rPr>
              <a:t> </a:t>
            </a:r>
            <a:r>
              <a:rPr kumimoji="0" lang="en-US" altLang="en-US" sz="1800" dirty="0" smtClean="0">
                <a:cs typeface="+mn-cs"/>
                <a:sym typeface="Symbol" pitchFamily="18" charset="2"/>
              </a:rPr>
              <a:t> </a:t>
            </a:r>
            <a:r>
              <a:rPr kumimoji="0" lang="en-US" altLang="en-US" sz="1800" i="1" dirty="0" smtClean="0">
                <a:cs typeface="+mn-cs"/>
                <a:sym typeface="Symbol" pitchFamily="18" charset="2"/>
              </a:rPr>
              <a:t>R</a:t>
            </a:r>
            <a:r>
              <a:rPr kumimoji="0" lang="en-US" altLang="en-US" sz="1800" dirty="0" smtClean="0">
                <a:cs typeface="+mn-cs"/>
                <a:sym typeface="Symbol" pitchFamily="18" charset="2"/>
              </a:rPr>
              <a:t>,</a:t>
            </a:r>
            <a:r>
              <a:rPr kumimoji="0" lang="en-US" altLang="en-US" sz="1800" i="1" dirty="0" smtClean="0">
                <a:cs typeface="+mn-cs"/>
                <a:sym typeface="Symbol" pitchFamily="18" charset="2"/>
              </a:rPr>
              <a:t> </a:t>
            </a:r>
            <a:r>
              <a:rPr kumimoji="0" lang="en-US" altLang="en-US" sz="1800" dirty="0" smtClean="0">
                <a:solidFill>
                  <a:schemeClr val="accent3">
                    <a:lumMod val="50000"/>
                  </a:schemeClr>
                </a:solidFill>
                <a:cs typeface="+mn-cs"/>
                <a:sym typeface="Symbol" pitchFamily="18" charset="2"/>
              </a:rPr>
              <a:t>at least one </a:t>
            </a:r>
            <a:r>
              <a:rPr kumimoji="0" lang="en-US" altLang="en-US" sz="1800" dirty="0" smtClean="0">
                <a:cs typeface="+mn-cs"/>
                <a:sym typeface="Symbol" pitchFamily="18" charset="2"/>
              </a:rPr>
              <a:t>of the following holds: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66750" y="3879850"/>
            <a:ext cx="81295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b="1" u="sng" dirty="0" smtClean="0">
                <a:solidFill>
                  <a:schemeClr val="accent3">
                    <a:lumMod val="50000"/>
                  </a:schemeClr>
                </a:solidFill>
                <a:cs typeface="+mn-cs"/>
              </a:rPr>
              <a:t>Simply said: left hand side of all FDs must be a key in all FDs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en-US" sz="1800" dirty="0" smtClean="0">
              <a:cs typeface="+mn-cs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dirty="0" smtClean="0">
                <a:cs typeface="+mn-cs"/>
              </a:rPr>
              <a:t>Example schema </a:t>
            </a:r>
            <a:r>
              <a:rPr kumimoji="0" lang="en-US" altLang="en-US" sz="1800" i="1" dirty="0" smtClean="0">
                <a:cs typeface="+mn-cs"/>
              </a:rPr>
              <a:t>not</a:t>
            </a:r>
            <a:r>
              <a:rPr kumimoji="0" lang="en-US" altLang="en-US" sz="1800" dirty="0" smtClean="0">
                <a:cs typeface="+mn-cs"/>
              </a:rPr>
              <a:t> in BCNF: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en-US" sz="1800" dirty="0" smtClean="0">
              <a:cs typeface="+mn-cs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dirty="0" smtClean="0">
                <a:solidFill>
                  <a:srgbClr val="FF0000"/>
                </a:solidFill>
                <a:cs typeface="+mn-cs"/>
              </a:rPr>
              <a:t>     </a:t>
            </a:r>
            <a:r>
              <a:rPr lang="en-US" altLang="en-US" sz="1800" i="1" dirty="0" err="1" smtClean="0">
                <a:solidFill>
                  <a:srgbClr val="FF0000"/>
                </a:solidFill>
                <a:cs typeface="+mn-cs"/>
              </a:rPr>
              <a:t>instr_dept</a:t>
            </a:r>
            <a:r>
              <a:rPr lang="en-US" altLang="en-US" sz="1800" i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en-US" sz="1800" dirty="0" smtClean="0">
                <a:solidFill>
                  <a:srgbClr val="FF0000"/>
                </a:solidFill>
                <a:cs typeface="+mn-cs"/>
              </a:rPr>
              <a:t>(</a:t>
            </a:r>
            <a:r>
              <a:rPr lang="en-US" altLang="en-US" sz="1800" i="1" u="sng" dirty="0" smtClean="0">
                <a:solidFill>
                  <a:srgbClr val="FF0000"/>
                </a:solidFill>
                <a:cs typeface="+mn-cs"/>
              </a:rPr>
              <a:t>ID, </a:t>
            </a:r>
            <a:r>
              <a:rPr lang="en-US" altLang="en-US" sz="1800" i="1" dirty="0" smtClean="0">
                <a:solidFill>
                  <a:srgbClr val="FF0000"/>
                </a:solidFill>
                <a:cs typeface="+mn-cs"/>
              </a:rPr>
              <a:t>name, salary</a:t>
            </a:r>
            <a:r>
              <a:rPr lang="en-US" altLang="en-US" sz="1800" i="1" u="sng" dirty="0" smtClean="0">
                <a:solidFill>
                  <a:srgbClr val="FF0000"/>
                </a:solidFill>
                <a:cs typeface="+mn-cs"/>
              </a:rPr>
              <a:t>, </a:t>
            </a:r>
            <a:r>
              <a:rPr lang="en-US" altLang="en-US" sz="1800" i="1" u="sng" dirty="0" err="1" smtClean="0">
                <a:solidFill>
                  <a:srgbClr val="FF0000"/>
                </a:solidFill>
                <a:cs typeface="+mn-cs"/>
              </a:rPr>
              <a:t>dept_name</a:t>
            </a:r>
            <a:r>
              <a:rPr lang="en-US" altLang="en-US" sz="1800" i="1" u="sng" dirty="0" smtClean="0">
                <a:solidFill>
                  <a:srgbClr val="FF0000"/>
                </a:solidFill>
                <a:cs typeface="+mn-cs"/>
              </a:rPr>
              <a:t>, </a:t>
            </a:r>
            <a:r>
              <a:rPr lang="en-US" altLang="en-US" sz="1800" i="1" dirty="0" smtClean="0">
                <a:solidFill>
                  <a:srgbClr val="FF0000"/>
                </a:solidFill>
                <a:cs typeface="+mn-cs"/>
              </a:rPr>
              <a:t>building, budget </a:t>
            </a:r>
            <a:r>
              <a:rPr lang="en-US" altLang="en-US" sz="1800" dirty="0" smtClean="0">
                <a:solidFill>
                  <a:srgbClr val="FF0000"/>
                </a:solidFill>
                <a:cs typeface="+mn-cs"/>
              </a:rPr>
              <a:t>)</a:t>
            </a:r>
            <a:endParaRPr lang="en-US" altLang="en-US" sz="1800" i="1" dirty="0" smtClean="0">
              <a:solidFill>
                <a:srgbClr val="FF0000"/>
              </a:solidFill>
              <a:cs typeface="+mn-cs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en-US" sz="1800" dirty="0" smtClean="0">
              <a:cs typeface="+mn-cs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en-US" sz="1800" dirty="0" smtClean="0">
                <a:cs typeface="+mn-cs"/>
              </a:rPr>
              <a:t>because </a:t>
            </a:r>
            <a:r>
              <a:rPr lang="en-US" altLang="en-US" sz="1800" i="1" dirty="0" err="1" smtClean="0">
                <a:cs typeface="+mn-cs"/>
              </a:rPr>
              <a:t>dept_name</a:t>
            </a:r>
            <a:r>
              <a:rPr lang="en-US" altLang="en-US" sz="1800" dirty="0" smtClean="0">
                <a:cs typeface="+mn-cs"/>
                <a:sym typeface="Symbol" pitchFamily="18" charset="2"/>
              </a:rPr>
              <a:t></a:t>
            </a:r>
            <a:r>
              <a:rPr lang="en-US" altLang="en-US" sz="1800" dirty="0" smtClean="0">
                <a:cs typeface="+mn-cs"/>
                <a:sym typeface="Monotype Sorts" charset="2"/>
              </a:rPr>
              <a:t> </a:t>
            </a:r>
            <a:r>
              <a:rPr lang="en-US" altLang="en-US" sz="1800" i="1" dirty="0" smtClean="0">
                <a:cs typeface="+mn-cs"/>
                <a:sym typeface="Monotype Sorts" charset="2"/>
              </a:rPr>
              <a:t>building, budget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cs typeface="+mn-cs"/>
                <a:sym typeface="Monotype Sorts" charset="2"/>
              </a:rPr>
              <a:t>holds on </a:t>
            </a:r>
            <a:r>
              <a:rPr lang="en-US" altLang="en-US" sz="1800" i="1" dirty="0" err="1" smtClean="0">
                <a:cs typeface="+mn-cs"/>
                <a:sym typeface="Monotype Sorts" charset="2"/>
              </a:rPr>
              <a:t>instr_dept</a:t>
            </a:r>
            <a:r>
              <a:rPr lang="en-US" altLang="en-US" sz="1800" i="1" dirty="0" smtClean="0">
                <a:cs typeface="+mn-cs"/>
                <a:sym typeface="Monotype Sorts" charset="2"/>
              </a:rPr>
              <a:t>, </a:t>
            </a:r>
            <a:r>
              <a:rPr lang="en-US" altLang="en-US" sz="1800" dirty="0" smtClean="0">
                <a:cs typeface="+mn-cs"/>
                <a:sym typeface="Monotype Sorts" charset="2"/>
              </a:rPr>
              <a:t>but </a:t>
            </a:r>
            <a:r>
              <a:rPr lang="en-US" altLang="en-US" sz="1800" i="1" dirty="0" err="1" smtClean="0">
                <a:cs typeface="+mn-cs"/>
                <a:sym typeface="Monotype Sorts" charset="2"/>
              </a:rPr>
              <a:t>dept_name</a:t>
            </a:r>
            <a:r>
              <a:rPr lang="en-US" altLang="en-US" sz="1800" dirty="0" smtClean="0">
                <a:cs typeface="+mn-cs"/>
                <a:sym typeface="Monotype Sorts" charset="2"/>
              </a:rPr>
              <a:t> is not a superkey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BCNF Example 1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latin typeface="Times New Roman" pitchFamily="18" charset="0"/>
                <a:sym typeface="Symbol" pitchFamily="18" charset="2"/>
              </a:rPr>
              <a:t>Student 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ssn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sname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address,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HScode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HSname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HScity</a:t>
            </a:r>
            <a:r>
              <a:rPr lang="en-US" alt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GPA, priority}</a:t>
            </a:r>
          </a:p>
          <a:p>
            <a:pPr>
              <a:defRPr/>
            </a:pPr>
            <a:r>
              <a:rPr lang="en-US" altLang="en-US" dirty="0" smtClean="0"/>
              <a:t>To determine if a </a:t>
            </a:r>
            <a:r>
              <a:rPr lang="en-US" altLang="en-US" dirty="0" err="1" smtClean="0"/>
              <a:t>realtion</a:t>
            </a:r>
            <a:r>
              <a:rPr lang="en-US" altLang="en-US" dirty="0" smtClean="0"/>
              <a:t> is in BNCF we need the set ok keys/key and the set of all FDs</a:t>
            </a:r>
          </a:p>
          <a:p>
            <a:pPr lvl="1"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FDs:</a:t>
            </a:r>
          </a:p>
          <a:p>
            <a:pPr lvl="2">
              <a:defRPr/>
            </a:pPr>
            <a:r>
              <a:rPr lang="en-US" altLang="en-US" dirty="0" smtClean="0"/>
              <a:t>SSN </a:t>
            </a:r>
            <a:r>
              <a:rPr lang="en-US" altLang="en-US" dirty="0" smtClean="0">
                <a:sym typeface="Wingdings" pitchFamily="2" charset="2"/>
              </a:rPr>
              <a:t> </a:t>
            </a:r>
            <a:r>
              <a:rPr lang="en-US" altLang="en-US" dirty="0" err="1" smtClean="0">
                <a:sym typeface="Wingdings" pitchFamily="2" charset="2"/>
              </a:rPr>
              <a:t>sName</a:t>
            </a:r>
            <a:r>
              <a:rPr lang="en-US" altLang="en-US" dirty="0" smtClean="0">
                <a:sym typeface="Wingdings" pitchFamily="2" charset="2"/>
              </a:rPr>
              <a:t>, address, GPA</a:t>
            </a:r>
          </a:p>
          <a:p>
            <a:pPr lvl="2">
              <a:defRPr/>
            </a:pPr>
            <a:r>
              <a:rPr lang="en-US" altLang="en-US" dirty="0" smtClean="0">
                <a:sym typeface="Wingdings" pitchFamily="2" charset="2"/>
              </a:rPr>
              <a:t>GPA  priority</a:t>
            </a:r>
          </a:p>
          <a:p>
            <a:pPr lvl="2">
              <a:defRPr/>
            </a:pPr>
            <a:r>
              <a:rPr lang="en-US" altLang="en-US" dirty="0" err="1" smtClean="0">
                <a:sym typeface="Wingdings" pitchFamily="2" charset="2"/>
              </a:rPr>
              <a:t>Hscode</a:t>
            </a:r>
            <a:r>
              <a:rPr lang="en-US" altLang="en-US" dirty="0" smtClean="0">
                <a:sym typeface="Wingdings" pitchFamily="2" charset="2"/>
              </a:rPr>
              <a:t>  </a:t>
            </a:r>
            <a:r>
              <a:rPr lang="en-US" altLang="en-US" dirty="0" err="1" smtClean="0">
                <a:sym typeface="Wingdings" pitchFamily="2" charset="2"/>
              </a:rPr>
              <a:t>Hsname</a:t>
            </a:r>
            <a:r>
              <a:rPr lang="en-US" altLang="en-US" dirty="0" smtClean="0">
                <a:sym typeface="Wingdings" pitchFamily="2" charset="2"/>
              </a:rPr>
              <a:t>, </a:t>
            </a:r>
            <a:r>
              <a:rPr lang="en-US" altLang="en-US" dirty="0" err="1" smtClean="0">
                <a:sym typeface="Wingdings" pitchFamily="2" charset="2"/>
              </a:rPr>
              <a:t>Hscity</a:t>
            </a:r>
            <a:endParaRPr lang="en-US" altLang="en-US" dirty="0" smtClean="0">
              <a:sym typeface="Wingdings" pitchFamily="2" charset="2"/>
            </a:endParaRPr>
          </a:p>
          <a:p>
            <a:pPr lvl="1">
              <a:defRPr/>
            </a:pPr>
            <a:endParaRPr lang="en-US" altLang="en-US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Key:</a:t>
            </a:r>
          </a:p>
          <a:p>
            <a:pPr lvl="2">
              <a:defRPr/>
            </a:pPr>
            <a:r>
              <a:rPr lang="en-US" altLang="en-US" dirty="0" smtClean="0">
                <a:sym typeface="Wingdings" pitchFamily="2" charset="2"/>
              </a:rPr>
              <a:t>{</a:t>
            </a:r>
            <a:r>
              <a:rPr lang="en-US" altLang="en-US" dirty="0" err="1" smtClean="0">
                <a:sym typeface="Wingdings" pitchFamily="2" charset="2"/>
              </a:rPr>
              <a:t>SSN,HScode</a:t>
            </a:r>
            <a:r>
              <a:rPr lang="en-US" altLang="en-US" dirty="0" smtClean="0">
                <a:sym typeface="Wingdings" pitchFamily="2" charset="2"/>
              </a:rPr>
              <a:t>}</a:t>
            </a:r>
          </a:p>
          <a:p>
            <a:pPr lvl="2">
              <a:defRPr/>
            </a:pPr>
            <a:endParaRPr lang="en-US" altLang="en-US" dirty="0" smtClean="0">
              <a:sym typeface="Wingdings" pitchFamily="2" charset="2"/>
            </a:endParaRPr>
          </a:p>
          <a:p>
            <a:pPr lvl="1">
              <a:defRPr/>
            </a:pPr>
            <a:r>
              <a:rPr lang="en-US" altLang="en-US" dirty="0" smtClean="0">
                <a:sym typeface="Wingdings" pitchFamily="2" charset="2"/>
              </a:rPr>
              <a:t>No FD has a key on the left hand side</a:t>
            </a:r>
          </a:p>
          <a:p>
            <a:pPr lvl="1">
              <a:defRPr/>
            </a:pPr>
            <a:r>
              <a:rPr lang="en-US" altLang="en-US" dirty="0" smtClean="0">
                <a:sym typeface="Wingdings" pitchFamily="2" charset="2"/>
              </a:rPr>
              <a:t>Not good database design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BCNF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Apply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ssn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cName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state, date, major}</a:t>
            </a:r>
          </a:p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FDs: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SSN,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state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 date, major</a:t>
            </a:r>
          </a:p>
          <a:p>
            <a:pPr lvl="3">
              <a:defRPr/>
            </a:pPr>
            <a:r>
              <a:rPr lang="en-US" dirty="0" smtClean="0">
                <a:sym typeface="Wingdings" panose="05000000000000000000" pitchFamily="2" charset="2"/>
              </a:rPr>
              <a:t>Each student may apply to each college only once and for only one major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>
                <a:sym typeface="Wingdings" panose="05000000000000000000" pitchFamily="2" charset="2"/>
              </a:rPr>
              <a:t>Key:</a:t>
            </a:r>
          </a:p>
          <a:p>
            <a:pPr lvl="2">
              <a:defRPr/>
            </a:pPr>
            <a:r>
              <a:rPr lang="en-US" dirty="0" smtClean="0">
                <a:sym typeface="Wingdings" panose="05000000000000000000" pitchFamily="2" charset="2"/>
              </a:rPr>
              <a:t>{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SSN,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state}</a:t>
            </a:r>
            <a:endParaRPr lang="en-US" dirty="0" smtClean="0">
              <a:sym typeface="Wingdings" panose="05000000000000000000" pitchFamily="2" charset="2"/>
            </a:endParaRPr>
          </a:p>
          <a:p>
            <a:pPr lvl="2"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>
                <a:sym typeface="Wingdings" panose="05000000000000000000" pitchFamily="2" charset="2"/>
              </a:rPr>
              <a:t>FD has a key on the left hand side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>
                <a:sym typeface="Wingdings" panose="05000000000000000000" pitchFamily="2" charset="2"/>
              </a:rPr>
              <a:t>Good database design and in BCNF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8026400" cy="53419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Suppose we have a schema </a:t>
            </a:r>
            <a:r>
              <a:rPr lang="en-US" altLang="en-US" i="1" dirty="0" smtClean="0"/>
              <a:t>R </a:t>
            </a:r>
            <a:r>
              <a:rPr lang="en-US" altLang="en-US" dirty="0" smtClean="0"/>
              <a:t>and a non-trivial dependency </a:t>
            </a:r>
            <a:r>
              <a:rPr lang="en-US" altLang="en-US" dirty="0" smtClean="0">
                <a:sym typeface="Symbol" pitchFamily="18" charset="2"/>
              </a:rPr>
              <a:t> </a:t>
            </a:r>
            <a:r>
              <a:rPr kumimoji="0" lang="en-US" altLang="en-US" dirty="0" smtClean="0">
                <a:sym typeface="Symbol" pitchFamily="18" charset="2"/>
              </a:rPr>
              <a:t></a:t>
            </a:r>
            <a:r>
              <a:rPr lang="en-US" altLang="en-US" i="1" dirty="0" smtClean="0">
                <a:sym typeface="Symbol" pitchFamily="18" charset="2"/>
              </a:rPr>
              <a:t></a:t>
            </a:r>
            <a:r>
              <a:rPr lang="en-US" altLang="en-US" i="1" dirty="0" smtClean="0">
                <a:sym typeface="Greek Symbols"/>
              </a:rPr>
              <a:t>  </a:t>
            </a:r>
            <a:r>
              <a:rPr lang="en-US" altLang="en-US" dirty="0" smtClean="0"/>
              <a:t>causes a violation of BCNF.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FD that violates BCNF (</a:t>
            </a: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</a:rPr>
              <a:t>left hand side is not a key</a:t>
            </a:r>
            <a:r>
              <a:rPr lang="en-US" altLang="en-US" dirty="0" smtClean="0"/>
              <a:t>)</a:t>
            </a:r>
          </a:p>
          <a:p>
            <a:pPr>
              <a:lnSpc>
                <a:spcPct val="90000"/>
              </a:lnSpc>
              <a:buFont typeface="Monotype Sorts"/>
              <a:buNone/>
              <a:defRPr/>
            </a:pPr>
            <a:r>
              <a:rPr lang="en-US" altLang="en-US" dirty="0" smtClean="0"/>
              <a:t>	We decompose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into:</a:t>
            </a:r>
          </a:p>
          <a:p>
            <a:pPr lvl="1">
              <a:lnSpc>
                <a:spcPct val="90000"/>
              </a:lnSpc>
              <a:buSzPct val="200000"/>
              <a:buFont typeface="Times" pitchFamily="18" charset="0"/>
              <a:buChar char="•"/>
              <a:defRPr/>
            </a:pPr>
            <a:r>
              <a:rPr lang="en-US" altLang="en-US" dirty="0" smtClean="0"/>
              <a:t>(</a:t>
            </a:r>
            <a:r>
              <a:rPr lang="en-US" altLang="en-US" dirty="0" smtClean="0">
                <a:sym typeface="Symbol" pitchFamily="18" charset="2"/>
              </a:rPr>
              <a:t> </a:t>
            </a:r>
            <a:r>
              <a:rPr lang="en-US" altLang="en-US" dirty="0" smtClean="0">
                <a:sym typeface="Greek Symbols"/>
              </a:rPr>
              <a:t>U </a:t>
            </a:r>
            <a:r>
              <a:rPr lang="en-US" altLang="en-US" dirty="0" smtClean="0">
                <a:sym typeface="Symbol" pitchFamily="18" charset="2"/>
              </a:rPr>
              <a:t>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)     -  </a:t>
            </a:r>
            <a:r>
              <a:rPr lang="en-US" altLang="en-US" b="1" dirty="0" smtClean="0">
                <a:sym typeface="Symbol" pitchFamily="18" charset="2"/>
              </a:rPr>
              <a:t>first</a:t>
            </a:r>
            <a:r>
              <a:rPr lang="en-US" altLang="en-US" dirty="0" smtClean="0">
                <a:sym typeface="Symbol" pitchFamily="18" charset="2"/>
              </a:rPr>
              <a:t> relation</a:t>
            </a:r>
            <a:endParaRPr lang="en-US" altLang="en-US" dirty="0" smtClean="0"/>
          </a:p>
          <a:p>
            <a:pPr lvl="1">
              <a:lnSpc>
                <a:spcPct val="90000"/>
              </a:lnSpc>
              <a:buSzPct val="200000"/>
              <a:buFont typeface="Times" pitchFamily="18" charset="0"/>
              <a:buChar char="•"/>
              <a:defRPr/>
            </a:pPr>
            <a:r>
              <a:rPr lang="en-US" altLang="en-US" dirty="0" smtClean="0"/>
              <a:t>(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- ( </a:t>
            </a:r>
            <a:r>
              <a:rPr lang="en-US" altLang="en-US" i="1" dirty="0" smtClean="0">
                <a:sym typeface="Symbol" pitchFamily="18" charset="2"/>
              </a:rPr>
              <a:t> - </a:t>
            </a:r>
            <a:r>
              <a:rPr lang="en-US" altLang="en-US" dirty="0" smtClean="0">
                <a:sym typeface="Symbol" pitchFamily="18" charset="2"/>
              </a:rPr>
              <a:t> ) )   -  </a:t>
            </a:r>
            <a:r>
              <a:rPr lang="en-US" altLang="en-US" b="1" dirty="0" smtClean="0">
                <a:sym typeface="Symbol" pitchFamily="18" charset="2"/>
              </a:rPr>
              <a:t>second</a:t>
            </a:r>
            <a:r>
              <a:rPr lang="en-US" altLang="en-US" dirty="0" smtClean="0">
                <a:sym typeface="Symbol" pitchFamily="18" charset="2"/>
              </a:rPr>
              <a:t> relation</a:t>
            </a: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In our example,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>
                <a:sym typeface="Symbol" pitchFamily="18" charset="2"/>
              </a:rPr>
              <a:t> = </a:t>
            </a:r>
            <a:r>
              <a:rPr lang="en-US" altLang="en-US" i="1" dirty="0" err="1" smtClean="0">
                <a:sym typeface="Symbol" pitchFamily="18" charset="2"/>
              </a:rPr>
              <a:t>dept_name</a:t>
            </a: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i="1" dirty="0" smtClean="0">
                <a:sym typeface="Symbol" pitchFamily="18" charset="2"/>
              </a:rPr>
              <a:t> </a:t>
            </a:r>
            <a:r>
              <a:rPr lang="en-US" altLang="en-US" dirty="0" smtClean="0">
                <a:sym typeface="Symbol" pitchFamily="18" charset="2"/>
              </a:rPr>
              <a:t>=</a:t>
            </a:r>
            <a:r>
              <a:rPr lang="en-US" altLang="en-US" i="1" dirty="0" smtClean="0">
                <a:sym typeface="Symbol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/>
              <a:buNone/>
              <a:defRPr/>
            </a:pPr>
            <a:r>
              <a:rPr lang="en-US" altLang="en-US" dirty="0" smtClean="0"/>
              <a:t>and </a:t>
            </a:r>
            <a:r>
              <a:rPr lang="en-US" altLang="en-US" i="1" dirty="0" err="1" smtClean="0"/>
              <a:t>inst_dept</a:t>
            </a:r>
            <a:r>
              <a:rPr lang="en-US" altLang="en-US" dirty="0" smtClean="0"/>
              <a:t> is replaced by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 (</a:t>
            </a:r>
            <a:r>
              <a:rPr lang="en-US" altLang="en-US" dirty="0" smtClean="0">
                <a:sym typeface="Symbol" pitchFamily="18" charset="2"/>
              </a:rPr>
              <a:t></a:t>
            </a:r>
            <a:r>
              <a:rPr lang="en-US" altLang="en-US" dirty="0" smtClean="0">
                <a:sym typeface="Greek Symbols"/>
              </a:rPr>
              <a:t> U </a:t>
            </a:r>
            <a:r>
              <a:rPr lang="en-US" altLang="en-US" dirty="0" smtClean="0">
                <a:sym typeface="Symbol" pitchFamily="18" charset="2"/>
              </a:rPr>
              <a:t>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) = ( </a:t>
            </a:r>
            <a:r>
              <a:rPr lang="en-US" altLang="en-US" i="1" dirty="0" err="1" smtClean="0">
                <a:sym typeface="Symbol" pitchFamily="18" charset="2"/>
              </a:rPr>
              <a:t>dept_name</a:t>
            </a:r>
            <a:r>
              <a:rPr lang="en-US" altLang="en-US" i="1" dirty="0" smtClean="0">
                <a:sym typeface="Symbol" pitchFamily="18" charset="2"/>
              </a:rPr>
              <a:t>, building, budget</a:t>
            </a:r>
            <a:r>
              <a:rPr lang="en-US" altLang="en-US" dirty="0" smtClean="0">
                <a:sym typeface="Symbol" pitchFamily="18" charset="2"/>
              </a:rPr>
              <a:t> 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(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- ( </a:t>
            </a:r>
            <a:r>
              <a:rPr lang="en-US" altLang="en-US" i="1" dirty="0" smtClean="0">
                <a:sym typeface="Symbol" pitchFamily="18" charset="2"/>
              </a:rPr>
              <a:t> - </a:t>
            </a:r>
            <a:r>
              <a:rPr lang="en-US" altLang="en-US" dirty="0" smtClean="0">
                <a:sym typeface="Symbol" pitchFamily="18" charset="2"/>
              </a:rPr>
              <a:t> ) ) = ( </a:t>
            </a:r>
            <a:r>
              <a:rPr lang="en-US" altLang="en-US" i="1" dirty="0" smtClean="0">
                <a:sym typeface="Symbol" pitchFamily="18" charset="2"/>
              </a:rPr>
              <a:t>ID, name, salary, </a:t>
            </a:r>
            <a:r>
              <a:rPr lang="en-US" altLang="en-US" i="1" dirty="0" err="1" smtClean="0">
                <a:sym typeface="Symbol" pitchFamily="18" charset="2"/>
              </a:rPr>
              <a:t>dept_name</a:t>
            </a:r>
            <a:r>
              <a:rPr lang="en-US" altLang="en-US" dirty="0" smtClean="0">
                <a:sym typeface="Symbol" pitchFamily="18" charset="2"/>
              </a:rPr>
              <a:t> )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9938" y="5527675"/>
            <a:ext cx="5813425" cy="339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en-US" dirty="0"/>
              <a:t> </a:t>
            </a:r>
            <a:r>
              <a:rPr kumimoji="1" lang="en-US" altLang="en-US" i="1" dirty="0" err="1"/>
              <a:t>instr_dept</a:t>
            </a:r>
            <a:r>
              <a:rPr kumimoji="1" lang="en-US" altLang="en-US" i="1" dirty="0"/>
              <a:t> </a:t>
            </a:r>
            <a:r>
              <a:rPr kumimoji="1" lang="en-US" altLang="en-US" dirty="0"/>
              <a:t>(</a:t>
            </a:r>
            <a:r>
              <a:rPr kumimoji="1" lang="en-US" altLang="en-US" i="1" u="sng" dirty="0"/>
              <a:t>ID, </a:t>
            </a:r>
            <a:r>
              <a:rPr kumimoji="1" lang="en-US" altLang="en-US" i="1" dirty="0"/>
              <a:t>name, salary</a:t>
            </a:r>
            <a:r>
              <a:rPr kumimoji="1" lang="en-US" altLang="en-US" i="1" u="sng" dirty="0"/>
              <a:t>, </a:t>
            </a:r>
            <a:r>
              <a:rPr kumimoji="1" lang="en-US" altLang="en-US" i="1" u="sng" dirty="0" err="1"/>
              <a:t>dept_name</a:t>
            </a:r>
            <a:r>
              <a:rPr kumimoji="1" lang="en-US" altLang="en-US" i="1" u="sng" dirty="0"/>
              <a:t>, </a:t>
            </a:r>
            <a:r>
              <a:rPr kumimoji="1" lang="en-US" altLang="en-US" i="1" dirty="0"/>
              <a:t>building, budget </a:t>
            </a:r>
            <a:r>
              <a:rPr kumimoji="1" lang="en-US" altLang="en-US" dirty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59375" y="2346325"/>
            <a:ext cx="3227388" cy="338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en-US" i="1" u="sng" dirty="0" err="1"/>
              <a:t>dept_name</a:t>
            </a:r>
            <a:r>
              <a:rPr kumimoji="1" lang="en-US" altLang="en-US" i="1" u="sng" dirty="0"/>
              <a:t> </a:t>
            </a:r>
            <a:r>
              <a:rPr kumimoji="1" lang="en-US" altLang="en-US" i="1" u="sng" dirty="0">
                <a:sym typeface="Wingdings" panose="05000000000000000000" pitchFamily="2" charset="2"/>
              </a:rPr>
              <a:t></a:t>
            </a:r>
            <a:r>
              <a:rPr kumimoji="1" lang="en-US" altLang="en-US" i="1" u="sng" dirty="0"/>
              <a:t> </a:t>
            </a:r>
            <a:r>
              <a:rPr kumimoji="1" lang="en-US" altLang="en-US" i="1" dirty="0"/>
              <a:t>building, budget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Decompose into BCNF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Input</a:t>
            </a:r>
            <a:r>
              <a:rPr lang="en-US" dirty="0" smtClean="0"/>
              <a:t>: relation R + FDs for R</a:t>
            </a:r>
          </a:p>
          <a:p>
            <a:pPr>
              <a:buFont typeface="Monotype Sorts" charset="2"/>
              <a:buChar char="n"/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Output</a:t>
            </a:r>
            <a:r>
              <a:rPr lang="en-US" dirty="0" smtClean="0"/>
              <a:t>: decomposition of R into BCNF relations with lossless join</a:t>
            </a:r>
            <a:endParaRPr lang="en-US" dirty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Compute keys for R</a:t>
            </a:r>
          </a:p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Repeat until all relations are in BCNF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Pick any R` with A’ </a:t>
            </a:r>
            <a:r>
              <a:rPr lang="en-US" dirty="0" smtClean="0">
                <a:sym typeface="Wingdings" panose="05000000000000000000" pitchFamily="2" charset="2"/>
              </a:rPr>
              <a:t> B’ that violates BCNF (</a:t>
            </a:r>
            <a:r>
              <a:rPr lang="en-US" dirty="0" smtClean="0"/>
              <a:t>FD without a key)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Decompose R’ into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R1(A,B)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R2(A, reset)</a:t>
            </a:r>
          </a:p>
          <a:p>
            <a:pPr lvl="2">
              <a:defRPr/>
            </a:pPr>
            <a:r>
              <a:rPr lang="en-US" dirty="0" smtClean="0"/>
              <a:t>Compute FDs for R1 and R2</a:t>
            </a:r>
          </a:p>
          <a:p>
            <a:pPr lvl="2">
              <a:defRPr/>
            </a:pPr>
            <a:r>
              <a:rPr lang="en-US" dirty="0" smtClean="0"/>
              <a:t>Compute Keys for R1 and R2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r>
              <a:rPr lang="en-US" dirty="0" smtClean="0"/>
              <a:t>When Done R1 natural join R2 should equal to R’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59413" y="3530600"/>
          <a:ext cx="2438400" cy="1962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200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R` (original relation)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Decompose into BCNF </a:t>
            </a:r>
            <a:r>
              <a:rPr lang="en-US" sz="2400" dirty="0" smtClean="0"/>
              <a:t>Algorithm - 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7942262" cy="49037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Student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{SSN,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sName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address,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HScode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HSname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HScity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GPA, priority}</a:t>
            </a:r>
          </a:p>
          <a:p>
            <a:pPr>
              <a:buFont typeface="Monotype Sorts" charset="2"/>
              <a:buChar char="n"/>
              <a:defRPr/>
            </a:pPr>
            <a:r>
              <a:rPr lang="en-US" sz="1600" dirty="0" smtClean="0"/>
              <a:t>FDs (all violates BCNF)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SSN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sName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, address, GPA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GPA  priority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HScode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HSname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HScity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Lets take the last FD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HScode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HSname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HScity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to guide our decomposition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Decomposition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sz="16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S1 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{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HScode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HSname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HScity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}  -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In BCNF 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S2 {</a:t>
            </a:r>
            <a:r>
              <a:rPr lang="en-US" sz="1600" b="1" u="sng" dirty="0" smtClean="0">
                <a:solidFill>
                  <a:srgbClr val="92D050"/>
                </a:solidFill>
                <a:sym typeface="Wingdings" panose="05000000000000000000" pitchFamily="2" charset="2"/>
              </a:rPr>
              <a:t>SSN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sName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, address, </a:t>
            </a:r>
            <a:r>
              <a:rPr lang="en-US" sz="1600" b="1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HScode</a:t>
            </a:r>
            <a:r>
              <a:rPr lang="en-US" sz="1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, GPA, priority}</a:t>
            </a:r>
          </a:p>
          <a:p>
            <a:pPr lvl="2">
              <a:defRPr/>
            </a:pPr>
            <a:r>
              <a:rPr lang="en-US" sz="1600" dirty="0" smtClean="0">
                <a:sym typeface="Wingdings" panose="05000000000000000000" pitchFamily="2" charset="2"/>
              </a:rPr>
              <a:t>S2 is not in BCNF as this FD violates BCNF </a:t>
            </a:r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GPA  Priority </a:t>
            </a:r>
          </a:p>
          <a:p>
            <a:pPr lvl="3">
              <a:defRPr/>
            </a:pPr>
            <a:r>
              <a:rPr lang="en-US" sz="1600" dirty="0" smtClean="0">
                <a:solidFill>
                  <a:srgbClr val="92D050"/>
                </a:solidFill>
              </a:rPr>
              <a:t>S3 (GPA, Priority)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In BCNF 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3">
              <a:defRPr/>
            </a:pP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S4 (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SSN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sName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, address, </a:t>
            </a:r>
            <a:r>
              <a:rPr lang="en-US" sz="1600" b="1" dirty="0" err="1" smtClean="0">
                <a:solidFill>
                  <a:schemeClr val="accent3">
                    <a:lumMod val="50000"/>
                  </a:schemeClr>
                </a:solidFill>
              </a:rPr>
              <a:t>HScode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, GPA)  - </a:t>
            </a: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not in BCNF </a:t>
            </a:r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SSN </a:t>
            </a:r>
            <a:r>
              <a:rPr lang="en-US" sz="9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900" dirty="0" err="1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sName</a:t>
            </a:r>
            <a:r>
              <a:rPr lang="en-US" sz="900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, address, GPA</a:t>
            </a:r>
          </a:p>
          <a:p>
            <a:pPr lvl="4">
              <a:defRPr/>
            </a:pPr>
            <a:r>
              <a:rPr lang="en-US" sz="1600" dirty="0" smtClean="0">
                <a:solidFill>
                  <a:srgbClr val="92D050"/>
                </a:solidFill>
              </a:rPr>
              <a:t>S5 (SSN, </a:t>
            </a:r>
            <a:r>
              <a:rPr lang="en-US" sz="1600" dirty="0" err="1" smtClean="0">
                <a:solidFill>
                  <a:srgbClr val="92D050"/>
                </a:solidFill>
              </a:rPr>
              <a:t>sName</a:t>
            </a:r>
            <a:r>
              <a:rPr lang="en-US" sz="1600" dirty="0" smtClean="0">
                <a:solidFill>
                  <a:srgbClr val="92D050"/>
                </a:solidFill>
              </a:rPr>
              <a:t>, Address, GPA) 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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{contains attributes in the FD}</a:t>
            </a:r>
          </a:p>
          <a:p>
            <a:pPr lvl="4">
              <a:defRPr/>
            </a:pPr>
            <a:r>
              <a:rPr lang="en-US" sz="1600" dirty="0">
                <a:solidFill>
                  <a:srgbClr val="92D050"/>
                </a:solidFill>
              </a:rPr>
              <a:t>S6 </a:t>
            </a:r>
            <a:r>
              <a:rPr lang="en-US" sz="1600" dirty="0" smtClean="0">
                <a:solidFill>
                  <a:srgbClr val="92D050"/>
                </a:solidFill>
              </a:rPr>
              <a:t>(</a:t>
            </a:r>
            <a:r>
              <a:rPr lang="en-US" sz="1600" dirty="0" err="1" smtClean="0">
                <a:solidFill>
                  <a:srgbClr val="92D050"/>
                </a:solidFill>
              </a:rPr>
              <a:t>Hscode</a:t>
            </a:r>
            <a:r>
              <a:rPr lang="en-US" sz="1600" dirty="0" smtClean="0">
                <a:solidFill>
                  <a:srgbClr val="92D050"/>
                </a:solidFill>
              </a:rPr>
              <a:t>, SSN)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 in BCNF</a:t>
            </a:r>
          </a:p>
          <a:p>
            <a:pPr>
              <a:buFont typeface="Monotype Sorts" charset="2"/>
              <a:buChar char="n"/>
              <a:defRPr/>
            </a:pPr>
            <a:endParaRPr lang="en-US" sz="16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Final Scheme contains </a:t>
            </a:r>
            <a:r>
              <a:rPr lang="en-US" sz="1600" smtClean="0">
                <a:solidFill>
                  <a:srgbClr val="FF0000"/>
                </a:solidFill>
                <a:sym typeface="Wingdings" panose="05000000000000000000" pitchFamily="2" charset="2"/>
              </a:rPr>
              <a:t>S1 S3,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S5 and S6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5375275" y="2003425"/>
            <a:ext cx="1995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0000"/>
                </a:solidFill>
                <a:sym typeface="Wingdings" pitchFamily="2" charset="2"/>
              </a:rPr>
              <a:t>Key {SSN, HScode}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Database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main goal of Database Normalization is to restructure the logical data model of a database to:</a:t>
            </a:r>
          </a:p>
          <a:p>
            <a:pPr lvl="1">
              <a:defRPr/>
            </a:pPr>
            <a:r>
              <a:rPr lang="en-US" altLang="en-US" dirty="0"/>
              <a:t>Eliminate redundancy</a:t>
            </a:r>
          </a:p>
          <a:p>
            <a:pPr lvl="1">
              <a:defRPr/>
            </a:pPr>
            <a:r>
              <a:rPr lang="en-US" altLang="en-US" dirty="0"/>
              <a:t>Organize data efficiently </a:t>
            </a:r>
          </a:p>
          <a:p>
            <a:pPr lvl="1">
              <a:defRPr/>
            </a:pPr>
            <a:r>
              <a:rPr lang="en-US" altLang="en-US" dirty="0" smtClean="0"/>
              <a:t>Reduce </a:t>
            </a:r>
            <a:r>
              <a:rPr lang="en-US" altLang="en-US" dirty="0"/>
              <a:t>the potential for data </a:t>
            </a:r>
            <a:r>
              <a:rPr lang="en-US" altLang="en-US" dirty="0" smtClean="0"/>
              <a:t>anomalies</a:t>
            </a:r>
          </a:p>
          <a:p>
            <a:pPr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Data anomalies are inconsistencies in the data stored in a database as a result of an operation such as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update, insertion, and/or deletion</a:t>
            </a:r>
            <a:r>
              <a:rPr lang="en-US" altLang="en-US" dirty="0"/>
              <a:t>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Such inconsistencies may arise when have a particular record stored in multiple locations and not all of the copies are updated.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altLang="en-US" dirty="0"/>
              <a:t>One of the key requirements to remember is that Normal Forms are 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progressive</a:t>
            </a:r>
            <a:r>
              <a:rPr lang="en-US" altLang="en-US" dirty="0"/>
              <a:t>. That is, in order to have 3</a:t>
            </a:r>
            <a:r>
              <a:rPr lang="en-US" altLang="en-US" baseline="30000" dirty="0"/>
              <a:t>rd</a:t>
            </a:r>
            <a:r>
              <a:rPr lang="en-US" altLang="en-US" dirty="0"/>
              <a:t> NF we must have 2</a:t>
            </a:r>
            <a:r>
              <a:rPr lang="en-US" altLang="en-US" baseline="30000" dirty="0"/>
              <a:t>nd</a:t>
            </a:r>
            <a:r>
              <a:rPr lang="en-US" altLang="en-US" dirty="0"/>
              <a:t> NF and in order to have 2</a:t>
            </a:r>
            <a:r>
              <a:rPr lang="en-US" altLang="en-US" baseline="30000" dirty="0"/>
              <a:t>nd</a:t>
            </a:r>
            <a:r>
              <a:rPr lang="en-US" altLang="en-US" dirty="0"/>
              <a:t> NF we must have 1</a:t>
            </a:r>
            <a:r>
              <a:rPr lang="en-US" altLang="en-US" baseline="30000" dirty="0"/>
              <a:t>st</a:t>
            </a:r>
            <a:r>
              <a:rPr lang="en-US" altLang="en-US" dirty="0"/>
              <a:t> NF.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0000"/>
                </a:solidFill>
              </a:rPr>
              <a:t>anomalies</a:t>
            </a: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 dirty="0" smtClean="0"/>
              <a:t>An anomaly is an </a:t>
            </a:r>
            <a:r>
              <a:rPr lang="en-US" altLang="en-US" sz="1200" b="1" dirty="0" smtClean="0"/>
              <a:t>irregularity</a:t>
            </a:r>
            <a:r>
              <a:rPr lang="en-US" altLang="en-US" sz="1200" dirty="0" smtClean="0"/>
              <a:t>, or something which deviates from the expected or normal state</a:t>
            </a:r>
          </a:p>
          <a:p>
            <a:pPr lvl="1"/>
            <a:r>
              <a:rPr lang="en-US" altLang="en-US" sz="1200" dirty="0" smtClean="0"/>
              <a:t>An </a:t>
            </a:r>
            <a:r>
              <a:rPr lang="en-US" altLang="en-US" sz="1200" b="1" u="sng" dirty="0" smtClean="0"/>
              <a:t>insertion anomaly </a:t>
            </a:r>
            <a:r>
              <a:rPr lang="en-US" altLang="en-US" sz="1200" dirty="0" smtClean="0"/>
              <a:t>is the inability to add data to the database due to absence of other data</a:t>
            </a:r>
          </a:p>
          <a:p>
            <a:pPr lvl="2"/>
            <a:r>
              <a:rPr lang="en-US" altLang="en-US" sz="1200" dirty="0" smtClean="0"/>
              <a:t>For example, assume </a:t>
            </a:r>
            <a:r>
              <a:rPr lang="en-US" altLang="en-US" sz="1200" b="1" dirty="0" err="1" smtClean="0"/>
              <a:t>Employee_Group</a:t>
            </a:r>
            <a:r>
              <a:rPr lang="en-US" altLang="en-US" sz="1200" dirty="0" smtClean="0"/>
              <a:t> is defined so that null values are not allowed. If a new employee is hired but not immediately assigned to a </a:t>
            </a:r>
            <a:r>
              <a:rPr lang="en-US" altLang="en-US" sz="1200" b="1" dirty="0" err="1" smtClean="0"/>
              <a:t>Employee_Group</a:t>
            </a:r>
            <a:r>
              <a:rPr lang="en-US" altLang="en-US" sz="1200" dirty="0" smtClean="0"/>
              <a:t> then this employee could not be entered into the database. This results in database inconsistencies due to omission.</a:t>
            </a:r>
          </a:p>
          <a:p>
            <a:pPr lvl="1"/>
            <a:r>
              <a:rPr lang="en-US" altLang="en-US" sz="1200" dirty="0" smtClean="0"/>
              <a:t>A </a:t>
            </a:r>
            <a:r>
              <a:rPr lang="en-US" altLang="en-US" sz="1200" b="1" u="sng" dirty="0" smtClean="0"/>
              <a:t>deletion anomaly </a:t>
            </a:r>
            <a:r>
              <a:rPr lang="en-US" altLang="en-US" sz="1200" dirty="0" smtClean="0"/>
              <a:t>is the unintended loss of data due to deletion of other data</a:t>
            </a:r>
          </a:p>
          <a:p>
            <a:pPr lvl="2"/>
            <a:r>
              <a:rPr lang="en-US" altLang="en-US" sz="1200" dirty="0" smtClean="0"/>
              <a:t> For example, if the </a:t>
            </a:r>
            <a:r>
              <a:rPr lang="en-US" altLang="en-US" sz="1200" b="1" dirty="0" err="1" smtClean="0"/>
              <a:t>Employee_Group</a:t>
            </a:r>
            <a:r>
              <a:rPr lang="en-US" altLang="en-US" sz="1200" b="1" dirty="0" smtClean="0"/>
              <a:t> </a:t>
            </a:r>
            <a:r>
              <a:rPr lang="en-US" altLang="en-US" sz="1200" i="1" dirty="0" err="1" smtClean="0"/>
              <a:t>dBeta</a:t>
            </a:r>
            <a:r>
              <a:rPr lang="en-US" altLang="en-US" sz="1200" i="1" dirty="0" smtClean="0"/>
              <a:t> Alpha Psi </a:t>
            </a:r>
            <a:r>
              <a:rPr lang="en-US" altLang="en-US" sz="1200" dirty="0" smtClean="0"/>
              <a:t>disbanded and was deleted from the table below, J. Longfellow and the Accounting department would cease to exist due cascading on delete.</a:t>
            </a:r>
          </a:p>
          <a:p>
            <a:pPr lvl="1"/>
            <a:r>
              <a:rPr lang="en-US" altLang="en-US" sz="1200" dirty="0" smtClean="0"/>
              <a:t>An </a:t>
            </a:r>
            <a:r>
              <a:rPr lang="en-US" altLang="en-US" sz="1200" b="1" u="sng" dirty="0" smtClean="0"/>
              <a:t>update anomaly </a:t>
            </a:r>
            <a:r>
              <a:rPr lang="en-US" altLang="en-US" sz="1200" dirty="0" smtClean="0"/>
              <a:t>is a data inconsistency that results from data redundancy and a partial update</a:t>
            </a:r>
          </a:p>
          <a:p>
            <a:pPr lvl="2"/>
            <a:r>
              <a:rPr lang="en-US" altLang="en-US" sz="1200" dirty="0" smtClean="0"/>
              <a:t>Marketing department is listed twice and any update must be done twice as well.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46694"/>
              </p:ext>
            </p:extLst>
          </p:nvPr>
        </p:nvGraphicFramePr>
        <p:xfrm>
          <a:off x="1753708" y="3917101"/>
          <a:ext cx="5162550" cy="2486022"/>
        </p:xfrm>
        <a:graphic>
          <a:graphicData uri="http://schemas.openxmlformats.org/drawingml/2006/table">
            <a:tbl>
              <a:tblPr/>
              <a:tblGrid>
                <a:gridCol w="1247554"/>
                <a:gridCol w="1247554"/>
                <a:gridCol w="1247554"/>
                <a:gridCol w="1419888"/>
              </a:tblGrid>
              <a:tr h="382465"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 smtClean="0">
                          <a:effectLst/>
                        </a:rPr>
                        <a:t>Employee ID</a:t>
                      </a:r>
                      <a:endParaRPr lang="en-US" sz="1200" dirty="0">
                        <a:effectLst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>
                          <a:effectLst/>
                        </a:rPr>
                        <a:t>Department</a:t>
                      </a:r>
                      <a:endParaRPr lang="en-US" sz="1200" dirty="0">
                        <a:effectLst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b="1" dirty="0" smtClean="0">
                          <a:effectLst/>
                        </a:rPr>
                        <a:t>Employee</a:t>
                      </a:r>
                      <a:r>
                        <a:rPr lang="en-US" sz="1200" b="1" baseline="0" dirty="0" smtClean="0">
                          <a:effectLst/>
                        </a:rPr>
                        <a:t> </a:t>
                      </a:r>
                      <a:r>
                        <a:rPr lang="en-US" sz="1200" b="1" dirty="0" smtClean="0">
                          <a:effectLst/>
                        </a:rPr>
                        <a:t>Group</a:t>
                      </a:r>
                      <a:endParaRPr lang="en-US" sz="1200" dirty="0">
                        <a:effectLst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</a:tr>
              <a:tr h="19123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143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Sambu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ssds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dsds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</a:tr>
              <a:tr h="382465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123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J. Longfellow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Accounting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dBeta</a:t>
                      </a:r>
                      <a:r>
                        <a:rPr lang="en-US" sz="1200" dirty="0">
                          <a:effectLst/>
                        </a:rPr>
                        <a:t> Alpha Psi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</a:tr>
              <a:tr h="382465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234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B. Rech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Marketing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Marketing Club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</a:tr>
              <a:tr h="382465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345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B. Rech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Marketing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Management Club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</a:tr>
              <a:tr h="382465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456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A. Bruchs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CIS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Technology Org.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</a:tr>
              <a:tr h="382465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567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A. Bruchs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CIS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Beta Alpha Psi</a:t>
                      </a:r>
                    </a:p>
                  </a:txBody>
                  <a:tcPr marL="68581" marR="6858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D8"/>
                    </a:solidFill>
                  </a:tcPr>
                </a:tc>
              </a:tr>
            </a:tbl>
          </a:graphicData>
        </a:graphic>
      </p:graphicFrame>
      <p:sp>
        <p:nvSpPr>
          <p:cNvPr id="8243" name="Rectangle 1"/>
          <p:cNvSpPr>
            <a:spLocks noChangeArrowheads="1"/>
          </p:cNvSpPr>
          <p:nvPr/>
        </p:nvSpPr>
        <p:spPr bwMode="auto">
          <a:xfrm>
            <a:off x="1604963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/>
            </a:r>
            <a:br>
              <a:rPr kumimoji="0" lang="en-US" altLang="en-US"/>
            </a:br>
            <a:r>
              <a:rPr kumimoji="0" lang="en-US" altLang="en-US"/>
              <a:t/>
            </a:r>
            <a:br>
              <a:rPr kumimoji="0" lang="en-US" altLang="en-US"/>
            </a:b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921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table is in 1</a:t>
            </a:r>
            <a:r>
              <a:rPr lang="en-US" altLang="en-US" baseline="30000" smtClean="0"/>
              <a:t>st</a:t>
            </a:r>
            <a:r>
              <a:rPr lang="en-US" altLang="en-US" smtClean="0"/>
              <a:t> Normal Form if:</a:t>
            </a:r>
          </a:p>
          <a:p>
            <a:pPr lvl="1"/>
            <a:r>
              <a:rPr lang="en-US" altLang="en-US" sz="2400" smtClean="0"/>
              <a:t>There are no repeating columns (repeating groups)</a:t>
            </a:r>
          </a:p>
          <a:p>
            <a:pPr lvl="2"/>
            <a:r>
              <a:rPr lang="en-US" altLang="en-US" sz="2400" smtClean="0"/>
              <a:t>two columns do not store similar information in the same table.</a:t>
            </a:r>
          </a:p>
          <a:p>
            <a:pPr lvl="1"/>
            <a:r>
              <a:rPr lang="en-US" altLang="en-US" sz="2400" smtClean="0"/>
              <a:t>All data values are atomic</a:t>
            </a:r>
          </a:p>
          <a:p>
            <a:pPr lvl="2"/>
            <a:r>
              <a:rPr lang="en-US" altLang="en-US" sz="2000" smtClean="0"/>
              <a:t>Can’t be broken down any further </a:t>
            </a:r>
          </a:p>
          <a:p>
            <a:pPr lvl="2"/>
            <a:r>
              <a:rPr lang="en-US" altLang="en-US" sz="2000" smtClean="0"/>
              <a:t>(No multi-value attributes allowed)</a:t>
            </a:r>
          </a:p>
          <a:p>
            <a:pPr lvl="1"/>
            <a:r>
              <a:rPr lang="en-US" altLang="en-US" sz="2400" smtClean="0"/>
              <a:t>Each field has a unique name</a:t>
            </a:r>
          </a:p>
          <a:p>
            <a:pPr lvl="1"/>
            <a:r>
              <a:rPr lang="en-US" altLang="en-US" sz="2400" smtClean="0"/>
              <a:t>It has a primary key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No Repeating Groups</a:t>
            </a:r>
          </a:p>
          <a:p>
            <a:pPr lvl="1"/>
            <a:r>
              <a:rPr lang="en-US" altLang="en-US" smtClean="0"/>
              <a:t>Person table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Can we add another person with no children?</a:t>
            </a:r>
          </a:p>
          <a:p>
            <a:pPr lvl="1"/>
            <a:r>
              <a:rPr lang="en-US" altLang="en-US" smtClean="0"/>
              <a:t>Can we add another person with 4 children?</a:t>
            </a:r>
          </a:p>
          <a:p>
            <a:endParaRPr lang="en-US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895600"/>
          <a:ext cx="6364288" cy="1443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666"/>
                <a:gridCol w="1268584"/>
                <a:gridCol w="1317727"/>
                <a:gridCol w="1214189"/>
                <a:gridCol w="641534"/>
                <a:gridCol w="715064"/>
                <a:gridCol w="573524"/>
              </a:tblGrid>
              <a:tr h="508548">
                <a:tc>
                  <a:txBody>
                    <a:bodyPr/>
                    <a:lstStyle/>
                    <a:p>
                      <a:pPr algn="ctr" fontAlgn="ctr"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email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Address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child1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child2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child3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9" marB="0" anchor="ctr"/>
                </a:tc>
              </a:tr>
              <a:tr h="467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Omar Aldawud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3"/>
                        </a:rPr>
                        <a:t>omar@omar.com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 East State St</a:t>
                      </a: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Jordan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Hannah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</a:tr>
              <a:tr h="467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Tom Hernandez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>
                          <a:effectLst/>
                          <a:hlinkClick r:id="rId4"/>
                        </a:rPr>
                        <a:t>tom@tom.com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 North 33</a:t>
                      </a:r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6" marR="9526" marT="9529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33454</TotalTime>
  <Words>3064</Words>
  <Application>Microsoft Office PowerPoint</Application>
  <PresentationFormat>On-screen Show (4:3)</PresentationFormat>
  <Paragraphs>984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  <vt:variant>
        <vt:lpstr>Custom Shows</vt:lpstr>
      </vt:variant>
      <vt:variant>
        <vt:i4>1</vt:i4>
      </vt:variant>
    </vt:vector>
  </HeadingPairs>
  <TitlesOfParts>
    <vt:vector size="59" baseType="lpstr">
      <vt:lpstr>Helvetica</vt:lpstr>
      <vt:lpstr>Arial</vt:lpstr>
      <vt:lpstr>Monotype Sorts</vt:lpstr>
      <vt:lpstr>Webdings</vt:lpstr>
      <vt:lpstr>Times New Roman</vt:lpstr>
      <vt:lpstr>Wingdings</vt:lpstr>
      <vt:lpstr>Calibri</vt:lpstr>
      <vt:lpstr>Symbol</vt:lpstr>
      <vt:lpstr>Greek Symbols</vt:lpstr>
      <vt:lpstr>Tahoma</vt:lpstr>
      <vt:lpstr>Times</vt:lpstr>
      <vt:lpstr>2_db-5-grey</vt:lpstr>
      <vt:lpstr>Relational Database Design</vt:lpstr>
      <vt:lpstr>Relational Database Design</vt:lpstr>
      <vt:lpstr>What is Normalization</vt:lpstr>
      <vt:lpstr>History</vt:lpstr>
      <vt:lpstr>Database Normalization</vt:lpstr>
      <vt:lpstr>anomalies</vt:lpstr>
      <vt:lpstr>1st Normal Form</vt:lpstr>
      <vt:lpstr>1st Normal Form</vt:lpstr>
      <vt:lpstr>1st Normal Form</vt:lpstr>
      <vt:lpstr>1st Normal Form</vt:lpstr>
      <vt:lpstr>1st Normal Form</vt:lpstr>
      <vt:lpstr>1st Normal Form</vt:lpstr>
      <vt:lpstr>2nd Normal form</vt:lpstr>
      <vt:lpstr>2nd Normal Form</vt:lpstr>
      <vt:lpstr>2nd  Normal Form</vt:lpstr>
      <vt:lpstr>2nd  Normal Form</vt:lpstr>
      <vt:lpstr>2nd  Normal Form</vt:lpstr>
      <vt:lpstr>2nd  Normal Form</vt:lpstr>
      <vt:lpstr>2nd Normal Form</vt:lpstr>
      <vt:lpstr>2nd Normal Form</vt:lpstr>
      <vt:lpstr>3rd normal form</vt:lpstr>
      <vt:lpstr>3rd Normal Form</vt:lpstr>
      <vt:lpstr>3rd Normal Form</vt:lpstr>
      <vt:lpstr>3rd Normal Form</vt:lpstr>
      <vt:lpstr>Boyce-Codd Normal Form (BNCF)</vt:lpstr>
      <vt:lpstr>BCNF and 4th Normal Form</vt:lpstr>
      <vt:lpstr>Functional Dependencies</vt:lpstr>
      <vt:lpstr>Functional Dependencies</vt:lpstr>
      <vt:lpstr>Goal — Devise a Theory for the Following</vt:lpstr>
      <vt:lpstr>Functional Dependencies</vt:lpstr>
      <vt:lpstr>Functional Dependencies (Cont.)</vt:lpstr>
      <vt:lpstr>Functional Dependencies (Cont.)</vt:lpstr>
      <vt:lpstr>Relational Scheme Decomposition</vt:lpstr>
      <vt:lpstr>Example of Lossless-Join Decomposition </vt:lpstr>
      <vt:lpstr>Non Lossless-Join Decomposition </vt:lpstr>
      <vt:lpstr>Decomposition Example</vt:lpstr>
      <vt:lpstr>A Lossy Decomposition</vt:lpstr>
      <vt:lpstr>Use of Functional Dependencies</vt:lpstr>
      <vt:lpstr>Functional Dependencies (Cont.)</vt:lpstr>
      <vt:lpstr>Closure of a Set of Functional Dependencies</vt:lpstr>
      <vt:lpstr>Boyce-Codd Normal Form</vt:lpstr>
      <vt:lpstr>BCNF Example 1</vt:lpstr>
      <vt:lpstr>BCNF Example 2</vt:lpstr>
      <vt:lpstr>Decomposing a Schema into BCNF</vt:lpstr>
      <vt:lpstr>Decompose into BCNF Algorithm</vt:lpstr>
      <vt:lpstr>Decompose into BCNF Algorithm - Example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oaldawud</cp:lastModifiedBy>
  <cp:revision>317</cp:revision>
  <cp:lastPrinted>2005-01-10T21:51:57Z</cp:lastPrinted>
  <dcterms:created xsi:type="dcterms:W3CDTF">1999-11-04T20:50:09Z</dcterms:created>
  <dcterms:modified xsi:type="dcterms:W3CDTF">2014-09-24T21:39:24Z</dcterms:modified>
</cp:coreProperties>
</file>