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4"/>
  </p:notesMasterIdLst>
  <p:sldIdLst>
    <p:sldId id="256" r:id="rId2"/>
    <p:sldId id="257" r:id="rId3"/>
    <p:sldId id="287" r:id="rId4"/>
    <p:sldId id="286" r:id="rId5"/>
    <p:sldId id="276" r:id="rId6"/>
    <p:sldId id="277" r:id="rId7"/>
    <p:sldId id="278" r:id="rId8"/>
    <p:sldId id="279" r:id="rId9"/>
    <p:sldId id="280" r:id="rId10"/>
    <p:sldId id="281" r:id="rId11"/>
    <p:sldId id="288" r:id="rId12"/>
    <p:sldId id="289" r:id="rId13"/>
    <p:sldId id="290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283" r:id="rId45"/>
    <p:sldId id="284" r:id="rId46"/>
    <p:sldId id="285" r:id="rId47"/>
    <p:sldId id="282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258" r:id="rId77"/>
    <p:sldId id="259" r:id="rId78"/>
    <p:sldId id="261" r:id="rId79"/>
    <p:sldId id="262" r:id="rId80"/>
    <p:sldId id="263" r:id="rId81"/>
    <p:sldId id="260" r:id="rId82"/>
    <p:sldId id="264" r:id="rId83"/>
    <p:sldId id="265" r:id="rId84"/>
    <p:sldId id="266" r:id="rId85"/>
    <p:sldId id="267" r:id="rId86"/>
    <p:sldId id="269" r:id="rId87"/>
    <p:sldId id="270" r:id="rId88"/>
    <p:sldId id="272" r:id="rId89"/>
    <p:sldId id="273" r:id="rId90"/>
    <p:sldId id="275" r:id="rId91"/>
    <p:sldId id="274" r:id="rId92"/>
    <p:sldId id="268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>
        <p:scale>
          <a:sx n="75" d="100"/>
          <a:sy n="75" d="100"/>
        </p:scale>
        <p:origin x="-4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27A59-FC00-46A6-94AD-062E20575D0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47DB-560B-42FE-B115-F781C4F87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87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7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6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2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6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0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4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0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0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6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11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1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7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2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7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44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7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0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68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34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6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65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6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31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2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8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4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79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6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98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AC7EC-FC84-4F5A-883C-618057C923D6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9902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4FF29-2711-404F-8620-6716F3AE8442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744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6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064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8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750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57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9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78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74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81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371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94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64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920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4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12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51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35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85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84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6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397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344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835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19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28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03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EEA4-9DBC-3142-B8D5-DBEC336D0C2C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22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3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69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969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08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0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235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3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75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04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075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19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71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93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29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27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89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385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38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1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8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A4B02E-0695-4F36-B2B4-38942DC4C7C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13" Type="http://schemas.openxmlformats.org/officeDocument/2006/relationships/image" Target="../media/image18.wmf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12" Type="http://schemas.openxmlformats.org/officeDocument/2006/relationships/image" Target="../media/image17.wmf"/><Relationship Id="rId2" Type="http://schemas.openxmlformats.org/officeDocument/2006/relationships/control" Target="../activeX/activeX1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notesSlide" Target="../notesSlides/notesSlide82.xml"/><Relationship Id="rId5" Type="http://schemas.openxmlformats.org/officeDocument/2006/relationships/control" Target="../activeX/activeX4.xml"/><Relationship Id="rId15" Type="http://schemas.openxmlformats.org/officeDocument/2006/relationships/image" Target="../media/image20.wmf"/><Relationship Id="rId10" Type="http://schemas.openxmlformats.org/officeDocument/2006/relationships/slideLayout" Target="../slideLayouts/slideLayout2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image" Target="../media/image19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Oracle Schema </a:t>
            </a:r>
            <a:r>
              <a:rPr lang="en-US" sz="4800" dirty="0"/>
              <a:t>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views, sequences, synonyms, </a:t>
            </a:r>
            <a:r>
              <a:rPr lang="en-US" sz="3200" dirty="0" smtClean="0">
                <a:solidFill>
                  <a:srgbClr val="FF0000"/>
                </a:solidFill>
              </a:rPr>
              <a:t>indexes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 descr="http://www.bravowell.com/participant/infographic-body-mass-index-bmi/infographic-body-mass-index-bm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39"/>
          <a:stretch/>
        </p:blipFill>
        <p:spPr bwMode="auto">
          <a:xfrm>
            <a:off x="0" y="-1"/>
            <a:ext cx="3180522" cy="6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 single-level index is an ordered file,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can create a primary index to the index itself;</a:t>
            </a:r>
          </a:p>
          <a:p>
            <a:r>
              <a:rPr lang="en-US" dirty="0"/>
              <a:t>In this case, the original index file is called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first-level </a:t>
            </a:r>
            <a:r>
              <a:rPr lang="en-US" dirty="0"/>
              <a:t>index and the index to the index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the second-level </a:t>
            </a:r>
            <a:r>
              <a:rPr lang="en-US" dirty="0" smtClean="0"/>
              <a:t>index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7" y="0"/>
            <a:ext cx="5294313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6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15C8AEB-2652-8B4F-8D08-F954395DFFAF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7394576" y="6477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Sequential File</a:t>
            </a:r>
          </a:p>
        </p:txBody>
      </p:sp>
      <p:grpSp>
        <p:nvGrpSpPr>
          <p:cNvPr id="6150" name="Group 3"/>
          <p:cNvGrpSpPr>
            <a:grpSpLocks/>
          </p:cNvGrpSpPr>
          <p:nvPr/>
        </p:nvGrpSpPr>
        <p:grpSpPr bwMode="auto">
          <a:xfrm>
            <a:off x="7391400" y="1295400"/>
            <a:ext cx="2057400" cy="609600"/>
            <a:chOff x="3792" y="1152"/>
            <a:chExt cx="1296" cy="384"/>
          </a:xfrm>
        </p:grpSpPr>
        <p:sp>
          <p:nvSpPr>
            <p:cNvPr id="6217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6218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6219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1" name="Group 8"/>
          <p:cNvGrpSpPr>
            <a:grpSpLocks/>
          </p:cNvGrpSpPr>
          <p:nvPr/>
        </p:nvGrpSpPr>
        <p:grpSpPr bwMode="auto">
          <a:xfrm>
            <a:off x="7391400" y="2133600"/>
            <a:ext cx="2057400" cy="609600"/>
            <a:chOff x="3792" y="1152"/>
            <a:chExt cx="1296" cy="384"/>
          </a:xfrm>
        </p:grpSpPr>
        <p:sp>
          <p:nvSpPr>
            <p:cNvPr id="6213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6214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6215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2" name="Group 13"/>
          <p:cNvGrpSpPr>
            <a:grpSpLocks/>
          </p:cNvGrpSpPr>
          <p:nvPr/>
        </p:nvGrpSpPr>
        <p:grpSpPr bwMode="auto">
          <a:xfrm>
            <a:off x="7391400" y="2971800"/>
            <a:ext cx="2057400" cy="609600"/>
            <a:chOff x="3792" y="1152"/>
            <a:chExt cx="1296" cy="384"/>
          </a:xfrm>
        </p:grpSpPr>
        <p:sp>
          <p:nvSpPr>
            <p:cNvPr id="6209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6210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6211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3" name="Group 18"/>
          <p:cNvGrpSpPr>
            <a:grpSpLocks/>
          </p:cNvGrpSpPr>
          <p:nvPr/>
        </p:nvGrpSpPr>
        <p:grpSpPr bwMode="auto">
          <a:xfrm>
            <a:off x="7391400" y="3810000"/>
            <a:ext cx="2057400" cy="609600"/>
            <a:chOff x="3792" y="1152"/>
            <a:chExt cx="1296" cy="384"/>
          </a:xfrm>
        </p:grpSpPr>
        <p:sp>
          <p:nvSpPr>
            <p:cNvPr id="6205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6206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6207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4" name="Group 23"/>
          <p:cNvGrpSpPr>
            <a:grpSpLocks/>
          </p:cNvGrpSpPr>
          <p:nvPr/>
        </p:nvGrpSpPr>
        <p:grpSpPr bwMode="auto">
          <a:xfrm>
            <a:off x="7391400" y="4572000"/>
            <a:ext cx="2057400" cy="609600"/>
            <a:chOff x="3792" y="1152"/>
            <a:chExt cx="1296" cy="384"/>
          </a:xfrm>
        </p:grpSpPr>
        <p:sp>
          <p:nvSpPr>
            <p:cNvPr id="6201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  <a:endParaRPr lang="en-US"/>
            </a:p>
          </p:txBody>
        </p:sp>
        <p:sp>
          <p:nvSpPr>
            <p:cNvPr id="6202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6203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5" name="Text Box 28"/>
          <p:cNvSpPr txBox="1">
            <a:spLocks noChangeArrowheads="1"/>
          </p:cNvSpPr>
          <p:nvPr/>
        </p:nvSpPr>
        <p:spPr bwMode="auto">
          <a:xfrm>
            <a:off x="4191001" y="685800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Dense Index</a:t>
            </a:r>
          </a:p>
        </p:txBody>
      </p:sp>
      <p:grpSp>
        <p:nvGrpSpPr>
          <p:cNvPr id="6156" name="Group 39"/>
          <p:cNvGrpSpPr>
            <a:grpSpLocks/>
          </p:cNvGrpSpPr>
          <p:nvPr/>
        </p:nvGrpSpPr>
        <p:grpSpPr bwMode="auto">
          <a:xfrm>
            <a:off x="4876800" y="1371600"/>
            <a:ext cx="914400" cy="1219200"/>
            <a:chOff x="1872" y="912"/>
            <a:chExt cx="576" cy="768"/>
          </a:xfrm>
        </p:grpSpPr>
        <p:grpSp>
          <p:nvGrpSpPr>
            <p:cNvPr id="6191" name="Group 3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6197" name="Rectangle 2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6198" name="Rectangle 3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Rectangle 3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Rectangle 3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20</a:t>
                </a:r>
              </a:p>
            </p:txBody>
          </p:sp>
        </p:grpSp>
        <p:grpSp>
          <p:nvGrpSpPr>
            <p:cNvPr id="6192" name="Group 3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6193" name="Rectangle 3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30</a:t>
                </a:r>
              </a:p>
            </p:txBody>
          </p:sp>
          <p:sp>
            <p:nvSpPr>
              <p:cNvPr id="6194" name="Rectangle 3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Rectangle 3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Rectangle 3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40</a:t>
                </a:r>
              </a:p>
            </p:txBody>
          </p:sp>
        </p:grpSp>
      </p:grpSp>
      <p:grpSp>
        <p:nvGrpSpPr>
          <p:cNvPr id="6157" name="Group 40"/>
          <p:cNvGrpSpPr>
            <a:grpSpLocks/>
          </p:cNvGrpSpPr>
          <p:nvPr/>
        </p:nvGrpSpPr>
        <p:grpSpPr bwMode="auto">
          <a:xfrm>
            <a:off x="4876800" y="2743200"/>
            <a:ext cx="914400" cy="1219200"/>
            <a:chOff x="1872" y="912"/>
            <a:chExt cx="576" cy="768"/>
          </a:xfrm>
        </p:grpSpPr>
        <p:grpSp>
          <p:nvGrpSpPr>
            <p:cNvPr id="6181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6187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50</a:t>
                </a:r>
              </a:p>
            </p:txBody>
          </p:sp>
          <p:sp>
            <p:nvSpPr>
              <p:cNvPr id="6188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60</a:t>
                </a:r>
              </a:p>
            </p:txBody>
          </p:sp>
        </p:grpSp>
        <p:grpSp>
          <p:nvGrpSpPr>
            <p:cNvPr id="6182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6183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70</a:t>
                </a:r>
              </a:p>
            </p:txBody>
          </p:sp>
          <p:sp>
            <p:nvSpPr>
              <p:cNvPr id="6184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5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6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80</a:t>
                </a:r>
              </a:p>
            </p:txBody>
          </p:sp>
        </p:grpSp>
      </p:grpSp>
      <p:grpSp>
        <p:nvGrpSpPr>
          <p:cNvPr id="6158" name="Group 51"/>
          <p:cNvGrpSpPr>
            <a:grpSpLocks/>
          </p:cNvGrpSpPr>
          <p:nvPr/>
        </p:nvGrpSpPr>
        <p:grpSpPr bwMode="auto">
          <a:xfrm>
            <a:off x="4876800" y="4191000"/>
            <a:ext cx="914400" cy="1219200"/>
            <a:chOff x="1872" y="912"/>
            <a:chExt cx="576" cy="768"/>
          </a:xfrm>
        </p:grpSpPr>
        <p:grpSp>
          <p:nvGrpSpPr>
            <p:cNvPr id="6171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6177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90</a:t>
                </a:r>
              </a:p>
            </p:txBody>
          </p:sp>
          <p:sp>
            <p:nvSpPr>
              <p:cNvPr id="6178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0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100</a:t>
                </a:r>
              </a:p>
            </p:txBody>
          </p:sp>
        </p:grpSp>
        <p:grpSp>
          <p:nvGrpSpPr>
            <p:cNvPr id="6172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6173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110</a:t>
                </a:r>
              </a:p>
            </p:txBody>
          </p:sp>
          <p:sp>
            <p:nvSpPr>
              <p:cNvPr id="6174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120</a:t>
                </a:r>
              </a:p>
            </p:txBody>
          </p:sp>
        </p:grpSp>
      </p:grpSp>
      <p:sp>
        <p:nvSpPr>
          <p:cNvPr id="6159" name="Line 62"/>
          <p:cNvSpPr>
            <a:spLocks noChangeShapeType="1"/>
          </p:cNvSpPr>
          <p:nvPr/>
        </p:nvSpPr>
        <p:spPr bwMode="auto">
          <a:xfrm>
            <a:off x="55626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63"/>
          <p:cNvSpPr>
            <a:spLocks noChangeShapeType="1"/>
          </p:cNvSpPr>
          <p:nvPr/>
        </p:nvSpPr>
        <p:spPr bwMode="auto">
          <a:xfrm>
            <a:off x="5638800" y="1828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64"/>
          <p:cNvSpPr>
            <a:spLocks noChangeShapeType="1"/>
          </p:cNvSpPr>
          <p:nvPr/>
        </p:nvSpPr>
        <p:spPr bwMode="auto">
          <a:xfrm>
            <a:off x="5638800" y="2133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65"/>
          <p:cNvSpPr>
            <a:spLocks noChangeShapeType="1"/>
          </p:cNvSpPr>
          <p:nvPr/>
        </p:nvSpPr>
        <p:spPr bwMode="auto">
          <a:xfrm>
            <a:off x="5715000" y="5029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66"/>
          <p:cNvSpPr>
            <a:spLocks noChangeShapeType="1"/>
          </p:cNvSpPr>
          <p:nvPr/>
        </p:nvSpPr>
        <p:spPr bwMode="auto">
          <a:xfrm>
            <a:off x="5638800" y="35052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67"/>
          <p:cNvSpPr>
            <a:spLocks noChangeShapeType="1"/>
          </p:cNvSpPr>
          <p:nvPr/>
        </p:nvSpPr>
        <p:spPr bwMode="auto">
          <a:xfrm>
            <a:off x="5638800" y="3200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68"/>
          <p:cNvSpPr>
            <a:spLocks noChangeShapeType="1"/>
          </p:cNvSpPr>
          <p:nvPr/>
        </p:nvSpPr>
        <p:spPr bwMode="auto">
          <a:xfrm>
            <a:off x="5638800" y="2895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69"/>
          <p:cNvSpPr>
            <a:spLocks noChangeShapeType="1"/>
          </p:cNvSpPr>
          <p:nvPr/>
        </p:nvSpPr>
        <p:spPr bwMode="auto">
          <a:xfrm>
            <a:off x="5638800" y="3810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70"/>
          <p:cNvSpPr>
            <a:spLocks noChangeShapeType="1"/>
          </p:cNvSpPr>
          <p:nvPr/>
        </p:nvSpPr>
        <p:spPr bwMode="auto">
          <a:xfrm>
            <a:off x="5638800" y="43434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71"/>
          <p:cNvSpPr>
            <a:spLocks noChangeShapeType="1"/>
          </p:cNvSpPr>
          <p:nvPr/>
        </p:nvSpPr>
        <p:spPr bwMode="auto">
          <a:xfrm>
            <a:off x="5638800" y="4648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Line 72"/>
          <p:cNvSpPr>
            <a:spLocks noChangeShapeType="1"/>
          </p:cNvSpPr>
          <p:nvPr/>
        </p:nvSpPr>
        <p:spPr bwMode="auto">
          <a:xfrm>
            <a:off x="5638800" y="5257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Line 73"/>
          <p:cNvSpPr>
            <a:spLocks noChangeShapeType="1"/>
          </p:cNvSpPr>
          <p:nvPr/>
        </p:nvSpPr>
        <p:spPr bwMode="auto">
          <a:xfrm>
            <a:off x="5638800" y="2438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1622D80-F4EC-844A-BF28-37914B7788F8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7394576" y="6477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Sequential File</a:t>
            </a:r>
          </a:p>
        </p:txBody>
      </p:sp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7391400" y="1295400"/>
            <a:ext cx="2057400" cy="609600"/>
            <a:chOff x="3792" y="1152"/>
            <a:chExt cx="1296" cy="384"/>
          </a:xfrm>
        </p:grpSpPr>
        <p:sp>
          <p:nvSpPr>
            <p:cNvPr id="7239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7240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7241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5" name="Group 8"/>
          <p:cNvGrpSpPr>
            <a:grpSpLocks/>
          </p:cNvGrpSpPr>
          <p:nvPr/>
        </p:nvGrpSpPr>
        <p:grpSpPr bwMode="auto">
          <a:xfrm>
            <a:off x="7391400" y="2133600"/>
            <a:ext cx="2057400" cy="609600"/>
            <a:chOff x="3792" y="1152"/>
            <a:chExt cx="1296" cy="384"/>
          </a:xfrm>
        </p:grpSpPr>
        <p:sp>
          <p:nvSpPr>
            <p:cNvPr id="7235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7236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7237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6" name="Group 13"/>
          <p:cNvGrpSpPr>
            <a:grpSpLocks/>
          </p:cNvGrpSpPr>
          <p:nvPr/>
        </p:nvGrpSpPr>
        <p:grpSpPr bwMode="auto">
          <a:xfrm>
            <a:off x="7391400" y="2971800"/>
            <a:ext cx="2057400" cy="609600"/>
            <a:chOff x="3792" y="1152"/>
            <a:chExt cx="1296" cy="384"/>
          </a:xfrm>
        </p:grpSpPr>
        <p:sp>
          <p:nvSpPr>
            <p:cNvPr id="7231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7232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7233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7" name="Group 18"/>
          <p:cNvGrpSpPr>
            <a:grpSpLocks/>
          </p:cNvGrpSpPr>
          <p:nvPr/>
        </p:nvGrpSpPr>
        <p:grpSpPr bwMode="auto">
          <a:xfrm>
            <a:off x="7391400" y="3810000"/>
            <a:ext cx="2057400" cy="609600"/>
            <a:chOff x="3792" y="1152"/>
            <a:chExt cx="1296" cy="384"/>
          </a:xfrm>
        </p:grpSpPr>
        <p:sp>
          <p:nvSpPr>
            <p:cNvPr id="7227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7228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7229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8" name="Group 23"/>
          <p:cNvGrpSpPr>
            <a:grpSpLocks/>
          </p:cNvGrpSpPr>
          <p:nvPr/>
        </p:nvGrpSpPr>
        <p:grpSpPr bwMode="auto">
          <a:xfrm>
            <a:off x="7391400" y="4572000"/>
            <a:ext cx="2057400" cy="609600"/>
            <a:chOff x="3792" y="1152"/>
            <a:chExt cx="1296" cy="384"/>
          </a:xfrm>
        </p:grpSpPr>
        <p:sp>
          <p:nvSpPr>
            <p:cNvPr id="7223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  <a:endParaRPr lang="en-US"/>
            </a:p>
          </p:txBody>
        </p:sp>
        <p:sp>
          <p:nvSpPr>
            <p:cNvPr id="7224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7225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9" name="Text Box 28"/>
          <p:cNvSpPr txBox="1">
            <a:spLocks noChangeArrowheads="1"/>
          </p:cNvSpPr>
          <p:nvPr/>
        </p:nvSpPr>
        <p:spPr bwMode="auto">
          <a:xfrm>
            <a:off x="4156076" y="685800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Sparse Index</a:t>
            </a:r>
          </a:p>
        </p:txBody>
      </p:sp>
      <p:grpSp>
        <p:nvGrpSpPr>
          <p:cNvPr id="7180" name="Group 29"/>
          <p:cNvGrpSpPr>
            <a:grpSpLocks/>
          </p:cNvGrpSpPr>
          <p:nvPr/>
        </p:nvGrpSpPr>
        <p:grpSpPr bwMode="auto">
          <a:xfrm>
            <a:off x="4876800" y="1371600"/>
            <a:ext cx="914400" cy="1219200"/>
            <a:chOff x="1872" y="912"/>
            <a:chExt cx="576" cy="768"/>
          </a:xfrm>
        </p:grpSpPr>
        <p:grpSp>
          <p:nvGrpSpPr>
            <p:cNvPr id="7213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7219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7220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1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2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30</a:t>
                </a:r>
              </a:p>
            </p:txBody>
          </p:sp>
        </p:grpSp>
        <p:grpSp>
          <p:nvGrpSpPr>
            <p:cNvPr id="7214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7215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50</a:t>
                </a:r>
              </a:p>
            </p:txBody>
          </p:sp>
          <p:sp>
            <p:nvSpPr>
              <p:cNvPr id="7216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7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8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70</a:t>
                </a:r>
              </a:p>
            </p:txBody>
          </p:sp>
        </p:grpSp>
      </p:grpSp>
      <p:grpSp>
        <p:nvGrpSpPr>
          <p:cNvPr id="7181" name="Group 40"/>
          <p:cNvGrpSpPr>
            <a:grpSpLocks/>
          </p:cNvGrpSpPr>
          <p:nvPr/>
        </p:nvGrpSpPr>
        <p:grpSpPr bwMode="auto">
          <a:xfrm>
            <a:off x="4876800" y="2743200"/>
            <a:ext cx="914400" cy="1219200"/>
            <a:chOff x="1872" y="912"/>
            <a:chExt cx="576" cy="768"/>
          </a:xfrm>
        </p:grpSpPr>
        <p:grpSp>
          <p:nvGrpSpPr>
            <p:cNvPr id="7203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7209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90</a:t>
                </a:r>
              </a:p>
            </p:txBody>
          </p:sp>
          <p:sp>
            <p:nvSpPr>
              <p:cNvPr id="7210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110</a:t>
                </a:r>
              </a:p>
            </p:txBody>
          </p:sp>
        </p:grpSp>
        <p:grpSp>
          <p:nvGrpSpPr>
            <p:cNvPr id="7204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7205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130</a:t>
                </a:r>
              </a:p>
            </p:txBody>
          </p:sp>
          <p:sp>
            <p:nvSpPr>
              <p:cNvPr id="7206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7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150</a:t>
                </a:r>
              </a:p>
            </p:txBody>
          </p:sp>
        </p:grpSp>
      </p:grpSp>
      <p:grpSp>
        <p:nvGrpSpPr>
          <p:cNvPr id="7182" name="Group 51"/>
          <p:cNvGrpSpPr>
            <a:grpSpLocks/>
          </p:cNvGrpSpPr>
          <p:nvPr/>
        </p:nvGrpSpPr>
        <p:grpSpPr bwMode="auto">
          <a:xfrm>
            <a:off x="4876800" y="4191000"/>
            <a:ext cx="914400" cy="1219200"/>
            <a:chOff x="1872" y="912"/>
            <a:chExt cx="576" cy="768"/>
          </a:xfrm>
        </p:grpSpPr>
        <p:grpSp>
          <p:nvGrpSpPr>
            <p:cNvPr id="7193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7199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170</a:t>
                </a:r>
              </a:p>
            </p:txBody>
          </p:sp>
          <p:sp>
            <p:nvSpPr>
              <p:cNvPr id="7200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1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2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190</a:t>
                </a:r>
              </a:p>
            </p:txBody>
          </p:sp>
        </p:grpSp>
        <p:grpSp>
          <p:nvGrpSpPr>
            <p:cNvPr id="7194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7195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210</a:t>
                </a:r>
              </a:p>
            </p:txBody>
          </p:sp>
          <p:sp>
            <p:nvSpPr>
              <p:cNvPr id="7196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7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230</a:t>
                </a:r>
              </a:p>
            </p:txBody>
          </p:sp>
        </p:grpSp>
      </p:grpSp>
      <p:sp>
        <p:nvSpPr>
          <p:cNvPr id="7183" name="Line 62"/>
          <p:cNvSpPr>
            <a:spLocks noChangeShapeType="1"/>
          </p:cNvSpPr>
          <p:nvPr/>
        </p:nvSpPr>
        <p:spPr bwMode="auto">
          <a:xfrm>
            <a:off x="55626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63"/>
          <p:cNvSpPr>
            <a:spLocks noChangeShapeType="1"/>
          </p:cNvSpPr>
          <p:nvPr/>
        </p:nvSpPr>
        <p:spPr bwMode="auto">
          <a:xfrm>
            <a:off x="5638800" y="1828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74"/>
          <p:cNvSpPr>
            <a:spLocks noChangeShapeType="1"/>
          </p:cNvSpPr>
          <p:nvPr/>
        </p:nvSpPr>
        <p:spPr bwMode="auto">
          <a:xfrm>
            <a:off x="5638800" y="21336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75"/>
          <p:cNvSpPr>
            <a:spLocks noChangeShapeType="1"/>
          </p:cNvSpPr>
          <p:nvPr/>
        </p:nvSpPr>
        <p:spPr bwMode="auto">
          <a:xfrm>
            <a:off x="5562600" y="2438400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76"/>
          <p:cNvSpPr>
            <a:spLocks noChangeShapeType="1"/>
          </p:cNvSpPr>
          <p:nvPr/>
        </p:nvSpPr>
        <p:spPr bwMode="auto">
          <a:xfrm>
            <a:off x="5638800" y="3276600"/>
            <a:ext cx="1676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77"/>
          <p:cNvSpPr>
            <a:spLocks noChangeShapeType="1"/>
          </p:cNvSpPr>
          <p:nvPr/>
        </p:nvSpPr>
        <p:spPr bwMode="auto">
          <a:xfrm>
            <a:off x="5562600" y="2895600"/>
            <a:ext cx="1752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78"/>
          <p:cNvSpPr>
            <a:spLocks noChangeShapeType="1"/>
          </p:cNvSpPr>
          <p:nvPr/>
        </p:nvSpPr>
        <p:spPr bwMode="auto">
          <a:xfrm>
            <a:off x="5715000" y="3810000"/>
            <a:ext cx="1371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79"/>
          <p:cNvSpPr>
            <a:spLocks noChangeShapeType="1"/>
          </p:cNvSpPr>
          <p:nvPr/>
        </p:nvSpPr>
        <p:spPr bwMode="auto">
          <a:xfrm>
            <a:off x="5715000" y="5257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80"/>
          <p:cNvSpPr>
            <a:spLocks noChangeShapeType="1"/>
          </p:cNvSpPr>
          <p:nvPr/>
        </p:nvSpPr>
        <p:spPr bwMode="auto">
          <a:xfrm>
            <a:off x="5638800" y="4724400"/>
            <a:ext cx="914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81"/>
          <p:cNvSpPr>
            <a:spLocks noChangeShapeType="1"/>
          </p:cNvSpPr>
          <p:nvPr/>
        </p:nvSpPr>
        <p:spPr bwMode="auto">
          <a:xfrm>
            <a:off x="5715000" y="43434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148612E-A4A7-6847-8179-3EBF95C46F84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7734301" y="8001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Sequential File</a:t>
            </a:r>
          </a:p>
        </p:txBody>
      </p:sp>
      <p:grpSp>
        <p:nvGrpSpPr>
          <p:cNvPr id="8198" name="Group 3"/>
          <p:cNvGrpSpPr>
            <a:grpSpLocks/>
          </p:cNvGrpSpPr>
          <p:nvPr/>
        </p:nvGrpSpPr>
        <p:grpSpPr bwMode="auto">
          <a:xfrm>
            <a:off x="7731125" y="1447800"/>
            <a:ext cx="2057400" cy="609600"/>
            <a:chOff x="3792" y="1152"/>
            <a:chExt cx="1296" cy="384"/>
          </a:xfrm>
        </p:grpSpPr>
        <p:sp>
          <p:nvSpPr>
            <p:cNvPr id="8293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8294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8295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9" name="Group 8"/>
          <p:cNvGrpSpPr>
            <a:grpSpLocks/>
          </p:cNvGrpSpPr>
          <p:nvPr/>
        </p:nvGrpSpPr>
        <p:grpSpPr bwMode="auto">
          <a:xfrm>
            <a:off x="7731125" y="2286000"/>
            <a:ext cx="2057400" cy="609600"/>
            <a:chOff x="3792" y="1152"/>
            <a:chExt cx="1296" cy="384"/>
          </a:xfrm>
        </p:grpSpPr>
        <p:sp>
          <p:nvSpPr>
            <p:cNvPr id="8289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8290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8291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2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0" name="Group 13"/>
          <p:cNvGrpSpPr>
            <a:grpSpLocks/>
          </p:cNvGrpSpPr>
          <p:nvPr/>
        </p:nvGrpSpPr>
        <p:grpSpPr bwMode="auto">
          <a:xfrm>
            <a:off x="7731125" y="3124200"/>
            <a:ext cx="2057400" cy="609600"/>
            <a:chOff x="3792" y="1152"/>
            <a:chExt cx="1296" cy="384"/>
          </a:xfrm>
        </p:grpSpPr>
        <p:sp>
          <p:nvSpPr>
            <p:cNvPr id="8285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8286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8287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8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1" name="Group 18"/>
          <p:cNvGrpSpPr>
            <a:grpSpLocks/>
          </p:cNvGrpSpPr>
          <p:nvPr/>
        </p:nvGrpSpPr>
        <p:grpSpPr bwMode="auto">
          <a:xfrm>
            <a:off x="7731125" y="3962400"/>
            <a:ext cx="2057400" cy="609600"/>
            <a:chOff x="3792" y="1152"/>
            <a:chExt cx="1296" cy="384"/>
          </a:xfrm>
        </p:grpSpPr>
        <p:sp>
          <p:nvSpPr>
            <p:cNvPr id="8281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8282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8283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2" name="Group 23"/>
          <p:cNvGrpSpPr>
            <a:grpSpLocks/>
          </p:cNvGrpSpPr>
          <p:nvPr/>
        </p:nvGrpSpPr>
        <p:grpSpPr bwMode="auto">
          <a:xfrm>
            <a:off x="7731125" y="4724400"/>
            <a:ext cx="2057400" cy="609600"/>
            <a:chOff x="3792" y="1152"/>
            <a:chExt cx="1296" cy="384"/>
          </a:xfrm>
        </p:grpSpPr>
        <p:sp>
          <p:nvSpPr>
            <p:cNvPr id="8277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  <a:endParaRPr lang="en-US"/>
            </a:p>
          </p:txBody>
        </p:sp>
        <p:sp>
          <p:nvSpPr>
            <p:cNvPr id="8278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90</a:t>
              </a:r>
            </a:p>
          </p:txBody>
        </p:sp>
        <p:sp>
          <p:nvSpPr>
            <p:cNvPr id="8279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3" name="Text Box 28"/>
          <p:cNvSpPr txBox="1">
            <a:spLocks noChangeArrowheads="1"/>
          </p:cNvSpPr>
          <p:nvPr/>
        </p:nvSpPr>
        <p:spPr bwMode="auto">
          <a:xfrm>
            <a:off x="2366964" y="838200"/>
            <a:ext cx="239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Sparse 2nd level</a:t>
            </a:r>
          </a:p>
        </p:txBody>
      </p:sp>
      <p:grpSp>
        <p:nvGrpSpPr>
          <p:cNvPr id="8204" name="Group 29"/>
          <p:cNvGrpSpPr>
            <a:grpSpLocks/>
          </p:cNvGrpSpPr>
          <p:nvPr/>
        </p:nvGrpSpPr>
        <p:grpSpPr bwMode="auto">
          <a:xfrm>
            <a:off x="5216525" y="1524000"/>
            <a:ext cx="914400" cy="1219200"/>
            <a:chOff x="1872" y="912"/>
            <a:chExt cx="576" cy="768"/>
          </a:xfrm>
        </p:grpSpPr>
        <p:grpSp>
          <p:nvGrpSpPr>
            <p:cNvPr id="8267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73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8274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5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30</a:t>
                </a:r>
              </a:p>
            </p:txBody>
          </p:sp>
        </p:grpSp>
        <p:grpSp>
          <p:nvGrpSpPr>
            <p:cNvPr id="8268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69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50</a:t>
                </a:r>
              </a:p>
            </p:txBody>
          </p:sp>
          <p:sp>
            <p:nvSpPr>
              <p:cNvPr id="8270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1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2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70</a:t>
                </a:r>
              </a:p>
            </p:txBody>
          </p:sp>
        </p:grpSp>
      </p:grpSp>
      <p:grpSp>
        <p:nvGrpSpPr>
          <p:cNvPr id="8205" name="Group 40"/>
          <p:cNvGrpSpPr>
            <a:grpSpLocks/>
          </p:cNvGrpSpPr>
          <p:nvPr/>
        </p:nvGrpSpPr>
        <p:grpSpPr bwMode="auto">
          <a:xfrm>
            <a:off x="5216525" y="2895600"/>
            <a:ext cx="914400" cy="1219200"/>
            <a:chOff x="1872" y="912"/>
            <a:chExt cx="576" cy="768"/>
          </a:xfrm>
        </p:grpSpPr>
        <p:grpSp>
          <p:nvGrpSpPr>
            <p:cNvPr id="8257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63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90</a:t>
                </a:r>
              </a:p>
            </p:txBody>
          </p:sp>
          <p:sp>
            <p:nvSpPr>
              <p:cNvPr id="8264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5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6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110</a:t>
                </a:r>
              </a:p>
            </p:txBody>
          </p:sp>
        </p:grpSp>
        <p:grpSp>
          <p:nvGrpSpPr>
            <p:cNvPr id="8258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59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130</a:t>
                </a:r>
              </a:p>
            </p:txBody>
          </p:sp>
          <p:sp>
            <p:nvSpPr>
              <p:cNvPr id="8260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1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2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150</a:t>
                </a:r>
              </a:p>
            </p:txBody>
          </p:sp>
        </p:grpSp>
      </p:grpSp>
      <p:grpSp>
        <p:nvGrpSpPr>
          <p:cNvPr id="8206" name="Group 51"/>
          <p:cNvGrpSpPr>
            <a:grpSpLocks/>
          </p:cNvGrpSpPr>
          <p:nvPr/>
        </p:nvGrpSpPr>
        <p:grpSpPr bwMode="auto">
          <a:xfrm>
            <a:off x="5216525" y="4343400"/>
            <a:ext cx="914400" cy="1219200"/>
            <a:chOff x="1872" y="912"/>
            <a:chExt cx="576" cy="768"/>
          </a:xfrm>
        </p:grpSpPr>
        <p:grpSp>
          <p:nvGrpSpPr>
            <p:cNvPr id="8247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53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170</a:t>
                </a:r>
              </a:p>
            </p:txBody>
          </p:sp>
          <p:sp>
            <p:nvSpPr>
              <p:cNvPr id="8254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5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6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190</a:t>
                </a:r>
              </a:p>
            </p:txBody>
          </p:sp>
        </p:grpSp>
        <p:grpSp>
          <p:nvGrpSpPr>
            <p:cNvPr id="8248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49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210</a:t>
                </a:r>
              </a:p>
            </p:txBody>
          </p:sp>
          <p:sp>
            <p:nvSpPr>
              <p:cNvPr id="8250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2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230</a:t>
                </a:r>
              </a:p>
            </p:txBody>
          </p:sp>
        </p:grpSp>
      </p:grpSp>
      <p:sp>
        <p:nvSpPr>
          <p:cNvPr id="8207" name="Line 62"/>
          <p:cNvSpPr>
            <a:spLocks noChangeShapeType="1"/>
          </p:cNvSpPr>
          <p:nvPr/>
        </p:nvSpPr>
        <p:spPr bwMode="auto">
          <a:xfrm>
            <a:off x="5902325" y="160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63"/>
          <p:cNvSpPr>
            <a:spLocks noChangeShapeType="1"/>
          </p:cNvSpPr>
          <p:nvPr/>
        </p:nvSpPr>
        <p:spPr bwMode="auto">
          <a:xfrm>
            <a:off x="5978525" y="19812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64"/>
          <p:cNvSpPr>
            <a:spLocks noChangeShapeType="1"/>
          </p:cNvSpPr>
          <p:nvPr/>
        </p:nvSpPr>
        <p:spPr bwMode="auto">
          <a:xfrm>
            <a:off x="5978525" y="22860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65"/>
          <p:cNvSpPr>
            <a:spLocks noChangeShapeType="1"/>
          </p:cNvSpPr>
          <p:nvPr/>
        </p:nvSpPr>
        <p:spPr bwMode="auto">
          <a:xfrm>
            <a:off x="5902325" y="2590800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66"/>
          <p:cNvSpPr>
            <a:spLocks noChangeShapeType="1"/>
          </p:cNvSpPr>
          <p:nvPr/>
        </p:nvSpPr>
        <p:spPr bwMode="auto">
          <a:xfrm>
            <a:off x="5978525" y="3429000"/>
            <a:ext cx="1676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67"/>
          <p:cNvSpPr>
            <a:spLocks noChangeShapeType="1"/>
          </p:cNvSpPr>
          <p:nvPr/>
        </p:nvSpPr>
        <p:spPr bwMode="auto">
          <a:xfrm>
            <a:off x="5902325" y="3048000"/>
            <a:ext cx="1752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68"/>
          <p:cNvSpPr>
            <a:spLocks noChangeShapeType="1"/>
          </p:cNvSpPr>
          <p:nvPr/>
        </p:nvSpPr>
        <p:spPr bwMode="auto">
          <a:xfrm>
            <a:off x="6054725" y="3962400"/>
            <a:ext cx="1371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69"/>
          <p:cNvSpPr>
            <a:spLocks noChangeShapeType="1"/>
          </p:cNvSpPr>
          <p:nvPr/>
        </p:nvSpPr>
        <p:spPr bwMode="auto">
          <a:xfrm>
            <a:off x="6054726" y="5410200"/>
            <a:ext cx="4984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70"/>
          <p:cNvSpPr>
            <a:spLocks noChangeShapeType="1"/>
          </p:cNvSpPr>
          <p:nvPr/>
        </p:nvSpPr>
        <p:spPr bwMode="auto">
          <a:xfrm>
            <a:off x="5978526" y="4876800"/>
            <a:ext cx="80327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71"/>
          <p:cNvSpPr>
            <a:spLocks noChangeShapeType="1"/>
          </p:cNvSpPr>
          <p:nvPr/>
        </p:nvSpPr>
        <p:spPr bwMode="auto">
          <a:xfrm>
            <a:off x="6054726" y="4495800"/>
            <a:ext cx="1108075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17" name="Group 72"/>
          <p:cNvGrpSpPr>
            <a:grpSpLocks/>
          </p:cNvGrpSpPr>
          <p:nvPr/>
        </p:nvGrpSpPr>
        <p:grpSpPr bwMode="auto">
          <a:xfrm>
            <a:off x="2819400" y="1524000"/>
            <a:ext cx="914400" cy="1219200"/>
            <a:chOff x="1872" y="912"/>
            <a:chExt cx="576" cy="768"/>
          </a:xfrm>
        </p:grpSpPr>
        <p:grpSp>
          <p:nvGrpSpPr>
            <p:cNvPr id="8237" name="Group 7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43" name="Rectangle 74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10</a:t>
                </a:r>
              </a:p>
            </p:txBody>
          </p:sp>
          <p:sp>
            <p:nvSpPr>
              <p:cNvPr id="8244" name="Rectangle 75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5" name="Rectangle 76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6" name="Rectangle 77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90</a:t>
                </a:r>
              </a:p>
            </p:txBody>
          </p:sp>
        </p:grpSp>
        <p:grpSp>
          <p:nvGrpSpPr>
            <p:cNvPr id="8238" name="Group 78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39" name="Rectangle 7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170</a:t>
                </a:r>
              </a:p>
            </p:txBody>
          </p:sp>
          <p:sp>
            <p:nvSpPr>
              <p:cNvPr id="8240" name="Rectangle 8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1" name="Rectangle 8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2" name="Rectangle 8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250</a:t>
                </a:r>
              </a:p>
            </p:txBody>
          </p:sp>
        </p:grpSp>
      </p:grpSp>
      <p:grpSp>
        <p:nvGrpSpPr>
          <p:cNvPr id="8218" name="Group 83"/>
          <p:cNvGrpSpPr>
            <a:grpSpLocks/>
          </p:cNvGrpSpPr>
          <p:nvPr/>
        </p:nvGrpSpPr>
        <p:grpSpPr bwMode="auto">
          <a:xfrm>
            <a:off x="2819400" y="3048000"/>
            <a:ext cx="914400" cy="1219200"/>
            <a:chOff x="1872" y="912"/>
            <a:chExt cx="576" cy="768"/>
          </a:xfrm>
        </p:grpSpPr>
        <p:grpSp>
          <p:nvGrpSpPr>
            <p:cNvPr id="8227" name="Group 84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233" name="Rectangle 8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330</a:t>
                </a:r>
              </a:p>
            </p:txBody>
          </p:sp>
          <p:sp>
            <p:nvSpPr>
              <p:cNvPr id="8234" name="Rectangle 8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5" name="Rectangle 8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Rectangle 8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410</a:t>
                </a:r>
              </a:p>
            </p:txBody>
          </p:sp>
        </p:grpSp>
        <p:grpSp>
          <p:nvGrpSpPr>
            <p:cNvPr id="8228" name="Group 89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8229" name="Rectangle 9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490</a:t>
                </a:r>
              </a:p>
            </p:txBody>
          </p:sp>
          <p:sp>
            <p:nvSpPr>
              <p:cNvPr id="8230" name="Rectangle 9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Rectangle 9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Rectangle 9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570</a:t>
                </a:r>
              </a:p>
            </p:txBody>
          </p:sp>
        </p:grpSp>
      </p:grpSp>
      <p:sp>
        <p:nvSpPr>
          <p:cNvPr id="8219" name="Line 94"/>
          <p:cNvSpPr>
            <a:spLocks noChangeShapeType="1"/>
          </p:cNvSpPr>
          <p:nvPr/>
        </p:nvSpPr>
        <p:spPr bwMode="auto">
          <a:xfrm>
            <a:off x="3505200" y="167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95"/>
          <p:cNvSpPr>
            <a:spLocks noChangeShapeType="1"/>
          </p:cNvSpPr>
          <p:nvPr/>
        </p:nvSpPr>
        <p:spPr bwMode="auto">
          <a:xfrm>
            <a:off x="3581400" y="1981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96"/>
          <p:cNvSpPr>
            <a:spLocks noChangeShapeType="1"/>
          </p:cNvSpPr>
          <p:nvPr/>
        </p:nvSpPr>
        <p:spPr bwMode="auto">
          <a:xfrm>
            <a:off x="3581400" y="2286000"/>
            <a:ext cx="1600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97"/>
          <p:cNvSpPr>
            <a:spLocks noChangeShapeType="1"/>
          </p:cNvSpPr>
          <p:nvPr/>
        </p:nvSpPr>
        <p:spPr bwMode="auto">
          <a:xfrm>
            <a:off x="3581400" y="2590800"/>
            <a:ext cx="14478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98"/>
          <p:cNvSpPr>
            <a:spLocks noChangeShapeType="1"/>
          </p:cNvSpPr>
          <p:nvPr/>
        </p:nvSpPr>
        <p:spPr bwMode="auto">
          <a:xfrm>
            <a:off x="3581400" y="3200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99"/>
          <p:cNvSpPr>
            <a:spLocks noChangeShapeType="1"/>
          </p:cNvSpPr>
          <p:nvPr/>
        </p:nvSpPr>
        <p:spPr bwMode="auto">
          <a:xfrm>
            <a:off x="3581400" y="3505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100"/>
          <p:cNvSpPr>
            <a:spLocks noChangeShapeType="1"/>
          </p:cNvSpPr>
          <p:nvPr/>
        </p:nvSpPr>
        <p:spPr bwMode="auto">
          <a:xfrm>
            <a:off x="3581400" y="3810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101"/>
          <p:cNvSpPr>
            <a:spLocks noChangeShapeType="1"/>
          </p:cNvSpPr>
          <p:nvPr/>
        </p:nvSpPr>
        <p:spPr bwMode="auto">
          <a:xfrm>
            <a:off x="3581400" y="4114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B2897A8-7CC5-B449-B3AD-B61A6AB61BF6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Sparse vs. Dense Tradeoff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b="1" u="sng" dirty="0">
                <a:latin typeface="Tahoma" charset="0"/>
              </a:rPr>
              <a:t>Sparse</a:t>
            </a:r>
            <a:r>
              <a:rPr lang="en-US" u="sng" dirty="0">
                <a:latin typeface="Tahoma" charset="0"/>
              </a:rPr>
              <a:t>: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	Less </a:t>
            </a:r>
            <a:r>
              <a:rPr lang="en-US" dirty="0">
                <a:latin typeface="Tahoma" charset="0"/>
              </a:rPr>
              <a:t>index space per record </a:t>
            </a: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		can </a:t>
            </a:r>
            <a:r>
              <a:rPr lang="en-US" dirty="0">
                <a:latin typeface="Tahoma" charset="0"/>
              </a:rPr>
              <a:t>keep more of index in </a:t>
            </a:r>
            <a:r>
              <a:rPr lang="en-US" dirty="0" smtClean="0">
                <a:latin typeface="Tahoma" charset="0"/>
              </a:rPr>
              <a:t>memory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b="1" u="sng" dirty="0">
                <a:latin typeface="Tahoma" charset="0"/>
              </a:rPr>
              <a:t>Dense</a:t>
            </a:r>
            <a:r>
              <a:rPr lang="en-US" u="sng" dirty="0">
                <a:latin typeface="Tahoma" charset="0"/>
              </a:rPr>
              <a:t>:</a:t>
            </a:r>
            <a:r>
              <a:rPr lang="en-US" dirty="0">
                <a:latin typeface="Tahoma" charset="0"/>
              </a:rPr>
              <a:t>  </a:t>
            </a:r>
            <a:r>
              <a:rPr lang="en-US" dirty="0" smtClean="0">
                <a:latin typeface="Tahoma" charset="0"/>
              </a:rPr>
              <a:t>	Can </a:t>
            </a:r>
            <a:r>
              <a:rPr lang="en-US" dirty="0">
                <a:latin typeface="Tahoma" charset="0"/>
              </a:rPr>
              <a:t>tell if any record exists			       </a:t>
            </a:r>
            <a:r>
              <a:rPr lang="en-US" dirty="0" smtClean="0">
                <a:latin typeface="Tahoma" charset="0"/>
              </a:rPr>
              <a:t>			without </a:t>
            </a:r>
            <a:r>
              <a:rPr lang="en-US" dirty="0">
                <a:latin typeface="Tahoma" charset="0"/>
              </a:rPr>
              <a:t>accessing file</a:t>
            </a:r>
          </a:p>
          <a:p>
            <a:pPr eaLnBrk="1" hangingPunct="1">
              <a:buFontTx/>
              <a:buNone/>
            </a:pPr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D75452-2E0C-6040-B7BD-B619BBD04FA1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3352800" cy="7000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u="sng">
                <a:latin typeface="Tahoma" charset="0"/>
              </a:rPr>
              <a:t>Duplicate keys</a:t>
            </a: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18481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18482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18483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9" name="Group 9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18477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18478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18479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0" name="Group 14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18473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18474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18475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1" name="Group 19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18469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18470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18471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2" name="Group 24"/>
          <p:cNvGrpSpPr>
            <a:grpSpLocks/>
          </p:cNvGrpSpPr>
          <p:nvPr/>
        </p:nvGrpSpPr>
        <p:grpSpPr bwMode="auto">
          <a:xfrm>
            <a:off x="7334250" y="5395913"/>
            <a:ext cx="2057400" cy="609600"/>
            <a:chOff x="3792" y="1152"/>
            <a:chExt cx="1296" cy="384"/>
          </a:xfrm>
        </p:grpSpPr>
        <p:sp>
          <p:nvSpPr>
            <p:cNvPr id="18465" name="Rectangle 2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45</a:t>
              </a:r>
              <a:endParaRPr lang="en-US"/>
            </a:p>
          </p:txBody>
        </p:sp>
        <p:sp>
          <p:nvSpPr>
            <p:cNvPr id="18466" name="Rectangle 2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18467" name="Rectangle 2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2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3" name="Group 58"/>
          <p:cNvGrpSpPr>
            <a:grpSpLocks/>
          </p:cNvGrpSpPr>
          <p:nvPr/>
        </p:nvGrpSpPr>
        <p:grpSpPr bwMode="auto">
          <a:xfrm>
            <a:off x="3651250" y="2382838"/>
            <a:ext cx="914400" cy="1219200"/>
            <a:chOff x="1872" y="912"/>
            <a:chExt cx="576" cy="768"/>
          </a:xfrm>
        </p:grpSpPr>
        <p:grpSp>
          <p:nvGrpSpPr>
            <p:cNvPr id="18455" name="Group 59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8461" name="Rectangle 6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462" name="Rectangle 6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3" name="Rectangle 6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4" name="Rectangle 6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456" name="Group 6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8457" name="Rectangle 6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458" name="Rectangle 6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9" name="Rectangle 6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0" name="Rectangle 6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</p:grpSp>
      <p:grpSp>
        <p:nvGrpSpPr>
          <p:cNvPr id="18444" name="Group 69"/>
          <p:cNvGrpSpPr>
            <a:grpSpLocks/>
          </p:cNvGrpSpPr>
          <p:nvPr/>
        </p:nvGrpSpPr>
        <p:grpSpPr bwMode="auto">
          <a:xfrm>
            <a:off x="3659188" y="3935413"/>
            <a:ext cx="914400" cy="1219200"/>
            <a:chOff x="1872" y="912"/>
            <a:chExt cx="576" cy="768"/>
          </a:xfrm>
        </p:grpSpPr>
        <p:grpSp>
          <p:nvGrpSpPr>
            <p:cNvPr id="18445" name="Group 7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8451" name="Rectangle 7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452" name="Rectangle 7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Rectangle 7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Rectangle 7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446" name="Group 7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8447" name="Rectangle 7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448" name="Rectangle 7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" name="Rectangle 7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" name="Rectangle 7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42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17E2CB-3E70-0140-AEE3-3B80D87C8252}" type="slidenum">
              <a:rPr lang="en-US" sz="1400"/>
              <a:pPr eaLnBrk="1" hangingPunct="1"/>
              <a:t>16</a:t>
            </a:fld>
            <a:endParaRPr lang="en-US" sz="1400"/>
          </a:p>
        </p:txBody>
      </p:sp>
      <p:grpSp>
        <p:nvGrpSpPr>
          <p:cNvPr id="19461" name="Group 3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19549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19550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19551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2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19545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19546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19547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3" name="Group 13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19541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19542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19543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4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4" name="Group 18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19537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19538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19539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0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5" name="Group 23"/>
          <p:cNvGrpSpPr>
            <a:grpSpLocks/>
          </p:cNvGrpSpPr>
          <p:nvPr/>
        </p:nvGrpSpPr>
        <p:grpSpPr bwMode="auto">
          <a:xfrm>
            <a:off x="7334250" y="5395913"/>
            <a:ext cx="2057400" cy="609600"/>
            <a:chOff x="3792" y="1152"/>
            <a:chExt cx="1296" cy="384"/>
          </a:xfrm>
        </p:grpSpPr>
        <p:sp>
          <p:nvSpPr>
            <p:cNvPr id="19533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45</a:t>
              </a:r>
              <a:endParaRPr lang="en-US"/>
            </a:p>
          </p:txBody>
        </p:sp>
        <p:sp>
          <p:nvSpPr>
            <p:cNvPr id="19534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19535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6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6" name="Rectangle 30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9467" name="Rectangle 31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32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33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9470" name="Rectangle 35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9471" name="Rectangle 36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Rectangle 37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38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9474" name="Rectangle 41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9475" name="Rectangle 42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43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44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9478" name="Rectangle 46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9479" name="Rectangle 47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Rectangle 48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49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9482" name="Line 51"/>
          <p:cNvSpPr>
            <a:spLocks noChangeShapeType="1"/>
          </p:cNvSpPr>
          <p:nvPr/>
        </p:nvSpPr>
        <p:spPr bwMode="auto">
          <a:xfrm flipV="1">
            <a:off x="4352925" y="2295526"/>
            <a:ext cx="287178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52"/>
          <p:cNvSpPr>
            <a:spLocks noChangeShapeType="1"/>
          </p:cNvSpPr>
          <p:nvPr/>
        </p:nvSpPr>
        <p:spPr bwMode="auto">
          <a:xfrm flipV="1">
            <a:off x="4338638" y="2613025"/>
            <a:ext cx="2900362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53"/>
          <p:cNvSpPr>
            <a:spLocks noChangeShapeType="1"/>
          </p:cNvSpPr>
          <p:nvPr/>
        </p:nvSpPr>
        <p:spPr bwMode="auto">
          <a:xfrm flipV="1">
            <a:off x="4338639" y="3146425"/>
            <a:ext cx="288607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54"/>
          <p:cNvSpPr>
            <a:spLocks noChangeShapeType="1"/>
          </p:cNvSpPr>
          <p:nvPr/>
        </p:nvSpPr>
        <p:spPr bwMode="auto">
          <a:xfrm flipV="1">
            <a:off x="4352926" y="3421063"/>
            <a:ext cx="2855913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55"/>
          <p:cNvSpPr>
            <a:spLocks noChangeShapeType="1"/>
          </p:cNvSpPr>
          <p:nvPr/>
        </p:nvSpPr>
        <p:spPr bwMode="auto">
          <a:xfrm flipV="1">
            <a:off x="4352925" y="3954463"/>
            <a:ext cx="28702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56"/>
          <p:cNvSpPr>
            <a:spLocks noChangeShapeType="1"/>
          </p:cNvSpPr>
          <p:nvPr/>
        </p:nvSpPr>
        <p:spPr bwMode="auto">
          <a:xfrm flipV="1">
            <a:off x="4352926" y="4243389"/>
            <a:ext cx="29003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57"/>
          <p:cNvSpPr>
            <a:spLocks noChangeShapeType="1"/>
          </p:cNvSpPr>
          <p:nvPr/>
        </p:nvSpPr>
        <p:spPr bwMode="auto">
          <a:xfrm>
            <a:off x="4338638" y="4691063"/>
            <a:ext cx="2900362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58"/>
          <p:cNvSpPr>
            <a:spLocks noChangeShapeType="1"/>
          </p:cNvSpPr>
          <p:nvPr/>
        </p:nvSpPr>
        <p:spPr bwMode="auto">
          <a:xfrm>
            <a:off x="4338638" y="4979988"/>
            <a:ext cx="2900362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90" name="Group 59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19529" name="Rectangle 6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19530" name="Rectangle 6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19531" name="Rectangle 6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Rectangle 6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1" name="Group 64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19525" name="Rectangle 6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19526" name="Rectangle 6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19527" name="Rectangle 6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Rectangle 6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69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19521" name="Rectangle 7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19522" name="Rectangle 7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19523" name="Rectangle 7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4" name="Rectangle 7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3" name="Group 74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19517" name="Rectangle 7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19518" name="Rectangle 7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19519" name="Rectangle 7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4" name="Group 79"/>
          <p:cNvGrpSpPr>
            <a:grpSpLocks/>
          </p:cNvGrpSpPr>
          <p:nvPr/>
        </p:nvGrpSpPr>
        <p:grpSpPr bwMode="auto">
          <a:xfrm>
            <a:off x="7334250" y="5395913"/>
            <a:ext cx="2057400" cy="609600"/>
            <a:chOff x="3792" y="1152"/>
            <a:chExt cx="1296" cy="384"/>
          </a:xfrm>
        </p:grpSpPr>
        <p:sp>
          <p:nvSpPr>
            <p:cNvPr id="19513" name="Rectangle 8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45</a:t>
              </a:r>
              <a:endParaRPr lang="en-US"/>
            </a:p>
          </p:txBody>
        </p:sp>
        <p:sp>
          <p:nvSpPr>
            <p:cNvPr id="19514" name="Rectangle 8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19515" name="Rectangle 8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Rectangle 8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95" name="Rectangle 86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9496" name="Rectangle 87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88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89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9499" name="Rectangle 91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9500" name="Rectangle 92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Rectangle 93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Rectangle 94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9503" name="Rectangle 97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9504" name="Rectangle 98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Rectangle 99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Rectangle 100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9507" name="Rectangle 102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9508" name="Rectangle 103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Rectangle 104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Rectangle 105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9511" name="Rectangle 106"/>
          <p:cNvSpPr>
            <a:spLocks noGrp="1" noChangeArrowheads="1"/>
          </p:cNvSpPr>
          <p:nvPr>
            <p:ph type="title"/>
          </p:nvPr>
        </p:nvSpPr>
        <p:spPr>
          <a:xfrm>
            <a:off x="1981200" y="914400"/>
            <a:ext cx="7924800" cy="928688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>
                <a:latin typeface="Tahoma" charset="0"/>
              </a:rPr>
              <a:t>Dense index, one way to implement?</a:t>
            </a:r>
          </a:p>
        </p:txBody>
      </p:sp>
      <p:sp>
        <p:nvSpPr>
          <p:cNvPr id="19512" name="Rectangle 107"/>
          <p:cNvSpPr>
            <a:spLocks noChangeArrowheads="1"/>
          </p:cNvSpPr>
          <p:nvPr/>
        </p:nvSpPr>
        <p:spPr bwMode="auto">
          <a:xfrm>
            <a:off x="19812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Duplicate keys</a:t>
            </a:r>
          </a:p>
        </p:txBody>
      </p:sp>
    </p:spTree>
    <p:extLst>
      <p:ext uri="{BB962C8B-B14F-4D97-AF65-F5344CB8AC3E}">
        <p14:creationId xmlns:p14="http://schemas.microsoft.com/office/powerpoint/2010/main" val="23722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27DBFD-7700-4840-8861-8D3923A56542}" type="slidenum">
              <a:rPr lang="en-US" sz="1400"/>
              <a:pPr eaLnBrk="1" hangingPunct="1"/>
              <a:t>17</a:t>
            </a:fld>
            <a:endParaRPr lang="en-US" sz="1400"/>
          </a:p>
        </p:txBody>
      </p:sp>
      <p:grpSp>
        <p:nvGrpSpPr>
          <p:cNvPr id="20485" name="Group 2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20531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20532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0533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6" name="Group 7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20527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20528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0529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7" name="Group 12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20523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0524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20525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8" name="Group 17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20519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0520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20521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9" name="Group 22"/>
          <p:cNvGrpSpPr>
            <a:grpSpLocks/>
          </p:cNvGrpSpPr>
          <p:nvPr/>
        </p:nvGrpSpPr>
        <p:grpSpPr bwMode="auto">
          <a:xfrm>
            <a:off x="7334250" y="5395913"/>
            <a:ext cx="2057400" cy="609600"/>
            <a:chOff x="3792" y="1152"/>
            <a:chExt cx="1296" cy="384"/>
          </a:xfrm>
        </p:grpSpPr>
        <p:sp>
          <p:nvSpPr>
            <p:cNvPr id="20515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45</a:t>
              </a:r>
              <a:endParaRPr lang="en-US"/>
            </a:p>
          </p:txBody>
        </p:sp>
        <p:sp>
          <p:nvSpPr>
            <p:cNvPr id="20516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20517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0" name="Rectangle 29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0491" name="Rectangle 30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31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32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0494" name="Rectangle 34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0495" name="Rectangle 35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36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37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grpSp>
        <p:nvGrpSpPr>
          <p:cNvPr id="20498" name="Group 38"/>
          <p:cNvGrpSpPr>
            <a:grpSpLocks/>
          </p:cNvGrpSpPr>
          <p:nvPr/>
        </p:nvGrpSpPr>
        <p:grpSpPr bwMode="auto">
          <a:xfrm>
            <a:off x="3659188" y="3935413"/>
            <a:ext cx="914400" cy="1219200"/>
            <a:chOff x="1872" y="912"/>
            <a:chExt cx="576" cy="768"/>
          </a:xfrm>
        </p:grpSpPr>
        <p:grpSp>
          <p:nvGrpSpPr>
            <p:cNvPr id="20505" name="Group 39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0511" name="Rectangle 4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0512" name="Rectangle 4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3" name="Rectangle 4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4" name="Rectangle 4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0506" name="Group 4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0507" name="Rectangle 4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0508" name="Rectangle 4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Rectangle 4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0" name="Rectangle 4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</p:grpSp>
      <p:sp>
        <p:nvSpPr>
          <p:cNvPr id="20499" name="Rectangle 49"/>
          <p:cNvSpPr>
            <a:spLocks noChangeArrowheads="1"/>
          </p:cNvSpPr>
          <p:nvPr/>
        </p:nvSpPr>
        <p:spPr bwMode="auto">
          <a:xfrm>
            <a:off x="20574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>
                <a:solidFill>
                  <a:schemeClr val="tx2"/>
                </a:solidFill>
              </a:rPr>
              <a:t>Dense index, better way?</a:t>
            </a:r>
          </a:p>
        </p:txBody>
      </p:sp>
      <p:sp>
        <p:nvSpPr>
          <p:cNvPr id="20500" name="Line 50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51"/>
          <p:cNvSpPr>
            <a:spLocks noChangeShapeType="1"/>
          </p:cNvSpPr>
          <p:nvPr/>
        </p:nvSpPr>
        <p:spPr bwMode="auto">
          <a:xfrm>
            <a:off x="4322763" y="2828926"/>
            <a:ext cx="285750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52"/>
          <p:cNvSpPr>
            <a:spLocks noChangeShapeType="1"/>
          </p:cNvSpPr>
          <p:nvPr/>
        </p:nvSpPr>
        <p:spPr bwMode="auto">
          <a:xfrm>
            <a:off x="4338639" y="3175001"/>
            <a:ext cx="2886075" cy="108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53"/>
          <p:cNvSpPr>
            <a:spLocks noChangeShapeType="1"/>
          </p:cNvSpPr>
          <p:nvPr/>
        </p:nvSpPr>
        <p:spPr bwMode="auto">
          <a:xfrm>
            <a:off x="4308475" y="3435351"/>
            <a:ext cx="2857500" cy="2106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Rectangle 54"/>
          <p:cNvSpPr>
            <a:spLocks noChangeArrowheads="1"/>
          </p:cNvSpPr>
          <p:nvPr/>
        </p:nvSpPr>
        <p:spPr bwMode="auto">
          <a:xfrm>
            <a:off x="21336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Duplicate keys</a:t>
            </a:r>
          </a:p>
        </p:txBody>
      </p:sp>
    </p:spTree>
    <p:extLst>
      <p:ext uri="{BB962C8B-B14F-4D97-AF65-F5344CB8AC3E}">
        <p14:creationId xmlns:p14="http://schemas.microsoft.com/office/powerpoint/2010/main" val="14557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BADBFA-C3DB-EA4C-ABEC-11EA6E8AB2A8}" type="slidenum">
              <a:rPr lang="en-US" sz="1400"/>
              <a:pPr eaLnBrk="1" hangingPunct="1"/>
              <a:t>18</a:t>
            </a:fld>
            <a:endParaRPr lang="en-US" sz="1400"/>
          </a:p>
        </p:txBody>
      </p:sp>
      <p:grpSp>
        <p:nvGrpSpPr>
          <p:cNvPr id="21509" name="Group 2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21555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21556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1557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21551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21552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1553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2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21547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1548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21549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7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21543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1544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21545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3" name="Group 22"/>
          <p:cNvGrpSpPr>
            <a:grpSpLocks/>
          </p:cNvGrpSpPr>
          <p:nvPr/>
        </p:nvGrpSpPr>
        <p:grpSpPr bwMode="auto">
          <a:xfrm>
            <a:off x="7334250" y="5395913"/>
            <a:ext cx="2057400" cy="609600"/>
            <a:chOff x="3792" y="1152"/>
            <a:chExt cx="1296" cy="384"/>
          </a:xfrm>
        </p:grpSpPr>
        <p:sp>
          <p:nvSpPr>
            <p:cNvPr id="21539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45</a:t>
              </a:r>
              <a:endParaRPr lang="en-US"/>
            </a:p>
          </p:txBody>
        </p:sp>
        <p:sp>
          <p:nvSpPr>
            <p:cNvPr id="21540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21541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4" name="Rectangle 27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1515" name="Rectangle 28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29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30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1518" name="Rectangle 31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1519" name="Rectangle 32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33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34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grpSp>
        <p:nvGrpSpPr>
          <p:cNvPr id="21522" name="Group 35"/>
          <p:cNvGrpSpPr>
            <a:grpSpLocks/>
          </p:cNvGrpSpPr>
          <p:nvPr/>
        </p:nvGrpSpPr>
        <p:grpSpPr bwMode="auto">
          <a:xfrm>
            <a:off x="3659188" y="3935413"/>
            <a:ext cx="914400" cy="1219200"/>
            <a:chOff x="1872" y="912"/>
            <a:chExt cx="576" cy="768"/>
          </a:xfrm>
        </p:grpSpPr>
        <p:grpSp>
          <p:nvGrpSpPr>
            <p:cNvPr id="21529" name="Group 36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1535" name="Rectangle 3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536" name="Rectangle 3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3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Rectangle 4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1530" name="Group 41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1531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532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</p:grpSp>
      <p:sp>
        <p:nvSpPr>
          <p:cNvPr id="21523" name="Rectangle 46"/>
          <p:cNvSpPr>
            <a:spLocks noChangeArrowheads="1"/>
          </p:cNvSpPr>
          <p:nvPr/>
        </p:nvSpPr>
        <p:spPr bwMode="auto">
          <a:xfrm>
            <a:off x="19812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>
                <a:solidFill>
                  <a:schemeClr val="tx2"/>
                </a:solidFill>
              </a:rPr>
              <a:t>Sparse index, one way?</a:t>
            </a:r>
          </a:p>
        </p:txBody>
      </p:sp>
      <p:sp>
        <p:nvSpPr>
          <p:cNvPr id="21524" name="Line 47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48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49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50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51"/>
          <p:cNvSpPr>
            <a:spLocks noChangeArrowheads="1"/>
          </p:cNvSpPr>
          <p:nvPr/>
        </p:nvSpPr>
        <p:spPr bwMode="auto">
          <a:xfrm>
            <a:off x="1905000" y="2286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Duplicate keys</a:t>
            </a:r>
          </a:p>
        </p:txBody>
      </p:sp>
    </p:spTree>
    <p:extLst>
      <p:ext uri="{BB962C8B-B14F-4D97-AF65-F5344CB8AC3E}">
        <p14:creationId xmlns:p14="http://schemas.microsoft.com/office/powerpoint/2010/main" val="18503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EF62A0-C202-414B-AB8E-A13D36B2F7CB}" type="slidenum">
              <a:rPr lang="en-US" sz="1400"/>
              <a:pPr eaLnBrk="1" hangingPunct="1"/>
              <a:t>19</a:t>
            </a:fld>
            <a:endParaRPr lang="en-US" sz="1400"/>
          </a:p>
        </p:txBody>
      </p:sp>
      <p:grpSp>
        <p:nvGrpSpPr>
          <p:cNvPr id="22533" name="Group 2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22582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22583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2584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5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22578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22579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2580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5" name="Group 12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22574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2575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22576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7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6" name="Group 17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22570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2571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22572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7" name="Group 22"/>
          <p:cNvGrpSpPr>
            <a:grpSpLocks/>
          </p:cNvGrpSpPr>
          <p:nvPr/>
        </p:nvGrpSpPr>
        <p:grpSpPr bwMode="auto">
          <a:xfrm>
            <a:off x="7334250" y="5395913"/>
            <a:ext cx="2057400" cy="609600"/>
            <a:chOff x="3792" y="1152"/>
            <a:chExt cx="1296" cy="384"/>
          </a:xfrm>
        </p:grpSpPr>
        <p:sp>
          <p:nvSpPr>
            <p:cNvPr id="22566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45</a:t>
              </a:r>
              <a:endParaRPr lang="en-US"/>
            </a:p>
          </p:txBody>
        </p:sp>
        <p:sp>
          <p:nvSpPr>
            <p:cNvPr id="22567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22568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8" name="Rectangle 27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2539" name="Rectangle 28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29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30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2542" name="Rectangle 31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2543" name="Rectangle 32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Rectangle 33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34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grpSp>
        <p:nvGrpSpPr>
          <p:cNvPr id="22546" name="Group 35"/>
          <p:cNvGrpSpPr>
            <a:grpSpLocks/>
          </p:cNvGrpSpPr>
          <p:nvPr/>
        </p:nvGrpSpPr>
        <p:grpSpPr bwMode="auto">
          <a:xfrm>
            <a:off x="3659188" y="3935413"/>
            <a:ext cx="914400" cy="1219200"/>
            <a:chOff x="1872" y="912"/>
            <a:chExt cx="576" cy="768"/>
          </a:xfrm>
        </p:grpSpPr>
        <p:grpSp>
          <p:nvGrpSpPr>
            <p:cNvPr id="22556" name="Group 36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2562" name="Rectangle 3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563" name="Rectangle 3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4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2557" name="Group 41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2558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559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</p:grpSp>
      <p:sp>
        <p:nvSpPr>
          <p:cNvPr id="22547" name="Rectangle 46"/>
          <p:cNvSpPr>
            <a:spLocks noChangeArrowheads="1"/>
          </p:cNvSpPr>
          <p:nvPr/>
        </p:nvSpPr>
        <p:spPr bwMode="auto">
          <a:xfrm>
            <a:off x="19812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>
                <a:solidFill>
                  <a:schemeClr val="tx2"/>
                </a:solidFill>
              </a:rPr>
              <a:t>Sparse index, one way?</a:t>
            </a:r>
          </a:p>
        </p:txBody>
      </p:sp>
      <p:sp>
        <p:nvSpPr>
          <p:cNvPr id="22548" name="Line 47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48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49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50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Rectangle 51"/>
          <p:cNvSpPr>
            <a:spLocks noChangeArrowheads="1"/>
          </p:cNvSpPr>
          <p:nvPr/>
        </p:nvSpPr>
        <p:spPr bwMode="auto">
          <a:xfrm>
            <a:off x="1905000" y="2286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Duplicate keys</a:t>
            </a:r>
          </a:p>
        </p:txBody>
      </p:sp>
      <p:grpSp>
        <p:nvGrpSpPr>
          <p:cNvPr id="22553" name="Group 54"/>
          <p:cNvGrpSpPr>
            <a:grpSpLocks/>
          </p:cNvGrpSpPr>
          <p:nvPr/>
        </p:nvGrpSpPr>
        <p:grpSpPr bwMode="auto">
          <a:xfrm>
            <a:off x="1981200" y="2132014"/>
            <a:ext cx="2171700" cy="3157537"/>
            <a:chOff x="288" y="1343"/>
            <a:chExt cx="1368" cy="1989"/>
          </a:xfrm>
        </p:grpSpPr>
        <p:sp>
          <p:nvSpPr>
            <p:cNvPr id="22554" name="Freeform 52"/>
            <p:cNvSpPr>
              <a:spLocks/>
            </p:cNvSpPr>
            <p:nvPr/>
          </p:nvSpPr>
          <p:spPr bwMode="auto">
            <a:xfrm>
              <a:off x="936" y="1879"/>
              <a:ext cx="720" cy="449"/>
            </a:xfrm>
            <a:custGeom>
              <a:avLst/>
              <a:gdLst>
                <a:gd name="T0" fmla="*/ 264 w 720"/>
                <a:gd name="T1" fmla="*/ 73 h 449"/>
                <a:gd name="T2" fmla="*/ 440 w 720"/>
                <a:gd name="T3" fmla="*/ 9 h 449"/>
                <a:gd name="T4" fmla="*/ 680 w 720"/>
                <a:gd name="T5" fmla="*/ 41 h 449"/>
                <a:gd name="T6" fmla="*/ 720 w 720"/>
                <a:gd name="T7" fmla="*/ 177 h 449"/>
                <a:gd name="T8" fmla="*/ 664 w 720"/>
                <a:gd name="T9" fmla="*/ 385 h 449"/>
                <a:gd name="T10" fmla="*/ 568 w 720"/>
                <a:gd name="T11" fmla="*/ 449 h 449"/>
                <a:gd name="T12" fmla="*/ 320 w 720"/>
                <a:gd name="T13" fmla="*/ 393 h 449"/>
                <a:gd name="T14" fmla="*/ 288 w 720"/>
                <a:gd name="T15" fmla="*/ 233 h 449"/>
                <a:gd name="T16" fmla="*/ 280 w 720"/>
                <a:gd name="T17" fmla="*/ 65 h 449"/>
                <a:gd name="T18" fmla="*/ 200 w 720"/>
                <a:gd name="T19" fmla="*/ 81 h 449"/>
                <a:gd name="T20" fmla="*/ 0 w 720"/>
                <a:gd name="T21" fmla="*/ 97 h 4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20"/>
                <a:gd name="T34" fmla="*/ 0 h 449"/>
                <a:gd name="T35" fmla="*/ 720 w 720"/>
                <a:gd name="T36" fmla="*/ 449 h 4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20" h="449">
                  <a:moveTo>
                    <a:pt x="264" y="73"/>
                  </a:moveTo>
                  <a:cubicBezTo>
                    <a:pt x="327" y="41"/>
                    <a:pt x="371" y="23"/>
                    <a:pt x="440" y="9"/>
                  </a:cubicBezTo>
                  <a:cubicBezTo>
                    <a:pt x="514" y="16"/>
                    <a:pt x="618" y="0"/>
                    <a:pt x="680" y="41"/>
                  </a:cubicBezTo>
                  <a:cubicBezTo>
                    <a:pt x="690" y="89"/>
                    <a:pt x="708" y="130"/>
                    <a:pt x="720" y="177"/>
                  </a:cubicBezTo>
                  <a:cubicBezTo>
                    <a:pt x="711" y="257"/>
                    <a:pt x="720" y="329"/>
                    <a:pt x="664" y="385"/>
                  </a:cubicBezTo>
                  <a:cubicBezTo>
                    <a:pt x="649" y="446"/>
                    <a:pt x="631" y="441"/>
                    <a:pt x="568" y="449"/>
                  </a:cubicBezTo>
                  <a:cubicBezTo>
                    <a:pt x="477" y="443"/>
                    <a:pt x="397" y="444"/>
                    <a:pt x="320" y="393"/>
                  </a:cubicBezTo>
                  <a:cubicBezTo>
                    <a:pt x="307" y="340"/>
                    <a:pt x="305" y="284"/>
                    <a:pt x="288" y="233"/>
                  </a:cubicBezTo>
                  <a:cubicBezTo>
                    <a:pt x="285" y="177"/>
                    <a:pt x="301" y="117"/>
                    <a:pt x="280" y="65"/>
                  </a:cubicBezTo>
                  <a:cubicBezTo>
                    <a:pt x="275" y="52"/>
                    <a:pt x="216" y="77"/>
                    <a:pt x="200" y="81"/>
                  </a:cubicBezTo>
                  <a:cubicBezTo>
                    <a:pt x="135" y="97"/>
                    <a:pt x="67" y="97"/>
                    <a:pt x="0" y="9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Text Box 53"/>
            <p:cNvSpPr txBox="1">
              <a:spLocks noChangeArrowheads="1"/>
            </p:cNvSpPr>
            <p:nvPr/>
          </p:nvSpPr>
          <p:spPr bwMode="auto">
            <a:xfrm rot="-5400000">
              <a:off x="-371" y="2002"/>
              <a:ext cx="198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3200">
                  <a:solidFill>
                    <a:srgbClr val="FF0000"/>
                  </a:solidFill>
                </a:rPr>
                <a:t>careful if looking</a:t>
              </a:r>
            </a:p>
            <a:p>
              <a:pPr algn="ctr" eaLnBrk="1" hangingPunct="1"/>
              <a:r>
                <a:rPr lang="en-US" sz="3200">
                  <a:solidFill>
                    <a:srgbClr val="FF0000"/>
                  </a:solidFill>
                </a:rPr>
                <a:t>for 20 or 30!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7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ntuitiveaccountant.com/downloads/315/download/Indexes.png?cb=732c1e22de49d4d818078dc0e9a141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186" y="1"/>
            <a:ext cx="2949814" cy="20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are optional </a:t>
            </a:r>
            <a:r>
              <a:rPr lang="en-US" b="1" dirty="0"/>
              <a:t>structures</a:t>
            </a:r>
            <a:r>
              <a:rPr lang="en-US" dirty="0"/>
              <a:t> associated with tables and clusters that allow SQL queries to execute more quickly against a table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 Oracle Database index provides a faster access path to table </a:t>
            </a:r>
            <a:r>
              <a:rPr lang="en-US" dirty="0" smtClean="0"/>
              <a:t>data</a:t>
            </a:r>
          </a:p>
          <a:p>
            <a:r>
              <a:rPr lang="en-US" dirty="0"/>
              <a:t>Indexes are logically and physically independent of the data in the associated table. Being independent structures, they require storage space.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database automatically maintains indexes when you insert, update, and delete rows of the associated table.</a:t>
            </a:r>
          </a:p>
        </p:txBody>
      </p:sp>
    </p:spTree>
    <p:extLst>
      <p:ext uri="{BB962C8B-B14F-4D97-AF65-F5344CB8AC3E}">
        <p14:creationId xmlns:p14="http://schemas.microsoft.com/office/powerpoint/2010/main" val="15887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E0C1F0-CF7C-404C-92E5-03A81A0B99D4}" type="slidenum">
              <a:rPr lang="en-US" sz="1400"/>
              <a:pPr eaLnBrk="1" hangingPunct="1"/>
              <a:t>20</a:t>
            </a:fld>
            <a:endParaRPr lang="en-US" sz="1400"/>
          </a:p>
        </p:txBody>
      </p:sp>
      <p:grpSp>
        <p:nvGrpSpPr>
          <p:cNvPr id="23557" name="Group 2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23605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23606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3607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23601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23602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3603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23597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3598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23599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23593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3594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23595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1" name="Group 22"/>
          <p:cNvGrpSpPr>
            <a:grpSpLocks/>
          </p:cNvGrpSpPr>
          <p:nvPr/>
        </p:nvGrpSpPr>
        <p:grpSpPr bwMode="auto">
          <a:xfrm>
            <a:off x="7334250" y="5395913"/>
            <a:ext cx="2057400" cy="609600"/>
            <a:chOff x="3792" y="1152"/>
            <a:chExt cx="1296" cy="384"/>
          </a:xfrm>
        </p:grpSpPr>
        <p:sp>
          <p:nvSpPr>
            <p:cNvPr id="23589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45</a:t>
              </a:r>
              <a:endParaRPr lang="en-US"/>
            </a:p>
          </p:txBody>
        </p:sp>
        <p:sp>
          <p:nvSpPr>
            <p:cNvPr id="23590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23591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Rectangle 27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3563" name="Rectangle 28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29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30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3566" name="Rectangle 31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3567" name="Rectangle 32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33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34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grpSp>
        <p:nvGrpSpPr>
          <p:cNvPr id="23570" name="Group 35"/>
          <p:cNvGrpSpPr>
            <a:grpSpLocks/>
          </p:cNvGrpSpPr>
          <p:nvPr/>
        </p:nvGrpSpPr>
        <p:grpSpPr bwMode="auto">
          <a:xfrm>
            <a:off x="3659188" y="3935413"/>
            <a:ext cx="914400" cy="1219200"/>
            <a:chOff x="1872" y="912"/>
            <a:chExt cx="576" cy="768"/>
          </a:xfrm>
        </p:grpSpPr>
        <p:grpSp>
          <p:nvGrpSpPr>
            <p:cNvPr id="23579" name="Group 36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3585" name="Rectangle 3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3586" name="Rectangle 3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4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3580" name="Group 41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3581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3582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</p:grpSp>
      <p:sp>
        <p:nvSpPr>
          <p:cNvPr id="23571" name="Rectangle 46"/>
          <p:cNvSpPr>
            <a:spLocks noChangeArrowheads="1"/>
          </p:cNvSpPr>
          <p:nvPr/>
        </p:nvSpPr>
        <p:spPr bwMode="auto">
          <a:xfrm>
            <a:off x="19050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>
                <a:solidFill>
                  <a:schemeClr val="tx2"/>
                </a:solidFill>
              </a:rPr>
              <a:t>Sparse index, another way?</a:t>
            </a:r>
          </a:p>
        </p:txBody>
      </p:sp>
      <p:sp>
        <p:nvSpPr>
          <p:cNvPr id="23572" name="Line 47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48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49"/>
          <p:cNvSpPr>
            <a:spLocks noChangeShapeType="1"/>
          </p:cNvSpPr>
          <p:nvPr/>
        </p:nvSpPr>
        <p:spPr bwMode="auto">
          <a:xfrm>
            <a:off x="4338639" y="3175000"/>
            <a:ext cx="2943225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50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51"/>
          <p:cNvSpPr>
            <a:spLocks noChangeArrowheads="1"/>
          </p:cNvSpPr>
          <p:nvPr/>
        </p:nvSpPr>
        <p:spPr bwMode="auto">
          <a:xfrm>
            <a:off x="18288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Duplicate keys</a:t>
            </a:r>
          </a:p>
        </p:txBody>
      </p:sp>
      <p:sp>
        <p:nvSpPr>
          <p:cNvPr id="23577" name="Text Box 52"/>
          <p:cNvSpPr txBox="1">
            <a:spLocks noChangeArrowheads="1"/>
          </p:cNvSpPr>
          <p:nvPr/>
        </p:nvSpPr>
        <p:spPr bwMode="auto">
          <a:xfrm>
            <a:off x="2438400" y="1752601"/>
            <a:ext cx="376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buFontTx/>
              <a:buChar char="–"/>
            </a:pPr>
            <a:r>
              <a:rPr lang="en-US" sz="2000"/>
              <a:t> place first new key from block</a:t>
            </a:r>
            <a:endParaRPr lang="en-US"/>
          </a:p>
        </p:txBody>
      </p:sp>
      <p:sp>
        <p:nvSpPr>
          <p:cNvPr id="23578" name="Line 53"/>
          <p:cNvSpPr>
            <a:spLocks noChangeShapeType="1"/>
          </p:cNvSpPr>
          <p:nvPr/>
        </p:nvSpPr>
        <p:spPr bwMode="auto">
          <a:xfrm flipH="1">
            <a:off x="3962400" y="2057400"/>
            <a:ext cx="762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E8D47C-053A-F248-A4D8-7C72DE9FE7BA}" type="slidenum">
              <a:rPr lang="en-US" sz="1400"/>
              <a:pPr eaLnBrk="1" hangingPunct="1"/>
              <a:t>21</a:t>
            </a:fld>
            <a:endParaRPr lang="en-US" sz="1400"/>
          </a:p>
        </p:txBody>
      </p:sp>
      <p:grpSp>
        <p:nvGrpSpPr>
          <p:cNvPr id="24581" name="Group 2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24635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  <a:endParaRPr lang="en-US"/>
            </a:p>
          </p:txBody>
        </p:sp>
        <p:sp>
          <p:nvSpPr>
            <p:cNvPr id="24636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4637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2" name="Group 7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24631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24632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4633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3" name="Group 12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24627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4628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</a:p>
          </p:txBody>
        </p:sp>
        <p:sp>
          <p:nvSpPr>
            <p:cNvPr id="24629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0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4" name="Group 17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24623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  <a:endParaRPr lang="en-US"/>
            </a:p>
          </p:txBody>
        </p:sp>
        <p:sp>
          <p:nvSpPr>
            <p:cNvPr id="24624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24625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5" name="Group 22"/>
          <p:cNvGrpSpPr>
            <a:grpSpLocks/>
          </p:cNvGrpSpPr>
          <p:nvPr/>
        </p:nvGrpSpPr>
        <p:grpSpPr bwMode="auto">
          <a:xfrm>
            <a:off x="7334250" y="5395913"/>
            <a:ext cx="2057400" cy="609600"/>
            <a:chOff x="3792" y="1152"/>
            <a:chExt cx="1296" cy="384"/>
          </a:xfrm>
        </p:grpSpPr>
        <p:sp>
          <p:nvSpPr>
            <p:cNvPr id="24619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45</a:t>
              </a:r>
              <a:endParaRPr lang="en-US"/>
            </a:p>
          </p:txBody>
        </p:sp>
        <p:sp>
          <p:nvSpPr>
            <p:cNvPr id="24620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24621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6" name="Rectangle 27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4587" name="Rectangle 28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29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0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4590" name="Rectangle 31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4591" name="Rectangle 32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33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34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grpSp>
        <p:nvGrpSpPr>
          <p:cNvPr id="24594" name="Group 35"/>
          <p:cNvGrpSpPr>
            <a:grpSpLocks/>
          </p:cNvGrpSpPr>
          <p:nvPr/>
        </p:nvGrpSpPr>
        <p:grpSpPr bwMode="auto">
          <a:xfrm>
            <a:off x="3659188" y="3935413"/>
            <a:ext cx="914400" cy="1219200"/>
            <a:chOff x="1872" y="912"/>
            <a:chExt cx="576" cy="768"/>
          </a:xfrm>
        </p:grpSpPr>
        <p:grpSp>
          <p:nvGrpSpPr>
            <p:cNvPr id="24609" name="Group 36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4615" name="Rectangle 3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4616" name="Rectangle 3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7" name="Rectangle 3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8" name="Rectangle 4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610" name="Group 41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4611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4612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</p:grpSp>
      </p:grpSp>
      <p:sp>
        <p:nvSpPr>
          <p:cNvPr id="24595" name="Rectangle 46"/>
          <p:cNvSpPr>
            <a:spLocks noChangeArrowheads="1"/>
          </p:cNvSpPr>
          <p:nvPr/>
        </p:nvSpPr>
        <p:spPr bwMode="auto">
          <a:xfrm>
            <a:off x="19050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>
                <a:solidFill>
                  <a:schemeClr val="tx2"/>
                </a:solidFill>
              </a:rPr>
              <a:t>Sparse index, another way?</a:t>
            </a:r>
          </a:p>
        </p:txBody>
      </p:sp>
      <p:sp>
        <p:nvSpPr>
          <p:cNvPr id="24596" name="Line 47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48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49"/>
          <p:cNvSpPr>
            <a:spLocks noChangeShapeType="1"/>
          </p:cNvSpPr>
          <p:nvPr/>
        </p:nvSpPr>
        <p:spPr bwMode="auto">
          <a:xfrm>
            <a:off x="4338639" y="3175000"/>
            <a:ext cx="2943225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50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51"/>
          <p:cNvSpPr>
            <a:spLocks noChangeArrowheads="1"/>
          </p:cNvSpPr>
          <p:nvPr/>
        </p:nvSpPr>
        <p:spPr bwMode="auto">
          <a:xfrm>
            <a:off x="18288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Duplicate keys</a:t>
            </a:r>
          </a:p>
        </p:txBody>
      </p:sp>
      <p:sp>
        <p:nvSpPr>
          <p:cNvPr id="24601" name="Text Box 52"/>
          <p:cNvSpPr txBox="1">
            <a:spLocks noChangeArrowheads="1"/>
          </p:cNvSpPr>
          <p:nvPr/>
        </p:nvSpPr>
        <p:spPr bwMode="auto">
          <a:xfrm>
            <a:off x="2438400" y="1752601"/>
            <a:ext cx="376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buFontTx/>
              <a:buChar char="–"/>
            </a:pPr>
            <a:r>
              <a:rPr lang="en-US" sz="2000"/>
              <a:t> place first new key from block</a:t>
            </a:r>
            <a:endParaRPr lang="en-US"/>
          </a:p>
        </p:txBody>
      </p:sp>
      <p:sp>
        <p:nvSpPr>
          <p:cNvPr id="24602" name="Line 53"/>
          <p:cNvSpPr>
            <a:spLocks noChangeShapeType="1"/>
          </p:cNvSpPr>
          <p:nvPr/>
        </p:nvSpPr>
        <p:spPr bwMode="auto">
          <a:xfrm flipH="1">
            <a:off x="3962400" y="2057400"/>
            <a:ext cx="762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03" name="Group 59"/>
          <p:cNvGrpSpPr>
            <a:grpSpLocks/>
          </p:cNvGrpSpPr>
          <p:nvPr/>
        </p:nvGrpSpPr>
        <p:grpSpPr bwMode="auto">
          <a:xfrm>
            <a:off x="2362200" y="2286000"/>
            <a:ext cx="4953000" cy="3200400"/>
            <a:chOff x="528" y="1440"/>
            <a:chExt cx="3120" cy="2016"/>
          </a:xfrm>
        </p:grpSpPr>
        <p:sp>
          <p:nvSpPr>
            <p:cNvPr id="24604" name="Freeform 54"/>
            <p:cNvSpPr>
              <a:spLocks/>
            </p:cNvSpPr>
            <p:nvPr/>
          </p:nvSpPr>
          <p:spPr bwMode="auto">
            <a:xfrm>
              <a:off x="1064" y="2080"/>
              <a:ext cx="528" cy="237"/>
            </a:xfrm>
            <a:custGeom>
              <a:avLst/>
              <a:gdLst>
                <a:gd name="T0" fmla="*/ 240 w 528"/>
                <a:gd name="T1" fmla="*/ 56 h 237"/>
                <a:gd name="T2" fmla="*/ 216 w 528"/>
                <a:gd name="T3" fmla="*/ 184 h 237"/>
                <a:gd name="T4" fmla="*/ 344 w 528"/>
                <a:gd name="T5" fmla="*/ 208 h 237"/>
                <a:gd name="T6" fmla="*/ 360 w 528"/>
                <a:gd name="T7" fmla="*/ 232 h 237"/>
                <a:gd name="T8" fmla="*/ 488 w 528"/>
                <a:gd name="T9" fmla="*/ 224 h 237"/>
                <a:gd name="T10" fmla="*/ 496 w 528"/>
                <a:gd name="T11" fmla="*/ 200 h 237"/>
                <a:gd name="T12" fmla="*/ 528 w 528"/>
                <a:gd name="T13" fmla="*/ 112 h 237"/>
                <a:gd name="T14" fmla="*/ 512 w 528"/>
                <a:gd name="T15" fmla="*/ 56 h 237"/>
                <a:gd name="T16" fmla="*/ 344 w 528"/>
                <a:gd name="T17" fmla="*/ 0 h 237"/>
                <a:gd name="T18" fmla="*/ 216 w 528"/>
                <a:gd name="T19" fmla="*/ 24 h 237"/>
                <a:gd name="T20" fmla="*/ 168 w 528"/>
                <a:gd name="T21" fmla="*/ 48 h 237"/>
                <a:gd name="T22" fmla="*/ 0 w 528"/>
                <a:gd name="T23" fmla="*/ 72 h 2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8"/>
                <a:gd name="T37" fmla="*/ 0 h 237"/>
                <a:gd name="T38" fmla="*/ 528 w 528"/>
                <a:gd name="T39" fmla="*/ 237 h 2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8" h="237">
                  <a:moveTo>
                    <a:pt x="240" y="56"/>
                  </a:moveTo>
                  <a:cubicBezTo>
                    <a:pt x="210" y="86"/>
                    <a:pt x="178" y="138"/>
                    <a:pt x="216" y="184"/>
                  </a:cubicBezTo>
                  <a:cubicBezTo>
                    <a:pt x="217" y="185"/>
                    <a:pt x="316" y="199"/>
                    <a:pt x="344" y="208"/>
                  </a:cubicBezTo>
                  <a:cubicBezTo>
                    <a:pt x="349" y="216"/>
                    <a:pt x="350" y="231"/>
                    <a:pt x="360" y="232"/>
                  </a:cubicBezTo>
                  <a:cubicBezTo>
                    <a:pt x="402" y="237"/>
                    <a:pt x="446" y="234"/>
                    <a:pt x="488" y="224"/>
                  </a:cubicBezTo>
                  <a:cubicBezTo>
                    <a:pt x="496" y="222"/>
                    <a:pt x="494" y="208"/>
                    <a:pt x="496" y="200"/>
                  </a:cubicBezTo>
                  <a:cubicBezTo>
                    <a:pt x="505" y="163"/>
                    <a:pt x="507" y="143"/>
                    <a:pt x="528" y="112"/>
                  </a:cubicBezTo>
                  <a:cubicBezTo>
                    <a:pt x="523" y="93"/>
                    <a:pt x="525" y="70"/>
                    <a:pt x="512" y="56"/>
                  </a:cubicBezTo>
                  <a:cubicBezTo>
                    <a:pt x="472" y="12"/>
                    <a:pt x="395" y="17"/>
                    <a:pt x="344" y="0"/>
                  </a:cubicBezTo>
                  <a:cubicBezTo>
                    <a:pt x="302" y="11"/>
                    <a:pt x="258" y="13"/>
                    <a:pt x="216" y="24"/>
                  </a:cubicBezTo>
                  <a:cubicBezTo>
                    <a:pt x="162" y="37"/>
                    <a:pt x="223" y="25"/>
                    <a:pt x="168" y="48"/>
                  </a:cubicBezTo>
                  <a:cubicBezTo>
                    <a:pt x="117" y="70"/>
                    <a:pt x="56" y="72"/>
                    <a:pt x="0" y="7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55"/>
            <p:cNvSpPr txBox="1">
              <a:spLocks noChangeArrowheads="1"/>
            </p:cNvSpPr>
            <p:nvPr/>
          </p:nvSpPr>
          <p:spPr bwMode="auto">
            <a:xfrm>
              <a:off x="528" y="1440"/>
              <a:ext cx="77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FF0000"/>
                  </a:solidFill>
                </a:rPr>
                <a:t>should</a:t>
              </a:r>
            </a:p>
            <a:p>
              <a:pPr eaLnBrk="1" hangingPunct="1"/>
              <a:r>
                <a:rPr lang="en-US" sz="2800">
                  <a:solidFill>
                    <a:srgbClr val="FF0000"/>
                  </a:solidFill>
                </a:rPr>
                <a:t>this be</a:t>
              </a:r>
            </a:p>
            <a:p>
              <a:pPr eaLnBrk="1" hangingPunct="1"/>
              <a:r>
                <a:rPr lang="en-US" sz="2800">
                  <a:solidFill>
                    <a:srgbClr val="FF0000"/>
                  </a:solidFill>
                </a:rPr>
                <a:t>40?</a:t>
              </a:r>
              <a:endParaRPr lang="en-US"/>
            </a:p>
          </p:txBody>
        </p:sp>
        <p:sp>
          <p:nvSpPr>
            <p:cNvPr id="24606" name="Freeform 56"/>
            <p:cNvSpPr>
              <a:spLocks/>
            </p:cNvSpPr>
            <p:nvPr/>
          </p:nvSpPr>
          <p:spPr bwMode="auto">
            <a:xfrm>
              <a:off x="2720" y="2640"/>
              <a:ext cx="312" cy="72"/>
            </a:xfrm>
            <a:custGeom>
              <a:avLst/>
              <a:gdLst>
                <a:gd name="T0" fmla="*/ 312 w 312"/>
                <a:gd name="T1" fmla="*/ 0 h 72"/>
                <a:gd name="T2" fmla="*/ 104 w 312"/>
                <a:gd name="T3" fmla="*/ 40 h 72"/>
                <a:gd name="T4" fmla="*/ 40 w 312"/>
                <a:gd name="T5" fmla="*/ 64 h 72"/>
                <a:gd name="T6" fmla="*/ 0 w 312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72"/>
                <a:gd name="T14" fmla="*/ 312 w 31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72">
                  <a:moveTo>
                    <a:pt x="312" y="0"/>
                  </a:moveTo>
                  <a:cubicBezTo>
                    <a:pt x="244" y="17"/>
                    <a:pt x="174" y="30"/>
                    <a:pt x="104" y="40"/>
                  </a:cubicBezTo>
                  <a:cubicBezTo>
                    <a:pt x="67" y="59"/>
                    <a:pt x="79" y="55"/>
                    <a:pt x="40" y="64"/>
                  </a:cubicBezTo>
                  <a:cubicBezTo>
                    <a:pt x="27" y="67"/>
                    <a:pt x="0" y="72"/>
                    <a:pt x="0" y="7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Freeform 57"/>
            <p:cNvSpPr>
              <a:spLocks/>
            </p:cNvSpPr>
            <p:nvPr/>
          </p:nvSpPr>
          <p:spPr bwMode="auto">
            <a:xfrm>
              <a:off x="2776" y="2568"/>
              <a:ext cx="80" cy="232"/>
            </a:xfrm>
            <a:custGeom>
              <a:avLst/>
              <a:gdLst>
                <a:gd name="T0" fmla="*/ 0 w 80"/>
                <a:gd name="T1" fmla="*/ 0 h 232"/>
                <a:gd name="T2" fmla="*/ 80 w 80"/>
                <a:gd name="T3" fmla="*/ 232 h 232"/>
                <a:gd name="T4" fmla="*/ 0 60000 65536"/>
                <a:gd name="T5" fmla="*/ 0 60000 65536"/>
                <a:gd name="T6" fmla="*/ 0 w 80"/>
                <a:gd name="T7" fmla="*/ 0 h 232"/>
                <a:gd name="T8" fmla="*/ 80 w 80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" h="232">
                  <a:moveTo>
                    <a:pt x="0" y="0"/>
                  </a:moveTo>
                  <a:cubicBezTo>
                    <a:pt x="74" y="49"/>
                    <a:pt x="80" y="151"/>
                    <a:pt x="80" y="2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Line 58"/>
            <p:cNvSpPr>
              <a:spLocks noChangeShapeType="1"/>
            </p:cNvSpPr>
            <p:nvPr/>
          </p:nvSpPr>
          <p:spPr bwMode="auto">
            <a:xfrm>
              <a:off x="1776" y="2160"/>
              <a:ext cx="1872" cy="12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BD67D39-9E34-E94E-B8C3-862A4B1A527F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b="1">
                <a:latin typeface="Tahoma" charset="0"/>
              </a:rPr>
              <a:t>			</a:t>
            </a:r>
            <a:r>
              <a:rPr lang="en-US" sz="3600">
                <a:latin typeface="Tahoma" charset="0"/>
              </a:rPr>
              <a:t>Duplicate values, </a:t>
            </a:r>
            <a:br>
              <a:rPr lang="en-US" sz="3600">
                <a:latin typeface="Tahoma" charset="0"/>
              </a:rPr>
            </a:br>
            <a:r>
              <a:rPr lang="en-US" sz="3600">
                <a:latin typeface="Tahoma" charset="0"/>
              </a:rPr>
              <a:t>			     primary index</a:t>
            </a:r>
            <a:endParaRPr lang="en-US" sz="3600" b="1">
              <a:latin typeface="Tahoma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Index may point to </a:t>
            </a:r>
            <a:r>
              <a:rPr lang="en-US" u="sng">
                <a:latin typeface="Tahoma" charset="0"/>
              </a:rPr>
              <a:t>first</a:t>
            </a:r>
            <a:r>
              <a:rPr lang="en-US">
                <a:latin typeface="Tahoma" charset="0"/>
              </a:rPr>
              <a:t> instance of		each value only</a:t>
            </a:r>
          </a:p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							File</a:t>
            </a:r>
          </a:p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		      Index		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2189163" y="693738"/>
            <a:ext cx="20193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3905251" y="4246563"/>
            <a:ext cx="7207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4635501" y="4246563"/>
            <a:ext cx="34607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3905250" y="4105275"/>
            <a:ext cx="0" cy="1068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4987925" y="4148139"/>
            <a:ext cx="0" cy="108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27"/>
          <p:cNvSpPr>
            <a:spLocks noChangeArrowheads="1"/>
          </p:cNvSpPr>
          <p:nvPr/>
        </p:nvSpPr>
        <p:spPr bwMode="auto">
          <a:xfrm>
            <a:off x="6858000" y="3581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5613" name="Rectangle 28"/>
          <p:cNvSpPr>
            <a:spLocks noChangeArrowheads="1"/>
          </p:cNvSpPr>
          <p:nvPr/>
        </p:nvSpPr>
        <p:spPr bwMode="auto">
          <a:xfrm>
            <a:off x="6858000" y="41148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5614" name="Rectangle 29"/>
          <p:cNvSpPr>
            <a:spLocks noChangeArrowheads="1"/>
          </p:cNvSpPr>
          <p:nvPr/>
        </p:nvSpPr>
        <p:spPr bwMode="auto">
          <a:xfrm>
            <a:off x="7467600" y="35814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30"/>
          <p:cNvSpPr>
            <a:spLocks noChangeArrowheads="1"/>
          </p:cNvSpPr>
          <p:nvPr/>
        </p:nvSpPr>
        <p:spPr bwMode="auto">
          <a:xfrm>
            <a:off x="7467600" y="41148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31"/>
          <p:cNvSpPr>
            <a:spLocks noChangeArrowheads="1"/>
          </p:cNvSpPr>
          <p:nvPr/>
        </p:nvSpPr>
        <p:spPr bwMode="auto">
          <a:xfrm>
            <a:off x="6858000" y="53340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5617" name="Rectangle 32"/>
          <p:cNvSpPr>
            <a:spLocks noChangeArrowheads="1"/>
          </p:cNvSpPr>
          <p:nvPr/>
        </p:nvSpPr>
        <p:spPr bwMode="auto">
          <a:xfrm>
            <a:off x="7467600" y="53340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33"/>
          <p:cNvSpPr>
            <a:spLocks noChangeShapeType="1"/>
          </p:cNvSpPr>
          <p:nvPr/>
        </p:nvSpPr>
        <p:spPr bwMode="auto">
          <a:xfrm>
            <a:off x="6858000" y="3352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34"/>
          <p:cNvSpPr>
            <a:spLocks noChangeShapeType="1"/>
          </p:cNvSpPr>
          <p:nvPr/>
        </p:nvSpPr>
        <p:spPr bwMode="auto">
          <a:xfrm>
            <a:off x="9372600" y="3352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Text Box 35"/>
          <p:cNvSpPr txBox="1">
            <a:spLocks noChangeArrowheads="1"/>
          </p:cNvSpPr>
          <p:nvPr/>
        </p:nvSpPr>
        <p:spPr bwMode="auto">
          <a:xfrm>
            <a:off x="7010400" y="4724401"/>
            <a:ext cx="222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Symbol" charset="0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Symbol" charset="0"/>
              </a:rPr>
              <a:t>.</a:t>
            </a:r>
          </a:p>
        </p:txBody>
      </p:sp>
      <p:sp>
        <p:nvSpPr>
          <p:cNvPr id="25621" name="Freeform 36"/>
          <p:cNvSpPr>
            <a:spLocks/>
          </p:cNvSpPr>
          <p:nvPr/>
        </p:nvSpPr>
        <p:spPr bwMode="auto">
          <a:xfrm>
            <a:off x="4800600" y="3810000"/>
            <a:ext cx="1905000" cy="685800"/>
          </a:xfrm>
          <a:custGeom>
            <a:avLst/>
            <a:gdLst>
              <a:gd name="T0" fmla="*/ 0 w 1200"/>
              <a:gd name="T1" fmla="*/ 685800 h 432"/>
              <a:gd name="T2" fmla="*/ 533400 w 1200"/>
              <a:gd name="T3" fmla="*/ 152400 h 432"/>
              <a:gd name="T4" fmla="*/ 1905000 w 1200"/>
              <a:gd name="T5" fmla="*/ 0 h 432"/>
              <a:gd name="T6" fmla="*/ 0 60000 65536"/>
              <a:gd name="T7" fmla="*/ 0 60000 65536"/>
              <a:gd name="T8" fmla="*/ 0 60000 65536"/>
              <a:gd name="T9" fmla="*/ 0 w 1200"/>
              <a:gd name="T10" fmla="*/ 0 h 432"/>
              <a:gd name="T11" fmla="*/ 1200 w 1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432">
                <a:moveTo>
                  <a:pt x="0" y="432"/>
                </a:moveTo>
                <a:cubicBezTo>
                  <a:pt x="68" y="300"/>
                  <a:pt x="136" y="168"/>
                  <a:pt x="336" y="96"/>
                </a:cubicBezTo>
                <a:cubicBezTo>
                  <a:pt x="536" y="24"/>
                  <a:pt x="868" y="12"/>
                  <a:pt x="120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168F49-3FBE-A94B-A361-6494D9B50685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sparse index</a:t>
            </a:r>
          </a:p>
        </p:txBody>
      </p:sp>
      <p:sp>
        <p:nvSpPr>
          <p:cNvPr id="266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26631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26667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26668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6669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2" name="Group 1033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26663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26664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26665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3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26659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26660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26661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4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26655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26656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26657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5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6636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6639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6640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26643" name="Rectangle 105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90</a:t>
            </a:r>
          </a:p>
        </p:txBody>
      </p:sp>
      <p:sp>
        <p:nvSpPr>
          <p:cNvPr id="26644" name="Rectangle 105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26645" name="Rectangle 105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26646" name="Rectangle 105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110</a:t>
            </a:r>
          </a:p>
        </p:txBody>
      </p:sp>
      <p:sp>
        <p:nvSpPr>
          <p:cNvPr id="26647" name="Rectangle 106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130</a:t>
            </a:r>
          </a:p>
        </p:txBody>
      </p:sp>
      <p:sp>
        <p:nvSpPr>
          <p:cNvPr id="26648" name="Rectangle 106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106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106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150</a:t>
            </a:r>
          </a:p>
        </p:txBody>
      </p:sp>
      <p:sp>
        <p:nvSpPr>
          <p:cNvPr id="26651" name="Line 106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1065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1066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1067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5717B6C-E36E-154C-AFB3-7EF33348AE00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sparse index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27655" name="Group 13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27692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27693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7694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6" name="Group 18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27688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27689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27690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7" name="Group 23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27684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27685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27686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8" name="Group 28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27680" name="Rectangle 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27681" name="Rectangle 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27682" name="Rectangle 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Rectangle 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9" name="Rectangle 3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7660" name="Rectangle 3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4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4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7663" name="Rectangle 4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7664" name="Rectangle 4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4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4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27667" name="Rectangle 48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90</a:t>
            </a:r>
          </a:p>
        </p:txBody>
      </p:sp>
      <p:sp>
        <p:nvSpPr>
          <p:cNvPr id="27668" name="Rectangle 49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27669" name="Rectangle 50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27670" name="Rectangle 51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110</a:t>
            </a:r>
          </a:p>
        </p:txBody>
      </p:sp>
      <p:sp>
        <p:nvSpPr>
          <p:cNvPr id="27671" name="Rectangle 53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130</a:t>
            </a:r>
          </a:p>
        </p:txBody>
      </p:sp>
      <p:sp>
        <p:nvSpPr>
          <p:cNvPr id="27672" name="Rectangle 54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55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56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150</a:t>
            </a:r>
          </a:p>
        </p:txBody>
      </p:sp>
      <p:sp>
        <p:nvSpPr>
          <p:cNvPr id="27675" name="Line 57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58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59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60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Text Box 61"/>
          <p:cNvSpPr txBox="1">
            <a:spLocks noChangeArrowheads="1"/>
          </p:cNvSpPr>
          <p:nvPr/>
        </p:nvSpPr>
        <p:spPr bwMode="auto">
          <a:xfrm>
            <a:off x="2065339" y="1249364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 40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133C6D4-A9CC-804E-B8A3-F60FA5485D86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sparse index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28679" name="Group 13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28717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28718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8719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0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0" name="Group 18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28713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28714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28715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1" name="Group 23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28709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28710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28711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2" name="Group 28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28705" name="Rectangle 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28706" name="Rectangle 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28707" name="Rectangle 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3" name="Rectangle 3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8684" name="Rectangle 3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4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4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8687" name="Rectangle 4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8688" name="Rectangle 4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4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Rectangle 4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28691" name="Rectangle 48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90</a:t>
            </a:r>
          </a:p>
        </p:txBody>
      </p:sp>
      <p:sp>
        <p:nvSpPr>
          <p:cNvPr id="28692" name="Rectangle 49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28693" name="Rectangle 50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28694" name="Rectangle 51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110</a:t>
            </a:r>
          </a:p>
        </p:txBody>
      </p:sp>
      <p:sp>
        <p:nvSpPr>
          <p:cNvPr id="28695" name="Rectangle 53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130</a:t>
            </a:r>
          </a:p>
        </p:txBody>
      </p:sp>
      <p:sp>
        <p:nvSpPr>
          <p:cNvPr id="28696" name="Rectangle 54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55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56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150</a:t>
            </a:r>
          </a:p>
        </p:txBody>
      </p:sp>
      <p:sp>
        <p:nvSpPr>
          <p:cNvPr id="28699" name="Line 57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58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59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60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61"/>
          <p:cNvSpPr txBox="1">
            <a:spLocks noChangeArrowheads="1"/>
          </p:cNvSpPr>
          <p:nvPr/>
        </p:nvSpPr>
        <p:spPr bwMode="auto">
          <a:xfrm>
            <a:off x="2065339" y="1249364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 40</a:t>
            </a:r>
            <a:endParaRPr lang="en-US"/>
          </a:p>
        </p:txBody>
      </p:sp>
      <p:sp>
        <p:nvSpPr>
          <p:cNvPr id="28704" name="Rectangle 62" descr="Large grid"/>
          <p:cNvSpPr>
            <a:spLocks noChangeArrowheads="1"/>
          </p:cNvSpPr>
          <p:nvPr/>
        </p:nvSpPr>
        <p:spPr bwMode="auto">
          <a:xfrm>
            <a:off x="7339013" y="3267075"/>
            <a:ext cx="2057400" cy="304800"/>
          </a:xfrm>
          <a:prstGeom prst="rect">
            <a:avLst/>
          </a:prstGeom>
          <a:pattFill prst="lgGrid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B3365E-EF7C-354E-8696-906579B2816F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97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sparse index</a:t>
            </a:r>
          </a:p>
        </p:txBody>
      </p:sp>
      <p:sp>
        <p:nvSpPr>
          <p:cNvPr id="297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29703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29740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29741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9742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4" name="Group 1033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29736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29737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29738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5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29732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29733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29734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6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29728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29729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29730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7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9708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9711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9712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29715" name="Rectangle 105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90</a:t>
            </a:r>
          </a:p>
        </p:txBody>
      </p:sp>
      <p:sp>
        <p:nvSpPr>
          <p:cNvPr id="29716" name="Rectangle 105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29717" name="Rectangle 105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29718" name="Rectangle 105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110</a:t>
            </a:r>
          </a:p>
        </p:txBody>
      </p:sp>
      <p:sp>
        <p:nvSpPr>
          <p:cNvPr id="29719" name="Rectangle 106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130</a:t>
            </a:r>
          </a:p>
        </p:txBody>
      </p:sp>
      <p:sp>
        <p:nvSpPr>
          <p:cNvPr id="29720" name="Rectangle 106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106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106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150</a:t>
            </a:r>
          </a:p>
        </p:txBody>
      </p:sp>
      <p:sp>
        <p:nvSpPr>
          <p:cNvPr id="29723" name="Line 106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Line 1065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1066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1067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1069"/>
          <p:cNvSpPr txBox="1">
            <a:spLocks noChangeArrowheads="1"/>
          </p:cNvSpPr>
          <p:nvPr/>
        </p:nvSpPr>
        <p:spPr bwMode="auto">
          <a:xfrm>
            <a:off x="2065339" y="1249364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D85804-4F43-8A4C-AE3E-FE7410FCD522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3072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sparse index</a:t>
            </a:r>
          </a:p>
        </p:txBody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30727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0771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0772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0773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033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30767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30768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30769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0763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30764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30765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30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0759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30760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30761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1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0732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0735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0736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30739" name="Rectangle 105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90</a:t>
            </a:r>
          </a:p>
        </p:txBody>
      </p:sp>
      <p:sp>
        <p:nvSpPr>
          <p:cNvPr id="30740" name="Rectangle 105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0741" name="Rectangle 105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0742" name="Rectangle 105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110</a:t>
            </a:r>
          </a:p>
        </p:txBody>
      </p:sp>
      <p:sp>
        <p:nvSpPr>
          <p:cNvPr id="30743" name="Rectangle 106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130</a:t>
            </a:r>
          </a:p>
        </p:txBody>
      </p:sp>
      <p:sp>
        <p:nvSpPr>
          <p:cNvPr id="30744" name="Rectangle 106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106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Rectangle 106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150</a:t>
            </a:r>
          </a:p>
        </p:txBody>
      </p:sp>
      <p:sp>
        <p:nvSpPr>
          <p:cNvPr id="30747" name="Line 106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1065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Line 1066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1067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 Box 1069"/>
          <p:cNvSpPr txBox="1">
            <a:spLocks noChangeArrowheads="1"/>
          </p:cNvSpPr>
          <p:nvPr/>
        </p:nvSpPr>
        <p:spPr bwMode="auto">
          <a:xfrm>
            <a:off x="2065339" y="1249364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 30</a:t>
            </a:r>
            <a:endParaRPr lang="en-US"/>
          </a:p>
        </p:txBody>
      </p:sp>
      <p:grpSp>
        <p:nvGrpSpPr>
          <p:cNvPr id="30752" name="Group 1076"/>
          <p:cNvGrpSpPr>
            <a:grpSpLocks/>
          </p:cNvGrpSpPr>
          <p:nvPr/>
        </p:nvGrpSpPr>
        <p:grpSpPr bwMode="auto">
          <a:xfrm>
            <a:off x="3176589" y="2605089"/>
            <a:ext cx="6232525" cy="979487"/>
            <a:chOff x="1041" y="1641"/>
            <a:chExt cx="3926" cy="617"/>
          </a:xfrm>
        </p:grpSpPr>
        <p:grpSp>
          <p:nvGrpSpPr>
            <p:cNvPr id="30753" name="Group 1073"/>
            <p:cNvGrpSpPr>
              <a:grpSpLocks/>
            </p:cNvGrpSpPr>
            <p:nvPr/>
          </p:nvGrpSpPr>
          <p:grpSpPr bwMode="auto">
            <a:xfrm>
              <a:off x="3671" y="1807"/>
              <a:ext cx="1296" cy="451"/>
              <a:chOff x="3671" y="1807"/>
              <a:chExt cx="1296" cy="451"/>
            </a:xfrm>
          </p:grpSpPr>
          <p:sp>
            <p:nvSpPr>
              <p:cNvPr id="30756" name="Rectangle 1070" descr="Large grid"/>
              <p:cNvSpPr>
                <a:spLocks noChangeArrowheads="1"/>
              </p:cNvSpPr>
              <p:nvPr/>
            </p:nvSpPr>
            <p:spPr bwMode="auto">
              <a:xfrm>
                <a:off x="3671" y="2066"/>
                <a:ext cx="1296" cy="192"/>
              </a:xfrm>
              <a:prstGeom prst="rect">
                <a:avLst/>
              </a:prstGeom>
              <a:pattFill prst="lgGrid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7" name="Text Box 1071"/>
              <p:cNvSpPr txBox="1">
                <a:spLocks noChangeArrowheads="1"/>
              </p:cNvSpPr>
              <p:nvPr/>
            </p:nvSpPr>
            <p:spPr bwMode="auto">
              <a:xfrm>
                <a:off x="3949" y="1807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>
                    <a:solidFill>
                      <a:srgbClr val="FF0000"/>
                    </a:solidFill>
                  </a:rPr>
                  <a:t>40</a:t>
                </a:r>
                <a:endParaRPr lang="en-US"/>
              </a:p>
            </p:txBody>
          </p:sp>
          <p:sp>
            <p:nvSpPr>
              <p:cNvPr id="30758" name="Freeform 1072"/>
              <p:cNvSpPr>
                <a:spLocks/>
              </p:cNvSpPr>
              <p:nvPr/>
            </p:nvSpPr>
            <p:spPr bwMode="auto">
              <a:xfrm>
                <a:off x="3680" y="1888"/>
                <a:ext cx="248" cy="112"/>
              </a:xfrm>
              <a:custGeom>
                <a:avLst/>
                <a:gdLst>
                  <a:gd name="T0" fmla="*/ 248 w 248"/>
                  <a:gd name="T1" fmla="*/ 0 h 112"/>
                  <a:gd name="T2" fmla="*/ 40 w 248"/>
                  <a:gd name="T3" fmla="*/ 80 h 112"/>
                  <a:gd name="T4" fmla="*/ 0 w 248"/>
                  <a:gd name="T5" fmla="*/ 112 h 112"/>
                  <a:gd name="T6" fmla="*/ 0 60000 65536"/>
                  <a:gd name="T7" fmla="*/ 0 60000 65536"/>
                  <a:gd name="T8" fmla="*/ 0 60000 65536"/>
                  <a:gd name="T9" fmla="*/ 0 w 248"/>
                  <a:gd name="T10" fmla="*/ 0 h 112"/>
                  <a:gd name="T11" fmla="*/ 248 w 248"/>
                  <a:gd name="T12" fmla="*/ 112 h 1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8" h="112">
                    <a:moveTo>
                      <a:pt x="248" y="0"/>
                    </a:moveTo>
                    <a:cubicBezTo>
                      <a:pt x="176" y="24"/>
                      <a:pt x="111" y="56"/>
                      <a:pt x="40" y="80"/>
                    </a:cubicBezTo>
                    <a:cubicBezTo>
                      <a:pt x="12" y="108"/>
                      <a:pt x="26" y="99"/>
                      <a:pt x="0" y="11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54" name="Freeform 1074"/>
            <p:cNvSpPr>
              <a:spLocks/>
            </p:cNvSpPr>
            <p:nvPr/>
          </p:nvSpPr>
          <p:spPr bwMode="auto">
            <a:xfrm>
              <a:off x="1363" y="1747"/>
              <a:ext cx="243" cy="103"/>
            </a:xfrm>
            <a:custGeom>
              <a:avLst/>
              <a:gdLst>
                <a:gd name="T0" fmla="*/ 0 w 243"/>
                <a:gd name="T1" fmla="*/ 103 h 103"/>
                <a:gd name="T2" fmla="*/ 160 w 243"/>
                <a:gd name="T3" fmla="*/ 26 h 103"/>
                <a:gd name="T4" fmla="*/ 243 w 243"/>
                <a:gd name="T5" fmla="*/ 0 h 103"/>
                <a:gd name="T6" fmla="*/ 0 60000 65536"/>
                <a:gd name="T7" fmla="*/ 0 60000 65536"/>
                <a:gd name="T8" fmla="*/ 0 60000 65536"/>
                <a:gd name="T9" fmla="*/ 0 w 243"/>
                <a:gd name="T10" fmla="*/ 0 h 103"/>
                <a:gd name="T11" fmla="*/ 243 w 243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" h="103">
                  <a:moveTo>
                    <a:pt x="0" y="103"/>
                  </a:moveTo>
                  <a:cubicBezTo>
                    <a:pt x="57" y="82"/>
                    <a:pt x="101" y="45"/>
                    <a:pt x="160" y="26"/>
                  </a:cubicBezTo>
                  <a:cubicBezTo>
                    <a:pt x="184" y="10"/>
                    <a:pt x="214" y="0"/>
                    <a:pt x="243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Text Box 1075"/>
            <p:cNvSpPr txBox="1">
              <a:spLocks noChangeArrowheads="1"/>
            </p:cNvSpPr>
            <p:nvPr/>
          </p:nvSpPr>
          <p:spPr bwMode="auto">
            <a:xfrm>
              <a:off x="1041" y="1641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40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6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866E4E-EB01-7D44-926E-A940E5CF741F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317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sparse index</a:t>
            </a:r>
          </a:p>
        </p:txBody>
      </p:sp>
      <p:sp>
        <p:nvSpPr>
          <p:cNvPr id="3175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31751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1788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1789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1790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2" name="Group 1033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31784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31785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31786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3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1780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31781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31782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4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1776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31777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31778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1756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1759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1760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31763" name="Rectangle 105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90</a:t>
            </a:r>
          </a:p>
        </p:txBody>
      </p:sp>
      <p:sp>
        <p:nvSpPr>
          <p:cNvPr id="31764" name="Rectangle 105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1765" name="Rectangle 105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1766" name="Rectangle 105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110</a:t>
            </a:r>
          </a:p>
        </p:txBody>
      </p:sp>
      <p:sp>
        <p:nvSpPr>
          <p:cNvPr id="31767" name="Rectangle 106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130</a:t>
            </a:r>
          </a:p>
        </p:txBody>
      </p:sp>
      <p:sp>
        <p:nvSpPr>
          <p:cNvPr id="31768" name="Rectangle 106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106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106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150</a:t>
            </a:r>
          </a:p>
        </p:txBody>
      </p:sp>
      <p:sp>
        <p:nvSpPr>
          <p:cNvPr id="31771" name="Line 106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1065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1066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1067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Text Box 1069"/>
          <p:cNvSpPr txBox="1">
            <a:spLocks noChangeArrowheads="1"/>
          </p:cNvSpPr>
          <p:nvPr/>
        </p:nvSpPr>
        <p:spPr bwMode="auto">
          <a:xfrm>
            <a:off x="1489075" y="1249364"/>
            <a:ext cx="508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records 30 &amp; 40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4AE88A5-2B41-C248-BF98-1CC7A3B50D8F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sparse index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32775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2817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2818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2819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6" name="Group 1033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32813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32814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32815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7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2809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32810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32811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2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8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2805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32806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32807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9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2780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2783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2784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32787" name="Rectangle 105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90</a:t>
            </a:r>
          </a:p>
        </p:txBody>
      </p:sp>
      <p:sp>
        <p:nvSpPr>
          <p:cNvPr id="32788" name="Rectangle 105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2789" name="Rectangle 105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2790" name="Rectangle 105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110</a:t>
            </a:r>
          </a:p>
        </p:txBody>
      </p:sp>
      <p:sp>
        <p:nvSpPr>
          <p:cNvPr id="32791" name="Rectangle 106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130</a:t>
            </a:r>
          </a:p>
        </p:txBody>
      </p:sp>
      <p:sp>
        <p:nvSpPr>
          <p:cNvPr id="32792" name="Rectangle 106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106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106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150</a:t>
            </a:r>
          </a:p>
        </p:txBody>
      </p:sp>
      <p:sp>
        <p:nvSpPr>
          <p:cNvPr id="32795" name="Line 106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1065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1066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1067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Text Box 1069"/>
          <p:cNvSpPr txBox="1">
            <a:spLocks noChangeArrowheads="1"/>
          </p:cNvSpPr>
          <p:nvPr/>
        </p:nvSpPr>
        <p:spPr bwMode="auto">
          <a:xfrm>
            <a:off x="1489075" y="1249364"/>
            <a:ext cx="508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records 30 &amp; 40</a:t>
            </a:r>
            <a:endParaRPr lang="en-US"/>
          </a:p>
        </p:txBody>
      </p:sp>
      <p:grpSp>
        <p:nvGrpSpPr>
          <p:cNvPr id="32800" name="Group 1084"/>
          <p:cNvGrpSpPr>
            <a:grpSpLocks/>
          </p:cNvGrpSpPr>
          <p:nvPr/>
        </p:nvGrpSpPr>
        <p:grpSpPr bwMode="auto">
          <a:xfrm>
            <a:off x="6769101" y="2962275"/>
            <a:ext cx="2640013" cy="596900"/>
            <a:chOff x="3304" y="1866"/>
            <a:chExt cx="1663" cy="376"/>
          </a:xfrm>
        </p:grpSpPr>
        <p:sp>
          <p:nvSpPr>
            <p:cNvPr id="32801" name="Rectangle 1070" descr="Large grid"/>
            <p:cNvSpPr>
              <a:spLocks noChangeArrowheads="1"/>
            </p:cNvSpPr>
            <p:nvPr/>
          </p:nvSpPr>
          <p:spPr bwMode="auto">
            <a:xfrm>
              <a:off x="3671" y="1866"/>
              <a:ext cx="1296" cy="376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02" name="Group 1081"/>
            <p:cNvGrpSpPr>
              <a:grpSpLocks/>
            </p:cNvGrpSpPr>
            <p:nvPr/>
          </p:nvGrpSpPr>
          <p:grpSpPr bwMode="auto">
            <a:xfrm>
              <a:off x="3304" y="1872"/>
              <a:ext cx="216" cy="182"/>
              <a:chOff x="336" y="3064"/>
              <a:chExt cx="408" cy="344"/>
            </a:xfrm>
          </p:grpSpPr>
          <p:sp>
            <p:nvSpPr>
              <p:cNvPr id="32803" name="Freeform 1082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4" name="Freeform 1083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9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71A799-6CA1-2D46-B5C4-D1B0EA99CAE1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u="sng">
                <a:latin typeface="Tahoma" charset="0"/>
              </a:rPr>
              <a:t>Indexing</a:t>
            </a:r>
            <a:r>
              <a:rPr lang="en-US">
                <a:latin typeface="Tahoma" charset="0"/>
              </a:rPr>
              <a:t> &amp; </a:t>
            </a:r>
            <a:r>
              <a:rPr lang="en-US" u="sng">
                <a:latin typeface="Tahoma" charset="0"/>
              </a:rPr>
              <a:t>Hashing</a:t>
            </a:r>
            <a:endParaRPr lang="en-US"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>
              <a:latin typeface="Tahoma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	value</a:t>
            </a:r>
            <a:endParaRPr lang="en-US" u="sng">
              <a:latin typeface="Tahoma" charset="0"/>
            </a:endParaRPr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4343400" y="2971800"/>
            <a:ext cx="10668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Symbol" charset="0"/>
              </a:rPr>
              <a:t>?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8862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54102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324600" y="31242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value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324601" y="2667000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record</a:t>
            </a:r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>
            <a:off x="7010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4"/>
          <p:cNvSpPr>
            <a:spLocks noChangeShapeType="1"/>
          </p:cNvSpPr>
          <p:nvPr/>
        </p:nvSpPr>
        <p:spPr bwMode="auto">
          <a:xfrm>
            <a:off x="7924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CE4B2A-8B37-2F42-AAB3-C6F01747601E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37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sparse index</a:t>
            </a:r>
          </a:p>
        </p:txBody>
      </p:sp>
      <p:sp>
        <p:nvSpPr>
          <p:cNvPr id="337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33799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3855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3856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3857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0" name="Group 1033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33851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33852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33853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1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3847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33848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33849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2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3843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33844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33845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3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3804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3807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3808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33811" name="Rectangle 105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90</a:t>
            </a:r>
          </a:p>
        </p:txBody>
      </p:sp>
      <p:sp>
        <p:nvSpPr>
          <p:cNvPr id="33812" name="Rectangle 105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3813" name="Rectangle 105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3814" name="Rectangle 105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110</a:t>
            </a:r>
          </a:p>
        </p:txBody>
      </p:sp>
      <p:sp>
        <p:nvSpPr>
          <p:cNvPr id="33815" name="Rectangle 106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130</a:t>
            </a:r>
          </a:p>
        </p:txBody>
      </p:sp>
      <p:sp>
        <p:nvSpPr>
          <p:cNvPr id="33816" name="Rectangle 106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Rectangle 106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106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150</a:t>
            </a:r>
          </a:p>
        </p:txBody>
      </p:sp>
      <p:sp>
        <p:nvSpPr>
          <p:cNvPr id="33819" name="Line 106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1065"/>
          <p:cNvSpPr>
            <a:spLocks noChangeShapeType="1"/>
          </p:cNvSpPr>
          <p:nvPr/>
        </p:nvSpPr>
        <p:spPr bwMode="auto">
          <a:xfrm>
            <a:off x="4322763" y="2828926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1066"/>
          <p:cNvSpPr>
            <a:spLocks noChangeShapeType="1"/>
          </p:cNvSpPr>
          <p:nvPr/>
        </p:nvSpPr>
        <p:spPr bwMode="auto">
          <a:xfrm>
            <a:off x="4338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1067"/>
          <p:cNvSpPr>
            <a:spLocks noChangeShapeType="1"/>
          </p:cNvSpPr>
          <p:nvPr/>
        </p:nvSpPr>
        <p:spPr bwMode="auto">
          <a:xfrm>
            <a:off x="4308476" y="3435351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Text Box 1069"/>
          <p:cNvSpPr txBox="1">
            <a:spLocks noChangeArrowheads="1"/>
          </p:cNvSpPr>
          <p:nvPr/>
        </p:nvSpPr>
        <p:spPr bwMode="auto">
          <a:xfrm>
            <a:off x="1489075" y="1249364"/>
            <a:ext cx="508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records 30 &amp; 40</a:t>
            </a:r>
            <a:endParaRPr lang="en-US"/>
          </a:p>
        </p:txBody>
      </p:sp>
      <p:grpSp>
        <p:nvGrpSpPr>
          <p:cNvPr id="33824" name="Group 1084"/>
          <p:cNvGrpSpPr>
            <a:grpSpLocks/>
          </p:cNvGrpSpPr>
          <p:nvPr/>
        </p:nvGrpSpPr>
        <p:grpSpPr bwMode="auto">
          <a:xfrm>
            <a:off x="6769101" y="2962275"/>
            <a:ext cx="2640013" cy="596900"/>
            <a:chOff x="3304" y="1866"/>
            <a:chExt cx="1663" cy="376"/>
          </a:xfrm>
        </p:grpSpPr>
        <p:sp>
          <p:nvSpPr>
            <p:cNvPr id="33839" name="Rectangle 1070" descr="Large grid"/>
            <p:cNvSpPr>
              <a:spLocks noChangeArrowheads="1"/>
            </p:cNvSpPr>
            <p:nvPr/>
          </p:nvSpPr>
          <p:spPr bwMode="auto">
            <a:xfrm>
              <a:off x="3671" y="1866"/>
              <a:ext cx="1296" cy="376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40" name="Group 1081"/>
            <p:cNvGrpSpPr>
              <a:grpSpLocks/>
            </p:cNvGrpSpPr>
            <p:nvPr/>
          </p:nvGrpSpPr>
          <p:grpSpPr bwMode="auto">
            <a:xfrm>
              <a:off x="3304" y="1872"/>
              <a:ext cx="216" cy="182"/>
              <a:chOff x="336" y="3064"/>
              <a:chExt cx="408" cy="344"/>
            </a:xfrm>
          </p:grpSpPr>
          <p:sp>
            <p:nvSpPr>
              <p:cNvPr id="33841" name="Freeform 1082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2" name="Freeform 1083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825" name="Group 1091"/>
          <p:cNvGrpSpPr>
            <a:grpSpLocks/>
          </p:cNvGrpSpPr>
          <p:nvPr/>
        </p:nvGrpSpPr>
        <p:grpSpPr bwMode="auto">
          <a:xfrm>
            <a:off x="3225800" y="2633664"/>
            <a:ext cx="4076700" cy="1989137"/>
            <a:chOff x="1072" y="1659"/>
            <a:chExt cx="2568" cy="1253"/>
          </a:xfrm>
        </p:grpSpPr>
        <p:sp>
          <p:nvSpPr>
            <p:cNvPr id="33826" name="Rectangle 1068" descr="Large grid"/>
            <p:cNvSpPr>
              <a:spLocks noChangeArrowheads="1"/>
            </p:cNvSpPr>
            <p:nvPr/>
          </p:nvSpPr>
          <p:spPr bwMode="auto">
            <a:xfrm>
              <a:off x="1351" y="2082"/>
              <a:ext cx="560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27" name="Group 1075"/>
            <p:cNvGrpSpPr>
              <a:grpSpLocks/>
            </p:cNvGrpSpPr>
            <p:nvPr/>
          </p:nvGrpSpPr>
          <p:grpSpPr bwMode="auto">
            <a:xfrm>
              <a:off x="2592" y="2160"/>
              <a:ext cx="216" cy="182"/>
              <a:chOff x="336" y="3064"/>
              <a:chExt cx="408" cy="344"/>
            </a:xfrm>
          </p:grpSpPr>
          <p:sp>
            <p:nvSpPr>
              <p:cNvPr id="33837" name="Freeform 1076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8" name="Freeform 1077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8" name="Group 1078"/>
            <p:cNvGrpSpPr>
              <a:grpSpLocks/>
            </p:cNvGrpSpPr>
            <p:nvPr/>
          </p:nvGrpSpPr>
          <p:grpSpPr bwMode="auto">
            <a:xfrm>
              <a:off x="2144" y="2304"/>
              <a:ext cx="216" cy="182"/>
              <a:chOff x="336" y="3064"/>
              <a:chExt cx="408" cy="344"/>
            </a:xfrm>
          </p:grpSpPr>
          <p:sp>
            <p:nvSpPr>
              <p:cNvPr id="33835" name="Freeform 1079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6" name="Freeform 1080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9" name="Line 1085"/>
            <p:cNvSpPr>
              <a:spLocks noChangeShapeType="1"/>
            </p:cNvSpPr>
            <p:nvPr/>
          </p:nvSpPr>
          <p:spPr bwMode="auto">
            <a:xfrm>
              <a:off x="1792" y="1776"/>
              <a:ext cx="1824" cy="6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1086"/>
            <p:cNvSpPr>
              <a:spLocks noChangeShapeType="1"/>
            </p:cNvSpPr>
            <p:nvPr/>
          </p:nvSpPr>
          <p:spPr bwMode="auto">
            <a:xfrm>
              <a:off x="1792" y="1984"/>
              <a:ext cx="1848" cy="9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Freeform 1087"/>
            <p:cNvSpPr>
              <a:spLocks/>
            </p:cNvSpPr>
            <p:nvPr/>
          </p:nvSpPr>
          <p:spPr bwMode="auto">
            <a:xfrm>
              <a:off x="1305" y="1744"/>
              <a:ext cx="303" cy="164"/>
            </a:xfrm>
            <a:custGeom>
              <a:avLst/>
              <a:gdLst>
                <a:gd name="T0" fmla="*/ 47 w 303"/>
                <a:gd name="T1" fmla="*/ 136 h 164"/>
                <a:gd name="T2" fmla="*/ 103 w 303"/>
                <a:gd name="T3" fmla="*/ 112 h 164"/>
                <a:gd name="T4" fmla="*/ 135 w 303"/>
                <a:gd name="T5" fmla="*/ 88 h 164"/>
                <a:gd name="T6" fmla="*/ 199 w 303"/>
                <a:gd name="T7" fmla="*/ 64 h 164"/>
                <a:gd name="T8" fmla="*/ 263 w 303"/>
                <a:gd name="T9" fmla="*/ 40 h 164"/>
                <a:gd name="T10" fmla="*/ 303 w 303"/>
                <a:gd name="T11" fmla="*/ 0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164"/>
                <a:gd name="T20" fmla="*/ 303 w 303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164">
                  <a:moveTo>
                    <a:pt x="47" y="136"/>
                  </a:moveTo>
                  <a:cubicBezTo>
                    <a:pt x="134" y="78"/>
                    <a:pt x="0" y="164"/>
                    <a:pt x="103" y="112"/>
                  </a:cubicBezTo>
                  <a:cubicBezTo>
                    <a:pt x="115" y="106"/>
                    <a:pt x="123" y="94"/>
                    <a:pt x="135" y="88"/>
                  </a:cubicBezTo>
                  <a:cubicBezTo>
                    <a:pt x="155" y="78"/>
                    <a:pt x="178" y="72"/>
                    <a:pt x="199" y="64"/>
                  </a:cubicBezTo>
                  <a:cubicBezTo>
                    <a:pt x="234" y="51"/>
                    <a:pt x="230" y="63"/>
                    <a:pt x="263" y="40"/>
                  </a:cubicBezTo>
                  <a:cubicBezTo>
                    <a:pt x="263" y="40"/>
                    <a:pt x="299" y="4"/>
                    <a:pt x="30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Freeform 1088"/>
            <p:cNvSpPr>
              <a:spLocks/>
            </p:cNvSpPr>
            <p:nvPr/>
          </p:nvSpPr>
          <p:spPr bwMode="auto">
            <a:xfrm>
              <a:off x="1321" y="1904"/>
              <a:ext cx="303" cy="164"/>
            </a:xfrm>
            <a:custGeom>
              <a:avLst/>
              <a:gdLst>
                <a:gd name="T0" fmla="*/ 47 w 303"/>
                <a:gd name="T1" fmla="*/ 136 h 164"/>
                <a:gd name="T2" fmla="*/ 103 w 303"/>
                <a:gd name="T3" fmla="*/ 112 h 164"/>
                <a:gd name="T4" fmla="*/ 135 w 303"/>
                <a:gd name="T5" fmla="*/ 88 h 164"/>
                <a:gd name="T6" fmla="*/ 199 w 303"/>
                <a:gd name="T7" fmla="*/ 64 h 164"/>
                <a:gd name="T8" fmla="*/ 263 w 303"/>
                <a:gd name="T9" fmla="*/ 40 h 164"/>
                <a:gd name="T10" fmla="*/ 303 w 303"/>
                <a:gd name="T11" fmla="*/ 0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164"/>
                <a:gd name="T20" fmla="*/ 303 w 303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164">
                  <a:moveTo>
                    <a:pt x="47" y="136"/>
                  </a:moveTo>
                  <a:cubicBezTo>
                    <a:pt x="134" y="78"/>
                    <a:pt x="0" y="164"/>
                    <a:pt x="103" y="112"/>
                  </a:cubicBezTo>
                  <a:cubicBezTo>
                    <a:pt x="115" y="106"/>
                    <a:pt x="123" y="94"/>
                    <a:pt x="135" y="88"/>
                  </a:cubicBezTo>
                  <a:cubicBezTo>
                    <a:pt x="155" y="78"/>
                    <a:pt x="178" y="72"/>
                    <a:pt x="199" y="64"/>
                  </a:cubicBezTo>
                  <a:cubicBezTo>
                    <a:pt x="234" y="51"/>
                    <a:pt x="230" y="63"/>
                    <a:pt x="263" y="40"/>
                  </a:cubicBezTo>
                  <a:cubicBezTo>
                    <a:pt x="263" y="40"/>
                    <a:pt x="299" y="4"/>
                    <a:pt x="30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1089"/>
            <p:cNvSpPr txBox="1">
              <a:spLocks noChangeArrowheads="1"/>
            </p:cNvSpPr>
            <p:nvPr/>
          </p:nvSpPr>
          <p:spPr bwMode="auto">
            <a:xfrm>
              <a:off x="1072" y="1659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rgbClr val="FF0000"/>
                  </a:solidFill>
                </a:rPr>
                <a:t>50</a:t>
              </a:r>
              <a:endParaRPr lang="en-US"/>
            </a:p>
          </p:txBody>
        </p:sp>
        <p:sp>
          <p:nvSpPr>
            <p:cNvPr id="33834" name="Text Box 1090"/>
            <p:cNvSpPr txBox="1">
              <a:spLocks noChangeArrowheads="1"/>
            </p:cNvSpPr>
            <p:nvPr/>
          </p:nvSpPr>
          <p:spPr bwMode="auto">
            <a:xfrm>
              <a:off x="1080" y="1867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rgbClr val="FF0000"/>
                  </a:solidFill>
                </a:rPr>
                <a:t>70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07A839B-757E-C340-80B5-EF86251CB6C5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34821" name="Rectangle 46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dense index</a:t>
            </a:r>
          </a:p>
        </p:txBody>
      </p:sp>
      <p:sp>
        <p:nvSpPr>
          <p:cNvPr id="34822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34823" name="Group 4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4863" name="Rectangle 4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4864" name="Rectangle 5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4865" name="Rectangle 5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Rectangle 5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4" name="Group 53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34859" name="Rectangle 5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  <a:endParaRPr lang="en-US"/>
            </a:p>
          </p:txBody>
        </p:sp>
        <p:sp>
          <p:nvSpPr>
            <p:cNvPr id="34860" name="Rectangle 5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34861" name="Rectangle 5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Rectangle 5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5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4855" name="Rectangle 5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34856" name="Rectangle 6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34857" name="Rectangle 6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Rectangle 6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6" name="Group 6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4851" name="Rectangle 6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34852" name="Rectangle 6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34853" name="Rectangle 6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Rectangle 6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7" name="Rectangle 6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4828" name="Rectangle 6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7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7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4831" name="Rectangle 7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4832" name="Rectangle 7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7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Rectangle 7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4835" name="Rectangle 7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4836" name="Rectangle 7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4837" name="Rectangle 7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4838" name="Rectangle 7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4839" name="Rectangle 8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34840" name="Rectangle 8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Rectangle 8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8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4843" name="Line 8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85"/>
          <p:cNvSpPr>
            <a:spLocks noChangeShapeType="1"/>
          </p:cNvSpPr>
          <p:nvPr/>
        </p:nvSpPr>
        <p:spPr bwMode="auto">
          <a:xfrm flipV="1">
            <a:off x="4322764" y="2590801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Line 86"/>
          <p:cNvSpPr>
            <a:spLocks noChangeShapeType="1"/>
          </p:cNvSpPr>
          <p:nvPr/>
        </p:nvSpPr>
        <p:spPr bwMode="auto">
          <a:xfrm flipV="1">
            <a:off x="4338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Line 87"/>
          <p:cNvSpPr>
            <a:spLocks noChangeShapeType="1"/>
          </p:cNvSpPr>
          <p:nvPr/>
        </p:nvSpPr>
        <p:spPr bwMode="auto">
          <a:xfrm flipV="1">
            <a:off x="4308476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Line 88"/>
          <p:cNvSpPr>
            <a:spLocks noChangeShapeType="1"/>
          </p:cNvSpPr>
          <p:nvPr/>
        </p:nvSpPr>
        <p:spPr bwMode="auto">
          <a:xfrm flipV="1">
            <a:off x="4419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89"/>
          <p:cNvSpPr>
            <a:spLocks noChangeShapeType="1"/>
          </p:cNvSpPr>
          <p:nvPr/>
        </p:nvSpPr>
        <p:spPr bwMode="auto">
          <a:xfrm flipV="1">
            <a:off x="4419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90"/>
          <p:cNvSpPr>
            <a:spLocks noChangeShapeType="1"/>
          </p:cNvSpPr>
          <p:nvPr/>
        </p:nvSpPr>
        <p:spPr bwMode="auto">
          <a:xfrm>
            <a:off x="4419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91"/>
          <p:cNvSpPr>
            <a:spLocks noChangeShapeType="1"/>
          </p:cNvSpPr>
          <p:nvPr/>
        </p:nvSpPr>
        <p:spPr bwMode="auto">
          <a:xfrm>
            <a:off x="4419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D65516-CC34-8F4F-B259-2962307F6B8B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dense index</a:t>
            </a:r>
          </a:p>
        </p:txBody>
      </p:sp>
      <p:sp>
        <p:nvSpPr>
          <p:cNvPr id="358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35847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5887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5888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5889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8" name="Rectangle 1034"/>
          <p:cNvSpPr>
            <a:spLocks noChangeArrowheads="1"/>
          </p:cNvSpPr>
          <p:nvPr/>
        </p:nvSpPr>
        <p:spPr bwMode="auto">
          <a:xfrm>
            <a:off x="7334250" y="32623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  <a:endParaRPr lang="en-US"/>
          </a:p>
        </p:txBody>
      </p:sp>
      <p:sp>
        <p:nvSpPr>
          <p:cNvPr id="35849" name="Rectangle 1035"/>
          <p:cNvSpPr>
            <a:spLocks noChangeArrowheads="1"/>
          </p:cNvSpPr>
          <p:nvPr/>
        </p:nvSpPr>
        <p:spPr bwMode="auto">
          <a:xfrm>
            <a:off x="7334250" y="29575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35850" name="Rectangle 1036"/>
          <p:cNvSpPr>
            <a:spLocks noChangeArrowheads="1"/>
          </p:cNvSpPr>
          <p:nvPr/>
        </p:nvSpPr>
        <p:spPr bwMode="auto">
          <a:xfrm>
            <a:off x="7791450" y="29575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037"/>
          <p:cNvSpPr>
            <a:spLocks noChangeArrowheads="1"/>
          </p:cNvSpPr>
          <p:nvPr/>
        </p:nvSpPr>
        <p:spPr bwMode="auto">
          <a:xfrm>
            <a:off x="7791450" y="32623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52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5883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35884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35885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3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5879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35880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35881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4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5855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5858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5859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5862" name="Rectangle 105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5863" name="Rectangle 105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5864" name="Rectangle 105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5865" name="Rectangle 105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5866" name="Rectangle 106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35867" name="Rectangle 106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106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106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5870" name="Line 106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Line 1065"/>
          <p:cNvSpPr>
            <a:spLocks noChangeShapeType="1"/>
          </p:cNvSpPr>
          <p:nvPr/>
        </p:nvSpPr>
        <p:spPr bwMode="auto">
          <a:xfrm flipV="1">
            <a:off x="4322764" y="2590801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1066"/>
          <p:cNvSpPr>
            <a:spLocks noChangeShapeType="1"/>
          </p:cNvSpPr>
          <p:nvPr/>
        </p:nvSpPr>
        <p:spPr bwMode="auto">
          <a:xfrm flipV="1">
            <a:off x="4338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1067"/>
          <p:cNvSpPr>
            <a:spLocks noChangeShapeType="1"/>
          </p:cNvSpPr>
          <p:nvPr/>
        </p:nvSpPr>
        <p:spPr bwMode="auto">
          <a:xfrm flipV="1">
            <a:off x="4308476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1068"/>
          <p:cNvSpPr>
            <a:spLocks noChangeShapeType="1"/>
          </p:cNvSpPr>
          <p:nvPr/>
        </p:nvSpPr>
        <p:spPr bwMode="auto">
          <a:xfrm flipV="1">
            <a:off x="4419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1069"/>
          <p:cNvSpPr>
            <a:spLocks noChangeShapeType="1"/>
          </p:cNvSpPr>
          <p:nvPr/>
        </p:nvSpPr>
        <p:spPr bwMode="auto">
          <a:xfrm flipV="1">
            <a:off x="4419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Line 1070"/>
          <p:cNvSpPr>
            <a:spLocks noChangeShapeType="1"/>
          </p:cNvSpPr>
          <p:nvPr/>
        </p:nvSpPr>
        <p:spPr bwMode="auto">
          <a:xfrm>
            <a:off x="4419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1071"/>
          <p:cNvSpPr>
            <a:spLocks noChangeShapeType="1"/>
          </p:cNvSpPr>
          <p:nvPr/>
        </p:nvSpPr>
        <p:spPr bwMode="auto">
          <a:xfrm>
            <a:off x="4419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Text Box 1073"/>
          <p:cNvSpPr txBox="1">
            <a:spLocks noChangeArrowheads="1"/>
          </p:cNvSpPr>
          <p:nvPr/>
        </p:nvSpPr>
        <p:spPr bwMode="auto">
          <a:xfrm>
            <a:off x="2100264" y="1249364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E13823-F7EE-D147-82DC-E2DAF969CEFC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dense index</a:t>
            </a:r>
          </a:p>
        </p:txBody>
      </p:sp>
      <p:sp>
        <p:nvSpPr>
          <p:cNvPr id="368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36871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6915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6916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6917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2" name="Rectangle 1034"/>
          <p:cNvSpPr>
            <a:spLocks noChangeArrowheads="1"/>
          </p:cNvSpPr>
          <p:nvPr/>
        </p:nvSpPr>
        <p:spPr bwMode="auto">
          <a:xfrm>
            <a:off x="7334250" y="32623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  <a:endParaRPr lang="en-US"/>
          </a:p>
        </p:txBody>
      </p:sp>
      <p:sp>
        <p:nvSpPr>
          <p:cNvPr id="36873" name="Rectangle 1035"/>
          <p:cNvSpPr>
            <a:spLocks noChangeArrowheads="1"/>
          </p:cNvSpPr>
          <p:nvPr/>
        </p:nvSpPr>
        <p:spPr bwMode="auto">
          <a:xfrm>
            <a:off x="7334250" y="29575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36874" name="Rectangle 1036"/>
          <p:cNvSpPr>
            <a:spLocks noChangeArrowheads="1"/>
          </p:cNvSpPr>
          <p:nvPr/>
        </p:nvSpPr>
        <p:spPr bwMode="auto">
          <a:xfrm>
            <a:off x="7791450" y="29575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1037"/>
          <p:cNvSpPr>
            <a:spLocks noChangeArrowheads="1"/>
          </p:cNvSpPr>
          <p:nvPr/>
        </p:nvSpPr>
        <p:spPr bwMode="auto">
          <a:xfrm>
            <a:off x="7791450" y="32623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6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6911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36912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36913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7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6907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36908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36909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0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8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6879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6882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6883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6886" name="Rectangle 105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6887" name="Rectangle 105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6888" name="Rectangle 105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6889" name="Rectangle 105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6890" name="Rectangle 106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36891" name="Rectangle 106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106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Rectangle 106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6894" name="Line 106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1065"/>
          <p:cNvSpPr>
            <a:spLocks noChangeShapeType="1"/>
          </p:cNvSpPr>
          <p:nvPr/>
        </p:nvSpPr>
        <p:spPr bwMode="auto">
          <a:xfrm flipV="1">
            <a:off x="4322764" y="2590801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1066"/>
          <p:cNvSpPr>
            <a:spLocks noChangeShapeType="1"/>
          </p:cNvSpPr>
          <p:nvPr/>
        </p:nvSpPr>
        <p:spPr bwMode="auto">
          <a:xfrm flipV="1">
            <a:off x="4338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Line 1067"/>
          <p:cNvSpPr>
            <a:spLocks noChangeShapeType="1"/>
          </p:cNvSpPr>
          <p:nvPr/>
        </p:nvSpPr>
        <p:spPr bwMode="auto">
          <a:xfrm flipV="1">
            <a:off x="4308476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Line 1068"/>
          <p:cNvSpPr>
            <a:spLocks noChangeShapeType="1"/>
          </p:cNvSpPr>
          <p:nvPr/>
        </p:nvSpPr>
        <p:spPr bwMode="auto">
          <a:xfrm flipV="1">
            <a:off x="4419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Line 1069"/>
          <p:cNvSpPr>
            <a:spLocks noChangeShapeType="1"/>
          </p:cNvSpPr>
          <p:nvPr/>
        </p:nvSpPr>
        <p:spPr bwMode="auto">
          <a:xfrm flipV="1">
            <a:off x="4419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0" name="Line 1070"/>
          <p:cNvSpPr>
            <a:spLocks noChangeShapeType="1"/>
          </p:cNvSpPr>
          <p:nvPr/>
        </p:nvSpPr>
        <p:spPr bwMode="auto">
          <a:xfrm>
            <a:off x="4419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Line 1071"/>
          <p:cNvSpPr>
            <a:spLocks noChangeShapeType="1"/>
          </p:cNvSpPr>
          <p:nvPr/>
        </p:nvSpPr>
        <p:spPr bwMode="auto">
          <a:xfrm>
            <a:off x="4419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Text Box 1073"/>
          <p:cNvSpPr txBox="1">
            <a:spLocks noChangeArrowheads="1"/>
          </p:cNvSpPr>
          <p:nvPr/>
        </p:nvSpPr>
        <p:spPr bwMode="auto">
          <a:xfrm>
            <a:off x="2100264" y="1249364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 30</a:t>
            </a:r>
            <a:endParaRPr lang="en-US"/>
          </a:p>
        </p:txBody>
      </p:sp>
      <p:grpSp>
        <p:nvGrpSpPr>
          <p:cNvPr id="36903" name="Group 1093"/>
          <p:cNvGrpSpPr>
            <a:grpSpLocks/>
          </p:cNvGrpSpPr>
          <p:nvPr/>
        </p:nvGrpSpPr>
        <p:grpSpPr bwMode="auto">
          <a:xfrm>
            <a:off x="7339013" y="2895601"/>
            <a:ext cx="2057400" cy="676275"/>
            <a:chOff x="3663" y="1824"/>
            <a:chExt cx="1296" cy="426"/>
          </a:xfrm>
        </p:grpSpPr>
        <p:sp>
          <p:nvSpPr>
            <p:cNvPr id="36904" name="Freeform 1076"/>
            <p:cNvSpPr>
              <a:spLocks/>
            </p:cNvSpPr>
            <p:nvPr/>
          </p:nvSpPr>
          <p:spPr bwMode="auto">
            <a:xfrm>
              <a:off x="3680" y="1910"/>
              <a:ext cx="264" cy="146"/>
            </a:xfrm>
            <a:custGeom>
              <a:avLst/>
              <a:gdLst>
                <a:gd name="T0" fmla="*/ 0 w 216"/>
                <a:gd name="T1" fmla="*/ 146 h 106"/>
                <a:gd name="T2" fmla="*/ 39 w 216"/>
                <a:gd name="T3" fmla="*/ 124 h 106"/>
                <a:gd name="T4" fmla="*/ 59 w 216"/>
                <a:gd name="T5" fmla="*/ 91 h 106"/>
                <a:gd name="T6" fmla="*/ 235 w 216"/>
                <a:gd name="T7" fmla="*/ 36 h 106"/>
                <a:gd name="T8" fmla="*/ 264 w 216"/>
                <a:gd name="T9" fmla="*/ 3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06"/>
                <a:gd name="T17" fmla="*/ 216 w 21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06">
                  <a:moveTo>
                    <a:pt x="0" y="106"/>
                  </a:moveTo>
                  <a:cubicBezTo>
                    <a:pt x="11" y="101"/>
                    <a:pt x="23" y="98"/>
                    <a:pt x="32" y="90"/>
                  </a:cubicBezTo>
                  <a:cubicBezTo>
                    <a:pt x="39" y="84"/>
                    <a:pt x="39" y="70"/>
                    <a:pt x="48" y="66"/>
                  </a:cubicBezTo>
                  <a:cubicBezTo>
                    <a:pt x="87" y="46"/>
                    <a:pt x="150" y="40"/>
                    <a:pt x="192" y="26"/>
                  </a:cubicBezTo>
                  <a:cubicBezTo>
                    <a:pt x="209" y="0"/>
                    <a:pt x="198" y="2"/>
                    <a:pt x="216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Rectangle 1072" descr="Large grid"/>
            <p:cNvSpPr>
              <a:spLocks noChangeArrowheads="1"/>
            </p:cNvSpPr>
            <p:nvPr/>
          </p:nvSpPr>
          <p:spPr bwMode="auto">
            <a:xfrm>
              <a:off x="3663" y="2058"/>
              <a:ext cx="1296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Text Box 1075"/>
            <p:cNvSpPr txBox="1">
              <a:spLocks noChangeArrowheads="1"/>
            </p:cNvSpPr>
            <p:nvPr/>
          </p:nvSpPr>
          <p:spPr bwMode="auto">
            <a:xfrm>
              <a:off x="3942" y="182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40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A64398-A740-7746-93BA-C409ED2D1624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78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dense index</a:t>
            </a:r>
          </a:p>
        </p:txBody>
      </p:sp>
      <p:sp>
        <p:nvSpPr>
          <p:cNvPr id="378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  <a:p>
            <a:pPr algn="ctr" eaLnBrk="1" hangingPunct="1">
              <a:buFontTx/>
              <a:buNone/>
            </a:pPr>
            <a:endParaRPr lang="en-US" sz="1200" b="1">
              <a:latin typeface="Tahoma" charset="0"/>
            </a:endParaRPr>
          </a:p>
        </p:txBody>
      </p:sp>
      <p:grpSp>
        <p:nvGrpSpPr>
          <p:cNvPr id="37895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7946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7947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7948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9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6" name="Rectangle 1034"/>
          <p:cNvSpPr>
            <a:spLocks noChangeArrowheads="1"/>
          </p:cNvSpPr>
          <p:nvPr/>
        </p:nvSpPr>
        <p:spPr bwMode="auto">
          <a:xfrm>
            <a:off x="7334250" y="32623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  <a:endParaRPr lang="en-US"/>
          </a:p>
        </p:txBody>
      </p:sp>
      <p:sp>
        <p:nvSpPr>
          <p:cNvPr id="37897" name="Rectangle 1035"/>
          <p:cNvSpPr>
            <a:spLocks noChangeArrowheads="1"/>
          </p:cNvSpPr>
          <p:nvPr/>
        </p:nvSpPr>
        <p:spPr bwMode="auto">
          <a:xfrm>
            <a:off x="7334250" y="29575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37898" name="Rectangle 1036"/>
          <p:cNvSpPr>
            <a:spLocks noChangeArrowheads="1"/>
          </p:cNvSpPr>
          <p:nvPr/>
        </p:nvSpPr>
        <p:spPr bwMode="auto">
          <a:xfrm>
            <a:off x="7791450" y="29575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037"/>
          <p:cNvSpPr>
            <a:spLocks noChangeArrowheads="1"/>
          </p:cNvSpPr>
          <p:nvPr/>
        </p:nvSpPr>
        <p:spPr bwMode="auto">
          <a:xfrm>
            <a:off x="7791450" y="32623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00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7942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  <a:endParaRPr lang="en-US"/>
            </a:p>
          </p:txBody>
        </p:sp>
        <p:sp>
          <p:nvSpPr>
            <p:cNvPr id="37943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</a:p>
          </p:txBody>
        </p:sp>
        <p:sp>
          <p:nvSpPr>
            <p:cNvPr id="37944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5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1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7938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80</a:t>
              </a:r>
              <a:endParaRPr lang="en-US"/>
            </a:p>
          </p:txBody>
        </p:sp>
        <p:sp>
          <p:nvSpPr>
            <p:cNvPr id="37939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70</a:t>
              </a:r>
            </a:p>
          </p:txBody>
        </p:sp>
        <p:sp>
          <p:nvSpPr>
            <p:cNvPr id="37940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1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2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7903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7906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7907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7910" name="Rectangle 1056"/>
          <p:cNvSpPr>
            <a:spLocks noChangeArrowheads="1"/>
          </p:cNvSpPr>
          <p:nvPr/>
        </p:nvSpPr>
        <p:spPr bwMode="auto">
          <a:xfrm>
            <a:off x="3659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7911" name="Rectangle 1057"/>
          <p:cNvSpPr>
            <a:spLocks noChangeArrowheads="1"/>
          </p:cNvSpPr>
          <p:nvPr/>
        </p:nvSpPr>
        <p:spPr bwMode="auto">
          <a:xfrm>
            <a:off x="4116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7912" name="Rectangle 1058"/>
          <p:cNvSpPr>
            <a:spLocks noChangeArrowheads="1"/>
          </p:cNvSpPr>
          <p:nvPr/>
        </p:nvSpPr>
        <p:spPr bwMode="auto">
          <a:xfrm>
            <a:off x="4116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Symbol" charset="0"/>
            </a:endParaRPr>
          </a:p>
          <a:p>
            <a:pPr algn="ctr"/>
            <a:endParaRPr lang="en-US">
              <a:latin typeface="Symbol" charset="0"/>
            </a:endParaRPr>
          </a:p>
        </p:txBody>
      </p:sp>
      <p:sp>
        <p:nvSpPr>
          <p:cNvPr id="37913" name="Rectangle 1059"/>
          <p:cNvSpPr>
            <a:spLocks noChangeArrowheads="1"/>
          </p:cNvSpPr>
          <p:nvPr/>
        </p:nvSpPr>
        <p:spPr bwMode="auto">
          <a:xfrm>
            <a:off x="3659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7914" name="Rectangle 1060"/>
          <p:cNvSpPr>
            <a:spLocks noChangeArrowheads="1"/>
          </p:cNvSpPr>
          <p:nvPr/>
        </p:nvSpPr>
        <p:spPr bwMode="auto">
          <a:xfrm>
            <a:off x="3659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70</a:t>
            </a:r>
          </a:p>
        </p:txBody>
      </p:sp>
      <p:sp>
        <p:nvSpPr>
          <p:cNvPr id="37915" name="Rectangle 1061"/>
          <p:cNvSpPr>
            <a:spLocks noChangeArrowheads="1"/>
          </p:cNvSpPr>
          <p:nvPr/>
        </p:nvSpPr>
        <p:spPr bwMode="auto">
          <a:xfrm>
            <a:off x="4116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1062"/>
          <p:cNvSpPr>
            <a:spLocks noChangeArrowheads="1"/>
          </p:cNvSpPr>
          <p:nvPr/>
        </p:nvSpPr>
        <p:spPr bwMode="auto">
          <a:xfrm>
            <a:off x="4116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Rectangle 1063"/>
          <p:cNvSpPr>
            <a:spLocks noChangeArrowheads="1"/>
          </p:cNvSpPr>
          <p:nvPr/>
        </p:nvSpPr>
        <p:spPr bwMode="auto">
          <a:xfrm>
            <a:off x="3659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7918" name="Line 1064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1065"/>
          <p:cNvSpPr>
            <a:spLocks noChangeShapeType="1"/>
          </p:cNvSpPr>
          <p:nvPr/>
        </p:nvSpPr>
        <p:spPr bwMode="auto">
          <a:xfrm flipV="1">
            <a:off x="4322764" y="2590801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1066"/>
          <p:cNvSpPr>
            <a:spLocks noChangeShapeType="1"/>
          </p:cNvSpPr>
          <p:nvPr/>
        </p:nvSpPr>
        <p:spPr bwMode="auto">
          <a:xfrm flipV="1">
            <a:off x="4338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Line 1067"/>
          <p:cNvSpPr>
            <a:spLocks noChangeShapeType="1"/>
          </p:cNvSpPr>
          <p:nvPr/>
        </p:nvSpPr>
        <p:spPr bwMode="auto">
          <a:xfrm flipV="1">
            <a:off x="4308476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1068"/>
          <p:cNvSpPr>
            <a:spLocks noChangeShapeType="1"/>
          </p:cNvSpPr>
          <p:nvPr/>
        </p:nvSpPr>
        <p:spPr bwMode="auto">
          <a:xfrm flipV="1">
            <a:off x="4419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1069"/>
          <p:cNvSpPr>
            <a:spLocks noChangeShapeType="1"/>
          </p:cNvSpPr>
          <p:nvPr/>
        </p:nvSpPr>
        <p:spPr bwMode="auto">
          <a:xfrm flipV="1">
            <a:off x="4419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Line 1070"/>
          <p:cNvSpPr>
            <a:spLocks noChangeShapeType="1"/>
          </p:cNvSpPr>
          <p:nvPr/>
        </p:nvSpPr>
        <p:spPr bwMode="auto">
          <a:xfrm>
            <a:off x="4419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Line 1071"/>
          <p:cNvSpPr>
            <a:spLocks noChangeShapeType="1"/>
          </p:cNvSpPr>
          <p:nvPr/>
        </p:nvSpPr>
        <p:spPr bwMode="auto">
          <a:xfrm>
            <a:off x="4419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Text Box 1073"/>
          <p:cNvSpPr txBox="1">
            <a:spLocks noChangeArrowheads="1"/>
          </p:cNvSpPr>
          <p:nvPr/>
        </p:nvSpPr>
        <p:spPr bwMode="auto">
          <a:xfrm>
            <a:off x="2100264" y="1249364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delete record 30</a:t>
            </a:r>
            <a:endParaRPr lang="en-US"/>
          </a:p>
        </p:txBody>
      </p:sp>
      <p:grpSp>
        <p:nvGrpSpPr>
          <p:cNvPr id="37927" name="Group 1093"/>
          <p:cNvGrpSpPr>
            <a:grpSpLocks/>
          </p:cNvGrpSpPr>
          <p:nvPr/>
        </p:nvGrpSpPr>
        <p:grpSpPr bwMode="auto">
          <a:xfrm>
            <a:off x="7339013" y="2895601"/>
            <a:ext cx="2057400" cy="676275"/>
            <a:chOff x="3663" y="1824"/>
            <a:chExt cx="1296" cy="426"/>
          </a:xfrm>
        </p:grpSpPr>
        <p:sp>
          <p:nvSpPr>
            <p:cNvPr id="37935" name="Freeform 1076"/>
            <p:cNvSpPr>
              <a:spLocks/>
            </p:cNvSpPr>
            <p:nvPr/>
          </p:nvSpPr>
          <p:spPr bwMode="auto">
            <a:xfrm>
              <a:off x="3680" y="1910"/>
              <a:ext cx="264" cy="146"/>
            </a:xfrm>
            <a:custGeom>
              <a:avLst/>
              <a:gdLst>
                <a:gd name="T0" fmla="*/ 0 w 216"/>
                <a:gd name="T1" fmla="*/ 146 h 106"/>
                <a:gd name="T2" fmla="*/ 39 w 216"/>
                <a:gd name="T3" fmla="*/ 124 h 106"/>
                <a:gd name="T4" fmla="*/ 59 w 216"/>
                <a:gd name="T5" fmla="*/ 91 h 106"/>
                <a:gd name="T6" fmla="*/ 235 w 216"/>
                <a:gd name="T7" fmla="*/ 36 h 106"/>
                <a:gd name="T8" fmla="*/ 264 w 216"/>
                <a:gd name="T9" fmla="*/ 3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06"/>
                <a:gd name="T17" fmla="*/ 216 w 21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06">
                  <a:moveTo>
                    <a:pt x="0" y="106"/>
                  </a:moveTo>
                  <a:cubicBezTo>
                    <a:pt x="11" y="101"/>
                    <a:pt x="23" y="98"/>
                    <a:pt x="32" y="90"/>
                  </a:cubicBezTo>
                  <a:cubicBezTo>
                    <a:pt x="39" y="84"/>
                    <a:pt x="39" y="70"/>
                    <a:pt x="48" y="66"/>
                  </a:cubicBezTo>
                  <a:cubicBezTo>
                    <a:pt x="87" y="46"/>
                    <a:pt x="150" y="40"/>
                    <a:pt x="192" y="26"/>
                  </a:cubicBezTo>
                  <a:cubicBezTo>
                    <a:pt x="209" y="0"/>
                    <a:pt x="198" y="2"/>
                    <a:pt x="216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Rectangle 1072" descr="Large grid"/>
            <p:cNvSpPr>
              <a:spLocks noChangeArrowheads="1"/>
            </p:cNvSpPr>
            <p:nvPr/>
          </p:nvSpPr>
          <p:spPr bwMode="auto">
            <a:xfrm>
              <a:off x="3663" y="2058"/>
              <a:ext cx="1296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7" name="Text Box 1075"/>
            <p:cNvSpPr txBox="1">
              <a:spLocks noChangeArrowheads="1"/>
            </p:cNvSpPr>
            <p:nvPr/>
          </p:nvSpPr>
          <p:spPr bwMode="auto">
            <a:xfrm>
              <a:off x="3942" y="182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40</a:t>
              </a:r>
              <a:endParaRPr lang="en-US"/>
            </a:p>
          </p:txBody>
        </p:sp>
      </p:grpSp>
      <p:grpSp>
        <p:nvGrpSpPr>
          <p:cNvPr id="37928" name="Group 1094"/>
          <p:cNvGrpSpPr>
            <a:grpSpLocks/>
          </p:cNvGrpSpPr>
          <p:nvPr/>
        </p:nvGrpSpPr>
        <p:grpSpPr bwMode="auto">
          <a:xfrm>
            <a:off x="3197226" y="2933701"/>
            <a:ext cx="3889375" cy="688975"/>
            <a:chOff x="1054" y="1848"/>
            <a:chExt cx="2450" cy="434"/>
          </a:xfrm>
        </p:grpSpPr>
        <p:sp>
          <p:nvSpPr>
            <p:cNvPr id="37929" name="Rectangle 1074" descr="Large grid"/>
            <p:cNvSpPr>
              <a:spLocks noChangeArrowheads="1"/>
            </p:cNvSpPr>
            <p:nvPr/>
          </p:nvSpPr>
          <p:spPr bwMode="auto">
            <a:xfrm>
              <a:off x="1335" y="2090"/>
              <a:ext cx="576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Text Box 1077"/>
            <p:cNvSpPr txBox="1">
              <a:spLocks noChangeArrowheads="1"/>
            </p:cNvSpPr>
            <p:nvPr/>
          </p:nvSpPr>
          <p:spPr bwMode="auto">
            <a:xfrm>
              <a:off x="1054" y="184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40</a:t>
              </a:r>
              <a:endParaRPr lang="en-US"/>
            </a:p>
          </p:txBody>
        </p:sp>
        <p:sp>
          <p:nvSpPr>
            <p:cNvPr id="37931" name="Freeform 1078"/>
            <p:cNvSpPr>
              <a:spLocks/>
            </p:cNvSpPr>
            <p:nvPr/>
          </p:nvSpPr>
          <p:spPr bwMode="auto">
            <a:xfrm>
              <a:off x="1368" y="1902"/>
              <a:ext cx="264" cy="146"/>
            </a:xfrm>
            <a:custGeom>
              <a:avLst/>
              <a:gdLst>
                <a:gd name="T0" fmla="*/ 0 w 216"/>
                <a:gd name="T1" fmla="*/ 146 h 106"/>
                <a:gd name="T2" fmla="*/ 39 w 216"/>
                <a:gd name="T3" fmla="*/ 124 h 106"/>
                <a:gd name="T4" fmla="*/ 59 w 216"/>
                <a:gd name="T5" fmla="*/ 91 h 106"/>
                <a:gd name="T6" fmla="*/ 235 w 216"/>
                <a:gd name="T7" fmla="*/ 36 h 106"/>
                <a:gd name="T8" fmla="*/ 264 w 216"/>
                <a:gd name="T9" fmla="*/ 3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06"/>
                <a:gd name="T17" fmla="*/ 216 w 21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06">
                  <a:moveTo>
                    <a:pt x="0" y="106"/>
                  </a:moveTo>
                  <a:cubicBezTo>
                    <a:pt x="11" y="101"/>
                    <a:pt x="23" y="98"/>
                    <a:pt x="32" y="90"/>
                  </a:cubicBezTo>
                  <a:cubicBezTo>
                    <a:pt x="39" y="84"/>
                    <a:pt x="39" y="70"/>
                    <a:pt x="48" y="66"/>
                  </a:cubicBezTo>
                  <a:cubicBezTo>
                    <a:pt x="87" y="46"/>
                    <a:pt x="150" y="40"/>
                    <a:pt x="192" y="26"/>
                  </a:cubicBezTo>
                  <a:cubicBezTo>
                    <a:pt x="209" y="0"/>
                    <a:pt x="198" y="2"/>
                    <a:pt x="216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32" name="Group 1088"/>
            <p:cNvGrpSpPr>
              <a:grpSpLocks/>
            </p:cNvGrpSpPr>
            <p:nvPr/>
          </p:nvGrpSpPr>
          <p:grpSpPr bwMode="auto">
            <a:xfrm>
              <a:off x="3208" y="2056"/>
              <a:ext cx="296" cy="186"/>
              <a:chOff x="456" y="3024"/>
              <a:chExt cx="592" cy="312"/>
            </a:xfrm>
          </p:grpSpPr>
          <p:sp>
            <p:nvSpPr>
              <p:cNvPr id="37933" name="Freeform 1089"/>
              <p:cNvSpPr>
                <a:spLocks/>
              </p:cNvSpPr>
              <p:nvPr/>
            </p:nvSpPr>
            <p:spPr bwMode="auto">
              <a:xfrm>
                <a:off x="456" y="3024"/>
                <a:ext cx="520" cy="288"/>
              </a:xfrm>
              <a:custGeom>
                <a:avLst/>
                <a:gdLst>
                  <a:gd name="T0" fmla="*/ 0 w 520"/>
                  <a:gd name="T1" fmla="*/ 0 h 288"/>
                  <a:gd name="T2" fmla="*/ 24 w 520"/>
                  <a:gd name="T3" fmla="*/ 16 h 288"/>
                  <a:gd name="T4" fmla="*/ 40 w 520"/>
                  <a:gd name="T5" fmla="*/ 40 h 288"/>
                  <a:gd name="T6" fmla="*/ 88 w 520"/>
                  <a:gd name="T7" fmla="*/ 56 h 288"/>
                  <a:gd name="T8" fmla="*/ 128 w 520"/>
                  <a:gd name="T9" fmla="*/ 112 h 288"/>
                  <a:gd name="T10" fmla="*/ 136 w 520"/>
                  <a:gd name="T11" fmla="*/ 152 h 288"/>
                  <a:gd name="T12" fmla="*/ 408 w 520"/>
                  <a:gd name="T13" fmla="*/ 232 h 288"/>
                  <a:gd name="T14" fmla="*/ 520 w 520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0"/>
                  <a:gd name="T25" fmla="*/ 0 h 288"/>
                  <a:gd name="T26" fmla="*/ 520 w 520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0" h="288">
                    <a:moveTo>
                      <a:pt x="0" y="0"/>
                    </a:moveTo>
                    <a:cubicBezTo>
                      <a:pt x="8" y="5"/>
                      <a:pt x="17" y="9"/>
                      <a:pt x="24" y="16"/>
                    </a:cubicBezTo>
                    <a:cubicBezTo>
                      <a:pt x="31" y="23"/>
                      <a:pt x="32" y="35"/>
                      <a:pt x="40" y="40"/>
                    </a:cubicBezTo>
                    <a:cubicBezTo>
                      <a:pt x="54" y="49"/>
                      <a:pt x="88" y="56"/>
                      <a:pt x="88" y="56"/>
                    </a:cubicBezTo>
                    <a:cubicBezTo>
                      <a:pt x="89" y="58"/>
                      <a:pt x="125" y="104"/>
                      <a:pt x="128" y="112"/>
                    </a:cubicBezTo>
                    <a:cubicBezTo>
                      <a:pt x="133" y="125"/>
                      <a:pt x="124" y="146"/>
                      <a:pt x="136" y="152"/>
                    </a:cubicBezTo>
                    <a:cubicBezTo>
                      <a:pt x="176" y="173"/>
                      <a:pt x="349" y="215"/>
                      <a:pt x="408" y="232"/>
                    </a:cubicBezTo>
                    <a:cubicBezTo>
                      <a:pt x="433" y="270"/>
                      <a:pt x="474" y="288"/>
                      <a:pt x="520" y="28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4" name="Freeform 1090"/>
              <p:cNvSpPr>
                <a:spLocks/>
              </p:cNvSpPr>
              <p:nvPr/>
            </p:nvSpPr>
            <p:spPr bwMode="auto">
              <a:xfrm>
                <a:off x="504" y="3104"/>
                <a:ext cx="544" cy="232"/>
              </a:xfrm>
              <a:custGeom>
                <a:avLst/>
                <a:gdLst>
                  <a:gd name="T0" fmla="*/ 0 w 544"/>
                  <a:gd name="T1" fmla="*/ 232 h 232"/>
                  <a:gd name="T2" fmla="*/ 64 w 544"/>
                  <a:gd name="T3" fmla="*/ 216 h 232"/>
                  <a:gd name="T4" fmla="*/ 72 w 544"/>
                  <a:gd name="T5" fmla="*/ 152 h 232"/>
                  <a:gd name="T6" fmla="*/ 112 w 544"/>
                  <a:gd name="T7" fmla="*/ 144 h 232"/>
                  <a:gd name="T8" fmla="*/ 280 w 544"/>
                  <a:gd name="T9" fmla="*/ 120 h 232"/>
                  <a:gd name="T10" fmla="*/ 360 w 544"/>
                  <a:gd name="T11" fmla="*/ 64 h 232"/>
                  <a:gd name="T12" fmla="*/ 488 w 544"/>
                  <a:gd name="T13" fmla="*/ 24 h 232"/>
                  <a:gd name="T14" fmla="*/ 544 w 544"/>
                  <a:gd name="T15" fmla="*/ 0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4"/>
                  <a:gd name="T25" fmla="*/ 0 h 232"/>
                  <a:gd name="T26" fmla="*/ 544 w 544"/>
                  <a:gd name="T27" fmla="*/ 232 h 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4" h="232">
                    <a:moveTo>
                      <a:pt x="0" y="232"/>
                    </a:moveTo>
                    <a:cubicBezTo>
                      <a:pt x="13" y="229"/>
                      <a:pt x="62" y="221"/>
                      <a:pt x="64" y="216"/>
                    </a:cubicBezTo>
                    <a:cubicBezTo>
                      <a:pt x="73" y="196"/>
                      <a:pt x="60" y="170"/>
                      <a:pt x="72" y="152"/>
                    </a:cubicBezTo>
                    <a:cubicBezTo>
                      <a:pt x="80" y="141"/>
                      <a:pt x="99" y="146"/>
                      <a:pt x="112" y="144"/>
                    </a:cubicBezTo>
                    <a:cubicBezTo>
                      <a:pt x="166" y="137"/>
                      <a:pt x="228" y="139"/>
                      <a:pt x="280" y="120"/>
                    </a:cubicBezTo>
                    <a:cubicBezTo>
                      <a:pt x="315" y="107"/>
                      <a:pt x="330" y="81"/>
                      <a:pt x="360" y="64"/>
                    </a:cubicBezTo>
                    <a:cubicBezTo>
                      <a:pt x="399" y="42"/>
                      <a:pt x="448" y="44"/>
                      <a:pt x="488" y="24"/>
                    </a:cubicBezTo>
                    <a:cubicBezTo>
                      <a:pt x="509" y="14"/>
                      <a:pt x="519" y="0"/>
                      <a:pt x="544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4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CA231B7-7DD5-FC42-87C4-04DFF52C5D0D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1892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2133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</p:txBody>
      </p:sp>
      <p:grpSp>
        <p:nvGrpSpPr>
          <p:cNvPr id="38919" name="Group 4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8947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8948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8949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0" name="Group 9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38943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44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38945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1" name="Group 14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8939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38940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38941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2" name="Group 19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8935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36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</a:p>
          </p:txBody>
        </p:sp>
        <p:sp>
          <p:nvSpPr>
            <p:cNvPr id="38937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3" name="Rectangle 24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8924" name="Rectangle 25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26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27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8927" name="Rectangle 28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8928" name="Rectangle 29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Rectangle 30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31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8931" name="Line 40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41"/>
          <p:cNvSpPr>
            <a:spLocks noChangeShapeType="1"/>
          </p:cNvSpPr>
          <p:nvPr/>
        </p:nvSpPr>
        <p:spPr bwMode="auto">
          <a:xfrm>
            <a:off x="4322764" y="2828926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42"/>
          <p:cNvSpPr>
            <a:spLocks noChangeShapeType="1"/>
          </p:cNvSpPr>
          <p:nvPr/>
        </p:nvSpPr>
        <p:spPr bwMode="auto">
          <a:xfrm>
            <a:off x="4338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43"/>
          <p:cNvSpPr>
            <a:spLocks noChangeShapeType="1"/>
          </p:cNvSpPr>
          <p:nvPr/>
        </p:nvSpPr>
        <p:spPr bwMode="auto">
          <a:xfrm>
            <a:off x="4343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6CD8C66-0637-C74D-8C40-6F0A5205AD14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39941" name="Rectangle 1026"/>
          <p:cNvSpPr>
            <a:spLocks noChangeArrowheads="1"/>
          </p:cNvSpPr>
          <p:nvPr/>
        </p:nvSpPr>
        <p:spPr bwMode="auto">
          <a:xfrm>
            <a:off x="1892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9942" name="Rectangle 1027"/>
          <p:cNvSpPr>
            <a:spLocks noChangeArrowheads="1"/>
          </p:cNvSpPr>
          <p:nvPr/>
        </p:nvSpPr>
        <p:spPr bwMode="auto">
          <a:xfrm>
            <a:off x="2133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</p:txBody>
      </p:sp>
      <p:grpSp>
        <p:nvGrpSpPr>
          <p:cNvPr id="39943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39972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39973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39974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4" name="Group 1033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39968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969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39970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5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39964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39965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39966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6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39960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961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</a:p>
          </p:txBody>
        </p:sp>
        <p:sp>
          <p:nvSpPr>
            <p:cNvPr id="39962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7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9948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9951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9952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9955" name="Line 1056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1057"/>
          <p:cNvSpPr>
            <a:spLocks noChangeShapeType="1"/>
          </p:cNvSpPr>
          <p:nvPr/>
        </p:nvSpPr>
        <p:spPr bwMode="auto">
          <a:xfrm>
            <a:off x="4322764" y="2828926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1058"/>
          <p:cNvSpPr>
            <a:spLocks noChangeShapeType="1"/>
          </p:cNvSpPr>
          <p:nvPr/>
        </p:nvSpPr>
        <p:spPr bwMode="auto">
          <a:xfrm>
            <a:off x="4338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1059"/>
          <p:cNvSpPr>
            <a:spLocks noChangeShapeType="1"/>
          </p:cNvSpPr>
          <p:nvPr/>
        </p:nvSpPr>
        <p:spPr bwMode="auto">
          <a:xfrm>
            <a:off x="4343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Text Box 1064"/>
          <p:cNvSpPr txBox="1">
            <a:spLocks noChangeArrowheads="1"/>
          </p:cNvSpPr>
          <p:nvPr/>
        </p:nvSpPr>
        <p:spPr bwMode="auto">
          <a:xfrm>
            <a:off x="2151063" y="1249364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insert record 34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104049-5CAE-FA40-80D6-683FBA3E2FDF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40965" name="Rectangle 1026"/>
          <p:cNvSpPr>
            <a:spLocks noChangeArrowheads="1"/>
          </p:cNvSpPr>
          <p:nvPr/>
        </p:nvSpPr>
        <p:spPr bwMode="auto">
          <a:xfrm>
            <a:off x="1892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40966" name="Rectangle 1027"/>
          <p:cNvSpPr>
            <a:spLocks noChangeArrowheads="1"/>
          </p:cNvSpPr>
          <p:nvPr/>
        </p:nvSpPr>
        <p:spPr bwMode="auto">
          <a:xfrm>
            <a:off x="2133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</p:txBody>
      </p:sp>
      <p:grpSp>
        <p:nvGrpSpPr>
          <p:cNvPr id="40967" name="Group 1028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40999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41000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41001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8" name="Group 1033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40995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996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40997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9" name="Group 1038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40991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40992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40993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0" name="Group 1043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40987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988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</a:p>
          </p:txBody>
        </p:sp>
        <p:sp>
          <p:nvSpPr>
            <p:cNvPr id="40989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Rectangle 1048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40972" name="Rectangle 1049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050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051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40975" name="Rectangle 1052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40976" name="Rectangle 1053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1054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Rectangle 1055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40979" name="Line 1056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1057"/>
          <p:cNvSpPr>
            <a:spLocks noChangeShapeType="1"/>
          </p:cNvSpPr>
          <p:nvPr/>
        </p:nvSpPr>
        <p:spPr bwMode="auto">
          <a:xfrm>
            <a:off x="4322764" y="2828926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1058"/>
          <p:cNvSpPr>
            <a:spLocks noChangeShapeType="1"/>
          </p:cNvSpPr>
          <p:nvPr/>
        </p:nvSpPr>
        <p:spPr bwMode="auto">
          <a:xfrm>
            <a:off x="4338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1059"/>
          <p:cNvSpPr>
            <a:spLocks noChangeShapeType="1"/>
          </p:cNvSpPr>
          <p:nvPr/>
        </p:nvSpPr>
        <p:spPr bwMode="auto">
          <a:xfrm>
            <a:off x="4343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1064"/>
          <p:cNvSpPr txBox="1">
            <a:spLocks noChangeArrowheads="1"/>
          </p:cNvSpPr>
          <p:nvPr/>
        </p:nvSpPr>
        <p:spPr bwMode="auto">
          <a:xfrm>
            <a:off x="2151063" y="1249364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insert record 34</a:t>
            </a:r>
            <a:endParaRPr lang="en-US"/>
          </a:p>
        </p:txBody>
      </p:sp>
      <p:grpSp>
        <p:nvGrpSpPr>
          <p:cNvPr id="40984" name="Group 1067"/>
          <p:cNvGrpSpPr>
            <a:grpSpLocks/>
          </p:cNvGrpSpPr>
          <p:nvPr/>
        </p:nvGrpSpPr>
        <p:grpSpPr bwMode="auto">
          <a:xfrm>
            <a:off x="3648076" y="3200400"/>
            <a:ext cx="4194175" cy="2566988"/>
            <a:chOff x="1338" y="2016"/>
            <a:chExt cx="2642" cy="1617"/>
          </a:xfrm>
        </p:grpSpPr>
        <p:sp>
          <p:nvSpPr>
            <p:cNvPr id="40985" name="Text Box 1065"/>
            <p:cNvSpPr txBox="1">
              <a:spLocks noChangeArrowheads="1"/>
            </p:cNvSpPr>
            <p:nvPr/>
          </p:nvSpPr>
          <p:spPr bwMode="auto">
            <a:xfrm>
              <a:off x="3654" y="201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34</a:t>
              </a:r>
              <a:endParaRPr lang="en-US"/>
            </a:p>
          </p:txBody>
        </p:sp>
        <p:sp>
          <p:nvSpPr>
            <p:cNvPr id="40986" name="Text Box 1066"/>
            <p:cNvSpPr txBox="1">
              <a:spLocks noChangeArrowheads="1"/>
            </p:cNvSpPr>
            <p:nvPr/>
          </p:nvSpPr>
          <p:spPr bwMode="auto">
            <a:xfrm>
              <a:off x="1338" y="2877"/>
              <a:ext cx="1953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sz="2400">
                  <a:solidFill>
                    <a:srgbClr val="FF0000"/>
                  </a:solidFill>
                </a:rPr>
                <a:t> our lucky day!</a:t>
              </a:r>
            </a:p>
            <a:p>
              <a:pPr eaLnBrk="1" hangingPunct="1"/>
              <a:r>
                <a:rPr lang="en-US" sz="2400">
                  <a:solidFill>
                    <a:srgbClr val="FF0000"/>
                  </a:solidFill>
                </a:rPr>
                <a:t>   we have free space</a:t>
              </a:r>
            </a:p>
            <a:p>
              <a:pPr eaLnBrk="1" hangingPunct="1"/>
              <a:r>
                <a:rPr lang="en-US" sz="2400">
                  <a:solidFill>
                    <a:srgbClr val="FF0000"/>
                  </a:solidFill>
                </a:rPr>
                <a:t>   where we need it!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6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E48E39-E8B1-014A-A68B-B3D13F37CD2C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1892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2133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</p:txBody>
      </p:sp>
      <p:grpSp>
        <p:nvGrpSpPr>
          <p:cNvPr id="41991" name="Group 4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42020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42021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42022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92" name="Group 9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42016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017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42018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93" name="Group 14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42012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42013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42014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94" name="Group 19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42008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009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</a:p>
          </p:txBody>
        </p:sp>
        <p:sp>
          <p:nvSpPr>
            <p:cNvPr id="42010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5" name="Rectangle 24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41996" name="Rectangle 25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26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27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41999" name="Rectangle 28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42000" name="Rectangle 29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30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Rectangle 31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42003" name="Line 32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33"/>
          <p:cNvSpPr>
            <a:spLocks noChangeShapeType="1"/>
          </p:cNvSpPr>
          <p:nvPr/>
        </p:nvSpPr>
        <p:spPr bwMode="auto">
          <a:xfrm>
            <a:off x="4322764" y="2828926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34"/>
          <p:cNvSpPr>
            <a:spLocks noChangeShapeType="1"/>
          </p:cNvSpPr>
          <p:nvPr/>
        </p:nvSpPr>
        <p:spPr bwMode="auto">
          <a:xfrm>
            <a:off x="4338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35"/>
          <p:cNvSpPr>
            <a:spLocks noChangeShapeType="1"/>
          </p:cNvSpPr>
          <p:nvPr/>
        </p:nvSpPr>
        <p:spPr bwMode="auto">
          <a:xfrm>
            <a:off x="4343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Text Box 40"/>
          <p:cNvSpPr txBox="1">
            <a:spLocks noChangeArrowheads="1"/>
          </p:cNvSpPr>
          <p:nvPr/>
        </p:nvSpPr>
        <p:spPr bwMode="auto">
          <a:xfrm>
            <a:off x="2151063" y="1249364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insert record 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1E074D-4C27-9542-A83D-5FA323BD3E19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1892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2133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</p:txBody>
      </p:sp>
      <p:grpSp>
        <p:nvGrpSpPr>
          <p:cNvPr id="43015" name="Group 4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43052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43053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43054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5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6" name="Group 9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43048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049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43050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" name="Group 14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43044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43045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43046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8" name="Group 19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43040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041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</a:p>
          </p:txBody>
        </p:sp>
        <p:sp>
          <p:nvSpPr>
            <p:cNvPr id="43042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9" name="Rectangle 24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43020" name="Rectangle 25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26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Rectangle 27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43023" name="Rectangle 28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43024" name="Rectangle 29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Rectangle 30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Rectangle 31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43027" name="Line 32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33"/>
          <p:cNvSpPr>
            <a:spLocks noChangeShapeType="1"/>
          </p:cNvSpPr>
          <p:nvPr/>
        </p:nvSpPr>
        <p:spPr bwMode="auto">
          <a:xfrm>
            <a:off x="4322764" y="2828926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34"/>
          <p:cNvSpPr>
            <a:spLocks noChangeShapeType="1"/>
          </p:cNvSpPr>
          <p:nvPr/>
        </p:nvSpPr>
        <p:spPr bwMode="auto">
          <a:xfrm>
            <a:off x="4338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35"/>
          <p:cNvSpPr>
            <a:spLocks noChangeShapeType="1"/>
          </p:cNvSpPr>
          <p:nvPr/>
        </p:nvSpPr>
        <p:spPr bwMode="auto">
          <a:xfrm>
            <a:off x="4343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Text Box 40"/>
          <p:cNvSpPr txBox="1">
            <a:spLocks noChangeArrowheads="1"/>
          </p:cNvSpPr>
          <p:nvPr/>
        </p:nvSpPr>
        <p:spPr bwMode="auto">
          <a:xfrm>
            <a:off x="2151063" y="1249364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insert record 15</a:t>
            </a:r>
            <a:endParaRPr lang="en-US"/>
          </a:p>
        </p:txBody>
      </p:sp>
      <p:grpSp>
        <p:nvGrpSpPr>
          <p:cNvPr id="43032" name="Group 48"/>
          <p:cNvGrpSpPr>
            <a:grpSpLocks/>
          </p:cNvGrpSpPr>
          <p:nvPr/>
        </p:nvGrpSpPr>
        <p:grpSpPr bwMode="auto">
          <a:xfrm>
            <a:off x="3159126" y="2349500"/>
            <a:ext cx="5153025" cy="1295400"/>
            <a:chOff x="1030" y="1480"/>
            <a:chExt cx="3246" cy="816"/>
          </a:xfrm>
        </p:grpSpPr>
        <p:sp>
          <p:nvSpPr>
            <p:cNvPr id="43033" name="Text Box 41"/>
            <p:cNvSpPr txBox="1">
              <a:spLocks noChangeArrowheads="1"/>
            </p:cNvSpPr>
            <p:nvPr/>
          </p:nvSpPr>
          <p:spPr bwMode="auto">
            <a:xfrm>
              <a:off x="3934" y="14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15</a:t>
              </a:r>
              <a:endParaRPr lang="en-US"/>
            </a:p>
          </p:txBody>
        </p:sp>
        <p:sp>
          <p:nvSpPr>
            <p:cNvPr id="43034" name="Text Box 42"/>
            <p:cNvSpPr txBox="1">
              <a:spLocks noChangeArrowheads="1"/>
            </p:cNvSpPr>
            <p:nvPr/>
          </p:nvSpPr>
          <p:spPr bwMode="auto">
            <a:xfrm>
              <a:off x="3950" y="181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20</a:t>
              </a:r>
              <a:endParaRPr lang="en-US"/>
            </a:p>
          </p:txBody>
        </p:sp>
        <p:sp>
          <p:nvSpPr>
            <p:cNvPr id="43035" name="Text Box 43"/>
            <p:cNvSpPr txBox="1">
              <a:spLocks noChangeArrowheads="1"/>
            </p:cNvSpPr>
            <p:nvPr/>
          </p:nvSpPr>
          <p:spPr bwMode="auto">
            <a:xfrm>
              <a:off x="3638" y="200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30</a:t>
              </a:r>
              <a:endParaRPr lang="en-US"/>
            </a:p>
          </p:txBody>
        </p:sp>
        <p:sp>
          <p:nvSpPr>
            <p:cNvPr id="43036" name="Text Box 44"/>
            <p:cNvSpPr txBox="1">
              <a:spLocks noChangeArrowheads="1"/>
            </p:cNvSpPr>
            <p:nvPr/>
          </p:nvSpPr>
          <p:spPr bwMode="auto">
            <a:xfrm>
              <a:off x="1030" y="164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20</a:t>
              </a:r>
              <a:endParaRPr lang="en-US"/>
            </a:p>
          </p:txBody>
        </p:sp>
        <p:sp>
          <p:nvSpPr>
            <p:cNvPr id="43037" name="Freeform 45"/>
            <p:cNvSpPr>
              <a:spLocks/>
            </p:cNvSpPr>
            <p:nvPr/>
          </p:nvSpPr>
          <p:spPr bwMode="auto">
            <a:xfrm>
              <a:off x="3664" y="1568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Freeform 46"/>
            <p:cNvSpPr>
              <a:spLocks/>
            </p:cNvSpPr>
            <p:nvPr/>
          </p:nvSpPr>
          <p:spPr bwMode="auto">
            <a:xfrm>
              <a:off x="3672" y="1872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Freeform 47"/>
            <p:cNvSpPr>
              <a:spLocks/>
            </p:cNvSpPr>
            <p:nvPr/>
          </p:nvSpPr>
          <p:spPr bwMode="auto">
            <a:xfrm>
              <a:off x="1360" y="1712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49128C3-AAC5-C148-9DBF-F29398CB8220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1892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2133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</p:txBody>
      </p:sp>
      <p:grpSp>
        <p:nvGrpSpPr>
          <p:cNvPr id="44039" name="Group 4"/>
          <p:cNvGrpSpPr>
            <a:grpSpLocks/>
          </p:cNvGrpSpPr>
          <p:nvPr/>
        </p:nvGrpSpPr>
        <p:grpSpPr bwMode="auto">
          <a:xfrm>
            <a:off x="7334250" y="2119313"/>
            <a:ext cx="2057400" cy="609600"/>
            <a:chOff x="3792" y="1152"/>
            <a:chExt cx="1296" cy="384"/>
          </a:xfrm>
        </p:grpSpPr>
        <p:sp>
          <p:nvSpPr>
            <p:cNvPr id="44077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44078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44079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0" name="Group 9"/>
          <p:cNvGrpSpPr>
            <a:grpSpLocks/>
          </p:cNvGrpSpPr>
          <p:nvPr/>
        </p:nvGrpSpPr>
        <p:grpSpPr bwMode="auto">
          <a:xfrm>
            <a:off x="7334250" y="2957513"/>
            <a:ext cx="2057400" cy="609600"/>
            <a:chOff x="3792" y="1152"/>
            <a:chExt cx="1296" cy="384"/>
          </a:xfrm>
        </p:grpSpPr>
        <p:sp>
          <p:nvSpPr>
            <p:cNvPr id="44073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074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44075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1" name="Group 14"/>
          <p:cNvGrpSpPr>
            <a:grpSpLocks/>
          </p:cNvGrpSpPr>
          <p:nvPr/>
        </p:nvGrpSpPr>
        <p:grpSpPr bwMode="auto">
          <a:xfrm>
            <a:off x="7334250" y="3795713"/>
            <a:ext cx="2057400" cy="609600"/>
            <a:chOff x="3792" y="1152"/>
            <a:chExt cx="1296" cy="384"/>
          </a:xfrm>
        </p:grpSpPr>
        <p:sp>
          <p:nvSpPr>
            <p:cNvPr id="44069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44070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44071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2" name="Group 19"/>
          <p:cNvGrpSpPr>
            <a:grpSpLocks/>
          </p:cNvGrpSpPr>
          <p:nvPr/>
        </p:nvGrpSpPr>
        <p:grpSpPr bwMode="auto">
          <a:xfrm>
            <a:off x="7334250" y="4633913"/>
            <a:ext cx="2057400" cy="609600"/>
            <a:chOff x="3792" y="1152"/>
            <a:chExt cx="1296" cy="384"/>
          </a:xfrm>
        </p:grpSpPr>
        <p:sp>
          <p:nvSpPr>
            <p:cNvPr id="44065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066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</a:p>
          </p:txBody>
        </p:sp>
        <p:sp>
          <p:nvSpPr>
            <p:cNvPr id="44067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3" name="Rectangle 24"/>
          <p:cNvSpPr>
            <a:spLocks noChangeArrowheads="1"/>
          </p:cNvSpPr>
          <p:nvPr/>
        </p:nvSpPr>
        <p:spPr bwMode="auto">
          <a:xfrm>
            <a:off x="3651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44044" name="Rectangle 25"/>
          <p:cNvSpPr>
            <a:spLocks noChangeArrowheads="1"/>
          </p:cNvSpPr>
          <p:nvPr/>
        </p:nvSpPr>
        <p:spPr bwMode="auto">
          <a:xfrm>
            <a:off x="4108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Rectangle 26"/>
          <p:cNvSpPr>
            <a:spLocks noChangeArrowheads="1"/>
          </p:cNvSpPr>
          <p:nvPr/>
        </p:nvSpPr>
        <p:spPr bwMode="auto">
          <a:xfrm>
            <a:off x="4108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27"/>
          <p:cNvSpPr>
            <a:spLocks noChangeArrowheads="1"/>
          </p:cNvSpPr>
          <p:nvPr/>
        </p:nvSpPr>
        <p:spPr bwMode="auto">
          <a:xfrm>
            <a:off x="3651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44047" name="Rectangle 28"/>
          <p:cNvSpPr>
            <a:spLocks noChangeArrowheads="1"/>
          </p:cNvSpPr>
          <p:nvPr/>
        </p:nvSpPr>
        <p:spPr bwMode="auto">
          <a:xfrm>
            <a:off x="3651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44048" name="Rectangle 29"/>
          <p:cNvSpPr>
            <a:spLocks noChangeArrowheads="1"/>
          </p:cNvSpPr>
          <p:nvPr/>
        </p:nvSpPr>
        <p:spPr bwMode="auto">
          <a:xfrm>
            <a:off x="4108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30"/>
          <p:cNvSpPr>
            <a:spLocks noChangeArrowheads="1"/>
          </p:cNvSpPr>
          <p:nvPr/>
        </p:nvSpPr>
        <p:spPr bwMode="auto">
          <a:xfrm>
            <a:off x="4108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31"/>
          <p:cNvSpPr>
            <a:spLocks noChangeArrowheads="1"/>
          </p:cNvSpPr>
          <p:nvPr/>
        </p:nvSpPr>
        <p:spPr bwMode="auto">
          <a:xfrm>
            <a:off x="3651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44051" name="Line 32"/>
          <p:cNvSpPr>
            <a:spLocks noChangeShapeType="1"/>
          </p:cNvSpPr>
          <p:nvPr/>
        </p:nvSpPr>
        <p:spPr bwMode="auto">
          <a:xfrm flipV="1">
            <a:off x="4338639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33"/>
          <p:cNvSpPr>
            <a:spLocks noChangeShapeType="1"/>
          </p:cNvSpPr>
          <p:nvPr/>
        </p:nvSpPr>
        <p:spPr bwMode="auto">
          <a:xfrm>
            <a:off x="4322764" y="2828926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34"/>
          <p:cNvSpPr>
            <a:spLocks noChangeShapeType="1"/>
          </p:cNvSpPr>
          <p:nvPr/>
        </p:nvSpPr>
        <p:spPr bwMode="auto">
          <a:xfrm>
            <a:off x="4338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35"/>
          <p:cNvSpPr>
            <a:spLocks noChangeShapeType="1"/>
          </p:cNvSpPr>
          <p:nvPr/>
        </p:nvSpPr>
        <p:spPr bwMode="auto">
          <a:xfrm>
            <a:off x="4343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Text Box 40"/>
          <p:cNvSpPr txBox="1">
            <a:spLocks noChangeArrowheads="1"/>
          </p:cNvSpPr>
          <p:nvPr/>
        </p:nvSpPr>
        <p:spPr bwMode="auto">
          <a:xfrm>
            <a:off x="2151063" y="1249364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insert record 15</a:t>
            </a:r>
            <a:endParaRPr lang="en-US"/>
          </a:p>
        </p:txBody>
      </p:sp>
      <p:grpSp>
        <p:nvGrpSpPr>
          <p:cNvPr id="44056" name="Group 48"/>
          <p:cNvGrpSpPr>
            <a:grpSpLocks/>
          </p:cNvGrpSpPr>
          <p:nvPr/>
        </p:nvGrpSpPr>
        <p:grpSpPr bwMode="auto">
          <a:xfrm>
            <a:off x="3159126" y="2349500"/>
            <a:ext cx="5153025" cy="1295400"/>
            <a:chOff x="1030" y="1480"/>
            <a:chExt cx="3246" cy="816"/>
          </a:xfrm>
        </p:grpSpPr>
        <p:sp>
          <p:nvSpPr>
            <p:cNvPr id="44058" name="Text Box 41"/>
            <p:cNvSpPr txBox="1">
              <a:spLocks noChangeArrowheads="1"/>
            </p:cNvSpPr>
            <p:nvPr/>
          </p:nvSpPr>
          <p:spPr bwMode="auto">
            <a:xfrm>
              <a:off x="3934" y="14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15</a:t>
              </a:r>
              <a:endParaRPr lang="en-US"/>
            </a:p>
          </p:txBody>
        </p:sp>
        <p:sp>
          <p:nvSpPr>
            <p:cNvPr id="44059" name="Text Box 42"/>
            <p:cNvSpPr txBox="1">
              <a:spLocks noChangeArrowheads="1"/>
            </p:cNvSpPr>
            <p:nvPr/>
          </p:nvSpPr>
          <p:spPr bwMode="auto">
            <a:xfrm>
              <a:off x="3950" y="181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20</a:t>
              </a:r>
              <a:endParaRPr lang="en-US"/>
            </a:p>
          </p:txBody>
        </p:sp>
        <p:sp>
          <p:nvSpPr>
            <p:cNvPr id="44060" name="Text Box 43"/>
            <p:cNvSpPr txBox="1">
              <a:spLocks noChangeArrowheads="1"/>
            </p:cNvSpPr>
            <p:nvPr/>
          </p:nvSpPr>
          <p:spPr bwMode="auto">
            <a:xfrm>
              <a:off x="3638" y="200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30</a:t>
              </a:r>
              <a:endParaRPr lang="en-US"/>
            </a:p>
          </p:txBody>
        </p:sp>
        <p:sp>
          <p:nvSpPr>
            <p:cNvPr id="44061" name="Text Box 44"/>
            <p:cNvSpPr txBox="1">
              <a:spLocks noChangeArrowheads="1"/>
            </p:cNvSpPr>
            <p:nvPr/>
          </p:nvSpPr>
          <p:spPr bwMode="auto">
            <a:xfrm>
              <a:off x="1030" y="164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20</a:t>
              </a:r>
              <a:endParaRPr lang="en-US"/>
            </a:p>
          </p:txBody>
        </p:sp>
        <p:sp>
          <p:nvSpPr>
            <p:cNvPr id="44062" name="Freeform 45"/>
            <p:cNvSpPr>
              <a:spLocks/>
            </p:cNvSpPr>
            <p:nvPr/>
          </p:nvSpPr>
          <p:spPr bwMode="auto">
            <a:xfrm>
              <a:off x="3664" y="1568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Freeform 46"/>
            <p:cNvSpPr>
              <a:spLocks/>
            </p:cNvSpPr>
            <p:nvPr/>
          </p:nvSpPr>
          <p:spPr bwMode="auto">
            <a:xfrm>
              <a:off x="3672" y="1872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Freeform 47"/>
            <p:cNvSpPr>
              <a:spLocks/>
            </p:cNvSpPr>
            <p:nvPr/>
          </p:nvSpPr>
          <p:spPr bwMode="auto">
            <a:xfrm>
              <a:off x="1360" y="1712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7" name="Text Box 49"/>
          <p:cNvSpPr txBox="1">
            <a:spLocks noChangeArrowheads="1"/>
          </p:cNvSpPr>
          <p:nvPr/>
        </p:nvSpPr>
        <p:spPr bwMode="auto">
          <a:xfrm>
            <a:off x="1836738" y="4596438"/>
            <a:ext cx="548182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 Illustrated: Immediate reorganization</a:t>
            </a:r>
          </a:p>
          <a:p>
            <a:pPr eaLnBrk="1" hangingPunct="1"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 Variation:</a:t>
            </a:r>
          </a:p>
          <a:p>
            <a:pPr lvl="1" eaLnBrk="1" hangingPunct="1">
              <a:buFontTx/>
              <a:buChar char="–"/>
            </a:pPr>
            <a:r>
              <a:rPr lang="en-US" sz="2000">
                <a:solidFill>
                  <a:schemeClr val="accent2"/>
                </a:solidFill>
              </a:rPr>
              <a:t> insert new block (chained file)</a:t>
            </a:r>
          </a:p>
          <a:p>
            <a:pPr lvl="1" eaLnBrk="1" hangingPunct="1">
              <a:buFontTx/>
              <a:buChar char="–"/>
            </a:pPr>
            <a:r>
              <a:rPr lang="en-US" sz="2000">
                <a:solidFill>
                  <a:schemeClr val="accent2"/>
                </a:solidFill>
              </a:rPr>
              <a:t> update index</a:t>
            </a:r>
          </a:p>
        </p:txBody>
      </p:sp>
    </p:spTree>
    <p:extLst>
      <p:ext uri="{BB962C8B-B14F-4D97-AF65-F5344CB8AC3E}">
        <p14:creationId xmlns:p14="http://schemas.microsoft.com/office/powerpoint/2010/main" val="18149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940018-DD96-0748-A7E0-DC6519CA67A0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1892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auto">
          <a:xfrm>
            <a:off x="2133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</p:txBody>
      </p:sp>
      <p:grpSp>
        <p:nvGrpSpPr>
          <p:cNvPr id="45063" name="Group 4"/>
          <p:cNvGrpSpPr>
            <a:grpSpLocks/>
          </p:cNvGrpSpPr>
          <p:nvPr/>
        </p:nvGrpSpPr>
        <p:grpSpPr bwMode="auto">
          <a:xfrm>
            <a:off x="4514850" y="2055813"/>
            <a:ext cx="2057400" cy="609600"/>
            <a:chOff x="3792" y="1152"/>
            <a:chExt cx="1296" cy="384"/>
          </a:xfrm>
        </p:grpSpPr>
        <p:sp>
          <p:nvSpPr>
            <p:cNvPr id="45092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45093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45094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4" name="Group 9"/>
          <p:cNvGrpSpPr>
            <a:grpSpLocks/>
          </p:cNvGrpSpPr>
          <p:nvPr/>
        </p:nvGrpSpPr>
        <p:grpSpPr bwMode="auto">
          <a:xfrm>
            <a:off x="4514850" y="2894013"/>
            <a:ext cx="2057400" cy="609600"/>
            <a:chOff x="3792" y="1152"/>
            <a:chExt cx="1296" cy="384"/>
          </a:xfrm>
        </p:grpSpPr>
        <p:sp>
          <p:nvSpPr>
            <p:cNvPr id="45088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5089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45090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5" name="Group 14"/>
          <p:cNvGrpSpPr>
            <a:grpSpLocks/>
          </p:cNvGrpSpPr>
          <p:nvPr/>
        </p:nvGrpSpPr>
        <p:grpSpPr bwMode="auto">
          <a:xfrm>
            <a:off x="4514850" y="3732213"/>
            <a:ext cx="2057400" cy="609600"/>
            <a:chOff x="3792" y="1152"/>
            <a:chExt cx="1296" cy="384"/>
          </a:xfrm>
        </p:grpSpPr>
        <p:sp>
          <p:nvSpPr>
            <p:cNvPr id="45084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45085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45086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6" name="Group 19"/>
          <p:cNvGrpSpPr>
            <a:grpSpLocks/>
          </p:cNvGrpSpPr>
          <p:nvPr/>
        </p:nvGrpSpPr>
        <p:grpSpPr bwMode="auto">
          <a:xfrm>
            <a:off x="4514850" y="4570413"/>
            <a:ext cx="2057400" cy="609600"/>
            <a:chOff x="3792" y="1152"/>
            <a:chExt cx="1296" cy="384"/>
          </a:xfrm>
        </p:grpSpPr>
        <p:sp>
          <p:nvSpPr>
            <p:cNvPr id="45080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5081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</a:p>
          </p:txBody>
        </p:sp>
        <p:sp>
          <p:nvSpPr>
            <p:cNvPr id="45082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7" name="Rectangle 24"/>
          <p:cNvSpPr>
            <a:spLocks noChangeArrowheads="1"/>
          </p:cNvSpPr>
          <p:nvPr/>
        </p:nvSpPr>
        <p:spPr bwMode="auto">
          <a:xfrm>
            <a:off x="2330450" y="23193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45068" name="Rectangle 25"/>
          <p:cNvSpPr>
            <a:spLocks noChangeArrowheads="1"/>
          </p:cNvSpPr>
          <p:nvPr/>
        </p:nvSpPr>
        <p:spPr bwMode="auto">
          <a:xfrm>
            <a:off x="2787650" y="23193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26"/>
          <p:cNvSpPr>
            <a:spLocks noChangeArrowheads="1"/>
          </p:cNvSpPr>
          <p:nvPr/>
        </p:nvSpPr>
        <p:spPr bwMode="auto">
          <a:xfrm>
            <a:off x="2787650" y="26241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27"/>
          <p:cNvSpPr>
            <a:spLocks noChangeArrowheads="1"/>
          </p:cNvSpPr>
          <p:nvPr/>
        </p:nvSpPr>
        <p:spPr bwMode="auto">
          <a:xfrm>
            <a:off x="2330450" y="26241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45071" name="Rectangle 28"/>
          <p:cNvSpPr>
            <a:spLocks noChangeArrowheads="1"/>
          </p:cNvSpPr>
          <p:nvPr/>
        </p:nvSpPr>
        <p:spPr bwMode="auto">
          <a:xfrm>
            <a:off x="2330450" y="29289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45072" name="Rectangle 29"/>
          <p:cNvSpPr>
            <a:spLocks noChangeArrowheads="1"/>
          </p:cNvSpPr>
          <p:nvPr/>
        </p:nvSpPr>
        <p:spPr bwMode="auto">
          <a:xfrm>
            <a:off x="2787650" y="29289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30"/>
          <p:cNvSpPr>
            <a:spLocks noChangeArrowheads="1"/>
          </p:cNvSpPr>
          <p:nvPr/>
        </p:nvSpPr>
        <p:spPr bwMode="auto">
          <a:xfrm>
            <a:off x="2787650" y="32337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Rectangle 31"/>
          <p:cNvSpPr>
            <a:spLocks noChangeArrowheads="1"/>
          </p:cNvSpPr>
          <p:nvPr/>
        </p:nvSpPr>
        <p:spPr bwMode="auto">
          <a:xfrm>
            <a:off x="2330450" y="32337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45075" name="Line 32"/>
          <p:cNvSpPr>
            <a:spLocks noChangeShapeType="1"/>
          </p:cNvSpPr>
          <p:nvPr/>
        </p:nvSpPr>
        <p:spPr bwMode="auto">
          <a:xfrm flipV="1">
            <a:off x="3017839" y="2170113"/>
            <a:ext cx="151447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33"/>
          <p:cNvSpPr>
            <a:spLocks noChangeShapeType="1"/>
          </p:cNvSpPr>
          <p:nvPr/>
        </p:nvSpPr>
        <p:spPr bwMode="auto">
          <a:xfrm>
            <a:off x="3001964" y="2765426"/>
            <a:ext cx="1481137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34"/>
          <p:cNvSpPr>
            <a:spLocks noChangeShapeType="1"/>
          </p:cNvSpPr>
          <p:nvPr/>
        </p:nvSpPr>
        <p:spPr bwMode="auto">
          <a:xfrm>
            <a:off x="3017838" y="3111500"/>
            <a:ext cx="14906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35"/>
          <p:cNvSpPr>
            <a:spLocks noChangeShapeType="1"/>
          </p:cNvSpPr>
          <p:nvPr/>
        </p:nvSpPr>
        <p:spPr bwMode="auto">
          <a:xfrm>
            <a:off x="3048000" y="3371850"/>
            <a:ext cx="14605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40"/>
          <p:cNvSpPr txBox="1">
            <a:spLocks noChangeArrowheads="1"/>
          </p:cNvSpPr>
          <p:nvPr/>
        </p:nvSpPr>
        <p:spPr bwMode="auto">
          <a:xfrm>
            <a:off x="2151063" y="1249364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insert record 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D0C21C-82E9-C444-AB5D-DAAD8B2A6580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1892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2133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  <a:p>
            <a:pPr marL="342900" indent="-342900" algn="ctr">
              <a:spcBef>
                <a:spcPct val="20000"/>
              </a:spcBef>
            </a:pPr>
            <a:endParaRPr lang="en-US" sz="1200" b="1"/>
          </a:p>
        </p:txBody>
      </p:sp>
      <p:grpSp>
        <p:nvGrpSpPr>
          <p:cNvPr id="46087" name="Group 4"/>
          <p:cNvGrpSpPr>
            <a:grpSpLocks/>
          </p:cNvGrpSpPr>
          <p:nvPr/>
        </p:nvGrpSpPr>
        <p:grpSpPr bwMode="auto">
          <a:xfrm>
            <a:off x="4514850" y="2055813"/>
            <a:ext cx="2057400" cy="609600"/>
            <a:chOff x="3792" y="1152"/>
            <a:chExt cx="1296" cy="384"/>
          </a:xfrm>
        </p:grpSpPr>
        <p:sp>
          <p:nvSpPr>
            <p:cNvPr id="46130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20</a:t>
              </a:r>
              <a:endParaRPr lang="en-US"/>
            </a:p>
          </p:txBody>
        </p:sp>
        <p:sp>
          <p:nvSpPr>
            <p:cNvPr id="46131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46132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88" name="Group 9"/>
          <p:cNvGrpSpPr>
            <a:grpSpLocks/>
          </p:cNvGrpSpPr>
          <p:nvPr/>
        </p:nvGrpSpPr>
        <p:grpSpPr bwMode="auto">
          <a:xfrm>
            <a:off x="4514850" y="2894013"/>
            <a:ext cx="2057400" cy="609600"/>
            <a:chOff x="3792" y="1152"/>
            <a:chExt cx="1296" cy="384"/>
          </a:xfrm>
        </p:grpSpPr>
        <p:sp>
          <p:nvSpPr>
            <p:cNvPr id="46126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27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30</a:t>
              </a:r>
            </a:p>
          </p:txBody>
        </p:sp>
        <p:sp>
          <p:nvSpPr>
            <p:cNvPr id="46128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89" name="Group 14"/>
          <p:cNvGrpSpPr>
            <a:grpSpLocks/>
          </p:cNvGrpSpPr>
          <p:nvPr/>
        </p:nvGrpSpPr>
        <p:grpSpPr bwMode="auto">
          <a:xfrm>
            <a:off x="4514850" y="3732213"/>
            <a:ext cx="2057400" cy="609600"/>
            <a:chOff x="3792" y="1152"/>
            <a:chExt cx="1296" cy="384"/>
          </a:xfrm>
        </p:grpSpPr>
        <p:sp>
          <p:nvSpPr>
            <p:cNvPr id="46122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50</a:t>
              </a:r>
              <a:endParaRPr lang="en-US"/>
            </a:p>
          </p:txBody>
        </p:sp>
        <p:sp>
          <p:nvSpPr>
            <p:cNvPr id="46123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40</a:t>
              </a:r>
            </a:p>
          </p:txBody>
        </p:sp>
        <p:sp>
          <p:nvSpPr>
            <p:cNvPr id="46124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90" name="Group 19"/>
          <p:cNvGrpSpPr>
            <a:grpSpLocks/>
          </p:cNvGrpSpPr>
          <p:nvPr/>
        </p:nvGrpSpPr>
        <p:grpSpPr bwMode="auto">
          <a:xfrm>
            <a:off x="4514850" y="4570413"/>
            <a:ext cx="2057400" cy="609600"/>
            <a:chOff x="3792" y="1152"/>
            <a:chExt cx="1296" cy="384"/>
          </a:xfrm>
        </p:grpSpPr>
        <p:sp>
          <p:nvSpPr>
            <p:cNvPr id="46118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19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60</a:t>
              </a:r>
            </a:p>
          </p:txBody>
        </p:sp>
        <p:sp>
          <p:nvSpPr>
            <p:cNvPr id="46120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Rectangle 24"/>
          <p:cNvSpPr>
            <a:spLocks noChangeArrowheads="1"/>
          </p:cNvSpPr>
          <p:nvPr/>
        </p:nvSpPr>
        <p:spPr bwMode="auto">
          <a:xfrm>
            <a:off x="2330450" y="23193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46092" name="Rectangle 25"/>
          <p:cNvSpPr>
            <a:spLocks noChangeArrowheads="1"/>
          </p:cNvSpPr>
          <p:nvPr/>
        </p:nvSpPr>
        <p:spPr bwMode="auto">
          <a:xfrm>
            <a:off x="2787650" y="23193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26"/>
          <p:cNvSpPr>
            <a:spLocks noChangeArrowheads="1"/>
          </p:cNvSpPr>
          <p:nvPr/>
        </p:nvSpPr>
        <p:spPr bwMode="auto">
          <a:xfrm>
            <a:off x="2787650" y="26241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27"/>
          <p:cNvSpPr>
            <a:spLocks noChangeArrowheads="1"/>
          </p:cNvSpPr>
          <p:nvPr/>
        </p:nvSpPr>
        <p:spPr bwMode="auto">
          <a:xfrm>
            <a:off x="2330450" y="26241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46095" name="Rectangle 28"/>
          <p:cNvSpPr>
            <a:spLocks noChangeArrowheads="1"/>
          </p:cNvSpPr>
          <p:nvPr/>
        </p:nvSpPr>
        <p:spPr bwMode="auto">
          <a:xfrm>
            <a:off x="2330450" y="29289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46096" name="Rectangle 29"/>
          <p:cNvSpPr>
            <a:spLocks noChangeArrowheads="1"/>
          </p:cNvSpPr>
          <p:nvPr/>
        </p:nvSpPr>
        <p:spPr bwMode="auto">
          <a:xfrm>
            <a:off x="2787650" y="29289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Rectangle 30"/>
          <p:cNvSpPr>
            <a:spLocks noChangeArrowheads="1"/>
          </p:cNvSpPr>
          <p:nvPr/>
        </p:nvSpPr>
        <p:spPr bwMode="auto">
          <a:xfrm>
            <a:off x="2787650" y="32337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Rectangle 31"/>
          <p:cNvSpPr>
            <a:spLocks noChangeArrowheads="1"/>
          </p:cNvSpPr>
          <p:nvPr/>
        </p:nvSpPr>
        <p:spPr bwMode="auto">
          <a:xfrm>
            <a:off x="2330450" y="32337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46099" name="Line 32"/>
          <p:cNvSpPr>
            <a:spLocks noChangeShapeType="1"/>
          </p:cNvSpPr>
          <p:nvPr/>
        </p:nvSpPr>
        <p:spPr bwMode="auto">
          <a:xfrm flipV="1">
            <a:off x="3017839" y="2170113"/>
            <a:ext cx="151447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33"/>
          <p:cNvSpPr>
            <a:spLocks noChangeShapeType="1"/>
          </p:cNvSpPr>
          <p:nvPr/>
        </p:nvSpPr>
        <p:spPr bwMode="auto">
          <a:xfrm>
            <a:off x="3001964" y="2765426"/>
            <a:ext cx="1481137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34"/>
          <p:cNvSpPr>
            <a:spLocks noChangeShapeType="1"/>
          </p:cNvSpPr>
          <p:nvPr/>
        </p:nvSpPr>
        <p:spPr bwMode="auto">
          <a:xfrm>
            <a:off x="3017838" y="3111500"/>
            <a:ext cx="14906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35"/>
          <p:cNvSpPr>
            <a:spLocks noChangeShapeType="1"/>
          </p:cNvSpPr>
          <p:nvPr/>
        </p:nvSpPr>
        <p:spPr bwMode="auto">
          <a:xfrm>
            <a:off x="3048000" y="3371850"/>
            <a:ext cx="14605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40"/>
          <p:cNvSpPr txBox="1">
            <a:spLocks noChangeArrowheads="1"/>
          </p:cNvSpPr>
          <p:nvPr/>
        </p:nvSpPr>
        <p:spPr bwMode="auto">
          <a:xfrm>
            <a:off x="2151063" y="1249364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buFontTx/>
              <a:buChar char="–"/>
            </a:pPr>
            <a:r>
              <a:rPr lang="en-US" sz="3200">
                <a:solidFill>
                  <a:srgbClr val="FF0000"/>
                </a:solidFill>
              </a:rPr>
              <a:t> insert record 25</a:t>
            </a:r>
            <a:endParaRPr lang="en-US"/>
          </a:p>
        </p:txBody>
      </p:sp>
      <p:grpSp>
        <p:nvGrpSpPr>
          <p:cNvPr id="46104" name="Group 55"/>
          <p:cNvGrpSpPr>
            <a:grpSpLocks/>
          </p:cNvGrpSpPr>
          <p:nvPr/>
        </p:nvGrpSpPr>
        <p:grpSpPr bwMode="auto">
          <a:xfrm>
            <a:off x="6591300" y="2222500"/>
            <a:ext cx="3543300" cy="2959100"/>
            <a:chOff x="3192" y="1400"/>
            <a:chExt cx="2232" cy="1864"/>
          </a:xfrm>
        </p:grpSpPr>
        <p:sp>
          <p:nvSpPr>
            <p:cNvPr id="46112" name="Rectangle 46"/>
            <p:cNvSpPr>
              <a:spLocks noChangeArrowheads="1"/>
            </p:cNvSpPr>
            <p:nvPr/>
          </p:nvSpPr>
          <p:spPr bwMode="auto">
            <a:xfrm>
              <a:off x="3192" y="1488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Rectangle 47"/>
            <p:cNvSpPr>
              <a:spLocks noChangeArrowheads="1"/>
            </p:cNvSpPr>
            <p:nvPr/>
          </p:nvSpPr>
          <p:spPr bwMode="auto">
            <a:xfrm>
              <a:off x="3192" y="2016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Rectangle 48"/>
            <p:cNvSpPr>
              <a:spLocks noChangeArrowheads="1"/>
            </p:cNvSpPr>
            <p:nvPr/>
          </p:nvSpPr>
          <p:spPr bwMode="auto">
            <a:xfrm>
              <a:off x="3192" y="2544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49"/>
            <p:cNvSpPr>
              <a:spLocks noChangeArrowheads="1"/>
            </p:cNvSpPr>
            <p:nvPr/>
          </p:nvSpPr>
          <p:spPr bwMode="auto">
            <a:xfrm>
              <a:off x="3192" y="3072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50"/>
            <p:cNvSpPr>
              <a:spLocks noChangeArrowheads="1"/>
            </p:cNvSpPr>
            <p:nvPr/>
          </p:nvSpPr>
          <p:spPr bwMode="auto">
            <a:xfrm>
              <a:off x="5320" y="1520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52"/>
            <p:cNvSpPr>
              <a:spLocks noChangeShapeType="1"/>
            </p:cNvSpPr>
            <p:nvPr/>
          </p:nvSpPr>
          <p:spPr bwMode="auto">
            <a:xfrm flipV="1">
              <a:off x="3240" y="1400"/>
              <a:ext cx="768" cy="1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05" name="Group 54"/>
          <p:cNvGrpSpPr>
            <a:grpSpLocks/>
          </p:cNvGrpSpPr>
          <p:nvPr/>
        </p:nvGrpSpPr>
        <p:grpSpPr bwMode="auto">
          <a:xfrm>
            <a:off x="7464426" y="2106614"/>
            <a:ext cx="2765425" cy="1571625"/>
            <a:chOff x="3742" y="1327"/>
            <a:chExt cx="1742" cy="990"/>
          </a:xfrm>
        </p:grpSpPr>
        <p:grpSp>
          <p:nvGrpSpPr>
            <p:cNvPr id="46106" name="Group 41"/>
            <p:cNvGrpSpPr>
              <a:grpSpLocks/>
            </p:cNvGrpSpPr>
            <p:nvPr/>
          </p:nvGrpSpPr>
          <p:grpSpPr bwMode="auto">
            <a:xfrm>
              <a:off x="4012" y="1327"/>
              <a:ext cx="1296" cy="384"/>
              <a:chOff x="3792" y="1152"/>
              <a:chExt cx="1296" cy="384"/>
            </a:xfrm>
          </p:grpSpPr>
          <p:sp>
            <p:nvSpPr>
              <p:cNvPr id="46108" name="Rectangle 4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109" name="Rectangle 43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25</a:t>
                </a:r>
                <a:endParaRPr lang="en-US" sz="2400"/>
              </a:p>
            </p:txBody>
          </p:sp>
          <p:sp>
            <p:nvSpPr>
              <p:cNvPr id="46110" name="Rectangle 44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00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Rectangle 4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100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7" name="Text Box 53"/>
            <p:cNvSpPr txBox="1">
              <a:spLocks noChangeArrowheads="1"/>
            </p:cNvSpPr>
            <p:nvPr/>
          </p:nvSpPr>
          <p:spPr bwMode="auto">
            <a:xfrm>
              <a:off x="3742" y="1794"/>
              <a:ext cx="174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FF0000"/>
                  </a:solidFill>
                </a:rPr>
                <a:t>overflow blocks</a:t>
              </a:r>
            </a:p>
            <a:p>
              <a:pPr eaLnBrk="1" hangingPunct="1"/>
              <a:r>
                <a:rPr lang="en-US" sz="2400">
                  <a:solidFill>
                    <a:srgbClr val="FF0000"/>
                  </a:solidFill>
                </a:rPr>
                <a:t>(reorganize later...)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6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Examples shows sequential structure</a:t>
            </a:r>
          </a:p>
          <a:p>
            <a:endParaRPr lang="en-US" dirty="0"/>
          </a:p>
          <a:p>
            <a:r>
              <a:rPr lang="en-US" dirty="0" smtClean="0"/>
              <a:t>Lets look at Trees</a:t>
            </a:r>
          </a:p>
          <a:p>
            <a:pPr lvl="1"/>
            <a:r>
              <a:rPr lang="en-US" dirty="0" smtClean="0"/>
              <a:t>Tree </a:t>
            </a:r>
            <a:r>
              <a:rPr lang="en-US" dirty="0"/>
              <a:t>indices are pretty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B-Tree and B+-Tree data structures, each node corresponds to a disk block</a:t>
            </a:r>
          </a:p>
          <a:p>
            <a:r>
              <a:rPr lang="en-US" dirty="0"/>
              <a:t>In a B-tree, pointers to data records exist at all levels of the tree</a:t>
            </a:r>
          </a:p>
          <a:p>
            <a:r>
              <a:rPr lang="en-US" dirty="0"/>
              <a:t>In a B+-tree, all pointers to data records exists at the leaf-level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1" name="Rectangle 7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4114800" cy="762000"/>
          </a:xfrm>
        </p:spPr>
        <p:txBody>
          <a:bodyPr/>
          <a:lstStyle/>
          <a:p>
            <a:r>
              <a:rPr lang="en-US" altLang="en-US"/>
              <a:t>B-tree Structures</a:t>
            </a:r>
          </a:p>
        </p:txBody>
      </p:sp>
      <p:pic>
        <p:nvPicPr>
          <p:cNvPr id="71271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1"/>
            <a:ext cx="80010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3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9" name="Rectangle 7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7796213" cy="763588"/>
          </a:xfrm>
        </p:spPr>
        <p:txBody>
          <a:bodyPr/>
          <a:lstStyle/>
          <a:p>
            <a:r>
              <a:rPr lang="en-US" altLang="en-US"/>
              <a:t>The Nodes of a B+-tree</a:t>
            </a:r>
          </a:p>
        </p:txBody>
      </p:sp>
      <p:pic>
        <p:nvPicPr>
          <p:cNvPr id="71476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43000"/>
            <a:ext cx="8683625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27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Node in a Search Tree with Pointers to </a:t>
            </a:r>
            <a:r>
              <a:rPr lang="en-US" dirty="0" err="1"/>
              <a:t>Subtrees</a:t>
            </a:r>
            <a:r>
              <a:rPr lang="en-US" dirty="0"/>
              <a:t> Below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52" y="2216426"/>
            <a:ext cx="7293536" cy="202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81" y="4887856"/>
            <a:ext cx="6341165" cy="170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12ECEC-799E-ED4A-BBFD-C16406039282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97100" y="16129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>
                <a:latin typeface="Tahoma" charset="0"/>
              </a:rPr>
              <a:t>Root</a:t>
            </a:r>
          </a:p>
          <a:p>
            <a:pPr algn="ctr" eaLnBrk="1" hangingPunct="1">
              <a:buFontTx/>
              <a:buNone/>
            </a:pPr>
            <a:endParaRPr lang="en-US">
              <a:latin typeface="Tahoma" charset="0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966999" y="625941"/>
            <a:ext cx="6489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3600" u="sng" dirty="0"/>
              <a:t>B+Tree Example</a:t>
            </a:r>
            <a:r>
              <a:rPr lang="en-US" sz="3600" dirty="0"/>
              <a:t>				n=3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 rot="-5400000">
            <a:off x="5760245" y="1964532"/>
            <a:ext cx="561975" cy="1211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 rot="-5400000">
            <a:off x="8084345" y="2758282"/>
            <a:ext cx="561975" cy="1427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 rot="-5400000">
            <a:off x="3729832" y="2820195"/>
            <a:ext cx="561975" cy="1325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>
            <a:off x="4802189" y="2576514"/>
            <a:ext cx="865187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6373814" y="2517776"/>
            <a:ext cx="118427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Rectangle 18"/>
          <p:cNvSpPr>
            <a:spLocks noChangeArrowheads="1"/>
          </p:cNvSpPr>
          <p:nvPr/>
        </p:nvSpPr>
        <p:spPr bwMode="auto">
          <a:xfrm rot="-5400000">
            <a:off x="2272507" y="4091782"/>
            <a:ext cx="561975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85005" name="Rectangle 19"/>
          <p:cNvSpPr>
            <a:spLocks noChangeArrowheads="1"/>
          </p:cNvSpPr>
          <p:nvPr/>
        </p:nvSpPr>
        <p:spPr bwMode="auto">
          <a:xfrm rot="-5400000">
            <a:off x="3731420" y="4220370"/>
            <a:ext cx="561975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35</a:t>
            </a:r>
          </a:p>
        </p:txBody>
      </p:sp>
      <p:sp>
        <p:nvSpPr>
          <p:cNvPr id="85006" name="Rectangle 20"/>
          <p:cNvSpPr>
            <a:spLocks noChangeArrowheads="1"/>
          </p:cNvSpPr>
          <p:nvPr/>
        </p:nvSpPr>
        <p:spPr bwMode="auto">
          <a:xfrm rot="-5400000">
            <a:off x="4980782" y="4174332"/>
            <a:ext cx="561975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r>
              <a:rPr lang="en-US" sz="2400"/>
              <a:t>101</a:t>
            </a:r>
          </a:p>
          <a:p>
            <a:pPr algn="ctr"/>
            <a:r>
              <a:rPr lang="en-US" sz="2400"/>
              <a:t>110</a:t>
            </a:r>
          </a:p>
        </p:txBody>
      </p:sp>
      <p:sp>
        <p:nvSpPr>
          <p:cNvPr id="85007" name="Rectangle 21"/>
          <p:cNvSpPr>
            <a:spLocks noChangeArrowheads="1"/>
          </p:cNvSpPr>
          <p:nvPr/>
        </p:nvSpPr>
        <p:spPr bwMode="auto">
          <a:xfrm rot="-5400000">
            <a:off x="6462714" y="4111626"/>
            <a:ext cx="561975" cy="120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130</a:t>
            </a:r>
          </a:p>
        </p:txBody>
      </p:sp>
      <p:sp>
        <p:nvSpPr>
          <p:cNvPr id="85008" name="Rectangle 22"/>
          <p:cNvSpPr>
            <a:spLocks noChangeArrowheads="1"/>
          </p:cNvSpPr>
          <p:nvPr/>
        </p:nvSpPr>
        <p:spPr bwMode="auto">
          <a:xfrm rot="-5400000">
            <a:off x="7854157" y="4204494"/>
            <a:ext cx="561975" cy="1036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85009" name="Rectangle 23"/>
          <p:cNvSpPr>
            <a:spLocks noChangeArrowheads="1"/>
          </p:cNvSpPr>
          <p:nvPr/>
        </p:nvSpPr>
        <p:spPr bwMode="auto">
          <a:xfrm rot="-5400000">
            <a:off x="9161463" y="4124326"/>
            <a:ext cx="561975" cy="118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85010" name="Line 24"/>
          <p:cNvSpPr>
            <a:spLocks noChangeShapeType="1"/>
          </p:cNvSpPr>
          <p:nvPr/>
        </p:nvSpPr>
        <p:spPr bwMode="auto">
          <a:xfrm flipH="1">
            <a:off x="2911476" y="3543300"/>
            <a:ext cx="779463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Line 25"/>
          <p:cNvSpPr>
            <a:spLocks noChangeShapeType="1"/>
          </p:cNvSpPr>
          <p:nvPr/>
        </p:nvSpPr>
        <p:spPr bwMode="auto">
          <a:xfrm flipH="1">
            <a:off x="3978275" y="3529014"/>
            <a:ext cx="274638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Line 26"/>
          <p:cNvSpPr>
            <a:spLocks noChangeShapeType="1"/>
          </p:cNvSpPr>
          <p:nvPr/>
        </p:nvSpPr>
        <p:spPr bwMode="auto">
          <a:xfrm flipH="1">
            <a:off x="5753101" y="3384550"/>
            <a:ext cx="20351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Line 27"/>
          <p:cNvSpPr>
            <a:spLocks noChangeShapeType="1"/>
          </p:cNvSpPr>
          <p:nvPr/>
        </p:nvSpPr>
        <p:spPr bwMode="auto">
          <a:xfrm flipH="1">
            <a:off x="7008814" y="3441701"/>
            <a:ext cx="1169987" cy="881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Line 28"/>
          <p:cNvSpPr>
            <a:spLocks noChangeShapeType="1"/>
          </p:cNvSpPr>
          <p:nvPr/>
        </p:nvSpPr>
        <p:spPr bwMode="auto">
          <a:xfrm flipH="1">
            <a:off x="8307388" y="3484563"/>
            <a:ext cx="260350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29"/>
          <p:cNvSpPr>
            <a:spLocks noChangeShapeType="1"/>
          </p:cNvSpPr>
          <p:nvPr/>
        </p:nvSpPr>
        <p:spPr bwMode="auto">
          <a:xfrm>
            <a:off x="8899525" y="3455989"/>
            <a:ext cx="274638" cy="92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30"/>
          <p:cNvSpPr>
            <a:spLocks noChangeShapeType="1"/>
          </p:cNvSpPr>
          <p:nvPr/>
        </p:nvSpPr>
        <p:spPr bwMode="auto">
          <a:xfrm>
            <a:off x="2146300" y="487045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Line 31"/>
          <p:cNvSpPr>
            <a:spLocks noChangeShapeType="1"/>
          </p:cNvSpPr>
          <p:nvPr/>
        </p:nvSpPr>
        <p:spPr bwMode="auto">
          <a:xfrm>
            <a:off x="2559050" y="487838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Line 32"/>
          <p:cNvSpPr>
            <a:spLocks noChangeShapeType="1"/>
          </p:cNvSpPr>
          <p:nvPr/>
        </p:nvSpPr>
        <p:spPr bwMode="auto">
          <a:xfrm>
            <a:off x="2919413" y="4906964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33"/>
          <p:cNvSpPr>
            <a:spLocks noChangeShapeType="1"/>
          </p:cNvSpPr>
          <p:nvPr/>
        </p:nvSpPr>
        <p:spPr bwMode="auto">
          <a:xfrm>
            <a:off x="3784600" y="493553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Line 34"/>
          <p:cNvSpPr>
            <a:spLocks noChangeShapeType="1"/>
          </p:cNvSpPr>
          <p:nvPr/>
        </p:nvSpPr>
        <p:spPr bwMode="auto">
          <a:xfrm>
            <a:off x="4910138" y="49657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Line 35"/>
          <p:cNvSpPr>
            <a:spLocks noChangeShapeType="1"/>
          </p:cNvSpPr>
          <p:nvPr/>
        </p:nvSpPr>
        <p:spPr bwMode="auto">
          <a:xfrm>
            <a:off x="4211638" y="492918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Line 36"/>
          <p:cNvSpPr>
            <a:spLocks noChangeShapeType="1"/>
          </p:cNvSpPr>
          <p:nvPr/>
        </p:nvSpPr>
        <p:spPr bwMode="auto">
          <a:xfrm>
            <a:off x="5264150" y="497363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Line 37"/>
          <p:cNvSpPr>
            <a:spLocks noChangeShapeType="1"/>
          </p:cNvSpPr>
          <p:nvPr/>
        </p:nvSpPr>
        <p:spPr bwMode="auto">
          <a:xfrm>
            <a:off x="5589588" y="496728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38"/>
          <p:cNvSpPr>
            <a:spLocks noChangeShapeType="1"/>
          </p:cNvSpPr>
          <p:nvPr/>
        </p:nvSpPr>
        <p:spPr bwMode="auto">
          <a:xfrm>
            <a:off x="6527800" y="496728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Line 39"/>
          <p:cNvSpPr>
            <a:spLocks noChangeShapeType="1"/>
          </p:cNvSpPr>
          <p:nvPr/>
        </p:nvSpPr>
        <p:spPr bwMode="auto">
          <a:xfrm>
            <a:off x="6911975" y="49752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Line 40"/>
          <p:cNvSpPr>
            <a:spLocks noChangeShapeType="1"/>
          </p:cNvSpPr>
          <p:nvPr/>
        </p:nvSpPr>
        <p:spPr bwMode="auto">
          <a:xfrm>
            <a:off x="7756525" y="501173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Line 41"/>
          <p:cNvSpPr>
            <a:spLocks noChangeShapeType="1"/>
          </p:cNvSpPr>
          <p:nvPr/>
        </p:nvSpPr>
        <p:spPr bwMode="auto">
          <a:xfrm>
            <a:off x="8139113" y="50196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8" name="Line 42"/>
          <p:cNvSpPr>
            <a:spLocks noChangeShapeType="1"/>
          </p:cNvSpPr>
          <p:nvPr/>
        </p:nvSpPr>
        <p:spPr bwMode="auto">
          <a:xfrm>
            <a:off x="8509000" y="50292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9" name="Line 43"/>
          <p:cNvSpPr>
            <a:spLocks noChangeShapeType="1"/>
          </p:cNvSpPr>
          <p:nvPr/>
        </p:nvSpPr>
        <p:spPr bwMode="auto">
          <a:xfrm>
            <a:off x="9253538" y="49498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0" name="Line 44"/>
          <p:cNvSpPr>
            <a:spLocks noChangeShapeType="1"/>
          </p:cNvSpPr>
          <p:nvPr/>
        </p:nvSpPr>
        <p:spPr bwMode="auto">
          <a:xfrm>
            <a:off x="9593263" y="49434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453977F-EE2F-974E-9865-68FB501131B4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u="sng" dirty="0">
                <a:latin typeface="Tahoma" charset="0"/>
              </a:rPr>
              <a:t>Sample </a:t>
            </a:r>
            <a:r>
              <a:rPr lang="en-US" sz="3600" u="sng" dirty="0">
                <a:solidFill>
                  <a:srgbClr val="0070C0"/>
                </a:solidFill>
                <a:latin typeface="Tahoma" charset="0"/>
              </a:rPr>
              <a:t>non-leaf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 flipH="1">
            <a:off x="2209800" y="1981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ahoma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ahoma" charset="0"/>
              </a:rPr>
              <a:t>to </a:t>
            </a:r>
            <a:r>
              <a:rPr lang="en-US" sz="2400" dirty="0">
                <a:latin typeface="Tahoma" charset="0"/>
              </a:rPr>
              <a:t>keys	to keys		to keys  	to keys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Tahoma" charset="0"/>
              </a:rPr>
              <a:t>&lt; 57		57</a:t>
            </a:r>
            <a:r>
              <a:rPr lang="en-US" sz="2800" dirty="0">
                <a:latin typeface="Tahoma" charset="0"/>
                <a:sym typeface="Symbol" charset="0"/>
              </a:rPr>
              <a:t></a:t>
            </a:r>
            <a:r>
              <a:rPr lang="en-US" sz="2400" dirty="0">
                <a:latin typeface="Tahoma" charset="0"/>
                <a:sym typeface="Symbol" charset="0"/>
              </a:rPr>
              <a:t> k&lt;81		81</a:t>
            </a:r>
            <a:r>
              <a:rPr lang="en-US" dirty="0">
                <a:latin typeface="Tahoma" charset="0"/>
                <a:sym typeface="Symbol" charset="0"/>
              </a:rPr>
              <a:t></a:t>
            </a:r>
            <a:r>
              <a:rPr lang="en-US" sz="2400" dirty="0">
                <a:latin typeface="Tahoma" charset="0"/>
                <a:sym typeface="Symbol" charset="0"/>
              </a:rPr>
              <a:t>k&lt;95	 </a:t>
            </a:r>
            <a:r>
              <a:rPr lang="en-US" dirty="0">
                <a:latin typeface="Tahoma" charset="0"/>
                <a:sym typeface="Symbol" charset="0"/>
              </a:rPr>
              <a:t></a:t>
            </a:r>
            <a:r>
              <a:rPr lang="en-US" sz="2400" dirty="0">
                <a:latin typeface="Tahoma" charset="0"/>
                <a:sym typeface="Symbol" charset="0"/>
              </a:rPr>
              <a:t>95</a:t>
            </a:r>
            <a:endParaRPr lang="en-US" dirty="0"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86023" name="Rectangle 5"/>
          <p:cNvSpPr>
            <a:spLocks noChangeArrowheads="1"/>
          </p:cNvSpPr>
          <p:nvPr/>
        </p:nvSpPr>
        <p:spPr bwMode="auto">
          <a:xfrm rot="-5400000">
            <a:off x="5133183" y="1788320"/>
            <a:ext cx="1443037" cy="223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57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81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95</a:t>
            </a:r>
          </a:p>
        </p:txBody>
      </p:sp>
      <p:sp>
        <p:nvSpPr>
          <p:cNvPr id="86024" name="Line 6"/>
          <p:cNvSpPr>
            <a:spLocks noChangeShapeType="1"/>
          </p:cNvSpPr>
          <p:nvPr/>
        </p:nvSpPr>
        <p:spPr bwMode="auto">
          <a:xfrm flipH="1">
            <a:off x="6386514" y="1595438"/>
            <a:ext cx="314325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7"/>
          <p:cNvSpPr>
            <a:spLocks noChangeShapeType="1"/>
          </p:cNvSpPr>
          <p:nvPr/>
        </p:nvSpPr>
        <p:spPr bwMode="auto">
          <a:xfrm flipH="1">
            <a:off x="3355975" y="2900363"/>
            <a:ext cx="1544638" cy="141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8"/>
          <p:cNvSpPr>
            <a:spLocks noChangeShapeType="1"/>
          </p:cNvSpPr>
          <p:nvPr/>
        </p:nvSpPr>
        <p:spPr bwMode="auto">
          <a:xfrm flipH="1">
            <a:off x="4770439" y="2930525"/>
            <a:ext cx="606425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9"/>
          <p:cNvSpPr>
            <a:spLocks noChangeShapeType="1"/>
          </p:cNvSpPr>
          <p:nvPr/>
        </p:nvSpPr>
        <p:spPr bwMode="auto">
          <a:xfrm>
            <a:off x="6142039" y="2900363"/>
            <a:ext cx="1038225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0"/>
          <p:cNvSpPr>
            <a:spLocks noChangeShapeType="1"/>
          </p:cNvSpPr>
          <p:nvPr/>
        </p:nvSpPr>
        <p:spPr bwMode="auto">
          <a:xfrm>
            <a:off x="6834189" y="2900363"/>
            <a:ext cx="2179637" cy="135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single-level index </a:t>
            </a:r>
            <a:r>
              <a:rPr lang="en-US" dirty="0"/>
              <a:t>is an auxiliary file that makes it more efficient to search for a record in the data file.</a:t>
            </a:r>
          </a:p>
          <a:p>
            <a:r>
              <a:rPr lang="en-US" dirty="0"/>
              <a:t>The index is usually specified on one field of the file (although it could be specified on several fields)</a:t>
            </a:r>
          </a:p>
          <a:p>
            <a:r>
              <a:rPr lang="en-US" dirty="0"/>
              <a:t>One form of an index is a file of entries &lt;</a:t>
            </a:r>
            <a:r>
              <a:rPr lang="en-US" dirty="0">
                <a:solidFill>
                  <a:srgbClr val="00B0F0"/>
                </a:solidFill>
              </a:rPr>
              <a:t>field value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pointer to record</a:t>
            </a:r>
            <a:r>
              <a:rPr lang="en-US" dirty="0"/>
              <a:t>&gt;, which is ordered by field value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index is called an access path on the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2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DA0E4E-A5BF-B040-BDD7-DD41E37F315C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44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600" u="sng" dirty="0">
                <a:latin typeface="Tahoma" charset="0"/>
              </a:rPr>
              <a:t>Sample </a:t>
            </a:r>
            <a:r>
              <a:rPr lang="en-US" sz="3600" u="sng" dirty="0">
                <a:solidFill>
                  <a:srgbClr val="0070C0"/>
                </a:solidFill>
                <a:latin typeface="Tahoma" charset="0"/>
              </a:rPr>
              <a:t>leaf</a:t>
            </a:r>
            <a:r>
              <a:rPr lang="en-US" sz="3600" u="sng" dirty="0">
                <a:latin typeface="Tahoma" charset="0"/>
              </a:rPr>
              <a:t> node: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200" y="16637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Tahoma" charset="0"/>
              </a:rPr>
              <a:t>					From non-leaf node</a:t>
            </a:r>
          </a:p>
          <a:p>
            <a:pPr eaLnBrk="1" hangingPunct="1">
              <a:buFontTx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Tahoma" charset="0"/>
              </a:rPr>
              <a:t>							to next leaf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Tahoma" charset="0"/>
              </a:rPr>
              <a:t>							in sequence</a:t>
            </a:r>
          </a:p>
        </p:txBody>
      </p:sp>
      <p:sp>
        <p:nvSpPr>
          <p:cNvPr id="87047" name="Rectangle 5"/>
          <p:cNvSpPr>
            <a:spLocks noChangeArrowheads="1"/>
          </p:cNvSpPr>
          <p:nvPr/>
        </p:nvSpPr>
        <p:spPr bwMode="auto">
          <a:xfrm rot="-5400000">
            <a:off x="5425283" y="2083595"/>
            <a:ext cx="1227137" cy="223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57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81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95</a:t>
            </a:r>
          </a:p>
        </p:txBody>
      </p:sp>
      <p:sp>
        <p:nvSpPr>
          <p:cNvPr id="87048" name="Line 6"/>
          <p:cNvSpPr>
            <a:spLocks noChangeShapeType="1"/>
          </p:cNvSpPr>
          <p:nvPr/>
        </p:nvSpPr>
        <p:spPr bwMode="auto">
          <a:xfrm flipH="1">
            <a:off x="5994400" y="2106613"/>
            <a:ext cx="15875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7"/>
          <p:cNvSpPr>
            <a:spLocks noChangeShapeType="1"/>
          </p:cNvSpPr>
          <p:nvPr/>
        </p:nvSpPr>
        <p:spPr bwMode="auto">
          <a:xfrm flipV="1">
            <a:off x="7018339" y="2800350"/>
            <a:ext cx="592137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Text Box 8"/>
          <p:cNvSpPr txBox="1">
            <a:spLocks noChangeArrowheads="1"/>
          </p:cNvSpPr>
          <p:nvPr/>
        </p:nvSpPr>
        <p:spPr bwMode="auto">
          <a:xfrm rot="-5400000">
            <a:off x="5281444" y="3982226"/>
            <a:ext cx="1492588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To record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with key 57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endParaRPr lang="en-US" sz="2000"/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To record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with key 81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endParaRPr lang="en-US" sz="2000"/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To record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2000"/>
              <a:t>with key 85</a:t>
            </a:r>
          </a:p>
        </p:txBody>
      </p:sp>
      <p:sp>
        <p:nvSpPr>
          <p:cNvPr id="87051" name="Line 9"/>
          <p:cNvSpPr>
            <a:spLocks noChangeShapeType="1"/>
          </p:cNvSpPr>
          <p:nvPr/>
        </p:nvSpPr>
        <p:spPr bwMode="auto">
          <a:xfrm>
            <a:off x="5359400" y="3579813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0"/>
          <p:cNvSpPr>
            <a:spLocks noChangeShapeType="1"/>
          </p:cNvSpPr>
          <p:nvPr/>
        </p:nvSpPr>
        <p:spPr bwMode="auto">
          <a:xfrm>
            <a:off x="6073775" y="353060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1"/>
          <p:cNvSpPr>
            <a:spLocks noChangeShapeType="1"/>
          </p:cNvSpPr>
          <p:nvPr/>
        </p:nvSpPr>
        <p:spPr bwMode="auto">
          <a:xfrm>
            <a:off x="6759575" y="3552825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12ECEC-799E-ED4A-BBFD-C16406039282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97100" y="16129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>
                <a:latin typeface="Tahoma" charset="0"/>
              </a:rPr>
              <a:t>Root</a:t>
            </a:r>
          </a:p>
          <a:p>
            <a:pPr algn="ctr" eaLnBrk="1" hangingPunct="1">
              <a:buFontTx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447630" y="623263"/>
            <a:ext cx="81869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3600" u="sng" dirty="0"/>
              <a:t>Search Example</a:t>
            </a:r>
            <a:r>
              <a:rPr lang="en-US" sz="3600" dirty="0"/>
              <a:t>				n=3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 rot="-5400000">
            <a:off x="5760245" y="1964532"/>
            <a:ext cx="561975" cy="1211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 rot="-5400000">
            <a:off x="8084345" y="2758282"/>
            <a:ext cx="561975" cy="1427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 rot="-5400000">
            <a:off x="3729832" y="2820195"/>
            <a:ext cx="561975" cy="1325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>
            <a:off x="4802189" y="2576514"/>
            <a:ext cx="865187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6373814" y="2517776"/>
            <a:ext cx="1184275" cy="665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Rectangle 18"/>
          <p:cNvSpPr>
            <a:spLocks noChangeArrowheads="1"/>
          </p:cNvSpPr>
          <p:nvPr/>
        </p:nvSpPr>
        <p:spPr bwMode="auto">
          <a:xfrm rot="-5400000">
            <a:off x="2272507" y="4091782"/>
            <a:ext cx="561975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85005" name="Rectangle 19"/>
          <p:cNvSpPr>
            <a:spLocks noChangeArrowheads="1"/>
          </p:cNvSpPr>
          <p:nvPr/>
        </p:nvSpPr>
        <p:spPr bwMode="auto">
          <a:xfrm rot="-5400000">
            <a:off x="3731420" y="4220370"/>
            <a:ext cx="561975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35</a:t>
            </a:r>
          </a:p>
        </p:txBody>
      </p:sp>
      <p:sp>
        <p:nvSpPr>
          <p:cNvPr id="85006" name="Rectangle 20"/>
          <p:cNvSpPr>
            <a:spLocks noChangeArrowheads="1"/>
          </p:cNvSpPr>
          <p:nvPr/>
        </p:nvSpPr>
        <p:spPr bwMode="auto">
          <a:xfrm rot="-5400000">
            <a:off x="4980782" y="4174332"/>
            <a:ext cx="561975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r>
              <a:rPr lang="en-US" sz="2400"/>
              <a:t>101</a:t>
            </a:r>
          </a:p>
          <a:p>
            <a:pPr algn="ctr"/>
            <a:r>
              <a:rPr lang="en-US" sz="2400"/>
              <a:t>110</a:t>
            </a:r>
          </a:p>
        </p:txBody>
      </p:sp>
      <p:sp>
        <p:nvSpPr>
          <p:cNvPr id="85007" name="Rectangle 21"/>
          <p:cNvSpPr>
            <a:spLocks noChangeArrowheads="1"/>
          </p:cNvSpPr>
          <p:nvPr/>
        </p:nvSpPr>
        <p:spPr bwMode="auto">
          <a:xfrm rot="-5400000">
            <a:off x="6462714" y="4111626"/>
            <a:ext cx="561975" cy="120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130</a:t>
            </a:r>
          </a:p>
        </p:txBody>
      </p:sp>
      <p:sp>
        <p:nvSpPr>
          <p:cNvPr id="85008" name="Rectangle 22"/>
          <p:cNvSpPr>
            <a:spLocks noChangeArrowheads="1"/>
          </p:cNvSpPr>
          <p:nvPr/>
        </p:nvSpPr>
        <p:spPr bwMode="auto">
          <a:xfrm rot="-5400000">
            <a:off x="7854157" y="4204494"/>
            <a:ext cx="561975" cy="1036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85009" name="Rectangle 23"/>
          <p:cNvSpPr>
            <a:spLocks noChangeArrowheads="1"/>
          </p:cNvSpPr>
          <p:nvPr/>
        </p:nvSpPr>
        <p:spPr bwMode="auto">
          <a:xfrm rot="-5400000">
            <a:off x="9161463" y="4124326"/>
            <a:ext cx="561975" cy="118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85010" name="Line 24"/>
          <p:cNvSpPr>
            <a:spLocks noChangeShapeType="1"/>
          </p:cNvSpPr>
          <p:nvPr/>
        </p:nvSpPr>
        <p:spPr bwMode="auto">
          <a:xfrm flipH="1">
            <a:off x="2911476" y="3543300"/>
            <a:ext cx="779463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Line 25"/>
          <p:cNvSpPr>
            <a:spLocks noChangeShapeType="1"/>
          </p:cNvSpPr>
          <p:nvPr/>
        </p:nvSpPr>
        <p:spPr bwMode="auto">
          <a:xfrm flipH="1">
            <a:off x="3978275" y="3529014"/>
            <a:ext cx="274638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Line 26"/>
          <p:cNvSpPr>
            <a:spLocks noChangeShapeType="1"/>
          </p:cNvSpPr>
          <p:nvPr/>
        </p:nvSpPr>
        <p:spPr bwMode="auto">
          <a:xfrm flipH="1">
            <a:off x="5753101" y="3384550"/>
            <a:ext cx="20351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Line 27"/>
          <p:cNvSpPr>
            <a:spLocks noChangeShapeType="1"/>
          </p:cNvSpPr>
          <p:nvPr/>
        </p:nvSpPr>
        <p:spPr bwMode="auto">
          <a:xfrm flipH="1">
            <a:off x="7008814" y="3441701"/>
            <a:ext cx="1169987" cy="881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Line 28"/>
          <p:cNvSpPr>
            <a:spLocks noChangeShapeType="1"/>
          </p:cNvSpPr>
          <p:nvPr/>
        </p:nvSpPr>
        <p:spPr bwMode="auto">
          <a:xfrm flipH="1">
            <a:off x="8307388" y="3484563"/>
            <a:ext cx="260350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29"/>
          <p:cNvSpPr>
            <a:spLocks noChangeShapeType="1"/>
          </p:cNvSpPr>
          <p:nvPr/>
        </p:nvSpPr>
        <p:spPr bwMode="auto">
          <a:xfrm>
            <a:off x="8899525" y="3455989"/>
            <a:ext cx="274638" cy="92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30"/>
          <p:cNvSpPr>
            <a:spLocks noChangeShapeType="1"/>
          </p:cNvSpPr>
          <p:nvPr/>
        </p:nvSpPr>
        <p:spPr bwMode="auto">
          <a:xfrm>
            <a:off x="2146300" y="487045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Line 31"/>
          <p:cNvSpPr>
            <a:spLocks noChangeShapeType="1"/>
          </p:cNvSpPr>
          <p:nvPr/>
        </p:nvSpPr>
        <p:spPr bwMode="auto">
          <a:xfrm>
            <a:off x="2559050" y="487838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Line 32"/>
          <p:cNvSpPr>
            <a:spLocks noChangeShapeType="1"/>
          </p:cNvSpPr>
          <p:nvPr/>
        </p:nvSpPr>
        <p:spPr bwMode="auto">
          <a:xfrm>
            <a:off x="2919413" y="4906964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33"/>
          <p:cNvSpPr>
            <a:spLocks noChangeShapeType="1"/>
          </p:cNvSpPr>
          <p:nvPr/>
        </p:nvSpPr>
        <p:spPr bwMode="auto">
          <a:xfrm>
            <a:off x="3784600" y="493553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Line 34"/>
          <p:cNvSpPr>
            <a:spLocks noChangeShapeType="1"/>
          </p:cNvSpPr>
          <p:nvPr/>
        </p:nvSpPr>
        <p:spPr bwMode="auto">
          <a:xfrm>
            <a:off x="4910138" y="49657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Line 35"/>
          <p:cNvSpPr>
            <a:spLocks noChangeShapeType="1"/>
          </p:cNvSpPr>
          <p:nvPr/>
        </p:nvSpPr>
        <p:spPr bwMode="auto">
          <a:xfrm>
            <a:off x="4211638" y="492918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Line 36"/>
          <p:cNvSpPr>
            <a:spLocks noChangeShapeType="1"/>
          </p:cNvSpPr>
          <p:nvPr/>
        </p:nvSpPr>
        <p:spPr bwMode="auto">
          <a:xfrm>
            <a:off x="5264150" y="497363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Line 37"/>
          <p:cNvSpPr>
            <a:spLocks noChangeShapeType="1"/>
          </p:cNvSpPr>
          <p:nvPr/>
        </p:nvSpPr>
        <p:spPr bwMode="auto">
          <a:xfrm>
            <a:off x="5589588" y="496728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38"/>
          <p:cNvSpPr>
            <a:spLocks noChangeShapeType="1"/>
          </p:cNvSpPr>
          <p:nvPr/>
        </p:nvSpPr>
        <p:spPr bwMode="auto">
          <a:xfrm>
            <a:off x="6527800" y="4967289"/>
            <a:ext cx="0" cy="4905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Line 39"/>
          <p:cNvSpPr>
            <a:spLocks noChangeShapeType="1"/>
          </p:cNvSpPr>
          <p:nvPr/>
        </p:nvSpPr>
        <p:spPr bwMode="auto">
          <a:xfrm>
            <a:off x="6911975" y="49752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Line 40"/>
          <p:cNvSpPr>
            <a:spLocks noChangeShapeType="1"/>
          </p:cNvSpPr>
          <p:nvPr/>
        </p:nvSpPr>
        <p:spPr bwMode="auto">
          <a:xfrm>
            <a:off x="7756525" y="5011739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Line 41"/>
          <p:cNvSpPr>
            <a:spLocks noChangeShapeType="1"/>
          </p:cNvSpPr>
          <p:nvPr/>
        </p:nvSpPr>
        <p:spPr bwMode="auto">
          <a:xfrm>
            <a:off x="8139113" y="50196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8" name="Line 42"/>
          <p:cNvSpPr>
            <a:spLocks noChangeShapeType="1"/>
          </p:cNvSpPr>
          <p:nvPr/>
        </p:nvSpPr>
        <p:spPr bwMode="auto">
          <a:xfrm>
            <a:off x="8509000" y="50292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9" name="Line 43"/>
          <p:cNvSpPr>
            <a:spLocks noChangeShapeType="1"/>
          </p:cNvSpPr>
          <p:nvPr/>
        </p:nvSpPr>
        <p:spPr bwMode="auto">
          <a:xfrm>
            <a:off x="9253538" y="49498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0" name="Line 44"/>
          <p:cNvSpPr>
            <a:spLocks noChangeShapeType="1"/>
          </p:cNvSpPr>
          <p:nvPr/>
        </p:nvSpPr>
        <p:spPr bwMode="auto">
          <a:xfrm>
            <a:off x="9593263" y="49434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50506" y="1706473"/>
            <a:ext cx="191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dirty="0">
                <a:solidFill>
                  <a:srgbClr val="FF0000"/>
                </a:solidFill>
              </a:rPr>
              <a:t>= 120</a:t>
            </a:r>
          </a:p>
        </p:txBody>
      </p:sp>
    </p:spTree>
    <p:extLst>
      <p:ext uri="{BB962C8B-B14F-4D97-AF65-F5344CB8AC3E}">
        <p14:creationId xmlns:p14="http://schemas.microsoft.com/office/powerpoint/2010/main" val="28961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8E50CA-7DC3-E94F-A141-F5148B238381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u="sng" dirty="0">
                <a:latin typeface="Tahoma" charset="0"/>
              </a:rPr>
              <a:t>Insert into </a:t>
            </a:r>
            <a:r>
              <a:rPr lang="en-US" sz="3600" u="sng" dirty="0" err="1">
                <a:latin typeface="Tahoma" charset="0"/>
              </a:rPr>
              <a:t>B+tree</a:t>
            </a:r>
            <a:endParaRPr lang="en-US" sz="3600" u="sng" dirty="0">
              <a:latin typeface="Tahoma" charset="0"/>
            </a:endParaRP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4400" y="1866900"/>
            <a:ext cx="7772400" cy="299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ahoma" charset="0"/>
              </a:rPr>
              <a:t>(a) simple case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space available in leaf</a:t>
            </a:r>
            <a:endParaRPr lang="en-US" dirty="0">
              <a:latin typeface="Tahoma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</a:rPr>
              <a:t>(b) leaf overflow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</a:rPr>
              <a:t>(c) non-leaf overflow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</a:rPr>
              <a:t>(d) new root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799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80B98E-160B-184A-BF96-10D71B443AED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533400"/>
            <a:ext cx="7772400" cy="596900"/>
          </a:xfrm>
        </p:spPr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dirty="0">
                <a:latin typeface="Tahoma" charset="0"/>
              </a:rPr>
              <a:t>(a) Insert key = </a:t>
            </a:r>
            <a:r>
              <a:rPr lang="en-US" dirty="0" smtClean="0">
                <a:latin typeface="Tahoma" charset="0"/>
              </a:rPr>
              <a:t>32        </a:t>
            </a:r>
            <a:r>
              <a:rPr lang="en-US" sz="2400" dirty="0">
                <a:latin typeface="Tahoma" charset="0"/>
              </a:rPr>
              <a:t>space available in leaf</a:t>
            </a:r>
            <a:endParaRPr lang="en-US" dirty="0"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8670926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5239" name="Rectangle 5"/>
          <p:cNvSpPr>
            <a:spLocks noChangeArrowheads="1"/>
          </p:cNvSpPr>
          <p:nvPr/>
        </p:nvSpPr>
        <p:spPr bwMode="auto">
          <a:xfrm rot="-5400000">
            <a:off x="27432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5240" name="Rectangle 6"/>
          <p:cNvSpPr>
            <a:spLocks noChangeArrowheads="1"/>
          </p:cNvSpPr>
          <p:nvPr/>
        </p:nvSpPr>
        <p:spPr bwMode="auto">
          <a:xfrm rot="-5400000">
            <a:off x="47244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  <a:p>
            <a:pPr algn="ctr"/>
            <a:endParaRPr lang="en-US" sz="2400"/>
          </a:p>
        </p:txBody>
      </p:sp>
      <p:sp>
        <p:nvSpPr>
          <p:cNvPr id="95241" name="Line 7"/>
          <p:cNvSpPr>
            <a:spLocks noChangeShapeType="1"/>
          </p:cNvSpPr>
          <p:nvPr/>
        </p:nvSpPr>
        <p:spPr bwMode="auto">
          <a:xfrm>
            <a:off x="3924300" y="4419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8"/>
          <p:cNvSpPr>
            <a:spLocks noChangeShapeType="1"/>
          </p:cNvSpPr>
          <p:nvPr/>
        </p:nvSpPr>
        <p:spPr bwMode="auto">
          <a:xfrm>
            <a:off x="2857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Line 9"/>
          <p:cNvSpPr>
            <a:spLocks noChangeShapeType="1"/>
          </p:cNvSpPr>
          <p:nvPr/>
        </p:nvSpPr>
        <p:spPr bwMode="auto">
          <a:xfrm>
            <a:off x="3238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4" name="Line 10"/>
          <p:cNvSpPr>
            <a:spLocks noChangeShapeType="1"/>
          </p:cNvSpPr>
          <p:nvPr/>
        </p:nvSpPr>
        <p:spPr bwMode="auto">
          <a:xfrm>
            <a:off x="3619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1"/>
          <p:cNvSpPr>
            <a:spLocks noChangeShapeType="1"/>
          </p:cNvSpPr>
          <p:nvPr/>
        </p:nvSpPr>
        <p:spPr bwMode="auto">
          <a:xfrm>
            <a:off x="5207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2"/>
          <p:cNvSpPr>
            <a:spLocks noChangeShapeType="1"/>
          </p:cNvSpPr>
          <p:nvPr/>
        </p:nvSpPr>
        <p:spPr bwMode="auto">
          <a:xfrm>
            <a:off x="4864100" y="5016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3"/>
          <p:cNvSpPr>
            <a:spLocks noChangeShapeType="1"/>
          </p:cNvSpPr>
          <p:nvPr/>
        </p:nvSpPr>
        <p:spPr bwMode="auto">
          <a:xfrm>
            <a:off x="59055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Rectangle 14"/>
          <p:cNvSpPr>
            <a:spLocks noChangeArrowheads="1"/>
          </p:cNvSpPr>
          <p:nvPr/>
        </p:nvSpPr>
        <p:spPr bwMode="auto">
          <a:xfrm rot="-5400000">
            <a:off x="3848100" y="25908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95249" name="Rectangle 15"/>
          <p:cNvSpPr>
            <a:spLocks noChangeArrowheads="1"/>
          </p:cNvSpPr>
          <p:nvPr/>
        </p:nvSpPr>
        <p:spPr bwMode="auto">
          <a:xfrm rot="-5400000">
            <a:off x="5105400" y="12573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5250" name="Line 16"/>
          <p:cNvSpPr>
            <a:spLocks noChangeShapeType="1"/>
          </p:cNvSpPr>
          <p:nvPr/>
        </p:nvSpPr>
        <p:spPr bwMode="auto">
          <a:xfrm flipH="1">
            <a:off x="44577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Line 17"/>
          <p:cNvSpPr>
            <a:spLocks noChangeShapeType="1"/>
          </p:cNvSpPr>
          <p:nvPr/>
        </p:nvSpPr>
        <p:spPr bwMode="auto">
          <a:xfrm>
            <a:off x="60579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2" name="Line 18"/>
          <p:cNvSpPr>
            <a:spLocks noChangeShapeType="1"/>
          </p:cNvSpPr>
          <p:nvPr/>
        </p:nvSpPr>
        <p:spPr bwMode="auto">
          <a:xfrm flipH="1">
            <a:off x="34671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Line 19"/>
          <p:cNvSpPr>
            <a:spLocks noChangeShapeType="1"/>
          </p:cNvSpPr>
          <p:nvPr/>
        </p:nvSpPr>
        <p:spPr bwMode="auto">
          <a:xfrm>
            <a:off x="4610100" y="3352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962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B3C0256-8BE5-2344-B08F-494D0C375048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(a) Insert key = 32</a:t>
            </a:r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8670926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6263" name="Rectangle 5"/>
          <p:cNvSpPr>
            <a:spLocks noChangeArrowheads="1"/>
          </p:cNvSpPr>
          <p:nvPr/>
        </p:nvSpPr>
        <p:spPr bwMode="auto">
          <a:xfrm rot="-5400000">
            <a:off x="27432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6264" name="Rectangle 6"/>
          <p:cNvSpPr>
            <a:spLocks noChangeArrowheads="1"/>
          </p:cNvSpPr>
          <p:nvPr/>
        </p:nvSpPr>
        <p:spPr bwMode="auto">
          <a:xfrm rot="-5400000">
            <a:off x="47244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  <a:p>
            <a:pPr algn="ctr"/>
            <a:endParaRPr lang="en-US" sz="2400"/>
          </a:p>
        </p:txBody>
      </p:sp>
      <p:sp>
        <p:nvSpPr>
          <p:cNvPr id="96265" name="Line 7"/>
          <p:cNvSpPr>
            <a:spLocks noChangeShapeType="1"/>
          </p:cNvSpPr>
          <p:nvPr/>
        </p:nvSpPr>
        <p:spPr bwMode="auto">
          <a:xfrm>
            <a:off x="3924300" y="4419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8"/>
          <p:cNvSpPr>
            <a:spLocks noChangeShapeType="1"/>
          </p:cNvSpPr>
          <p:nvPr/>
        </p:nvSpPr>
        <p:spPr bwMode="auto">
          <a:xfrm>
            <a:off x="2857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Line 9"/>
          <p:cNvSpPr>
            <a:spLocks noChangeShapeType="1"/>
          </p:cNvSpPr>
          <p:nvPr/>
        </p:nvSpPr>
        <p:spPr bwMode="auto">
          <a:xfrm>
            <a:off x="3238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Line 10"/>
          <p:cNvSpPr>
            <a:spLocks noChangeShapeType="1"/>
          </p:cNvSpPr>
          <p:nvPr/>
        </p:nvSpPr>
        <p:spPr bwMode="auto">
          <a:xfrm>
            <a:off x="3619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Line 11"/>
          <p:cNvSpPr>
            <a:spLocks noChangeShapeType="1"/>
          </p:cNvSpPr>
          <p:nvPr/>
        </p:nvSpPr>
        <p:spPr bwMode="auto">
          <a:xfrm>
            <a:off x="5207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Line 12"/>
          <p:cNvSpPr>
            <a:spLocks noChangeShapeType="1"/>
          </p:cNvSpPr>
          <p:nvPr/>
        </p:nvSpPr>
        <p:spPr bwMode="auto">
          <a:xfrm>
            <a:off x="4864100" y="5016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Line 13"/>
          <p:cNvSpPr>
            <a:spLocks noChangeShapeType="1"/>
          </p:cNvSpPr>
          <p:nvPr/>
        </p:nvSpPr>
        <p:spPr bwMode="auto">
          <a:xfrm>
            <a:off x="59055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Rectangle 14"/>
          <p:cNvSpPr>
            <a:spLocks noChangeArrowheads="1"/>
          </p:cNvSpPr>
          <p:nvPr/>
        </p:nvSpPr>
        <p:spPr bwMode="auto">
          <a:xfrm rot="-5400000">
            <a:off x="3848100" y="25908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</p:txBody>
      </p:sp>
      <p:sp>
        <p:nvSpPr>
          <p:cNvPr id="96273" name="Rectangle 15"/>
          <p:cNvSpPr>
            <a:spLocks noChangeArrowheads="1"/>
          </p:cNvSpPr>
          <p:nvPr/>
        </p:nvSpPr>
        <p:spPr bwMode="auto">
          <a:xfrm rot="-5400000">
            <a:off x="5105400" y="12573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6274" name="Line 16"/>
          <p:cNvSpPr>
            <a:spLocks noChangeShapeType="1"/>
          </p:cNvSpPr>
          <p:nvPr/>
        </p:nvSpPr>
        <p:spPr bwMode="auto">
          <a:xfrm flipH="1">
            <a:off x="44577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Line 17"/>
          <p:cNvSpPr>
            <a:spLocks noChangeShapeType="1"/>
          </p:cNvSpPr>
          <p:nvPr/>
        </p:nvSpPr>
        <p:spPr bwMode="auto">
          <a:xfrm>
            <a:off x="60579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Line 18"/>
          <p:cNvSpPr>
            <a:spLocks noChangeShapeType="1"/>
          </p:cNvSpPr>
          <p:nvPr/>
        </p:nvSpPr>
        <p:spPr bwMode="auto">
          <a:xfrm flipH="1">
            <a:off x="34671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Line 19"/>
          <p:cNvSpPr>
            <a:spLocks noChangeShapeType="1"/>
          </p:cNvSpPr>
          <p:nvPr/>
        </p:nvSpPr>
        <p:spPr bwMode="auto">
          <a:xfrm>
            <a:off x="4610100" y="3352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278" name="Group 22"/>
          <p:cNvGrpSpPr>
            <a:grpSpLocks/>
          </p:cNvGrpSpPr>
          <p:nvPr/>
        </p:nvGrpSpPr>
        <p:grpSpPr bwMode="auto">
          <a:xfrm>
            <a:off x="5411788" y="4529138"/>
            <a:ext cx="457200" cy="957262"/>
            <a:chOff x="2449" y="2853"/>
            <a:chExt cx="288" cy="603"/>
          </a:xfrm>
        </p:grpSpPr>
        <p:sp>
          <p:nvSpPr>
            <p:cNvPr id="96279" name="Text Box 20"/>
            <p:cNvSpPr txBox="1">
              <a:spLocks noChangeArrowheads="1"/>
            </p:cNvSpPr>
            <p:nvPr/>
          </p:nvSpPr>
          <p:spPr bwMode="auto">
            <a:xfrm rot="-5400000">
              <a:off x="2430" y="287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32</a:t>
              </a:r>
              <a:endParaRPr lang="en-US"/>
            </a:p>
          </p:txBody>
        </p:sp>
        <p:sp>
          <p:nvSpPr>
            <p:cNvPr id="96280" name="Line 21"/>
            <p:cNvSpPr>
              <a:spLocks noChangeShapeType="1"/>
            </p:cNvSpPr>
            <p:nvPr/>
          </p:nvSpPr>
          <p:spPr bwMode="auto">
            <a:xfrm>
              <a:off x="2592" y="3176"/>
              <a:ext cx="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5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972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6D9D4A-CB3F-FF49-A1F8-036C4E30C4B8}" type="slidenum">
              <a:rPr lang="en-US" sz="1400"/>
              <a:pPr eaLnBrk="1" hangingPunct="1"/>
              <a:t>55</a:t>
            </a:fld>
            <a:endParaRPr lang="en-US" sz="1400"/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7700" y="533400"/>
            <a:ext cx="7772400" cy="5969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ahoma" charset="0"/>
              </a:rPr>
              <a:t>(a) Insert key = </a:t>
            </a:r>
            <a:r>
              <a:rPr lang="en-US" dirty="0" smtClean="0">
                <a:latin typeface="Tahoma" charset="0"/>
              </a:rPr>
              <a:t>7        </a:t>
            </a:r>
            <a:r>
              <a:rPr lang="en-US" dirty="0"/>
              <a:t>leaf overflow</a:t>
            </a:r>
            <a:endParaRPr lang="en-US" dirty="0">
              <a:latin typeface="Tahoma" charset="0"/>
            </a:endParaRPr>
          </a:p>
        </p:txBody>
      </p:sp>
      <p:sp>
        <p:nvSpPr>
          <p:cNvPr id="97286" name="Text Box 3"/>
          <p:cNvSpPr txBox="1">
            <a:spLocks noChangeArrowheads="1"/>
          </p:cNvSpPr>
          <p:nvPr/>
        </p:nvSpPr>
        <p:spPr bwMode="auto">
          <a:xfrm>
            <a:off x="8670926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7287" name="Rectangle 4"/>
          <p:cNvSpPr>
            <a:spLocks noChangeArrowheads="1"/>
          </p:cNvSpPr>
          <p:nvPr/>
        </p:nvSpPr>
        <p:spPr bwMode="auto">
          <a:xfrm rot="-5400000">
            <a:off x="4648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7288" name="Rectangle 5"/>
          <p:cNvSpPr>
            <a:spLocks noChangeArrowheads="1"/>
          </p:cNvSpPr>
          <p:nvPr/>
        </p:nvSpPr>
        <p:spPr bwMode="auto">
          <a:xfrm rot="-5400000">
            <a:off x="6629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</p:txBody>
      </p:sp>
      <p:sp>
        <p:nvSpPr>
          <p:cNvPr id="97289" name="Line 6"/>
          <p:cNvSpPr>
            <a:spLocks noChangeShapeType="1"/>
          </p:cNvSpPr>
          <p:nvPr/>
        </p:nvSpPr>
        <p:spPr bwMode="auto">
          <a:xfrm>
            <a:off x="5829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Line 7"/>
          <p:cNvSpPr>
            <a:spLocks noChangeShapeType="1"/>
          </p:cNvSpPr>
          <p:nvPr/>
        </p:nvSpPr>
        <p:spPr bwMode="auto">
          <a:xfrm>
            <a:off x="4762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Line 8"/>
          <p:cNvSpPr>
            <a:spLocks noChangeShapeType="1"/>
          </p:cNvSpPr>
          <p:nvPr/>
        </p:nvSpPr>
        <p:spPr bwMode="auto">
          <a:xfrm>
            <a:off x="5143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Line 9"/>
          <p:cNvSpPr>
            <a:spLocks noChangeShapeType="1"/>
          </p:cNvSpPr>
          <p:nvPr/>
        </p:nvSpPr>
        <p:spPr bwMode="auto">
          <a:xfrm>
            <a:off x="5524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Line 10"/>
          <p:cNvSpPr>
            <a:spLocks noChangeShapeType="1"/>
          </p:cNvSpPr>
          <p:nvPr/>
        </p:nvSpPr>
        <p:spPr bwMode="auto">
          <a:xfrm>
            <a:off x="7353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Line 11"/>
          <p:cNvSpPr>
            <a:spLocks noChangeShapeType="1"/>
          </p:cNvSpPr>
          <p:nvPr/>
        </p:nvSpPr>
        <p:spPr bwMode="auto">
          <a:xfrm>
            <a:off x="6972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Line 12"/>
          <p:cNvSpPr>
            <a:spLocks noChangeShapeType="1"/>
          </p:cNvSpPr>
          <p:nvPr/>
        </p:nvSpPr>
        <p:spPr bwMode="auto">
          <a:xfrm>
            <a:off x="7810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Rectangle 13"/>
          <p:cNvSpPr>
            <a:spLocks noChangeArrowheads="1"/>
          </p:cNvSpPr>
          <p:nvPr/>
        </p:nvSpPr>
        <p:spPr bwMode="auto">
          <a:xfrm rot="-5400000">
            <a:off x="5753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97297" name="Rectangle 14"/>
          <p:cNvSpPr>
            <a:spLocks noChangeArrowheads="1"/>
          </p:cNvSpPr>
          <p:nvPr/>
        </p:nvSpPr>
        <p:spPr bwMode="auto">
          <a:xfrm rot="-5400000">
            <a:off x="7010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7298" name="Line 15"/>
          <p:cNvSpPr>
            <a:spLocks noChangeShapeType="1"/>
          </p:cNvSpPr>
          <p:nvPr/>
        </p:nvSpPr>
        <p:spPr bwMode="auto">
          <a:xfrm flipH="1">
            <a:off x="6362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Line 16"/>
          <p:cNvSpPr>
            <a:spLocks noChangeShapeType="1"/>
          </p:cNvSpPr>
          <p:nvPr/>
        </p:nvSpPr>
        <p:spPr bwMode="auto">
          <a:xfrm>
            <a:off x="7962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Line 17"/>
          <p:cNvSpPr>
            <a:spLocks noChangeShapeType="1"/>
          </p:cNvSpPr>
          <p:nvPr/>
        </p:nvSpPr>
        <p:spPr bwMode="auto">
          <a:xfrm flipH="1">
            <a:off x="5664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1" name="Line 18"/>
          <p:cNvSpPr>
            <a:spLocks noChangeShapeType="1"/>
          </p:cNvSpPr>
          <p:nvPr/>
        </p:nvSpPr>
        <p:spPr bwMode="auto">
          <a:xfrm>
            <a:off x="6515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CE5B41-BC0D-7B4F-AA9E-4C5E1C7D9480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7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(a) Insert key = 7</a:t>
            </a:r>
          </a:p>
        </p:txBody>
      </p:sp>
      <p:sp>
        <p:nvSpPr>
          <p:cNvPr id="98310" name="Text Box 3"/>
          <p:cNvSpPr txBox="1">
            <a:spLocks noChangeArrowheads="1"/>
          </p:cNvSpPr>
          <p:nvPr/>
        </p:nvSpPr>
        <p:spPr bwMode="auto">
          <a:xfrm>
            <a:off x="8670926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 rot="-5400000">
            <a:off x="4648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8312" name="Rectangle 5"/>
          <p:cNvSpPr>
            <a:spLocks noChangeArrowheads="1"/>
          </p:cNvSpPr>
          <p:nvPr/>
        </p:nvSpPr>
        <p:spPr bwMode="auto">
          <a:xfrm rot="-5400000">
            <a:off x="6629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</p:txBody>
      </p:sp>
      <p:sp>
        <p:nvSpPr>
          <p:cNvPr id="98313" name="Line 6"/>
          <p:cNvSpPr>
            <a:spLocks noChangeShapeType="1"/>
          </p:cNvSpPr>
          <p:nvPr/>
        </p:nvSpPr>
        <p:spPr bwMode="auto">
          <a:xfrm>
            <a:off x="5829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7"/>
          <p:cNvSpPr>
            <a:spLocks noChangeShapeType="1"/>
          </p:cNvSpPr>
          <p:nvPr/>
        </p:nvSpPr>
        <p:spPr bwMode="auto">
          <a:xfrm>
            <a:off x="4762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Line 8"/>
          <p:cNvSpPr>
            <a:spLocks noChangeShapeType="1"/>
          </p:cNvSpPr>
          <p:nvPr/>
        </p:nvSpPr>
        <p:spPr bwMode="auto">
          <a:xfrm>
            <a:off x="5143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Line 9"/>
          <p:cNvSpPr>
            <a:spLocks noChangeShapeType="1"/>
          </p:cNvSpPr>
          <p:nvPr/>
        </p:nvSpPr>
        <p:spPr bwMode="auto">
          <a:xfrm>
            <a:off x="5524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Line 10"/>
          <p:cNvSpPr>
            <a:spLocks noChangeShapeType="1"/>
          </p:cNvSpPr>
          <p:nvPr/>
        </p:nvSpPr>
        <p:spPr bwMode="auto">
          <a:xfrm>
            <a:off x="7353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Line 11"/>
          <p:cNvSpPr>
            <a:spLocks noChangeShapeType="1"/>
          </p:cNvSpPr>
          <p:nvPr/>
        </p:nvSpPr>
        <p:spPr bwMode="auto">
          <a:xfrm>
            <a:off x="6972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Line 12"/>
          <p:cNvSpPr>
            <a:spLocks noChangeShapeType="1"/>
          </p:cNvSpPr>
          <p:nvPr/>
        </p:nvSpPr>
        <p:spPr bwMode="auto">
          <a:xfrm>
            <a:off x="7810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Rectangle 13"/>
          <p:cNvSpPr>
            <a:spLocks noChangeArrowheads="1"/>
          </p:cNvSpPr>
          <p:nvPr/>
        </p:nvSpPr>
        <p:spPr bwMode="auto">
          <a:xfrm rot="-5400000">
            <a:off x="5753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98321" name="Rectangle 14"/>
          <p:cNvSpPr>
            <a:spLocks noChangeArrowheads="1"/>
          </p:cNvSpPr>
          <p:nvPr/>
        </p:nvSpPr>
        <p:spPr bwMode="auto">
          <a:xfrm rot="-5400000">
            <a:off x="7010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8322" name="Line 15"/>
          <p:cNvSpPr>
            <a:spLocks noChangeShapeType="1"/>
          </p:cNvSpPr>
          <p:nvPr/>
        </p:nvSpPr>
        <p:spPr bwMode="auto">
          <a:xfrm flipH="1">
            <a:off x="6362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Line 16"/>
          <p:cNvSpPr>
            <a:spLocks noChangeShapeType="1"/>
          </p:cNvSpPr>
          <p:nvPr/>
        </p:nvSpPr>
        <p:spPr bwMode="auto">
          <a:xfrm>
            <a:off x="7962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Line 17"/>
          <p:cNvSpPr>
            <a:spLocks noChangeShapeType="1"/>
          </p:cNvSpPr>
          <p:nvPr/>
        </p:nvSpPr>
        <p:spPr bwMode="auto">
          <a:xfrm flipH="1">
            <a:off x="5664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Line 18"/>
          <p:cNvSpPr>
            <a:spLocks noChangeShapeType="1"/>
          </p:cNvSpPr>
          <p:nvPr/>
        </p:nvSpPr>
        <p:spPr bwMode="auto">
          <a:xfrm>
            <a:off x="6515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26" name="Group 28"/>
          <p:cNvGrpSpPr>
            <a:grpSpLocks/>
          </p:cNvGrpSpPr>
          <p:nvPr/>
        </p:nvGrpSpPr>
        <p:grpSpPr bwMode="auto">
          <a:xfrm>
            <a:off x="2324100" y="4203700"/>
            <a:ext cx="3049588" cy="1270000"/>
            <a:chOff x="504" y="2648"/>
            <a:chExt cx="1921" cy="800"/>
          </a:xfrm>
        </p:grpSpPr>
        <p:sp>
          <p:nvSpPr>
            <p:cNvPr id="98327" name="Rectangle 19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5</a:t>
              </a:r>
              <a:endParaRPr lang="en-US" sz="2400"/>
            </a:p>
          </p:txBody>
        </p:sp>
        <p:sp>
          <p:nvSpPr>
            <p:cNvPr id="98328" name="Line 20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9" name="Line 21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Line 22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Text Box 23"/>
            <p:cNvSpPr txBox="1">
              <a:spLocks noChangeArrowheads="1"/>
            </p:cNvSpPr>
            <p:nvPr/>
          </p:nvSpPr>
          <p:spPr bwMode="auto">
            <a:xfrm rot="-5400000">
              <a:off x="2170" y="2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7</a:t>
              </a:r>
              <a:endParaRPr lang="en-US"/>
            </a:p>
          </p:txBody>
        </p:sp>
        <p:sp>
          <p:nvSpPr>
            <p:cNvPr id="98332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4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1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44538E3-1281-B847-BA57-EBB8F40C483E}" type="slidenum">
              <a:rPr lang="en-US" sz="1400"/>
              <a:pPr eaLnBrk="1" hangingPunct="1"/>
              <a:t>57</a:t>
            </a:fld>
            <a:endParaRPr lang="en-US" sz="1400"/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7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(a) Insert key = 7</a:t>
            </a:r>
          </a:p>
        </p:txBody>
      </p:sp>
      <p:sp>
        <p:nvSpPr>
          <p:cNvPr id="99334" name="Text Box 3"/>
          <p:cNvSpPr txBox="1">
            <a:spLocks noChangeArrowheads="1"/>
          </p:cNvSpPr>
          <p:nvPr/>
        </p:nvSpPr>
        <p:spPr bwMode="auto">
          <a:xfrm>
            <a:off x="8670926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99335" name="Rectangle 4"/>
          <p:cNvSpPr>
            <a:spLocks noChangeArrowheads="1"/>
          </p:cNvSpPr>
          <p:nvPr/>
        </p:nvSpPr>
        <p:spPr bwMode="auto">
          <a:xfrm rot="-5400000">
            <a:off x="4648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11</a:t>
            </a:r>
          </a:p>
        </p:txBody>
      </p:sp>
      <p:sp>
        <p:nvSpPr>
          <p:cNvPr id="99336" name="Rectangle 5"/>
          <p:cNvSpPr>
            <a:spLocks noChangeArrowheads="1"/>
          </p:cNvSpPr>
          <p:nvPr/>
        </p:nvSpPr>
        <p:spPr bwMode="auto">
          <a:xfrm rot="-5400000">
            <a:off x="6629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31</a:t>
            </a:r>
          </a:p>
        </p:txBody>
      </p:sp>
      <p:sp>
        <p:nvSpPr>
          <p:cNvPr id="99337" name="Line 6"/>
          <p:cNvSpPr>
            <a:spLocks noChangeShapeType="1"/>
          </p:cNvSpPr>
          <p:nvPr/>
        </p:nvSpPr>
        <p:spPr bwMode="auto">
          <a:xfrm>
            <a:off x="5829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Line 7"/>
          <p:cNvSpPr>
            <a:spLocks noChangeShapeType="1"/>
          </p:cNvSpPr>
          <p:nvPr/>
        </p:nvSpPr>
        <p:spPr bwMode="auto">
          <a:xfrm>
            <a:off x="4762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Line 8"/>
          <p:cNvSpPr>
            <a:spLocks noChangeShapeType="1"/>
          </p:cNvSpPr>
          <p:nvPr/>
        </p:nvSpPr>
        <p:spPr bwMode="auto">
          <a:xfrm>
            <a:off x="5143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Line 9"/>
          <p:cNvSpPr>
            <a:spLocks noChangeShapeType="1"/>
          </p:cNvSpPr>
          <p:nvPr/>
        </p:nvSpPr>
        <p:spPr bwMode="auto">
          <a:xfrm>
            <a:off x="5524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Line 10"/>
          <p:cNvSpPr>
            <a:spLocks noChangeShapeType="1"/>
          </p:cNvSpPr>
          <p:nvPr/>
        </p:nvSpPr>
        <p:spPr bwMode="auto">
          <a:xfrm>
            <a:off x="7353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Line 11"/>
          <p:cNvSpPr>
            <a:spLocks noChangeShapeType="1"/>
          </p:cNvSpPr>
          <p:nvPr/>
        </p:nvSpPr>
        <p:spPr bwMode="auto">
          <a:xfrm>
            <a:off x="6972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Line 12"/>
          <p:cNvSpPr>
            <a:spLocks noChangeShapeType="1"/>
          </p:cNvSpPr>
          <p:nvPr/>
        </p:nvSpPr>
        <p:spPr bwMode="auto">
          <a:xfrm>
            <a:off x="7810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Rectangle 13"/>
          <p:cNvSpPr>
            <a:spLocks noChangeArrowheads="1"/>
          </p:cNvSpPr>
          <p:nvPr/>
        </p:nvSpPr>
        <p:spPr bwMode="auto">
          <a:xfrm rot="-5400000">
            <a:off x="5753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99345" name="Rectangle 14"/>
          <p:cNvSpPr>
            <a:spLocks noChangeArrowheads="1"/>
          </p:cNvSpPr>
          <p:nvPr/>
        </p:nvSpPr>
        <p:spPr bwMode="auto">
          <a:xfrm rot="-5400000">
            <a:off x="7010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</p:txBody>
      </p:sp>
      <p:sp>
        <p:nvSpPr>
          <p:cNvPr id="99346" name="Line 15"/>
          <p:cNvSpPr>
            <a:spLocks noChangeShapeType="1"/>
          </p:cNvSpPr>
          <p:nvPr/>
        </p:nvSpPr>
        <p:spPr bwMode="auto">
          <a:xfrm flipH="1">
            <a:off x="6362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Line 16"/>
          <p:cNvSpPr>
            <a:spLocks noChangeShapeType="1"/>
          </p:cNvSpPr>
          <p:nvPr/>
        </p:nvSpPr>
        <p:spPr bwMode="auto">
          <a:xfrm>
            <a:off x="7962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Line 17"/>
          <p:cNvSpPr>
            <a:spLocks noChangeShapeType="1"/>
          </p:cNvSpPr>
          <p:nvPr/>
        </p:nvSpPr>
        <p:spPr bwMode="auto">
          <a:xfrm flipH="1">
            <a:off x="5664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Line 18"/>
          <p:cNvSpPr>
            <a:spLocks noChangeShapeType="1"/>
          </p:cNvSpPr>
          <p:nvPr/>
        </p:nvSpPr>
        <p:spPr bwMode="auto">
          <a:xfrm>
            <a:off x="6515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50" name="Group 28"/>
          <p:cNvGrpSpPr>
            <a:grpSpLocks/>
          </p:cNvGrpSpPr>
          <p:nvPr/>
        </p:nvGrpSpPr>
        <p:grpSpPr bwMode="auto">
          <a:xfrm>
            <a:off x="2324100" y="4203700"/>
            <a:ext cx="3049588" cy="1270000"/>
            <a:chOff x="504" y="2648"/>
            <a:chExt cx="1921" cy="800"/>
          </a:xfrm>
        </p:grpSpPr>
        <p:sp>
          <p:nvSpPr>
            <p:cNvPr id="99354" name="Rectangle 19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5</a:t>
              </a:r>
              <a:endParaRPr lang="en-US" sz="2400"/>
            </a:p>
          </p:txBody>
        </p:sp>
        <p:sp>
          <p:nvSpPr>
            <p:cNvPr id="99355" name="Line 20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6" name="Line 21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7" name="Line 22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 rot="-5400000">
              <a:off x="2170" y="2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7</a:t>
              </a:r>
              <a:endParaRPr lang="en-US"/>
            </a:p>
          </p:txBody>
        </p:sp>
        <p:sp>
          <p:nvSpPr>
            <p:cNvPr id="99359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0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1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351" name="Group 32"/>
          <p:cNvGrpSpPr>
            <a:grpSpLocks/>
          </p:cNvGrpSpPr>
          <p:nvPr/>
        </p:nvGrpSpPr>
        <p:grpSpPr bwMode="auto">
          <a:xfrm>
            <a:off x="3225800" y="3113088"/>
            <a:ext cx="2820988" cy="1052512"/>
            <a:chOff x="1072" y="1961"/>
            <a:chExt cx="1777" cy="663"/>
          </a:xfrm>
        </p:grpSpPr>
        <p:sp>
          <p:nvSpPr>
            <p:cNvPr id="99352" name="Text Box 30"/>
            <p:cNvSpPr txBox="1">
              <a:spLocks noChangeArrowheads="1"/>
            </p:cNvSpPr>
            <p:nvPr/>
          </p:nvSpPr>
          <p:spPr bwMode="auto">
            <a:xfrm rot="-5400000">
              <a:off x="2594" y="1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7</a:t>
              </a:r>
              <a:endParaRPr lang="en-US"/>
            </a:p>
          </p:txBody>
        </p:sp>
        <p:sp>
          <p:nvSpPr>
            <p:cNvPr id="99353" name="Line 31"/>
            <p:cNvSpPr>
              <a:spLocks noChangeShapeType="1"/>
            </p:cNvSpPr>
            <p:nvPr/>
          </p:nvSpPr>
          <p:spPr bwMode="auto">
            <a:xfrm flipH="1">
              <a:off x="1072" y="2056"/>
              <a:ext cx="1480" cy="5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4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2987863-8B36-E643-8AEA-35878DF13C29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419100"/>
            <a:ext cx="5194300" cy="673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ahoma" charset="0"/>
              </a:rPr>
              <a:t>(c) Insert key = </a:t>
            </a:r>
            <a:r>
              <a:rPr lang="en-US" dirty="0" smtClean="0">
                <a:latin typeface="Tahoma" charset="0"/>
              </a:rPr>
              <a:t>160   </a:t>
            </a:r>
            <a:r>
              <a:rPr lang="en-US" dirty="0"/>
              <a:t>non-leaf overflow</a:t>
            </a:r>
            <a:endParaRPr lang="en-US" dirty="0"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100358" name="Text Box 4"/>
          <p:cNvSpPr txBox="1">
            <a:spLocks noChangeArrowheads="1"/>
          </p:cNvSpPr>
          <p:nvPr/>
        </p:nvSpPr>
        <p:spPr bwMode="auto">
          <a:xfrm>
            <a:off x="8555039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100359" name="Rectangle 5"/>
          <p:cNvSpPr>
            <a:spLocks noChangeArrowheads="1"/>
          </p:cNvSpPr>
          <p:nvPr/>
        </p:nvSpPr>
        <p:spPr bwMode="auto">
          <a:xfrm rot="-5400000">
            <a:off x="3657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endParaRPr lang="en-US" sz="2400"/>
          </a:p>
        </p:txBody>
      </p:sp>
      <p:sp>
        <p:nvSpPr>
          <p:cNvPr id="100360" name="Line 6"/>
          <p:cNvSpPr>
            <a:spLocks noChangeShapeType="1"/>
          </p:cNvSpPr>
          <p:nvPr/>
        </p:nvSpPr>
        <p:spPr bwMode="auto">
          <a:xfrm flipH="1">
            <a:off x="2476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1" name="Line 7"/>
          <p:cNvSpPr>
            <a:spLocks noChangeShapeType="1"/>
          </p:cNvSpPr>
          <p:nvPr/>
        </p:nvSpPr>
        <p:spPr bwMode="auto">
          <a:xfrm>
            <a:off x="4102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2" name="Rectangle 8"/>
          <p:cNvSpPr>
            <a:spLocks noChangeArrowheads="1"/>
          </p:cNvSpPr>
          <p:nvPr/>
        </p:nvSpPr>
        <p:spPr bwMode="auto">
          <a:xfrm rot="-5400000">
            <a:off x="4953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00363" name="Rectangle 9"/>
          <p:cNvSpPr>
            <a:spLocks noChangeArrowheads="1"/>
          </p:cNvSpPr>
          <p:nvPr/>
        </p:nvSpPr>
        <p:spPr bwMode="auto">
          <a:xfrm rot="-5400000">
            <a:off x="4724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100364" name="Rectangle 10"/>
          <p:cNvSpPr>
            <a:spLocks noChangeArrowheads="1"/>
          </p:cNvSpPr>
          <p:nvPr/>
        </p:nvSpPr>
        <p:spPr bwMode="auto">
          <a:xfrm rot="-5400000">
            <a:off x="8826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100365" name="Line 12"/>
          <p:cNvSpPr>
            <a:spLocks noChangeShapeType="1"/>
          </p:cNvSpPr>
          <p:nvPr/>
        </p:nvSpPr>
        <p:spPr bwMode="auto">
          <a:xfrm flipH="1">
            <a:off x="3619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4152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5524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Freeform 18"/>
          <p:cNvSpPr>
            <a:spLocks/>
          </p:cNvSpPr>
          <p:nvPr/>
        </p:nvSpPr>
        <p:spPr bwMode="auto">
          <a:xfrm>
            <a:off x="4368800" y="3632200"/>
            <a:ext cx="852488" cy="673100"/>
          </a:xfrm>
          <a:custGeom>
            <a:avLst/>
            <a:gdLst>
              <a:gd name="T0" fmla="*/ 825500 w 537"/>
              <a:gd name="T1" fmla="*/ 0 h 424"/>
              <a:gd name="T2" fmla="*/ 825500 w 537"/>
              <a:gd name="T3" fmla="*/ 406400 h 424"/>
              <a:gd name="T4" fmla="*/ 660400 w 537"/>
              <a:gd name="T5" fmla="*/ 533400 h 424"/>
              <a:gd name="T6" fmla="*/ 0 w 537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Line 22"/>
          <p:cNvSpPr>
            <a:spLocks noChangeShapeType="1"/>
          </p:cNvSpPr>
          <p:nvPr/>
        </p:nvSpPr>
        <p:spPr bwMode="auto">
          <a:xfrm>
            <a:off x="5905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0" name="Freeform 24"/>
          <p:cNvSpPr>
            <a:spLocks/>
          </p:cNvSpPr>
          <p:nvPr/>
        </p:nvSpPr>
        <p:spPr bwMode="auto">
          <a:xfrm>
            <a:off x="5835650" y="3556000"/>
            <a:ext cx="2825750" cy="1016000"/>
          </a:xfrm>
          <a:custGeom>
            <a:avLst/>
            <a:gdLst>
              <a:gd name="T0" fmla="*/ 95250 w 1780"/>
              <a:gd name="T1" fmla="*/ 0 h 640"/>
              <a:gd name="T2" fmla="*/ 234950 w 1780"/>
              <a:gd name="T3" fmla="*/ 660400 h 640"/>
              <a:gd name="T4" fmla="*/ 1504950 w 1780"/>
              <a:gd name="T5" fmla="*/ 774700 h 640"/>
              <a:gd name="T6" fmla="*/ 2520950 w 1780"/>
              <a:gd name="T7" fmla="*/ 774700 h 640"/>
              <a:gd name="T8" fmla="*/ 2825750 w 1780"/>
              <a:gd name="T9" fmla="*/ 1016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Line 32"/>
          <p:cNvSpPr>
            <a:spLocks noChangeShapeType="1"/>
          </p:cNvSpPr>
          <p:nvPr/>
        </p:nvSpPr>
        <p:spPr bwMode="auto">
          <a:xfrm>
            <a:off x="4787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Line 33"/>
          <p:cNvSpPr>
            <a:spLocks noChangeShapeType="1"/>
          </p:cNvSpPr>
          <p:nvPr/>
        </p:nvSpPr>
        <p:spPr bwMode="auto">
          <a:xfrm>
            <a:off x="5181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Line 34"/>
          <p:cNvSpPr>
            <a:spLocks noChangeShapeType="1"/>
          </p:cNvSpPr>
          <p:nvPr/>
        </p:nvSpPr>
        <p:spPr bwMode="auto">
          <a:xfrm>
            <a:off x="5537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4" name="Line 38"/>
          <p:cNvSpPr>
            <a:spLocks noChangeShapeType="1"/>
          </p:cNvSpPr>
          <p:nvPr/>
        </p:nvSpPr>
        <p:spPr bwMode="auto">
          <a:xfrm>
            <a:off x="9067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Line 39"/>
          <p:cNvSpPr>
            <a:spLocks noChangeShapeType="1"/>
          </p:cNvSpPr>
          <p:nvPr/>
        </p:nvSpPr>
        <p:spPr bwMode="auto">
          <a:xfrm>
            <a:off x="9423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81B9C6-19B1-EE49-A966-3BC1D3E38A7B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(c) Insert key = 160</a:t>
            </a:r>
          </a:p>
          <a:p>
            <a:pPr eaLnBrk="1" hangingPunct="1">
              <a:buFontTx/>
              <a:buNone/>
            </a:pPr>
            <a:endParaRPr lang="en-US">
              <a:latin typeface="Tahoma" charset="0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8555039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101383" name="Rectangle 5"/>
          <p:cNvSpPr>
            <a:spLocks noChangeArrowheads="1"/>
          </p:cNvSpPr>
          <p:nvPr/>
        </p:nvSpPr>
        <p:spPr bwMode="auto">
          <a:xfrm rot="-5400000">
            <a:off x="3657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endParaRPr lang="en-US" sz="2400"/>
          </a:p>
        </p:txBody>
      </p:sp>
      <p:sp>
        <p:nvSpPr>
          <p:cNvPr id="101384" name="Line 6"/>
          <p:cNvSpPr>
            <a:spLocks noChangeShapeType="1"/>
          </p:cNvSpPr>
          <p:nvPr/>
        </p:nvSpPr>
        <p:spPr bwMode="auto">
          <a:xfrm flipH="1">
            <a:off x="2476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Line 7"/>
          <p:cNvSpPr>
            <a:spLocks noChangeShapeType="1"/>
          </p:cNvSpPr>
          <p:nvPr/>
        </p:nvSpPr>
        <p:spPr bwMode="auto">
          <a:xfrm>
            <a:off x="4102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8"/>
          <p:cNvSpPr>
            <a:spLocks noChangeArrowheads="1"/>
          </p:cNvSpPr>
          <p:nvPr/>
        </p:nvSpPr>
        <p:spPr bwMode="auto">
          <a:xfrm rot="-5400000">
            <a:off x="4953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01387" name="Rectangle 9"/>
          <p:cNvSpPr>
            <a:spLocks noChangeArrowheads="1"/>
          </p:cNvSpPr>
          <p:nvPr/>
        </p:nvSpPr>
        <p:spPr bwMode="auto">
          <a:xfrm rot="-5400000">
            <a:off x="4724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101388" name="Rectangle 10"/>
          <p:cNvSpPr>
            <a:spLocks noChangeArrowheads="1"/>
          </p:cNvSpPr>
          <p:nvPr/>
        </p:nvSpPr>
        <p:spPr bwMode="auto">
          <a:xfrm rot="-5400000">
            <a:off x="8826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101389" name="Line 12"/>
          <p:cNvSpPr>
            <a:spLocks noChangeShapeType="1"/>
          </p:cNvSpPr>
          <p:nvPr/>
        </p:nvSpPr>
        <p:spPr bwMode="auto">
          <a:xfrm flipH="1">
            <a:off x="3619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152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>
            <a:off x="5524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2" name="Freeform 18"/>
          <p:cNvSpPr>
            <a:spLocks/>
          </p:cNvSpPr>
          <p:nvPr/>
        </p:nvSpPr>
        <p:spPr bwMode="auto">
          <a:xfrm>
            <a:off x="4368800" y="3632200"/>
            <a:ext cx="852488" cy="673100"/>
          </a:xfrm>
          <a:custGeom>
            <a:avLst/>
            <a:gdLst>
              <a:gd name="T0" fmla="*/ 825500 w 537"/>
              <a:gd name="T1" fmla="*/ 0 h 424"/>
              <a:gd name="T2" fmla="*/ 825500 w 537"/>
              <a:gd name="T3" fmla="*/ 406400 h 424"/>
              <a:gd name="T4" fmla="*/ 660400 w 537"/>
              <a:gd name="T5" fmla="*/ 533400 h 424"/>
              <a:gd name="T6" fmla="*/ 0 w 537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Line 22"/>
          <p:cNvSpPr>
            <a:spLocks noChangeShapeType="1"/>
          </p:cNvSpPr>
          <p:nvPr/>
        </p:nvSpPr>
        <p:spPr bwMode="auto">
          <a:xfrm>
            <a:off x="5905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4" name="Freeform 24"/>
          <p:cNvSpPr>
            <a:spLocks/>
          </p:cNvSpPr>
          <p:nvPr/>
        </p:nvSpPr>
        <p:spPr bwMode="auto">
          <a:xfrm>
            <a:off x="5835650" y="3556000"/>
            <a:ext cx="2825750" cy="1016000"/>
          </a:xfrm>
          <a:custGeom>
            <a:avLst/>
            <a:gdLst>
              <a:gd name="T0" fmla="*/ 95250 w 1780"/>
              <a:gd name="T1" fmla="*/ 0 h 640"/>
              <a:gd name="T2" fmla="*/ 234950 w 1780"/>
              <a:gd name="T3" fmla="*/ 660400 h 640"/>
              <a:gd name="T4" fmla="*/ 1504950 w 1780"/>
              <a:gd name="T5" fmla="*/ 774700 h 640"/>
              <a:gd name="T6" fmla="*/ 2520950 w 1780"/>
              <a:gd name="T7" fmla="*/ 774700 h 640"/>
              <a:gd name="T8" fmla="*/ 2825750 w 1780"/>
              <a:gd name="T9" fmla="*/ 1016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Line 32"/>
          <p:cNvSpPr>
            <a:spLocks noChangeShapeType="1"/>
          </p:cNvSpPr>
          <p:nvPr/>
        </p:nvSpPr>
        <p:spPr bwMode="auto">
          <a:xfrm>
            <a:off x="4787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6" name="Line 33"/>
          <p:cNvSpPr>
            <a:spLocks noChangeShapeType="1"/>
          </p:cNvSpPr>
          <p:nvPr/>
        </p:nvSpPr>
        <p:spPr bwMode="auto">
          <a:xfrm>
            <a:off x="5181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7" name="Line 34"/>
          <p:cNvSpPr>
            <a:spLocks noChangeShapeType="1"/>
          </p:cNvSpPr>
          <p:nvPr/>
        </p:nvSpPr>
        <p:spPr bwMode="auto">
          <a:xfrm>
            <a:off x="5537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8" name="Line 38"/>
          <p:cNvSpPr>
            <a:spLocks noChangeShapeType="1"/>
          </p:cNvSpPr>
          <p:nvPr/>
        </p:nvSpPr>
        <p:spPr bwMode="auto">
          <a:xfrm>
            <a:off x="9067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9" name="Line 39"/>
          <p:cNvSpPr>
            <a:spLocks noChangeShapeType="1"/>
          </p:cNvSpPr>
          <p:nvPr/>
        </p:nvSpPr>
        <p:spPr bwMode="auto">
          <a:xfrm>
            <a:off x="9423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400" name="Group 47"/>
          <p:cNvGrpSpPr>
            <a:grpSpLocks/>
          </p:cNvGrpSpPr>
          <p:nvPr/>
        </p:nvGrpSpPr>
        <p:grpSpPr bwMode="auto">
          <a:xfrm>
            <a:off x="5387976" y="4584700"/>
            <a:ext cx="3095625" cy="1104900"/>
            <a:chOff x="2434" y="2888"/>
            <a:chExt cx="1950" cy="696"/>
          </a:xfrm>
        </p:grpSpPr>
        <p:grpSp>
          <p:nvGrpSpPr>
            <p:cNvPr id="101401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101403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179</a:t>
                </a:r>
                <a:endParaRPr lang="en-US" sz="2400"/>
              </a:p>
            </p:txBody>
          </p:sp>
          <p:sp>
            <p:nvSpPr>
              <p:cNvPr id="101404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5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6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7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02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7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 file usually </a:t>
            </a:r>
            <a:r>
              <a:rPr lang="en-US" dirty="0">
                <a:solidFill>
                  <a:srgbClr val="00B0F0"/>
                </a:solidFill>
              </a:rPr>
              <a:t>occupies considerably less disk blocks </a:t>
            </a:r>
            <a:r>
              <a:rPr lang="en-US" dirty="0"/>
              <a:t>than the data file because its entries are much smaller</a:t>
            </a:r>
          </a:p>
          <a:p>
            <a:r>
              <a:rPr lang="en-US" dirty="0">
                <a:solidFill>
                  <a:srgbClr val="00B0F0"/>
                </a:solidFill>
              </a:rPr>
              <a:t>A binary search </a:t>
            </a:r>
            <a:r>
              <a:rPr lang="en-US" dirty="0"/>
              <a:t>on the index yields a pointer to the file record</a:t>
            </a:r>
          </a:p>
          <a:p>
            <a:r>
              <a:rPr lang="en-US" dirty="0"/>
              <a:t>Indexes can also be characterized as </a:t>
            </a:r>
            <a:r>
              <a:rPr lang="en-US" b="1" dirty="0">
                <a:solidFill>
                  <a:srgbClr val="00B0F0"/>
                </a:solidFill>
              </a:rPr>
              <a:t>dense</a:t>
            </a:r>
            <a:r>
              <a:rPr lang="en-US" dirty="0"/>
              <a:t> or </a:t>
            </a:r>
            <a:r>
              <a:rPr lang="en-US" b="1" dirty="0">
                <a:solidFill>
                  <a:srgbClr val="00B0F0"/>
                </a:solidFill>
              </a:rPr>
              <a:t>sparse </a:t>
            </a:r>
          </a:p>
          <a:p>
            <a:pPr lvl="1"/>
            <a:r>
              <a:rPr lang="en-US" dirty="0"/>
              <a:t>A dense index has an index entry for every search key value (and hence every record) in the data file. </a:t>
            </a:r>
          </a:p>
          <a:p>
            <a:pPr lvl="1"/>
            <a:r>
              <a:rPr lang="en-US" dirty="0"/>
              <a:t>A sparse (or </a:t>
            </a:r>
            <a:r>
              <a:rPr lang="en-US" dirty="0" err="1"/>
              <a:t>nondense</a:t>
            </a:r>
            <a:r>
              <a:rPr lang="en-US" dirty="0"/>
              <a:t>) index, on the other hand, has index entries for only some of the search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15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941D50-0EE7-1143-94BE-3462D3636BE6}" type="slidenum">
              <a:rPr lang="en-US" sz="1400"/>
              <a:pPr eaLnBrk="1" hangingPunct="1"/>
              <a:t>60</a:t>
            </a:fld>
            <a:endParaRPr lang="en-US" sz="1400"/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(c) Insert key = 160</a:t>
            </a:r>
          </a:p>
          <a:p>
            <a:pPr eaLnBrk="1" hangingPunct="1">
              <a:buFontTx/>
              <a:buNone/>
            </a:pPr>
            <a:endParaRPr lang="en-US">
              <a:latin typeface="Tahoma" charset="0"/>
            </a:endParaRPr>
          </a:p>
        </p:txBody>
      </p:sp>
      <p:sp>
        <p:nvSpPr>
          <p:cNvPr id="102406" name="Text Box 4"/>
          <p:cNvSpPr txBox="1">
            <a:spLocks noChangeArrowheads="1"/>
          </p:cNvSpPr>
          <p:nvPr/>
        </p:nvSpPr>
        <p:spPr bwMode="auto">
          <a:xfrm>
            <a:off x="8555039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102407" name="Rectangle 5"/>
          <p:cNvSpPr>
            <a:spLocks noChangeArrowheads="1"/>
          </p:cNvSpPr>
          <p:nvPr/>
        </p:nvSpPr>
        <p:spPr bwMode="auto">
          <a:xfrm rot="-5400000">
            <a:off x="3657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endParaRPr lang="en-US" sz="2400"/>
          </a:p>
        </p:txBody>
      </p:sp>
      <p:sp>
        <p:nvSpPr>
          <p:cNvPr id="102408" name="Line 6"/>
          <p:cNvSpPr>
            <a:spLocks noChangeShapeType="1"/>
          </p:cNvSpPr>
          <p:nvPr/>
        </p:nvSpPr>
        <p:spPr bwMode="auto">
          <a:xfrm flipH="1">
            <a:off x="2476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Line 7"/>
          <p:cNvSpPr>
            <a:spLocks noChangeShapeType="1"/>
          </p:cNvSpPr>
          <p:nvPr/>
        </p:nvSpPr>
        <p:spPr bwMode="auto">
          <a:xfrm>
            <a:off x="4102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Rectangle 8"/>
          <p:cNvSpPr>
            <a:spLocks noChangeArrowheads="1"/>
          </p:cNvSpPr>
          <p:nvPr/>
        </p:nvSpPr>
        <p:spPr bwMode="auto">
          <a:xfrm rot="-5400000">
            <a:off x="4953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02411" name="Rectangle 9"/>
          <p:cNvSpPr>
            <a:spLocks noChangeArrowheads="1"/>
          </p:cNvSpPr>
          <p:nvPr/>
        </p:nvSpPr>
        <p:spPr bwMode="auto">
          <a:xfrm rot="-5400000">
            <a:off x="4724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102412" name="Rectangle 10"/>
          <p:cNvSpPr>
            <a:spLocks noChangeArrowheads="1"/>
          </p:cNvSpPr>
          <p:nvPr/>
        </p:nvSpPr>
        <p:spPr bwMode="auto">
          <a:xfrm rot="-5400000">
            <a:off x="8826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102413" name="Line 12"/>
          <p:cNvSpPr>
            <a:spLocks noChangeShapeType="1"/>
          </p:cNvSpPr>
          <p:nvPr/>
        </p:nvSpPr>
        <p:spPr bwMode="auto">
          <a:xfrm flipH="1">
            <a:off x="3619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4152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5524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Freeform 18"/>
          <p:cNvSpPr>
            <a:spLocks/>
          </p:cNvSpPr>
          <p:nvPr/>
        </p:nvSpPr>
        <p:spPr bwMode="auto">
          <a:xfrm>
            <a:off x="4368800" y="3632200"/>
            <a:ext cx="852488" cy="673100"/>
          </a:xfrm>
          <a:custGeom>
            <a:avLst/>
            <a:gdLst>
              <a:gd name="T0" fmla="*/ 825500 w 537"/>
              <a:gd name="T1" fmla="*/ 0 h 424"/>
              <a:gd name="T2" fmla="*/ 825500 w 537"/>
              <a:gd name="T3" fmla="*/ 406400 h 424"/>
              <a:gd name="T4" fmla="*/ 660400 w 537"/>
              <a:gd name="T5" fmla="*/ 533400 h 424"/>
              <a:gd name="T6" fmla="*/ 0 w 537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7" name="Line 22"/>
          <p:cNvSpPr>
            <a:spLocks noChangeShapeType="1"/>
          </p:cNvSpPr>
          <p:nvPr/>
        </p:nvSpPr>
        <p:spPr bwMode="auto">
          <a:xfrm>
            <a:off x="5905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Freeform 24"/>
          <p:cNvSpPr>
            <a:spLocks/>
          </p:cNvSpPr>
          <p:nvPr/>
        </p:nvSpPr>
        <p:spPr bwMode="auto">
          <a:xfrm>
            <a:off x="5835650" y="3556000"/>
            <a:ext cx="2825750" cy="1016000"/>
          </a:xfrm>
          <a:custGeom>
            <a:avLst/>
            <a:gdLst>
              <a:gd name="T0" fmla="*/ 95250 w 1780"/>
              <a:gd name="T1" fmla="*/ 0 h 640"/>
              <a:gd name="T2" fmla="*/ 234950 w 1780"/>
              <a:gd name="T3" fmla="*/ 660400 h 640"/>
              <a:gd name="T4" fmla="*/ 1504950 w 1780"/>
              <a:gd name="T5" fmla="*/ 774700 h 640"/>
              <a:gd name="T6" fmla="*/ 2520950 w 1780"/>
              <a:gd name="T7" fmla="*/ 774700 h 640"/>
              <a:gd name="T8" fmla="*/ 2825750 w 1780"/>
              <a:gd name="T9" fmla="*/ 1016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9" name="Line 32"/>
          <p:cNvSpPr>
            <a:spLocks noChangeShapeType="1"/>
          </p:cNvSpPr>
          <p:nvPr/>
        </p:nvSpPr>
        <p:spPr bwMode="auto">
          <a:xfrm>
            <a:off x="4787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0" name="Line 33"/>
          <p:cNvSpPr>
            <a:spLocks noChangeShapeType="1"/>
          </p:cNvSpPr>
          <p:nvPr/>
        </p:nvSpPr>
        <p:spPr bwMode="auto">
          <a:xfrm>
            <a:off x="5181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1" name="Line 34"/>
          <p:cNvSpPr>
            <a:spLocks noChangeShapeType="1"/>
          </p:cNvSpPr>
          <p:nvPr/>
        </p:nvSpPr>
        <p:spPr bwMode="auto">
          <a:xfrm>
            <a:off x="5537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2" name="Line 38"/>
          <p:cNvSpPr>
            <a:spLocks noChangeShapeType="1"/>
          </p:cNvSpPr>
          <p:nvPr/>
        </p:nvSpPr>
        <p:spPr bwMode="auto">
          <a:xfrm>
            <a:off x="9067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3" name="Line 39"/>
          <p:cNvSpPr>
            <a:spLocks noChangeShapeType="1"/>
          </p:cNvSpPr>
          <p:nvPr/>
        </p:nvSpPr>
        <p:spPr bwMode="auto">
          <a:xfrm>
            <a:off x="9423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24" name="Group 45"/>
          <p:cNvGrpSpPr>
            <a:grpSpLocks/>
          </p:cNvGrpSpPr>
          <p:nvPr/>
        </p:nvGrpSpPr>
        <p:grpSpPr bwMode="auto">
          <a:xfrm>
            <a:off x="5619750" y="3213100"/>
            <a:ext cx="3524250" cy="1346200"/>
            <a:chOff x="2580" y="2024"/>
            <a:chExt cx="2220" cy="848"/>
          </a:xfrm>
        </p:grpSpPr>
        <p:sp>
          <p:nvSpPr>
            <p:cNvPr id="102433" name="Rectangle 23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180</a:t>
              </a:r>
              <a:endParaRPr lang="en-US" sz="2400"/>
            </a:p>
          </p:txBody>
        </p:sp>
        <p:sp>
          <p:nvSpPr>
            <p:cNvPr id="102434" name="Line 25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5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6" name="Freeform 40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7" name="Freeform 41"/>
            <p:cNvSpPr>
              <a:spLocks/>
            </p:cNvSpPr>
            <p:nvPr/>
          </p:nvSpPr>
          <p:spPr bwMode="auto">
            <a:xfrm>
              <a:off x="2580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25" name="Group 47"/>
          <p:cNvGrpSpPr>
            <a:grpSpLocks/>
          </p:cNvGrpSpPr>
          <p:nvPr/>
        </p:nvGrpSpPr>
        <p:grpSpPr bwMode="auto">
          <a:xfrm>
            <a:off x="5387976" y="4584700"/>
            <a:ext cx="3095625" cy="1104900"/>
            <a:chOff x="2434" y="2888"/>
            <a:chExt cx="1950" cy="696"/>
          </a:xfrm>
        </p:grpSpPr>
        <p:grpSp>
          <p:nvGrpSpPr>
            <p:cNvPr id="102426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102428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179</a:t>
                </a:r>
                <a:endParaRPr lang="en-US" sz="2400"/>
              </a:p>
            </p:txBody>
          </p:sp>
          <p:sp>
            <p:nvSpPr>
              <p:cNvPr id="102429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0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1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2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27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4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AF8F94-91DD-AE42-A2D0-4C5E87FEFBB8}" type="slidenum">
              <a:rPr lang="en-US" sz="1400"/>
              <a:pPr eaLnBrk="1" hangingPunct="1"/>
              <a:t>61</a:t>
            </a:fld>
            <a:endParaRPr lang="en-US" sz="1400"/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(c) Insert key = 160</a:t>
            </a:r>
          </a:p>
          <a:p>
            <a:pPr eaLnBrk="1" hangingPunct="1">
              <a:buFontTx/>
              <a:buNone/>
            </a:pPr>
            <a:endParaRPr lang="en-US">
              <a:latin typeface="Tahoma" charset="0"/>
            </a:endParaRPr>
          </a:p>
        </p:txBody>
      </p:sp>
      <p:sp>
        <p:nvSpPr>
          <p:cNvPr id="103430" name="Text Box 4"/>
          <p:cNvSpPr txBox="1">
            <a:spLocks noChangeArrowheads="1"/>
          </p:cNvSpPr>
          <p:nvPr/>
        </p:nvSpPr>
        <p:spPr bwMode="auto">
          <a:xfrm>
            <a:off x="8555039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  <a:endParaRPr lang="en-US" sz="2400"/>
          </a:p>
        </p:txBody>
      </p:sp>
      <p:sp>
        <p:nvSpPr>
          <p:cNvPr id="103431" name="Rectangle 5"/>
          <p:cNvSpPr>
            <a:spLocks noChangeArrowheads="1"/>
          </p:cNvSpPr>
          <p:nvPr/>
        </p:nvSpPr>
        <p:spPr bwMode="auto">
          <a:xfrm rot="-5400000">
            <a:off x="3657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100</a:t>
            </a:r>
          </a:p>
          <a:p>
            <a:pPr algn="ctr"/>
            <a:endParaRPr lang="en-US" sz="2400"/>
          </a:p>
        </p:txBody>
      </p:sp>
      <p:sp>
        <p:nvSpPr>
          <p:cNvPr id="103432" name="Line 6"/>
          <p:cNvSpPr>
            <a:spLocks noChangeShapeType="1"/>
          </p:cNvSpPr>
          <p:nvPr/>
        </p:nvSpPr>
        <p:spPr bwMode="auto">
          <a:xfrm flipH="1">
            <a:off x="2476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Line 7"/>
          <p:cNvSpPr>
            <a:spLocks noChangeShapeType="1"/>
          </p:cNvSpPr>
          <p:nvPr/>
        </p:nvSpPr>
        <p:spPr bwMode="auto">
          <a:xfrm>
            <a:off x="4102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Rectangle 8"/>
          <p:cNvSpPr>
            <a:spLocks noChangeArrowheads="1"/>
          </p:cNvSpPr>
          <p:nvPr/>
        </p:nvSpPr>
        <p:spPr bwMode="auto">
          <a:xfrm rot="-5400000">
            <a:off x="4953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120</a:t>
            </a:r>
          </a:p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180</a:t>
            </a:r>
          </a:p>
        </p:txBody>
      </p:sp>
      <p:sp>
        <p:nvSpPr>
          <p:cNvPr id="103435" name="Rectangle 9"/>
          <p:cNvSpPr>
            <a:spLocks noChangeArrowheads="1"/>
          </p:cNvSpPr>
          <p:nvPr/>
        </p:nvSpPr>
        <p:spPr bwMode="auto">
          <a:xfrm rot="-5400000">
            <a:off x="4724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150</a:t>
            </a:r>
          </a:p>
          <a:p>
            <a:pPr algn="ctr"/>
            <a:r>
              <a:rPr lang="en-US" sz="2400"/>
              <a:t>156</a:t>
            </a:r>
          </a:p>
          <a:p>
            <a:pPr algn="ctr"/>
            <a:r>
              <a:rPr lang="en-US" sz="2400"/>
              <a:t>179</a:t>
            </a:r>
          </a:p>
        </p:txBody>
      </p:sp>
      <p:sp>
        <p:nvSpPr>
          <p:cNvPr id="103436" name="Rectangle 10"/>
          <p:cNvSpPr>
            <a:spLocks noChangeArrowheads="1"/>
          </p:cNvSpPr>
          <p:nvPr/>
        </p:nvSpPr>
        <p:spPr bwMode="auto">
          <a:xfrm rot="-5400000">
            <a:off x="8826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180</a:t>
            </a:r>
          </a:p>
          <a:p>
            <a:pPr algn="ctr"/>
            <a:r>
              <a:rPr lang="en-US" sz="2400"/>
              <a:t>200</a:t>
            </a:r>
          </a:p>
        </p:txBody>
      </p:sp>
      <p:sp>
        <p:nvSpPr>
          <p:cNvPr id="103437" name="Line 12"/>
          <p:cNvSpPr>
            <a:spLocks noChangeShapeType="1"/>
          </p:cNvSpPr>
          <p:nvPr/>
        </p:nvSpPr>
        <p:spPr bwMode="auto">
          <a:xfrm flipH="1">
            <a:off x="3619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4152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5524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Freeform 18"/>
          <p:cNvSpPr>
            <a:spLocks/>
          </p:cNvSpPr>
          <p:nvPr/>
        </p:nvSpPr>
        <p:spPr bwMode="auto">
          <a:xfrm>
            <a:off x="4368800" y="3632200"/>
            <a:ext cx="852488" cy="673100"/>
          </a:xfrm>
          <a:custGeom>
            <a:avLst/>
            <a:gdLst>
              <a:gd name="T0" fmla="*/ 825500 w 537"/>
              <a:gd name="T1" fmla="*/ 0 h 424"/>
              <a:gd name="T2" fmla="*/ 825500 w 537"/>
              <a:gd name="T3" fmla="*/ 406400 h 424"/>
              <a:gd name="T4" fmla="*/ 660400 w 537"/>
              <a:gd name="T5" fmla="*/ 533400 h 424"/>
              <a:gd name="T6" fmla="*/ 0 w 537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Line 22"/>
          <p:cNvSpPr>
            <a:spLocks noChangeShapeType="1"/>
          </p:cNvSpPr>
          <p:nvPr/>
        </p:nvSpPr>
        <p:spPr bwMode="auto">
          <a:xfrm>
            <a:off x="5905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2" name="Freeform 24"/>
          <p:cNvSpPr>
            <a:spLocks/>
          </p:cNvSpPr>
          <p:nvPr/>
        </p:nvSpPr>
        <p:spPr bwMode="auto">
          <a:xfrm>
            <a:off x="5835650" y="3556000"/>
            <a:ext cx="2825750" cy="1016000"/>
          </a:xfrm>
          <a:custGeom>
            <a:avLst/>
            <a:gdLst>
              <a:gd name="T0" fmla="*/ 95250 w 1780"/>
              <a:gd name="T1" fmla="*/ 0 h 640"/>
              <a:gd name="T2" fmla="*/ 234950 w 1780"/>
              <a:gd name="T3" fmla="*/ 660400 h 640"/>
              <a:gd name="T4" fmla="*/ 1504950 w 1780"/>
              <a:gd name="T5" fmla="*/ 774700 h 640"/>
              <a:gd name="T6" fmla="*/ 2520950 w 1780"/>
              <a:gd name="T7" fmla="*/ 774700 h 640"/>
              <a:gd name="T8" fmla="*/ 2825750 w 1780"/>
              <a:gd name="T9" fmla="*/ 1016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43" name="Group 43"/>
          <p:cNvGrpSpPr>
            <a:grpSpLocks/>
          </p:cNvGrpSpPr>
          <p:nvPr/>
        </p:nvGrpSpPr>
        <p:grpSpPr bwMode="auto">
          <a:xfrm>
            <a:off x="4156076" y="1676400"/>
            <a:ext cx="3349625" cy="1511300"/>
            <a:chOff x="1658" y="1056"/>
            <a:chExt cx="2110" cy="952"/>
          </a:xfrm>
        </p:grpSpPr>
        <p:sp>
          <p:nvSpPr>
            <p:cNvPr id="103463" name="Text Box 28"/>
            <p:cNvSpPr txBox="1">
              <a:spLocks noChangeArrowheads="1"/>
            </p:cNvSpPr>
            <p:nvPr/>
          </p:nvSpPr>
          <p:spPr bwMode="auto">
            <a:xfrm rot="-5400000">
              <a:off x="1586" y="1128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chemeClr val="accent2"/>
                  </a:solidFill>
                </a:rPr>
                <a:t>160</a:t>
              </a:r>
              <a:endParaRPr lang="en-US"/>
            </a:p>
          </p:txBody>
        </p:sp>
        <p:sp>
          <p:nvSpPr>
            <p:cNvPr id="103464" name="Line 29"/>
            <p:cNvSpPr>
              <a:spLocks noChangeShapeType="1"/>
            </p:cNvSpPr>
            <p:nvPr/>
          </p:nvSpPr>
          <p:spPr bwMode="auto">
            <a:xfrm>
              <a:off x="1952" y="1264"/>
              <a:ext cx="1816" cy="7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44" name="Line 32"/>
          <p:cNvSpPr>
            <a:spLocks noChangeShapeType="1"/>
          </p:cNvSpPr>
          <p:nvPr/>
        </p:nvSpPr>
        <p:spPr bwMode="auto">
          <a:xfrm>
            <a:off x="4787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5" name="Line 33"/>
          <p:cNvSpPr>
            <a:spLocks noChangeShapeType="1"/>
          </p:cNvSpPr>
          <p:nvPr/>
        </p:nvSpPr>
        <p:spPr bwMode="auto">
          <a:xfrm>
            <a:off x="5181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6" name="Line 34"/>
          <p:cNvSpPr>
            <a:spLocks noChangeShapeType="1"/>
          </p:cNvSpPr>
          <p:nvPr/>
        </p:nvSpPr>
        <p:spPr bwMode="auto">
          <a:xfrm>
            <a:off x="5537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Line 38"/>
          <p:cNvSpPr>
            <a:spLocks noChangeShapeType="1"/>
          </p:cNvSpPr>
          <p:nvPr/>
        </p:nvSpPr>
        <p:spPr bwMode="auto">
          <a:xfrm>
            <a:off x="9067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Line 39"/>
          <p:cNvSpPr>
            <a:spLocks noChangeShapeType="1"/>
          </p:cNvSpPr>
          <p:nvPr/>
        </p:nvSpPr>
        <p:spPr bwMode="auto">
          <a:xfrm>
            <a:off x="9423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49" name="Group 45"/>
          <p:cNvGrpSpPr>
            <a:grpSpLocks/>
          </p:cNvGrpSpPr>
          <p:nvPr/>
        </p:nvGrpSpPr>
        <p:grpSpPr bwMode="auto">
          <a:xfrm>
            <a:off x="5619750" y="3213100"/>
            <a:ext cx="3524250" cy="1346200"/>
            <a:chOff x="2580" y="2024"/>
            <a:chExt cx="2220" cy="848"/>
          </a:xfrm>
        </p:grpSpPr>
        <p:sp>
          <p:nvSpPr>
            <p:cNvPr id="103458" name="Rectangle 23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180</a:t>
              </a:r>
              <a:endParaRPr lang="en-US" sz="2400"/>
            </a:p>
          </p:txBody>
        </p:sp>
        <p:sp>
          <p:nvSpPr>
            <p:cNvPr id="103459" name="Line 25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0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1" name="Freeform 40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2" name="Freeform 41"/>
            <p:cNvSpPr>
              <a:spLocks/>
            </p:cNvSpPr>
            <p:nvPr/>
          </p:nvSpPr>
          <p:spPr bwMode="auto">
            <a:xfrm>
              <a:off x="2580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450" name="Group 47"/>
          <p:cNvGrpSpPr>
            <a:grpSpLocks/>
          </p:cNvGrpSpPr>
          <p:nvPr/>
        </p:nvGrpSpPr>
        <p:grpSpPr bwMode="auto">
          <a:xfrm>
            <a:off x="5387976" y="4584700"/>
            <a:ext cx="3095625" cy="1104900"/>
            <a:chOff x="2434" y="2888"/>
            <a:chExt cx="1950" cy="696"/>
          </a:xfrm>
        </p:grpSpPr>
        <p:grpSp>
          <p:nvGrpSpPr>
            <p:cNvPr id="103451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103453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179</a:t>
                </a:r>
                <a:endParaRPr lang="en-US" sz="2400"/>
              </a:p>
            </p:txBody>
          </p:sp>
          <p:sp>
            <p:nvSpPr>
              <p:cNvPr id="103454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5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6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7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452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3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99059F-8F90-3B47-BB16-E8C4363DB8D6}" type="slidenum">
              <a:rPr lang="en-US" sz="1400"/>
              <a:pPr eaLnBrk="1" hangingPunct="1"/>
              <a:t>62</a:t>
            </a:fld>
            <a:endParaRPr lang="en-US" sz="1400"/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(d) New root,  insert 45</a:t>
            </a:r>
          </a:p>
        </p:txBody>
      </p:sp>
      <p:sp>
        <p:nvSpPr>
          <p:cNvPr id="104454" name="Text Box 4"/>
          <p:cNvSpPr txBox="1">
            <a:spLocks noChangeArrowheads="1"/>
          </p:cNvSpPr>
          <p:nvPr/>
        </p:nvSpPr>
        <p:spPr bwMode="auto">
          <a:xfrm>
            <a:off x="8734426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</a:p>
        </p:txBody>
      </p:sp>
      <p:sp>
        <p:nvSpPr>
          <p:cNvPr id="104455" name="Rectangle 5"/>
          <p:cNvSpPr>
            <a:spLocks noChangeArrowheads="1"/>
          </p:cNvSpPr>
          <p:nvPr/>
        </p:nvSpPr>
        <p:spPr bwMode="auto">
          <a:xfrm rot="-5400000">
            <a:off x="4572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04456" name="Rectangle 10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2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04457" name="Rectangle 11"/>
          <p:cNvSpPr>
            <a:spLocks noChangeArrowheads="1"/>
          </p:cNvSpPr>
          <p:nvPr/>
        </p:nvSpPr>
        <p:spPr bwMode="auto">
          <a:xfrm rot="-5400000">
            <a:off x="3733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12</a:t>
            </a:r>
          </a:p>
        </p:txBody>
      </p:sp>
      <p:sp>
        <p:nvSpPr>
          <p:cNvPr id="104458" name="Rectangle 12"/>
          <p:cNvSpPr>
            <a:spLocks noChangeArrowheads="1"/>
          </p:cNvSpPr>
          <p:nvPr/>
        </p:nvSpPr>
        <p:spPr bwMode="auto">
          <a:xfrm rot="-5400000">
            <a:off x="5410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25</a:t>
            </a:r>
          </a:p>
        </p:txBody>
      </p:sp>
      <p:sp>
        <p:nvSpPr>
          <p:cNvPr id="104459" name="Rectangle 13"/>
          <p:cNvSpPr>
            <a:spLocks noChangeArrowheads="1"/>
          </p:cNvSpPr>
          <p:nvPr/>
        </p:nvSpPr>
        <p:spPr bwMode="auto">
          <a:xfrm rot="-5400000">
            <a:off x="7086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32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04460" name="Line 14"/>
          <p:cNvSpPr>
            <a:spLocks noChangeShapeType="1"/>
          </p:cNvSpPr>
          <p:nvPr/>
        </p:nvSpPr>
        <p:spPr bwMode="auto">
          <a:xfrm flipH="1">
            <a:off x="2882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Line 17"/>
          <p:cNvSpPr>
            <a:spLocks noChangeShapeType="1"/>
          </p:cNvSpPr>
          <p:nvPr/>
        </p:nvSpPr>
        <p:spPr bwMode="auto">
          <a:xfrm>
            <a:off x="5549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2" name="Line 18"/>
          <p:cNvSpPr>
            <a:spLocks noChangeShapeType="1"/>
          </p:cNvSpPr>
          <p:nvPr/>
        </p:nvSpPr>
        <p:spPr bwMode="auto">
          <a:xfrm>
            <a:off x="2324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Line 19"/>
          <p:cNvSpPr>
            <a:spLocks noChangeShapeType="1"/>
          </p:cNvSpPr>
          <p:nvPr/>
        </p:nvSpPr>
        <p:spPr bwMode="auto">
          <a:xfrm>
            <a:off x="2628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Line 20"/>
          <p:cNvSpPr>
            <a:spLocks noChangeShapeType="1"/>
          </p:cNvSpPr>
          <p:nvPr/>
        </p:nvSpPr>
        <p:spPr bwMode="auto">
          <a:xfrm>
            <a:off x="3009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Line 21"/>
          <p:cNvSpPr>
            <a:spLocks noChangeShapeType="1"/>
          </p:cNvSpPr>
          <p:nvPr/>
        </p:nvSpPr>
        <p:spPr bwMode="auto">
          <a:xfrm>
            <a:off x="3924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Line 22"/>
          <p:cNvSpPr>
            <a:spLocks noChangeShapeType="1"/>
          </p:cNvSpPr>
          <p:nvPr/>
        </p:nvSpPr>
        <p:spPr bwMode="auto">
          <a:xfrm>
            <a:off x="4305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23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24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Line 25"/>
          <p:cNvSpPr>
            <a:spLocks noChangeShapeType="1"/>
          </p:cNvSpPr>
          <p:nvPr/>
        </p:nvSpPr>
        <p:spPr bwMode="auto">
          <a:xfrm>
            <a:off x="7124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0" name="Line 26"/>
          <p:cNvSpPr>
            <a:spLocks noChangeShapeType="1"/>
          </p:cNvSpPr>
          <p:nvPr/>
        </p:nvSpPr>
        <p:spPr bwMode="auto">
          <a:xfrm>
            <a:off x="7505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Line 27"/>
          <p:cNvSpPr>
            <a:spLocks noChangeShapeType="1"/>
          </p:cNvSpPr>
          <p:nvPr/>
        </p:nvSpPr>
        <p:spPr bwMode="auto">
          <a:xfrm>
            <a:off x="788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2" name="Freeform 28"/>
          <p:cNvSpPr>
            <a:spLocks/>
          </p:cNvSpPr>
          <p:nvPr/>
        </p:nvSpPr>
        <p:spPr bwMode="auto">
          <a:xfrm>
            <a:off x="4648201" y="3606800"/>
            <a:ext cx="169863" cy="774700"/>
          </a:xfrm>
          <a:custGeom>
            <a:avLst/>
            <a:gdLst>
              <a:gd name="T0" fmla="*/ 154672 w 123"/>
              <a:gd name="T1" fmla="*/ 0 h 376"/>
              <a:gd name="T2" fmla="*/ 143624 w 123"/>
              <a:gd name="T3" fmla="*/ 560421 h 376"/>
              <a:gd name="T4" fmla="*/ 0 w 123"/>
              <a:gd name="T5" fmla="*/ 774700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3" name="Freeform 29"/>
          <p:cNvSpPr>
            <a:spLocks/>
          </p:cNvSpPr>
          <p:nvPr/>
        </p:nvSpPr>
        <p:spPr bwMode="auto">
          <a:xfrm>
            <a:off x="5167314" y="3581400"/>
            <a:ext cx="268287" cy="800100"/>
          </a:xfrm>
          <a:custGeom>
            <a:avLst/>
            <a:gdLst>
              <a:gd name="T0" fmla="*/ 14997 w 161"/>
              <a:gd name="T1" fmla="*/ 0 h 360"/>
              <a:gd name="T2" fmla="*/ 14997 w 161"/>
              <a:gd name="T3" fmla="*/ 284480 h 360"/>
              <a:gd name="T4" fmla="*/ 108315 w 161"/>
              <a:gd name="T5" fmla="*/ 622300 h 360"/>
              <a:gd name="T6" fmla="*/ 268287 w 161"/>
              <a:gd name="T7" fmla="*/ 80010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Line 30"/>
          <p:cNvSpPr>
            <a:spLocks noChangeShapeType="1"/>
          </p:cNvSpPr>
          <p:nvPr/>
        </p:nvSpPr>
        <p:spPr bwMode="auto">
          <a:xfrm>
            <a:off x="3111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Line 31"/>
          <p:cNvSpPr>
            <a:spLocks noChangeShapeType="1"/>
          </p:cNvSpPr>
          <p:nvPr/>
        </p:nvSpPr>
        <p:spPr bwMode="auto">
          <a:xfrm>
            <a:off x="4660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6" name="Line 32"/>
          <p:cNvSpPr>
            <a:spLocks noChangeShapeType="1"/>
          </p:cNvSpPr>
          <p:nvPr/>
        </p:nvSpPr>
        <p:spPr bwMode="auto">
          <a:xfrm>
            <a:off x="6324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54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BC1100-77B2-D44A-839F-7C2ACAF19EB5}" type="slidenum">
              <a:rPr lang="en-US" sz="1400"/>
              <a:pPr eaLnBrk="1" hangingPunct="1"/>
              <a:t>63</a:t>
            </a:fld>
            <a:endParaRPr lang="en-US" sz="1400"/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(d) New root,  insert 45</a:t>
            </a:r>
          </a:p>
        </p:txBody>
      </p:sp>
      <p:sp>
        <p:nvSpPr>
          <p:cNvPr id="105478" name="Text Box 4"/>
          <p:cNvSpPr txBox="1">
            <a:spLocks noChangeArrowheads="1"/>
          </p:cNvSpPr>
          <p:nvPr/>
        </p:nvSpPr>
        <p:spPr bwMode="auto">
          <a:xfrm>
            <a:off x="8734426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</a:p>
        </p:txBody>
      </p:sp>
      <p:sp>
        <p:nvSpPr>
          <p:cNvPr id="105479" name="Rectangle 5"/>
          <p:cNvSpPr>
            <a:spLocks noChangeArrowheads="1"/>
          </p:cNvSpPr>
          <p:nvPr/>
        </p:nvSpPr>
        <p:spPr bwMode="auto">
          <a:xfrm rot="-5400000">
            <a:off x="4572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05480" name="Rectangle 10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2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05481" name="Rectangle 11"/>
          <p:cNvSpPr>
            <a:spLocks noChangeArrowheads="1"/>
          </p:cNvSpPr>
          <p:nvPr/>
        </p:nvSpPr>
        <p:spPr bwMode="auto">
          <a:xfrm rot="-5400000">
            <a:off x="3733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12</a:t>
            </a:r>
          </a:p>
        </p:txBody>
      </p:sp>
      <p:sp>
        <p:nvSpPr>
          <p:cNvPr id="105482" name="Rectangle 12"/>
          <p:cNvSpPr>
            <a:spLocks noChangeArrowheads="1"/>
          </p:cNvSpPr>
          <p:nvPr/>
        </p:nvSpPr>
        <p:spPr bwMode="auto">
          <a:xfrm rot="-5400000">
            <a:off x="5410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25</a:t>
            </a:r>
          </a:p>
        </p:txBody>
      </p:sp>
      <p:sp>
        <p:nvSpPr>
          <p:cNvPr id="105483" name="Rectangle 13"/>
          <p:cNvSpPr>
            <a:spLocks noChangeArrowheads="1"/>
          </p:cNvSpPr>
          <p:nvPr/>
        </p:nvSpPr>
        <p:spPr bwMode="auto">
          <a:xfrm rot="-5400000">
            <a:off x="7086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32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05484" name="Line 14"/>
          <p:cNvSpPr>
            <a:spLocks noChangeShapeType="1"/>
          </p:cNvSpPr>
          <p:nvPr/>
        </p:nvSpPr>
        <p:spPr bwMode="auto">
          <a:xfrm flipH="1">
            <a:off x="2882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Line 17"/>
          <p:cNvSpPr>
            <a:spLocks noChangeShapeType="1"/>
          </p:cNvSpPr>
          <p:nvPr/>
        </p:nvSpPr>
        <p:spPr bwMode="auto">
          <a:xfrm>
            <a:off x="5549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Line 18"/>
          <p:cNvSpPr>
            <a:spLocks noChangeShapeType="1"/>
          </p:cNvSpPr>
          <p:nvPr/>
        </p:nvSpPr>
        <p:spPr bwMode="auto">
          <a:xfrm>
            <a:off x="2324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9"/>
          <p:cNvSpPr>
            <a:spLocks noChangeShapeType="1"/>
          </p:cNvSpPr>
          <p:nvPr/>
        </p:nvSpPr>
        <p:spPr bwMode="auto">
          <a:xfrm>
            <a:off x="2628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8" name="Line 20"/>
          <p:cNvSpPr>
            <a:spLocks noChangeShapeType="1"/>
          </p:cNvSpPr>
          <p:nvPr/>
        </p:nvSpPr>
        <p:spPr bwMode="auto">
          <a:xfrm>
            <a:off x="3009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9" name="Line 21"/>
          <p:cNvSpPr>
            <a:spLocks noChangeShapeType="1"/>
          </p:cNvSpPr>
          <p:nvPr/>
        </p:nvSpPr>
        <p:spPr bwMode="auto">
          <a:xfrm>
            <a:off x="3924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0" name="Line 22"/>
          <p:cNvSpPr>
            <a:spLocks noChangeShapeType="1"/>
          </p:cNvSpPr>
          <p:nvPr/>
        </p:nvSpPr>
        <p:spPr bwMode="auto">
          <a:xfrm>
            <a:off x="4305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1" name="Line 23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2" name="Line 24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Line 25"/>
          <p:cNvSpPr>
            <a:spLocks noChangeShapeType="1"/>
          </p:cNvSpPr>
          <p:nvPr/>
        </p:nvSpPr>
        <p:spPr bwMode="auto">
          <a:xfrm>
            <a:off x="7124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4" name="Line 26"/>
          <p:cNvSpPr>
            <a:spLocks noChangeShapeType="1"/>
          </p:cNvSpPr>
          <p:nvPr/>
        </p:nvSpPr>
        <p:spPr bwMode="auto">
          <a:xfrm>
            <a:off x="7505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5" name="Line 27"/>
          <p:cNvSpPr>
            <a:spLocks noChangeShapeType="1"/>
          </p:cNvSpPr>
          <p:nvPr/>
        </p:nvSpPr>
        <p:spPr bwMode="auto">
          <a:xfrm>
            <a:off x="788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6" name="Freeform 28"/>
          <p:cNvSpPr>
            <a:spLocks/>
          </p:cNvSpPr>
          <p:nvPr/>
        </p:nvSpPr>
        <p:spPr bwMode="auto">
          <a:xfrm>
            <a:off x="4648201" y="3606800"/>
            <a:ext cx="169863" cy="774700"/>
          </a:xfrm>
          <a:custGeom>
            <a:avLst/>
            <a:gdLst>
              <a:gd name="T0" fmla="*/ 154672 w 123"/>
              <a:gd name="T1" fmla="*/ 0 h 376"/>
              <a:gd name="T2" fmla="*/ 143624 w 123"/>
              <a:gd name="T3" fmla="*/ 560421 h 376"/>
              <a:gd name="T4" fmla="*/ 0 w 123"/>
              <a:gd name="T5" fmla="*/ 774700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7" name="Freeform 29"/>
          <p:cNvSpPr>
            <a:spLocks/>
          </p:cNvSpPr>
          <p:nvPr/>
        </p:nvSpPr>
        <p:spPr bwMode="auto">
          <a:xfrm>
            <a:off x="5167314" y="3581400"/>
            <a:ext cx="268287" cy="800100"/>
          </a:xfrm>
          <a:custGeom>
            <a:avLst/>
            <a:gdLst>
              <a:gd name="T0" fmla="*/ 14997 w 161"/>
              <a:gd name="T1" fmla="*/ 0 h 360"/>
              <a:gd name="T2" fmla="*/ 14997 w 161"/>
              <a:gd name="T3" fmla="*/ 284480 h 360"/>
              <a:gd name="T4" fmla="*/ 108315 w 161"/>
              <a:gd name="T5" fmla="*/ 622300 h 360"/>
              <a:gd name="T6" fmla="*/ 268287 w 161"/>
              <a:gd name="T7" fmla="*/ 80010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8" name="Line 30"/>
          <p:cNvSpPr>
            <a:spLocks noChangeShapeType="1"/>
          </p:cNvSpPr>
          <p:nvPr/>
        </p:nvSpPr>
        <p:spPr bwMode="auto">
          <a:xfrm>
            <a:off x="3111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9" name="Line 31"/>
          <p:cNvSpPr>
            <a:spLocks noChangeShapeType="1"/>
          </p:cNvSpPr>
          <p:nvPr/>
        </p:nvSpPr>
        <p:spPr bwMode="auto">
          <a:xfrm>
            <a:off x="4660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Line 32"/>
          <p:cNvSpPr>
            <a:spLocks noChangeShapeType="1"/>
          </p:cNvSpPr>
          <p:nvPr/>
        </p:nvSpPr>
        <p:spPr bwMode="auto">
          <a:xfrm>
            <a:off x="6324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501" name="Group 50"/>
          <p:cNvGrpSpPr>
            <a:grpSpLocks/>
          </p:cNvGrpSpPr>
          <p:nvPr/>
        </p:nvGrpSpPr>
        <p:grpSpPr bwMode="auto">
          <a:xfrm>
            <a:off x="7721600" y="4406900"/>
            <a:ext cx="2222500" cy="1104900"/>
            <a:chOff x="3904" y="2776"/>
            <a:chExt cx="1400" cy="696"/>
          </a:xfrm>
        </p:grpSpPr>
        <p:sp>
          <p:nvSpPr>
            <p:cNvPr id="105502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40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45</a:t>
              </a:r>
              <a:endParaRPr lang="en-US" sz="2400"/>
            </a:p>
          </p:txBody>
        </p:sp>
        <p:sp>
          <p:nvSpPr>
            <p:cNvPr id="105503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4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5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6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7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4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65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1D7B8D-5321-7F45-B1DE-BE3905E1320F}" type="slidenum">
              <a:rPr lang="en-US" sz="1400"/>
              <a:pPr eaLnBrk="1" hangingPunct="1"/>
              <a:t>64</a:t>
            </a:fld>
            <a:endParaRPr lang="en-US" sz="1400"/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(d) New root,  insert 45</a:t>
            </a:r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8734426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</a:p>
        </p:txBody>
      </p:sp>
      <p:sp>
        <p:nvSpPr>
          <p:cNvPr id="106503" name="Rectangle 5"/>
          <p:cNvSpPr>
            <a:spLocks noChangeArrowheads="1"/>
          </p:cNvSpPr>
          <p:nvPr/>
        </p:nvSpPr>
        <p:spPr bwMode="auto">
          <a:xfrm rot="-5400000">
            <a:off x="4572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06504" name="Rectangle 10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2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06505" name="Rectangle 11"/>
          <p:cNvSpPr>
            <a:spLocks noChangeArrowheads="1"/>
          </p:cNvSpPr>
          <p:nvPr/>
        </p:nvSpPr>
        <p:spPr bwMode="auto">
          <a:xfrm rot="-5400000">
            <a:off x="3733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12</a:t>
            </a:r>
          </a:p>
        </p:txBody>
      </p:sp>
      <p:sp>
        <p:nvSpPr>
          <p:cNvPr id="106506" name="Rectangle 12"/>
          <p:cNvSpPr>
            <a:spLocks noChangeArrowheads="1"/>
          </p:cNvSpPr>
          <p:nvPr/>
        </p:nvSpPr>
        <p:spPr bwMode="auto">
          <a:xfrm rot="-5400000">
            <a:off x="5410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25</a:t>
            </a:r>
          </a:p>
        </p:txBody>
      </p:sp>
      <p:sp>
        <p:nvSpPr>
          <p:cNvPr id="106507" name="Rectangle 13"/>
          <p:cNvSpPr>
            <a:spLocks noChangeArrowheads="1"/>
          </p:cNvSpPr>
          <p:nvPr/>
        </p:nvSpPr>
        <p:spPr bwMode="auto">
          <a:xfrm rot="-5400000">
            <a:off x="7086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32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06508" name="Line 14"/>
          <p:cNvSpPr>
            <a:spLocks noChangeShapeType="1"/>
          </p:cNvSpPr>
          <p:nvPr/>
        </p:nvSpPr>
        <p:spPr bwMode="auto">
          <a:xfrm flipH="1">
            <a:off x="2882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Line 17"/>
          <p:cNvSpPr>
            <a:spLocks noChangeShapeType="1"/>
          </p:cNvSpPr>
          <p:nvPr/>
        </p:nvSpPr>
        <p:spPr bwMode="auto">
          <a:xfrm>
            <a:off x="5549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Line 18"/>
          <p:cNvSpPr>
            <a:spLocks noChangeShapeType="1"/>
          </p:cNvSpPr>
          <p:nvPr/>
        </p:nvSpPr>
        <p:spPr bwMode="auto">
          <a:xfrm>
            <a:off x="2324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19"/>
          <p:cNvSpPr>
            <a:spLocks noChangeShapeType="1"/>
          </p:cNvSpPr>
          <p:nvPr/>
        </p:nvSpPr>
        <p:spPr bwMode="auto">
          <a:xfrm>
            <a:off x="2628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20"/>
          <p:cNvSpPr>
            <a:spLocks noChangeShapeType="1"/>
          </p:cNvSpPr>
          <p:nvPr/>
        </p:nvSpPr>
        <p:spPr bwMode="auto">
          <a:xfrm>
            <a:off x="3009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21"/>
          <p:cNvSpPr>
            <a:spLocks noChangeShapeType="1"/>
          </p:cNvSpPr>
          <p:nvPr/>
        </p:nvSpPr>
        <p:spPr bwMode="auto">
          <a:xfrm>
            <a:off x="3924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Line 22"/>
          <p:cNvSpPr>
            <a:spLocks noChangeShapeType="1"/>
          </p:cNvSpPr>
          <p:nvPr/>
        </p:nvSpPr>
        <p:spPr bwMode="auto">
          <a:xfrm>
            <a:off x="4305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Line 23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Line 24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Line 25"/>
          <p:cNvSpPr>
            <a:spLocks noChangeShapeType="1"/>
          </p:cNvSpPr>
          <p:nvPr/>
        </p:nvSpPr>
        <p:spPr bwMode="auto">
          <a:xfrm>
            <a:off x="7124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8" name="Line 26"/>
          <p:cNvSpPr>
            <a:spLocks noChangeShapeType="1"/>
          </p:cNvSpPr>
          <p:nvPr/>
        </p:nvSpPr>
        <p:spPr bwMode="auto">
          <a:xfrm>
            <a:off x="7505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9" name="Line 27"/>
          <p:cNvSpPr>
            <a:spLocks noChangeShapeType="1"/>
          </p:cNvSpPr>
          <p:nvPr/>
        </p:nvSpPr>
        <p:spPr bwMode="auto">
          <a:xfrm>
            <a:off x="788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0" name="Freeform 28"/>
          <p:cNvSpPr>
            <a:spLocks/>
          </p:cNvSpPr>
          <p:nvPr/>
        </p:nvSpPr>
        <p:spPr bwMode="auto">
          <a:xfrm>
            <a:off x="4648201" y="3606800"/>
            <a:ext cx="169863" cy="774700"/>
          </a:xfrm>
          <a:custGeom>
            <a:avLst/>
            <a:gdLst>
              <a:gd name="T0" fmla="*/ 154672 w 123"/>
              <a:gd name="T1" fmla="*/ 0 h 376"/>
              <a:gd name="T2" fmla="*/ 143624 w 123"/>
              <a:gd name="T3" fmla="*/ 560421 h 376"/>
              <a:gd name="T4" fmla="*/ 0 w 123"/>
              <a:gd name="T5" fmla="*/ 774700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1" name="Freeform 29"/>
          <p:cNvSpPr>
            <a:spLocks/>
          </p:cNvSpPr>
          <p:nvPr/>
        </p:nvSpPr>
        <p:spPr bwMode="auto">
          <a:xfrm>
            <a:off x="5167314" y="3581400"/>
            <a:ext cx="268287" cy="800100"/>
          </a:xfrm>
          <a:custGeom>
            <a:avLst/>
            <a:gdLst>
              <a:gd name="T0" fmla="*/ 14997 w 161"/>
              <a:gd name="T1" fmla="*/ 0 h 360"/>
              <a:gd name="T2" fmla="*/ 14997 w 161"/>
              <a:gd name="T3" fmla="*/ 284480 h 360"/>
              <a:gd name="T4" fmla="*/ 108315 w 161"/>
              <a:gd name="T5" fmla="*/ 622300 h 360"/>
              <a:gd name="T6" fmla="*/ 268287 w 161"/>
              <a:gd name="T7" fmla="*/ 80010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2" name="Line 30"/>
          <p:cNvSpPr>
            <a:spLocks noChangeShapeType="1"/>
          </p:cNvSpPr>
          <p:nvPr/>
        </p:nvSpPr>
        <p:spPr bwMode="auto">
          <a:xfrm>
            <a:off x="3111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3" name="Line 31"/>
          <p:cNvSpPr>
            <a:spLocks noChangeShapeType="1"/>
          </p:cNvSpPr>
          <p:nvPr/>
        </p:nvSpPr>
        <p:spPr bwMode="auto">
          <a:xfrm>
            <a:off x="4660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4" name="Line 32"/>
          <p:cNvSpPr>
            <a:spLocks noChangeShapeType="1"/>
          </p:cNvSpPr>
          <p:nvPr/>
        </p:nvSpPr>
        <p:spPr bwMode="auto">
          <a:xfrm>
            <a:off x="6324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25" name="Group 50"/>
          <p:cNvGrpSpPr>
            <a:grpSpLocks/>
          </p:cNvGrpSpPr>
          <p:nvPr/>
        </p:nvGrpSpPr>
        <p:grpSpPr bwMode="auto">
          <a:xfrm>
            <a:off x="7721600" y="4406900"/>
            <a:ext cx="2222500" cy="1104900"/>
            <a:chOff x="3904" y="2776"/>
            <a:chExt cx="1400" cy="696"/>
          </a:xfrm>
        </p:grpSpPr>
        <p:sp>
          <p:nvSpPr>
            <p:cNvPr id="106532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40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45</a:t>
              </a:r>
              <a:endParaRPr lang="en-US" sz="2400"/>
            </a:p>
          </p:txBody>
        </p:sp>
        <p:sp>
          <p:nvSpPr>
            <p:cNvPr id="106533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4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5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6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7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526" name="Group 51"/>
          <p:cNvGrpSpPr>
            <a:grpSpLocks/>
          </p:cNvGrpSpPr>
          <p:nvPr/>
        </p:nvGrpSpPr>
        <p:grpSpPr bwMode="auto">
          <a:xfrm>
            <a:off x="5245100" y="3086100"/>
            <a:ext cx="3860800" cy="1295400"/>
            <a:chOff x="2344" y="1944"/>
            <a:chExt cx="2432" cy="816"/>
          </a:xfrm>
        </p:grpSpPr>
        <p:sp>
          <p:nvSpPr>
            <p:cNvPr id="106527" name="Rectangle 41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40</a:t>
              </a:r>
              <a:endParaRPr lang="en-US" sz="2400"/>
            </a:p>
          </p:txBody>
        </p:sp>
        <p:sp>
          <p:nvSpPr>
            <p:cNvPr id="106528" name="Line 43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9" name="Line 44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0" name="Freeform 45"/>
            <p:cNvSpPr>
              <a:spLocks/>
            </p:cNvSpPr>
            <p:nvPr/>
          </p:nvSpPr>
          <p:spPr bwMode="auto">
            <a:xfrm>
              <a:off x="2344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1" name="Freeform 46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3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75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75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537208-D3B8-5C45-A0C6-428E8E2B4655}" type="slidenum">
              <a:rPr lang="en-US" sz="1400"/>
              <a:pPr eaLnBrk="1" hangingPunct="1"/>
              <a:t>65</a:t>
            </a:fld>
            <a:endParaRPr lang="en-US" sz="1400"/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(d) New root,  insert 45</a:t>
            </a:r>
          </a:p>
        </p:txBody>
      </p:sp>
      <p:sp>
        <p:nvSpPr>
          <p:cNvPr id="107526" name="Text Box 4"/>
          <p:cNvSpPr txBox="1">
            <a:spLocks noChangeArrowheads="1"/>
          </p:cNvSpPr>
          <p:nvPr/>
        </p:nvSpPr>
        <p:spPr bwMode="auto">
          <a:xfrm>
            <a:off x="8734426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n=3</a:t>
            </a:r>
          </a:p>
        </p:txBody>
      </p:sp>
      <p:sp>
        <p:nvSpPr>
          <p:cNvPr id="107527" name="Rectangle 5"/>
          <p:cNvSpPr>
            <a:spLocks noChangeArrowheads="1"/>
          </p:cNvSpPr>
          <p:nvPr/>
        </p:nvSpPr>
        <p:spPr bwMode="auto">
          <a:xfrm rot="-5400000">
            <a:off x="4572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</p:txBody>
      </p:sp>
      <p:sp>
        <p:nvSpPr>
          <p:cNvPr id="107528" name="Rectangle 10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2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07529" name="Rectangle 11"/>
          <p:cNvSpPr>
            <a:spLocks noChangeArrowheads="1"/>
          </p:cNvSpPr>
          <p:nvPr/>
        </p:nvSpPr>
        <p:spPr bwMode="auto">
          <a:xfrm rot="-5400000">
            <a:off x="3733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12</a:t>
            </a:r>
          </a:p>
        </p:txBody>
      </p:sp>
      <p:sp>
        <p:nvSpPr>
          <p:cNvPr id="107530" name="Rectangle 12"/>
          <p:cNvSpPr>
            <a:spLocks noChangeArrowheads="1"/>
          </p:cNvSpPr>
          <p:nvPr/>
        </p:nvSpPr>
        <p:spPr bwMode="auto">
          <a:xfrm rot="-5400000">
            <a:off x="5410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25</a:t>
            </a:r>
          </a:p>
        </p:txBody>
      </p:sp>
      <p:sp>
        <p:nvSpPr>
          <p:cNvPr id="107531" name="Rectangle 13"/>
          <p:cNvSpPr>
            <a:spLocks noChangeArrowheads="1"/>
          </p:cNvSpPr>
          <p:nvPr/>
        </p:nvSpPr>
        <p:spPr bwMode="auto">
          <a:xfrm rot="-5400000">
            <a:off x="7086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32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07532" name="Line 14"/>
          <p:cNvSpPr>
            <a:spLocks noChangeShapeType="1"/>
          </p:cNvSpPr>
          <p:nvPr/>
        </p:nvSpPr>
        <p:spPr bwMode="auto">
          <a:xfrm flipH="1">
            <a:off x="2882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3" name="Line 17"/>
          <p:cNvSpPr>
            <a:spLocks noChangeShapeType="1"/>
          </p:cNvSpPr>
          <p:nvPr/>
        </p:nvSpPr>
        <p:spPr bwMode="auto">
          <a:xfrm>
            <a:off x="5549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4" name="Line 18"/>
          <p:cNvSpPr>
            <a:spLocks noChangeShapeType="1"/>
          </p:cNvSpPr>
          <p:nvPr/>
        </p:nvSpPr>
        <p:spPr bwMode="auto">
          <a:xfrm>
            <a:off x="2324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5" name="Line 19"/>
          <p:cNvSpPr>
            <a:spLocks noChangeShapeType="1"/>
          </p:cNvSpPr>
          <p:nvPr/>
        </p:nvSpPr>
        <p:spPr bwMode="auto">
          <a:xfrm>
            <a:off x="2628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6" name="Line 20"/>
          <p:cNvSpPr>
            <a:spLocks noChangeShapeType="1"/>
          </p:cNvSpPr>
          <p:nvPr/>
        </p:nvSpPr>
        <p:spPr bwMode="auto">
          <a:xfrm>
            <a:off x="3009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Line 21"/>
          <p:cNvSpPr>
            <a:spLocks noChangeShapeType="1"/>
          </p:cNvSpPr>
          <p:nvPr/>
        </p:nvSpPr>
        <p:spPr bwMode="auto">
          <a:xfrm>
            <a:off x="3924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Line 22"/>
          <p:cNvSpPr>
            <a:spLocks noChangeShapeType="1"/>
          </p:cNvSpPr>
          <p:nvPr/>
        </p:nvSpPr>
        <p:spPr bwMode="auto">
          <a:xfrm>
            <a:off x="4305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Line 23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0" name="Line 24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1" name="Line 25"/>
          <p:cNvSpPr>
            <a:spLocks noChangeShapeType="1"/>
          </p:cNvSpPr>
          <p:nvPr/>
        </p:nvSpPr>
        <p:spPr bwMode="auto">
          <a:xfrm>
            <a:off x="7124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2" name="Line 26"/>
          <p:cNvSpPr>
            <a:spLocks noChangeShapeType="1"/>
          </p:cNvSpPr>
          <p:nvPr/>
        </p:nvSpPr>
        <p:spPr bwMode="auto">
          <a:xfrm>
            <a:off x="7505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3" name="Line 27"/>
          <p:cNvSpPr>
            <a:spLocks noChangeShapeType="1"/>
          </p:cNvSpPr>
          <p:nvPr/>
        </p:nvSpPr>
        <p:spPr bwMode="auto">
          <a:xfrm>
            <a:off x="788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4" name="Freeform 28"/>
          <p:cNvSpPr>
            <a:spLocks/>
          </p:cNvSpPr>
          <p:nvPr/>
        </p:nvSpPr>
        <p:spPr bwMode="auto">
          <a:xfrm>
            <a:off x="4648201" y="3606800"/>
            <a:ext cx="169863" cy="774700"/>
          </a:xfrm>
          <a:custGeom>
            <a:avLst/>
            <a:gdLst>
              <a:gd name="T0" fmla="*/ 154672 w 123"/>
              <a:gd name="T1" fmla="*/ 0 h 376"/>
              <a:gd name="T2" fmla="*/ 143624 w 123"/>
              <a:gd name="T3" fmla="*/ 560421 h 376"/>
              <a:gd name="T4" fmla="*/ 0 w 123"/>
              <a:gd name="T5" fmla="*/ 774700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5" name="Freeform 29"/>
          <p:cNvSpPr>
            <a:spLocks/>
          </p:cNvSpPr>
          <p:nvPr/>
        </p:nvSpPr>
        <p:spPr bwMode="auto">
          <a:xfrm>
            <a:off x="5167314" y="3581400"/>
            <a:ext cx="268287" cy="800100"/>
          </a:xfrm>
          <a:custGeom>
            <a:avLst/>
            <a:gdLst>
              <a:gd name="T0" fmla="*/ 14997 w 161"/>
              <a:gd name="T1" fmla="*/ 0 h 360"/>
              <a:gd name="T2" fmla="*/ 14997 w 161"/>
              <a:gd name="T3" fmla="*/ 284480 h 360"/>
              <a:gd name="T4" fmla="*/ 108315 w 161"/>
              <a:gd name="T5" fmla="*/ 622300 h 360"/>
              <a:gd name="T6" fmla="*/ 268287 w 161"/>
              <a:gd name="T7" fmla="*/ 80010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6" name="Line 30"/>
          <p:cNvSpPr>
            <a:spLocks noChangeShapeType="1"/>
          </p:cNvSpPr>
          <p:nvPr/>
        </p:nvSpPr>
        <p:spPr bwMode="auto">
          <a:xfrm>
            <a:off x="3111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7" name="Line 31"/>
          <p:cNvSpPr>
            <a:spLocks noChangeShapeType="1"/>
          </p:cNvSpPr>
          <p:nvPr/>
        </p:nvSpPr>
        <p:spPr bwMode="auto">
          <a:xfrm>
            <a:off x="4660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8" name="Line 32"/>
          <p:cNvSpPr>
            <a:spLocks noChangeShapeType="1"/>
          </p:cNvSpPr>
          <p:nvPr/>
        </p:nvSpPr>
        <p:spPr bwMode="auto">
          <a:xfrm>
            <a:off x="6324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549" name="Group 50"/>
          <p:cNvGrpSpPr>
            <a:grpSpLocks/>
          </p:cNvGrpSpPr>
          <p:nvPr/>
        </p:nvGrpSpPr>
        <p:grpSpPr bwMode="auto">
          <a:xfrm>
            <a:off x="7721600" y="4406900"/>
            <a:ext cx="2222500" cy="1104900"/>
            <a:chOff x="3904" y="2776"/>
            <a:chExt cx="1400" cy="696"/>
          </a:xfrm>
        </p:grpSpPr>
        <p:sp>
          <p:nvSpPr>
            <p:cNvPr id="107561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40</a:t>
              </a:r>
            </a:p>
            <a:p>
              <a:pPr algn="ctr"/>
              <a:r>
                <a:rPr lang="en-US" sz="2400">
                  <a:solidFill>
                    <a:srgbClr val="FF0000"/>
                  </a:solidFill>
                </a:rPr>
                <a:t>45</a:t>
              </a:r>
              <a:endParaRPr lang="en-US" sz="2400"/>
            </a:p>
          </p:txBody>
        </p:sp>
        <p:sp>
          <p:nvSpPr>
            <p:cNvPr id="107562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3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4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5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6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50" name="Group 51"/>
          <p:cNvGrpSpPr>
            <a:grpSpLocks/>
          </p:cNvGrpSpPr>
          <p:nvPr/>
        </p:nvGrpSpPr>
        <p:grpSpPr bwMode="auto">
          <a:xfrm>
            <a:off x="5245100" y="3086100"/>
            <a:ext cx="3860800" cy="1295400"/>
            <a:chOff x="2344" y="1944"/>
            <a:chExt cx="2432" cy="816"/>
          </a:xfrm>
        </p:grpSpPr>
        <p:sp>
          <p:nvSpPr>
            <p:cNvPr id="107556" name="Rectangle 41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8000"/>
                  </a:solidFill>
                </a:rPr>
                <a:t>40</a:t>
              </a:r>
              <a:endParaRPr lang="en-US" sz="2400"/>
            </a:p>
          </p:txBody>
        </p:sp>
        <p:sp>
          <p:nvSpPr>
            <p:cNvPr id="107557" name="Line 43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8" name="Line 44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9" name="Freeform 45"/>
            <p:cNvSpPr>
              <a:spLocks/>
            </p:cNvSpPr>
            <p:nvPr/>
          </p:nvSpPr>
          <p:spPr bwMode="auto">
            <a:xfrm>
              <a:off x="2344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0" name="Freeform 46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51" name="Group 52"/>
          <p:cNvGrpSpPr>
            <a:grpSpLocks/>
          </p:cNvGrpSpPr>
          <p:nvPr/>
        </p:nvGrpSpPr>
        <p:grpSpPr bwMode="auto">
          <a:xfrm>
            <a:off x="3792538" y="1536700"/>
            <a:ext cx="3624262" cy="1524000"/>
            <a:chOff x="1429" y="968"/>
            <a:chExt cx="2283" cy="960"/>
          </a:xfrm>
        </p:grpSpPr>
        <p:sp>
          <p:nvSpPr>
            <p:cNvPr id="107552" name="Rectangle 42"/>
            <p:cNvSpPr>
              <a:spLocks noChangeArrowheads="1"/>
            </p:cNvSpPr>
            <p:nvPr/>
          </p:nvSpPr>
          <p:spPr bwMode="auto">
            <a:xfrm rot="-5400000">
              <a:off x="2472" y="848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30</a:t>
              </a:r>
              <a:endParaRPr lang="en-US" sz="2400"/>
            </a:p>
          </p:txBody>
        </p:sp>
        <p:sp>
          <p:nvSpPr>
            <p:cNvPr id="107553" name="Line 47"/>
            <p:cNvSpPr>
              <a:spLocks noChangeShapeType="1"/>
            </p:cNvSpPr>
            <p:nvPr/>
          </p:nvSpPr>
          <p:spPr bwMode="auto">
            <a:xfrm flipH="1">
              <a:off x="2384" y="1200"/>
              <a:ext cx="208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4" name="Line 48"/>
            <p:cNvSpPr>
              <a:spLocks noChangeShapeType="1"/>
            </p:cNvSpPr>
            <p:nvPr/>
          </p:nvSpPr>
          <p:spPr bwMode="auto">
            <a:xfrm>
              <a:off x="2872" y="1224"/>
              <a:ext cx="840" cy="7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5" name="Text Box 49"/>
            <p:cNvSpPr txBox="1">
              <a:spLocks noChangeArrowheads="1"/>
            </p:cNvSpPr>
            <p:nvPr/>
          </p:nvSpPr>
          <p:spPr bwMode="auto">
            <a:xfrm>
              <a:off x="1429" y="1071"/>
              <a:ext cx="8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chemeClr val="accent2"/>
                  </a:solidFill>
                </a:rPr>
                <a:t>new root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8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85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85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47A5E2-2EC0-674C-8F02-D305EC20A2DA}" type="slidenum">
              <a:rPr lang="en-US" sz="1400"/>
              <a:pPr eaLnBrk="1" hangingPunct="1"/>
              <a:t>66</a:t>
            </a:fld>
            <a:endParaRPr lang="en-US" sz="1400"/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ahoma" charset="0"/>
              </a:rPr>
              <a:t>(a) Simple case - </a:t>
            </a:r>
            <a:r>
              <a:rPr lang="en-US" sz="2400" dirty="0">
                <a:latin typeface="Tahoma" charset="0"/>
              </a:rPr>
              <a:t>no example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</a:rPr>
              <a:t>(b) Coalesce with neighbor </a:t>
            </a:r>
            <a:r>
              <a:rPr lang="en-US" sz="2400" dirty="0">
                <a:latin typeface="Tahoma" charset="0"/>
              </a:rPr>
              <a:t>(sibling)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</a:rPr>
              <a:t>(c) Re-distribute keys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</a:rPr>
              <a:t>(d) Cases (b) or (c) at non-leaf</a:t>
            </a:r>
          </a:p>
        </p:txBody>
      </p:sp>
      <p:sp>
        <p:nvSpPr>
          <p:cNvPr id="10855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3600" u="sng">
                <a:latin typeface="Tahoma" charset="0"/>
              </a:rPr>
              <a:t>Deletion from B+tree</a:t>
            </a:r>
          </a:p>
        </p:txBody>
      </p:sp>
    </p:spTree>
    <p:extLst>
      <p:ext uri="{BB962C8B-B14F-4D97-AF65-F5344CB8AC3E}">
        <p14:creationId xmlns:p14="http://schemas.microsoft.com/office/powerpoint/2010/main" val="4917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095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095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77F4E2-2F82-3E41-BA4E-5EFCDE8859BB}" type="slidenum">
              <a:rPr lang="en-US" sz="1400"/>
              <a:pPr eaLnBrk="1" hangingPunct="1"/>
              <a:t>67</a:t>
            </a:fld>
            <a:endParaRPr lang="en-US" sz="1400"/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(b) Coalesce with sibling</a:t>
            </a:r>
          </a:p>
          <a:p>
            <a:pPr lvl="1" eaLnBrk="1" hangingPunct="1"/>
            <a:r>
              <a:rPr lang="en-US">
                <a:latin typeface="Tahoma" charset="0"/>
              </a:rPr>
              <a:t>Delete 50</a:t>
            </a:r>
          </a:p>
        </p:txBody>
      </p:sp>
      <p:sp>
        <p:nvSpPr>
          <p:cNvPr id="109574" name="Rectangle 4"/>
          <p:cNvSpPr>
            <a:spLocks noChangeArrowheads="1"/>
          </p:cNvSpPr>
          <p:nvPr/>
        </p:nvSpPr>
        <p:spPr bwMode="auto">
          <a:xfrm rot="-5400000">
            <a:off x="5410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09575" name="Rectangle 5"/>
          <p:cNvSpPr>
            <a:spLocks noChangeArrowheads="1"/>
          </p:cNvSpPr>
          <p:nvPr/>
        </p:nvSpPr>
        <p:spPr bwMode="auto">
          <a:xfrm rot="-5400000">
            <a:off x="4343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  <a:p>
            <a:pPr algn="ctr"/>
            <a:endParaRPr lang="en-US" sz="2400"/>
          </a:p>
        </p:txBody>
      </p:sp>
      <p:sp>
        <p:nvSpPr>
          <p:cNvPr id="109576" name="Rectangle 6"/>
          <p:cNvSpPr>
            <a:spLocks noChangeArrowheads="1"/>
          </p:cNvSpPr>
          <p:nvPr/>
        </p:nvSpPr>
        <p:spPr bwMode="auto">
          <a:xfrm rot="-5400000">
            <a:off x="6553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50</a:t>
            </a:r>
          </a:p>
        </p:txBody>
      </p:sp>
      <p:sp>
        <p:nvSpPr>
          <p:cNvPr id="109577" name="Line 7"/>
          <p:cNvSpPr>
            <a:spLocks noChangeShapeType="1"/>
          </p:cNvSpPr>
          <p:nvPr/>
        </p:nvSpPr>
        <p:spPr bwMode="auto">
          <a:xfrm flipH="1">
            <a:off x="6210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Line 8"/>
          <p:cNvSpPr>
            <a:spLocks noChangeShapeType="1"/>
          </p:cNvSpPr>
          <p:nvPr/>
        </p:nvSpPr>
        <p:spPr bwMode="auto">
          <a:xfrm>
            <a:off x="2552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Line 9"/>
          <p:cNvSpPr>
            <a:spLocks noChangeShapeType="1"/>
          </p:cNvSpPr>
          <p:nvPr/>
        </p:nvSpPr>
        <p:spPr bwMode="auto">
          <a:xfrm>
            <a:off x="2552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0" name="Line 10"/>
          <p:cNvSpPr>
            <a:spLocks noChangeShapeType="1"/>
          </p:cNvSpPr>
          <p:nvPr/>
        </p:nvSpPr>
        <p:spPr bwMode="auto">
          <a:xfrm>
            <a:off x="3238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1" name="Line 11"/>
          <p:cNvSpPr>
            <a:spLocks noChangeShapeType="1"/>
          </p:cNvSpPr>
          <p:nvPr/>
        </p:nvSpPr>
        <p:spPr bwMode="auto">
          <a:xfrm flipH="1">
            <a:off x="4686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Line 12"/>
          <p:cNvSpPr>
            <a:spLocks noChangeShapeType="1"/>
          </p:cNvSpPr>
          <p:nvPr/>
        </p:nvSpPr>
        <p:spPr bwMode="auto">
          <a:xfrm>
            <a:off x="6057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3"/>
          <p:cNvSpPr>
            <a:spLocks noChangeShapeType="1"/>
          </p:cNvSpPr>
          <p:nvPr/>
        </p:nvSpPr>
        <p:spPr bwMode="auto">
          <a:xfrm flipH="1">
            <a:off x="3162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4"/>
          <p:cNvSpPr>
            <a:spLocks noChangeShapeType="1"/>
          </p:cNvSpPr>
          <p:nvPr/>
        </p:nvSpPr>
        <p:spPr bwMode="auto">
          <a:xfrm>
            <a:off x="6515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5"/>
          <p:cNvSpPr>
            <a:spLocks noChangeShapeType="1"/>
          </p:cNvSpPr>
          <p:nvPr/>
        </p:nvSpPr>
        <p:spPr bwMode="auto">
          <a:xfrm>
            <a:off x="3162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6" name="Line 16"/>
          <p:cNvSpPr>
            <a:spLocks noChangeShapeType="1"/>
          </p:cNvSpPr>
          <p:nvPr/>
        </p:nvSpPr>
        <p:spPr bwMode="auto">
          <a:xfrm>
            <a:off x="5448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7" name="Line 17"/>
          <p:cNvSpPr>
            <a:spLocks noChangeShapeType="1"/>
          </p:cNvSpPr>
          <p:nvPr/>
        </p:nvSpPr>
        <p:spPr bwMode="auto">
          <a:xfrm flipH="1">
            <a:off x="8191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8" name="Line 18"/>
          <p:cNvSpPr>
            <a:spLocks noChangeShapeType="1"/>
          </p:cNvSpPr>
          <p:nvPr/>
        </p:nvSpPr>
        <p:spPr bwMode="auto">
          <a:xfrm>
            <a:off x="8191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9" name="Line 19"/>
          <p:cNvSpPr>
            <a:spLocks noChangeShapeType="1"/>
          </p:cNvSpPr>
          <p:nvPr/>
        </p:nvSpPr>
        <p:spPr bwMode="auto">
          <a:xfrm>
            <a:off x="8191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0"/>
          <p:cNvSpPr>
            <a:spLocks noChangeShapeType="1"/>
          </p:cNvSpPr>
          <p:nvPr/>
        </p:nvSpPr>
        <p:spPr bwMode="auto">
          <a:xfrm>
            <a:off x="7581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1" name="Line 21"/>
          <p:cNvSpPr>
            <a:spLocks noChangeShapeType="1"/>
          </p:cNvSpPr>
          <p:nvPr/>
        </p:nvSpPr>
        <p:spPr bwMode="auto">
          <a:xfrm>
            <a:off x="4203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2" name="Line 22"/>
          <p:cNvSpPr>
            <a:spLocks noChangeShapeType="1"/>
          </p:cNvSpPr>
          <p:nvPr/>
        </p:nvSpPr>
        <p:spPr bwMode="auto">
          <a:xfrm>
            <a:off x="4584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3" name="Line 23"/>
          <p:cNvSpPr>
            <a:spLocks noChangeShapeType="1"/>
          </p:cNvSpPr>
          <p:nvPr/>
        </p:nvSpPr>
        <p:spPr bwMode="auto">
          <a:xfrm>
            <a:off x="4940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4" name="Line 24"/>
          <p:cNvSpPr>
            <a:spLocks noChangeShapeType="1"/>
          </p:cNvSpPr>
          <p:nvPr/>
        </p:nvSpPr>
        <p:spPr bwMode="auto">
          <a:xfrm>
            <a:off x="6819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5" name="Line 25"/>
          <p:cNvSpPr>
            <a:spLocks noChangeShapeType="1"/>
          </p:cNvSpPr>
          <p:nvPr/>
        </p:nvSpPr>
        <p:spPr bwMode="auto">
          <a:xfrm>
            <a:off x="7200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6" name="Text Box 26"/>
          <p:cNvSpPr txBox="1">
            <a:spLocks noChangeArrowheads="1"/>
          </p:cNvSpPr>
          <p:nvPr/>
        </p:nvSpPr>
        <p:spPr bwMode="auto">
          <a:xfrm>
            <a:off x="8561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n=4</a:t>
            </a:r>
          </a:p>
        </p:txBody>
      </p:sp>
    </p:spTree>
    <p:extLst>
      <p:ext uri="{BB962C8B-B14F-4D97-AF65-F5344CB8AC3E}">
        <p14:creationId xmlns:p14="http://schemas.microsoft.com/office/powerpoint/2010/main" val="24358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105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105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FAA25A-5C60-BB48-8991-786EE4B76858}" type="slidenum">
              <a:rPr lang="en-US" sz="1400"/>
              <a:pPr eaLnBrk="1" hangingPunct="1"/>
              <a:t>68</a:t>
            </a:fld>
            <a:endParaRPr lang="en-US" sz="1400"/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(b) Coalesce with sibling</a:t>
            </a:r>
          </a:p>
          <a:p>
            <a:pPr lvl="1" eaLnBrk="1" hangingPunct="1"/>
            <a:r>
              <a:rPr lang="en-US">
                <a:latin typeface="Tahoma" charset="0"/>
              </a:rPr>
              <a:t>Delete 50</a:t>
            </a:r>
          </a:p>
        </p:txBody>
      </p:sp>
      <p:sp>
        <p:nvSpPr>
          <p:cNvPr id="110598" name="Rectangle 4"/>
          <p:cNvSpPr>
            <a:spLocks noChangeArrowheads="1"/>
          </p:cNvSpPr>
          <p:nvPr/>
        </p:nvSpPr>
        <p:spPr bwMode="auto">
          <a:xfrm rot="-5400000">
            <a:off x="5410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10599" name="Rectangle 5"/>
          <p:cNvSpPr>
            <a:spLocks noChangeArrowheads="1"/>
          </p:cNvSpPr>
          <p:nvPr/>
        </p:nvSpPr>
        <p:spPr bwMode="auto">
          <a:xfrm rot="-5400000">
            <a:off x="4343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  <a:p>
            <a:pPr algn="ctr"/>
            <a:endParaRPr lang="en-US" sz="2400"/>
          </a:p>
        </p:txBody>
      </p:sp>
      <p:sp>
        <p:nvSpPr>
          <p:cNvPr id="110600" name="Rectangle 6"/>
          <p:cNvSpPr>
            <a:spLocks noChangeArrowheads="1"/>
          </p:cNvSpPr>
          <p:nvPr/>
        </p:nvSpPr>
        <p:spPr bwMode="auto">
          <a:xfrm rot="-5400000">
            <a:off x="6553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50</a:t>
            </a:r>
          </a:p>
        </p:txBody>
      </p:sp>
      <p:sp>
        <p:nvSpPr>
          <p:cNvPr id="110601" name="Line 7"/>
          <p:cNvSpPr>
            <a:spLocks noChangeShapeType="1"/>
          </p:cNvSpPr>
          <p:nvPr/>
        </p:nvSpPr>
        <p:spPr bwMode="auto">
          <a:xfrm flipH="1">
            <a:off x="6210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8"/>
          <p:cNvSpPr>
            <a:spLocks noChangeShapeType="1"/>
          </p:cNvSpPr>
          <p:nvPr/>
        </p:nvSpPr>
        <p:spPr bwMode="auto">
          <a:xfrm>
            <a:off x="2552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9"/>
          <p:cNvSpPr>
            <a:spLocks noChangeShapeType="1"/>
          </p:cNvSpPr>
          <p:nvPr/>
        </p:nvSpPr>
        <p:spPr bwMode="auto">
          <a:xfrm>
            <a:off x="2552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0"/>
          <p:cNvSpPr>
            <a:spLocks noChangeShapeType="1"/>
          </p:cNvSpPr>
          <p:nvPr/>
        </p:nvSpPr>
        <p:spPr bwMode="auto">
          <a:xfrm>
            <a:off x="3238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11"/>
          <p:cNvSpPr>
            <a:spLocks noChangeShapeType="1"/>
          </p:cNvSpPr>
          <p:nvPr/>
        </p:nvSpPr>
        <p:spPr bwMode="auto">
          <a:xfrm flipH="1">
            <a:off x="4686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12"/>
          <p:cNvSpPr>
            <a:spLocks noChangeShapeType="1"/>
          </p:cNvSpPr>
          <p:nvPr/>
        </p:nvSpPr>
        <p:spPr bwMode="auto">
          <a:xfrm>
            <a:off x="6057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13"/>
          <p:cNvSpPr>
            <a:spLocks noChangeShapeType="1"/>
          </p:cNvSpPr>
          <p:nvPr/>
        </p:nvSpPr>
        <p:spPr bwMode="auto">
          <a:xfrm flipH="1">
            <a:off x="3162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14"/>
          <p:cNvSpPr>
            <a:spLocks noChangeShapeType="1"/>
          </p:cNvSpPr>
          <p:nvPr/>
        </p:nvSpPr>
        <p:spPr bwMode="auto">
          <a:xfrm>
            <a:off x="6515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15"/>
          <p:cNvSpPr>
            <a:spLocks noChangeShapeType="1"/>
          </p:cNvSpPr>
          <p:nvPr/>
        </p:nvSpPr>
        <p:spPr bwMode="auto">
          <a:xfrm>
            <a:off x="3162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16"/>
          <p:cNvSpPr>
            <a:spLocks noChangeShapeType="1"/>
          </p:cNvSpPr>
          <p:nvPr/>
        </p:nvSpPr>
        <p:spPr bwMode="auto">
          <a:xfrm>
            <a:off x="5448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1" name="Line 17"/>
          <p:cNvSpPr>
            <a:spLocks noChangeShapeType="1"/>
          </p:cNvSpPr>
          <p:nvPr/>
        </p:nvSpPr>
        <p:spPr bwMode="auto">
          <a:xfrm flipH="1">
            <a:off x="8191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2" name="Line 18"/>
          <p:cNvSpPr>
            <a:spLocks noChangeShapeType="1"/>
          </p:cNvSpPr>
          <p:nvPr/>
        </p:nvSpPr>
        <p:spPr bwMode="auto">
          <a:xfrm>
            <a:off x="8191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Line 19"/>
          <p:cNvSpPr>
            <a:spLocks noChangeShapeType="1"/>
          </p:cNvSpPr>
          <p:nvPr/>
        </p:nvSpPr>
        <p:spPr bwMode="auto">
          <a:xfrm>
            <a:off x="8191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4" name="Line 20"/>
          <p:cNvSpPr>
            <a:spLocks noChangeShapeType="1"/>
          </p:cNvSpPr>
          <p:nvPr/>
        </p:nvSpPr>
        <p:spPr bwMode="auto">
          <a:xfrm>
            <a:off x="7581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5" name="Line 21"/>
          <p:cNvSpPr>
            <a:spLocks noChangeShapeType="1"/>
          </p:cNvSpPr>
          <p:nvPr/>
        </p:nvSpPr>
        <p:spPr bwMode="auto">
          <a:xfrm>
            <a:off x="4203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6" name="Line 22"/>
          <p:cNvSpPr>
            <a:spLocks noChangeShapeType="1"/>
          </p:cNvSpPr>
          <p:nvPr/>
        </p:nvSpPr>
        <p:spPr bwMode="auto">
          <a:xfrm>
            <a:off x="4584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7" name="Line 23"/>
          <p:cNvSpPr>
            <a:spLocks noChangeShapeType="1"/>
          </p:cNvSpPr>
          <p:nvPr/>
        </p:nvSpPr>
        <p:spPr bwMode="auto">
          <a:xfrm>
            <a:off x="4940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8" name="Line 24"/>
          <p:cNvSpPr>
            <a:spLocks noChangeShapeType="1"/>
          </p:cNvSpPr>
          <p:nvPr/>
        </p:nvSpPr>
        <p:spPr bwMode="auto">
          <a:xfrm>
            <a:off x="6819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9" name="Line 25"/>
          <p:cNvSpPr>
            <a:spLocks noChangeShapeType="1"/>
          </p:cNvSpPr>
          <p:nvPr/>
        </p:nvSpPr>
        <p:spPr bwMode="auto">
          <a:xfrm>
            <a:off x="7200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0" name="Text Box 26"/>
          <p:cNvSpPr txBox="1">
            <a:spLocks noChangeArrowheads="1"/>
          </p:cNvSpPr>
          <p:nvPr/>
        </p:nvSpPr>
        <p:spPr bwMode="auto">
          <a:xfrm>
            <a:off x="8561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n=4</a:t>
            </a:r>
          </a:p>
        </p:txBody>
      </p:sp>
      <p:grpSp>
        <p:nvGrpSpPr>
          <p:cNvPr id="110621" name="Group 33"/>
          <p:cNvGrpSpPr>
            <a:grpSpLocks/>
          </p:cNvGrpSpPr>
          <p:nvPr/>
        </p:nvGrpSpPr>
        <p:grpSpPr bwMode="auto">
          <a:xfrm>
            <a:off x="5056188" y="2678114"/>
            <a:ext cx="2868612" cy="2300287"/>
            <a:chOff x="2225" y="1687"/>
            <a:chExt cx="1807" cy="1449"/>
          </a:xfrm>
        </p:grpSpPr>
        <p:sp>
          <p:nvSpPr>
            <p:cNvPr id="110622" name="Text Box 27"/>
            <p:cNvSpPr txBox="1">
              <a:spLocks noChangeArrowheads="1"/>
            </p:cNvSpPr>
            <p:nvPr/>
          </p:nvSpPr>
          <p:spPr bwMode="auto">
            <a:xfrm rot="-5400000">
              <a:off x="2206" y="2575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40</a:t>
              </a:r>
              <a:endParaRPr lang="en-US"/>
            </a:p>
          </p:txBody>
        </p:sp>
        <p:sp>
          <p:nvSpPr>
            <p:cNvPr id="110623" name="Line 28"/>
            <p:cNvSpPr>
              <a:spLocks noChangeShapeType="1"/>
            </p:cNvSpPr>
            <p:nvPr/>
          </p:nvSpPr>
          <p:spPr bwMode="auto">
            <a:xfrm>
              <a:off x="2376" y="2880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4" name="Freeform 29"/>
            <p:cNvSpPr>
              <a:spLocks/>
            </p:cNvSpPr>
            <p:nvPr/>
          </p:nvSpPr>
          <p:spPr bwMode="auto">
            <a:xfrm>
              <a:off x="2984" y="2360"/>
              <a:ext cx="992" cy="760"/>
            </a:xfrm>
            <a:custGeom>
              <a:avLst/>
              <a:gdLst>
                <a:gd name="T0" fmla="*/ 0 w 992"/>
                <a:gd name="T1" fmla="*/ 760 h 760"/>
                <a:gd name="T2" fmla="*/ 184 w 992"/>
                <a:gd name="T3" fmla="*/ 664 h 760"/>
                <a:gd name="T4" fmla="*/ 232 w 992"/>
                <a:gd name="T5" fmla="*/ 504 h 760"/>
                <a:gd name="T6" fmla="*/ 280 w 992"/>
                <a:gd name="T7" fmla="*/ 488 h 760"/>
                <a:gd name="T8" fmla="*/ 392 w 992"/>
                <a:gd name="T9" fmla="*/ 440 h 760"/>
                <a:gd name="T10" fmla="*/ 480 w 992"/>
                <a:gd name="T11" fmla="*/ 408 h 760"/>
                <a:gd name="T12" fmla="*/ 664 w 992"/>
                <a:gd name="T13" fmla="*/ 304 h 760"/>
                <a:gd name="T14" fmla="*/ 808 w 992"/>
                <a:gd name="T15" fmla="*/ 184 h 760"/>
                <a:gd name="T16" fmla="*/ 888 w 992"/>
                <a:gd name="T17" fmla="*/ 88 h 760"/>
                <a:gd name="T18" fmla="*/ 952 w 992"/>
                <a:gd name="T19" fmla="*/ 48 h 760"/>
                <a:gd name="T20" fmla="*/ 976 w 992"/>
                <a:gd name="T21" fmla="*/ 24 h 760"/>
                <a:gd name="T22" fmla="*/ 992 w 992"/>
                <a:gd name="T23" fmla="*/ 0 h 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2"/>
                <a:gd name="T37" fmla="*/ 0 h 760"/>
                <a:gd name="T38" fmla="*/ 992 w 992"/>
                <a:gd name="T39" fmla="*/ 760 h 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2" h="760">
                  <a:moveTo>
                    <a:pt x="0" y="760"/>
                  </a:moveTo>
                  <a:cubicBezTo>
                    <a:pt x="49" y="711"/>
                    <a:pt x="118" y="686"/>
                    <a:pt x="184" y="664"/>
                  </a:cubicBezTo>
                  <a:cubicBezTo>
                    <a:pt x="198" y="608"/>
                    <a:pt x="178" y="542"/>
                    <a:pt x="232" y="504"/>
                  </a:cubicBezTo>
                  <a:cubicBezTo>
                    <a:pt x="246" y="494"/>
                    <a:pt x="264" y="494"/>
                    <a:pt x="280" y="488"/>
                  </a:cubicBezTo>
                  <a:cubicBezTo>
                    <a:pt x="318" y="474"/>
                    <a:pt x="353" y="453"/>
                    <a:pt x="392" y="440"/>
                  </a:cubicBezTo>
                  <a:cubicBezTo>
                    <a:pt x="421" y="430"/>
                    <a:pt x="453" y="423"/>
                    <a:pt x="480" y="408"/>
                  </a:cubicBezTo>
                  <a:cubicBezTo>
                    <a:pt x="539" y="376"/>
                    <a:pt x="600" y="325"/>
                    <a:pt x="664" y="304"/>
                  </a:cubicBezTo>
                  <a:cubicBezTo>
                    <a:pt x="699" y="252"/>
                    <a:pt x="759" y="222"/>
                    <a:pt x="808" y="184"/>
                  </a:cubicBezTo>
                  <a:cubicBezTo>
                    <a:pt x="841" y="158"/>
                    <a:pt x="852" y="109"/>
                    <a:pt x="888" y="88"/>
                  </a:cubicBezTo>
                  <a:cubicBezTo>
                    <a:pt x="894" y="85"/>
                    <a:pt x="941" y="57"/>
                    <a:pt x="952" y="48"/>
                  </a:cubicBezTo>
                  <a:cubicBezTo>
                    <a:pt x="961" y="41"/>
                    <a:pt x="969" y="33"/>
                    <a:pt x="976" y="24"/>
                  </a:cubicBezTo>
                  <a:cubicBezTo>
                    <a:pt x="982" y="17"/>
                    <a:pt x="992" y="0"/>
                    <a:pt x="99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Freeform 30"/>
            <p:cNvSpPr>
              <a:spLocks/>
            </p:cNvSpPr>
            <p:nvPr/>
          </p:nvSpPr>
          <p:spPr bwMode="auto">
            <a:xfrm>
              <a:off x="3000" y="2408"/>
              <a:ext cx="1032" cy="696"/>
            </a:xfrm>
            <a:custGeom>
              <a:avLst/>
              <a:gdLst>
                <a:gd name="T0" fmla="*/ 0 w 1032"/>
                <a:gd name="T1" fmla="*/ 0 h 696"/>
                <a:gd name="T2" fmla="*/ 32 w 1032"/>
                <a:gd name="T3" fmla="*/ 48 h 696"/>
                <a:gd name="T4" fmla="*/ 56 w 1032"/>
                <a:gd name="T5" fmla="*/ 96 h 696"/>
                <a:gd name="T6" fmla="*/ 168 w 1032"/>
                <a:gd name="T7" fmla="*/ 136 h 696"/>
                <a:gd name="T8" fmla="*/ 312 w 1032"/>
                <a:gd name="T9" fmla="*/ 208 h 696"/>
                <a:gd name="T10" fmla="*/ 512 w 1032"/>
                <a:gd name="T11" fmla="*/ 352 h 696"/>
                <a:gd name="T12" fmla="*/ 544 w 1032"/>
                <a:gd name="T13" fmla="*/ 392 h 696"/>
                <a:gd name="T14" fmla="*/ 680 w 1032"/>
                <a:gd name="T15" fmla="*/ 488 h 696"/>
                <a:gd name="T16" fmla="*/ 832 w 1032"/>
                <a:gd name="T17" fmla="*/ 600 h 696"/>
                <a:gd name="T18" fmla="*/ 1032 w 1032"/>
                <a:gd name="T19" fmla="*/ 696 h 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2"/>
                <a:gd name="T31" fmla="*/ 0 h 696"/>
                <a:gd name="T32" fmla="*/ 1032 w 1032"/>
                <a:gd name="T33" fmla="*/ 696 h 6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2" h="696">
                  <a:moveTo>
                    <a:pt x="0" y="0"/>
                  </a:moveTo>
                  <a:cubicBezTo>
                    <a:pt x="11" y="16"/>
                    <a:pt x="23" y="31"/>
                    <a:pt x="32" y="48"/>
                  </a:cubicBezTo>
                  <a:cubicBezTo>
                    <a:pt x="40" y="64"/>
                    <a:pt x="43" y="84"/>
                    <a:pt x="56" y="96"/>
                  </a:cubicBezTo>
                  <a:cubicBezTo>
                    <a:pt x="76" y="114"/>
                    <a:pt x="144" y="127"/>
                    <a:pt x="168" y="136"/>
                  </a:cubicBezTo>
                  <a:cubicBezTo>
                    <a:pt x="220" y="155"/>
                    <a:pt x="261" y="188"/>
                    <a:pt x="312" y="208"/>
                  </a:cubicBezTo>
                  <a:cubicBezTo>
                    <a:pt x="362" y="283"/>
                    <a:pt x="445" y="296"/>
                    <a:pt x="512" y="352"/>
                  </a:cubicBezTo>
                  <a:cubicBezTo>
                    <a:pt x="525" y="363"/>
                    <a:pt x="531" y="381"/>
                    <a:pt x="544" y="392"/>
                  </a:cubicBezTo>
                  <a:cubicBezTo>
                    <a:pt x="586" y="428"/>
                    <a:pt x="637" y="453"/>
                    <a:pt x="680" y="488"/>
                  </a:cubicBezTo>
                  <a:cubicBezTo>
                    <a:pt x="738" y="535"/>
                    <a:pt x="760" y="568"/>
                    <a:pt x="832" y="600"/>
                  </a:cubicBezTo>
                  <a:cubicBezTo>
                    <a:pt x="885" y="624"/>
                    <a:pt x="999" y="630"/>
                    <a:pt x="1032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6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Freeform 32"/>
            <p:cNvSpPr>
              <a:spLocks/>
            </p:cNvSpPr>
            <p:nvPr/>
          </p:nvSpPr>
          <p:spPr bwMode="auto">
            <a:xfrm>
              <a:off x="3152" y="2188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63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116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116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FB20C67-B19D-FF4B-B573-D69146538ED8}" type="slidenum">
              <a:rPr lang="en-US" sz="1400"/>
              <a:pPr eaLnBrk="1" hangingPunct="1"/>
              <a:t>69</a:t>
            </a:fld>
            <a:endParaRPr lang="en-US" sz="1400"/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0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(c) Redistribute keys</a:t>
            </a:r>
          </a:p>
          <a:p>
            <a:pPr lvl="1" eaLnBrk="1" hangingPunct="1"/>
            <a:r>
              <a:rPr lang="en-US">
                <a:latin typeface="Tahoma" charset="0"/>
              </a:rPr>
              <a:t>Delete 50</a:t>
            </a:r>
          </a:p>
        </p:txBody>
      </p:sp>
      <p:sp>
        <p:nvSpPr>
          <p:cNvPr id="111622" name="Rectangle 3"/>
          <p:cNvSpPr>
            <a:spLocks noChangeArrowheads="1"/>
          </p:cNvSpPr>
          <p:nvPr/>
        </p:nvSpPr>
        <p:spPr bwMode="auto">
          <a:xfrm rot="-5400000">
            <a:off x="5410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11623" name="Rectangle 4"/>
          <p:cNvSpPr>
            <a:spLocks noChangeArrowheads="1"/>
          </p:cNvSpPr>
          <p:nvPr/>
        </p:nvSpPr>
        <p:spPr bwMode="auto">
          <a:xfrm rot="-5400000">
            <a:off x="4343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35</a:t>
            </a:r>
          </a:p>
        </p:txBody>
      </p:sp>
      <p:sp>
        <p:nvSpPr>
          <p:cNvPr id="111624" name="Rectangle 5"/>
          <p:cNvSpPr>
            <a:spLocks noChangeArrowheads="1"/>
          </p:cNvSpPr>
          <p:nvPr/>
        </p:nvSpPr>
        <p:spPr bwMode="auto">
          <a:xfrm rot="-5400000">
            <a:off x="6553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50</a:t>
            </a:r>
          </a:p>
        </p:txBody>
      </p:sp>
      <p:sp>
        <p:nvSpPr>
          <p:cNvPr id="111625" name="Line 6"/>
          <p:cNvSpPr>
            <a:spLocks noChangeShapeType="1"/>
          </p:cNvSpPr>
          <p:nvPr/>
        </p:nvSpPr>
        <p:spPr bwMode="auto">
          <a:xfrm flipH="1">
            <a:off x="6210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Line 7"/>
          <p:cNvSpPr>
            <a:spLocks noChangeShapeType="1"/>
          </p:cNvSpPr>
          <p:nvPr/>
        </p:nvSpPr>
        <p:spPr bwMode="auto">
          <a:xfrm>
            <a:off x="2552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Line 8"/>
          <p:cNvSpPr>
            <a:spLocks noChangeShapeType="1"/>
          </p:cNvSpPr>
          <p:nvPr/>
        </p:nvSpPr>
        <p:spPr bwMode="auto">
          <a:xfrm>
            <a:off x="2552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8" name="Line 9"/>
          <p:cNvSpPr>
            <a:spLocks noChangeShapeType="1"/>
          </p:cNvSpPr>
          <p:nvPr/>
        </p:nvSpPr>
        <p:spPr bwMode="auto">
          <a:xfrm>
            <a:off x="3238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9" name="Line 10"/>
          <p:cNvSpPr>
            <a:spLocks noChangeShapeType="1"/>
          </p:cNvSpPr>
          <p:nvPr/>
        </p:nvSpPr>
        <p:spPr bwMode="auto">
          <a:xfrm flipH="1">
            <a:off x="4686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0" name="Line 11"/>
          <p:cNvSpPr>
            <a:spLocks noChangeShapeType="1"/>
          </p:cNvSpPr>
          <p:nvPr/>
        </p:nvSpPr>
        <p:spPr bwMode="auto">
          <a:xfrm>
            <a:off x="6057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Line 12"/>
          <p:cNvSpPr>
            <a:spLocks noChangeShapeType="1"/>
          </p:cNvSpPr>
          <p:nvPr/>
        </p:nvSpPr>
        <p:spPr bwMode="auto">
          <a:xfrm flipH="1">
            <a:off x="3162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2" name="Line 13"/>
          <p:cNvSpPr>
            <a:spLocks noChangeShapeType="1"/>
          </p:cNvSpPr>
          <p:nvPr/>
        </p:nvSpPr>
        <p:spPr bwMode="auto">
          <a:xfrm>
            <a:off x="6515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3" name="Line 14"/>
          <p:cNvSpPr>
            <a:spLocks noChangeShapeType="1"/>
          </p:cNvSpPr>
          <p:nvPr/>
        </p:nvSpPr>
        <p:spPr bwMode="auto">
          <a:xfrm>
            <a:off x="3162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4" name="Line 15"/>
          <p:cNvSpPr>
            <a:spLocks noChangeShapeType="1"/>
          </p:cNvSpPr>
          <p:nvPr/>
        </p:nvSpPr>
        <p:spPr bwMode="auto">
          <a:xfrm>
            <a:off x="5448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5" name="Line 16"/>
          <p:cNvSpPr>
            <a:spLocks noChangeShapeType="1"/>
          </p:cNvSpPr>
          <p:nvPr/>
        </p:nvSpPr>
        <p:spPr bwMode="auto">
          <a:xfrm flipH="1">
            <a:off x="8191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6" name="Line 17"/>
          <p:cNvSpPr>
            <a:spLocks noChangeShapeType="1"/>
          </p:cNvSpPr>
          <p:nvPr/>
        </p:nvSpPr>
        <p:spPr bwMode="auto">
          <a:xfrm>
            <a:off x="8191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7" name="Line 18"/>
          <p:cNvSpPr>
            <a:spLocks noChangeShapeType="1"/>
          </p:cNvSpPr>
          <p:nvPr/>
        </p:nvSpPr>
        <p:spPr bwMode="auto">
          <a:xfrm>
            <a:off x="8191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8" name="Line 19"/>
          <p:cNvSpPr>
            <a:spLocks noChangeShapeType="1"/>
          </p:cNvSpPr>
          <p:nvPr/>
        </p:nvSpPr>
        <p:spPr bwMode="auto">
          <a:xfrm>
            <a:off x="7581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39" name="Line 20"/>
          <p:cNvSpPr>
            <a:spLocks noChangeShapeType="1"/>
          </p:cNvSpPr>
          <p:nvPr/>
        </p:nvSpPr>
        <p:spPr bwMode="auto">
          <a:xfrm>
            <a:off x="4203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40" name="Line 21"/>
          <p:cNvSpPr>
            <a:spLocks noChangeShapeType="1"/>
          </p:cNvSpPr>
          <p:nvPr/>
        </p:nvSpPr>
        <p:spPr bwMode="auto">
          <a:xfrm>
            <a:off x="4584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Line 22"/>
          <p:cNvSpPr>
            <a:spLocks noChangeShapeType="1"/>
          </p:cNvSpPr>
          <p:nvPr/>
        </p:nvSpPr>
        <p:spPr bwMode="auto">
          <a:xfrm>
            <a:off x="4940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Line 23"/>
          <p:cNvSpPr>
            <a:spLocks noChangeShapeType="1"/>
          </p:cNvSpPr>
          <p:nvPr/>
        </p:nvSpPr>
        <p:spPr bwMode="auto">
          <a:xfrm>
            <a:off x="69723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Line 24"/>
          <p:cNvSpPr>
            <a:spLocks noChangeShapeType="1"/>
          </p:cNvSpPr>
          <p:nvPr/>
        </p:nvSpPr>
        <p:spPr bwMode="auto">
          <a:xfrm>
            <a:off x="73787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44" name="Text Box 25"/>
          <p:cNvSpPr txBox="1">
            <a:spLocks noChangeArrowheads="1"/>
          </p:cNvSpPr>
          <p:nvPr/>
        </p:nvSpPr>
        <p:spPr bwMode="auto">
          <a:xfrm>
            <a:off x="8561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n=4</a:t>
            </a:r>
          </a:p>
        </p:txBody>
      </p:sp>
      <p:sp>
        <p:nvSpPr>
          <p:cNvPr id="111645" name="Line 36"/>
          <p:cNvSpPr>
            <a:spLocks noChangeShapeType="1"/>
          </p:cNvSpPr>
          <p:nvPr/>
        </p:nvSpPr>
        <p:spPr bwMode="auto">
          <a:xfrm>
            <a:off x="5308600" y="45720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Single-Level </a:t>
            </a:r>
            <a:r>
              <a:rPr lang="en-US" dirty="0" smtClean="0"/>
              <a:t>Indexes:</a:t>
            </a:r>
          </a:p>
          <a:p>
            <a:pPr lvl="1"/>
            <a:endParaRPr lang="en-US" sz="3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3200" b="1" dirty="0" smtClean="0">
                <a:solidFill>
                  <a:srgbClr val="0070C0"/>
                </a:solidFill>
              </a:rPr>
              <a:t>Primary </a:t>
            </a:r>
            <a:r>
              <a:rPr lang="en-US" sz="3200" b="1" dirty="0">
                <a:solidFill>
                  <a:srgbClr val="0070C0"/>
                </a:solidFill>
              </a:rPr>
              <a:t>Index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file is ordered on a key </a:t>
            </a:r>
            <a:r>
              <a:rPr lang="en-US" dirty="0" smtClean="0"/>
              <a:t>field</a:t>
            </a:r>
          </a:p>
          <a:p>
            <a:pPr lvl="1"/>
            <a:r>
              <a:rPr lang="en-US" dirty="0"/>
              <a:t>A primary index is a </a:t>
            </a:r>
            <a:r>
              <a:rPr lang="en-US" dirty="0" err="1"/>
              <a:t>nondense</a:t>
            </a:r>
            <a:r>
              <a:rPr lang="en-US" dirty="0"/>
              <a:t> (sparse) index</a:t>
            </a:r>
          </a:p>
          <a:p>
            <a:pPr lvl="1"/>
            <a:endParaRPr lang="en-US" dirty="0"/>
          </a:p>
        </p:txBody>
      </p:sp>
      <p:pic>
        <p:nvPicPr>
          <p:cNvPr id="4" name="Picture 14" descr="Pink tissu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152400"/>
            <a:ext cx="564197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534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126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AE7227-9A24-9043-BAE4-1D6031BBF331}" type="slidenum">
              <a:rPr lang="en-US" sz="1400"/>
              <a:pPr eaLnBrk="1" hangingPunct="1"/>
              <a:t>70</a:t>
            </a:fld>
            <a:endParaRPr lang="en-US" sz="1400"/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0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ahoma" charset="0"/>
              </a:rPr>
              <a:t>(c) Redistribute keys</a:t>
            </a:r>
          </a:p>
          <a:p>
            <a:pPr lvl="1" eaLnBrk="1" hangingPunct="1"/>
            <a:r>
              <a:rPr lang="en-US">
                <a:latin typeface="Tahoma" charset="0"/>
              </a:rPr>
              <a:t>Delete 50</a:t>
            </a:r>
          </a:p>
        </p:txBody>
      </p:sp>
      <p:sp>
        <p:nvSpPr>
          <p:cNvPr id="112646" name="Rectangle 3"/>
          <p:cNvSpPr>
            <a:spLocks noChangeArrowheads="1"/>
          </p:cNvSpPr>
          <p:nvPr/>
        </p:nvSpPr>
        <p:spPr bwMode="auto">
          <a:xfrm rot="-5400000">
            <a:off x="5410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100</a:t>
            </a:r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 rot="-5400000">
            <a:off x="4343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35</a:t>
            </a:r>
          </a:p>
        </p:txBody>
      </p:sp>
      <p:sp>
        <p:nvSpPr>
          <p:cNvPr id="112648" name="Rectangle 5"/>
          <p:cNvSpPr>
            <a:spLocks noChangeArrowheads="1"/>
          </p:cNvSpPr>
          <p:nvPr/>
        </p:nvSpPr>
        <p:spPr bwMode="auto">
          <a:xfrm rot="-5400000">
            <a:off x="6553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50</a:t>
            </a:r>
          </a:p>
        </p:txBody>
      </p:sp>
      <p:sp>
        <p:nvSpPr>
          <p:cNvPr id="112649" name="Line 6"/>
          <p:cNvSpPr>
            <a:spLocks noChangeShapeType="1"/>
          </p:cNvSpPr>
          <p:nvPr/>
        </p:nvSpPr>
        <p:spPr bwMode="auto">
          <a:xfrm flipH="1">
            <a:off x="6210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Line 7"/>
          <p:cNvSpPr>
            <a:spLocks noChangeShapeType="1"/>
          </p:cNvSpPr>
          <p:nvPr/>
        </p:nvSpPr>
        <p:spPr bwMode="auto">
          <a:xfrm>
            <a:off x="2552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Line 8"/>
          <p:cNvSpPr>
            <a:spLocks noChangeShapeType="1"/>
          </p:cNvSpPr>
          <p:nvPr/>
        </p:nvSpPr>
        <p:spPr bwMode="auto">
          <a:xfrm>
            <a:off x="2552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Line 9"/>
          <p:cNvSpPr>
            <a:spLocks noChangeShapeType="1"/>
          </p:cNvSpPr>
          <p:nvPr/>
        </p:nvSpPr>
        <p:spPr bwMode="auto">
          <a:xfrm>
            <a:off x="3238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0"/>
          <p:cNvSpPr>
            <a:spLocks noChangeShapeType="1"/>
          </p:cNvSpPr>
          <p:nvPr/>
        </p:nvSpPr>
        <p:spPr bwMode="auto">
          <a:xfrm flipH="1">
            <a:off x="4686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1"/>
          <p:cNvSpPr>
            <a:spLocks noChangeShapeType="1"/>
          </p:cNvSpPr>
          <p:nvPr/>
        </p:nvSpPr>
        <p:spPr bwMode="auto">
          <a:xfrm>
            <a:off x="6057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2"/>
          <p:cNvSpPr>
            <a:spLocks noChangeShapeType="1"/>
          </p:cNvSpPr>
          <p:nvPr/>
        </p:nvSpPr>
        <p:spPr bwMode="auto">
          <a:xfrm flipH="1">
            <a:off x="3162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3"/>
          <p:cNvSpPr>
            <a:spLocks noChangeShapeType="1"/>
          </p:cNvSpPr>
          <p:nvPr/>
        </p:nvSpPr>
        <p:spPr bwMode="auto">
          <a:xfrm>
            <a:off x="6515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Line 14"/>
          <p:cNvSpPr>
            <a:spLocks noChangeShapeType="1"/>
          </p:cNvSpPr>
          <p:nvPr/>
        </p:nvSpPr>
        <p:spPr bwMode="auto">
          <a:xfrm>
            <a:off x="3162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Line 15"/>
          <p:cNvSpPr>
            <a:spLocks noChangeShapeType="1"/>
          </p:cNvSpPr>
          <p:nvPr/>
        </p:nvSpPr>
        <p:spPr bwMode="auto">
          <a:xfrm>
            <a:off x="5448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Line 16"/>
          <p:cNvSpPr>
            <a:spLocks noChangeShapeType="1"/>
          </p:cNvSpPr>
          <p:nvPr/>
        </p:nvSpPr>
        <p:spPr bwMode="auto">
          <a:xfrm flipH="1">
            <a:off x="8191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Line 17"/>
          <p:cNvSpPr>
            <a:spLocks noChangeShapeType="1"/>
          </p:cNvSpPr>
          <p:nvPr/>
        </p:nvSpPr>
        <p:spPr bwMode="auto">
          <a:xfrm>
            <a:off x="8191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18"/>
          <p:cNvSpPr>
            <a:spLocks noChangeShapeType="1"/>
          </p:cNvSpPr>
          <p:nvPr/>
        </p:nvSpPr>
        <p:spPr bwMode="auto">
          <a:xfrm>
            <a:off x="8191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Line 19"/>
          <p:cNvSpPr>
            <a:spLocks noChangeShapeType="1"/>
          </p:cNvSpPr>
          <p:nvPr/>
        </p:nvSpPr>
        <p:spPr bwMode="auto">
          <a:xfrm>
            <a:off x="7581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Line 20"/>
          <p:cNvSpPr>
            <a:spLocks noChangeShapeType="1"/>
          </p:cNvSpPr>
          <p:nvPr/>
        </p:nvSpPr>
        <p:spPr bwMode="auto">
          <a:xfrm>
            <a:off x="4203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4" name="Line 21"/>
          <p:cNvSpPr>
            <a:spLocks noChangeShapeType="1"/>
          </p:cNvSpPr>
          <p:nvPr/>
        </p:nvSpPr>
        <p:spPr bwMode="auto">
          <a:xfrm>
            <a:off x="4584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Line 22"/>
          <p:cNvSpPr>
            <a:spLocks noChangeShapeType="1"/>
          </p:cNvSpPr>
          <p:nvPr/>
        </p:nvSpPr>
        <p:spPr bwMode="auto">
          <a:xfrm>
            <a:off x="4940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Line 23"/>
          <p:cNvSpPr>
            <a:spLocks noChangeShapeType="1"/>
          </p:cNvSpPr>
          <p:nvPr/>
        </p:nvSpPr>
        <p:spPr bwMode="auto">
          <a:xfrm>
            <a:off x="69723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24"/>
          <p:cNvSpPr>
            <a:spLocks noChangeShapeType="1"/>
          </p:cNvSpPr>
          <p:nvPr/>
        </p:nvSpPr>
        <p:spPr bwMode="auto">
          <a:xfrm>
            <a:off x="73787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Text Box 25"/>
          <p:cNvSpPr txBox="1">
            <a:spLocks noChangeArrowheads="1"/>
          </p:cNvSpPr>
          <p:nvPr/>
        </p:nvSpPr>
        <p:spPr bwMode="auto">
          <a:xfrm>
            <a:off x="8561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n=4</a:t>
            </a:r>
          </a:p>
        </p:txBody>
      </p:sp>
      <p:sp>
        <p:nvSpPr>
          <p:cNvPr id="112669" name="Line 36"/>
          <p:cNvSpPr>
            <a:spLocks noChangeShapeType="1"/>
          </p:cNvSpPr>
          <p:nvPr/>
        </p:nvSpPr>
        <p:spPr bwMode="auto">
          <a:xfrm>
            <a:off x="5308600" y="45720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70" name="Group 38"/>
          <p:cNvGrpSpPr>
            <a:grpSpLocks/>
          </p:cNvGrpSpPr>
          <p:nvPr/>
        </p:nvGrpSpPr>
        <p:grpSpPr bwMode="auto">
          <a:xfrm>
            <a:off x="5207001" y="2200276"/>
            <a:ext cx="2378075" cy="2765425"/>
            <a:chOff x="2320" y="1386"/>
            <a:chExt cx="1498" cy="1742"/>
          </a:xfrm>
        </p:grpSpPr>
        <p:sp>
          <p:nvSpPr>
            <p:cNvPr id="112671" name="Text Box 27"/>
            <p:cNvSpPr txBox="1">
              <a:spLocks noChangeArrowheads="1"/>
            </p:cNvSpPr>
            <p:nvPr/>
          </p:nvSpPr>
          <p:spPr bwMode="auto">
            <a:xfrm rot="-5400000">
              <a:off x="2997" y="2573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35</a:t>
              </a:r>
              <a:endParaRPr lang="en-US"/>
            </a:p>
          </p:txBody>
        </p:sp>
        <p:sp>
          <p:nvSpPr>
            <p:cNvPr id="112672" name="Line 28"/>
            <p:cNvSpPr>
              <a:spLocks noChangeShapeType="1"/>
            </p:cNvSpPr>
            <p:nvPr/>
          </p:nvSpPr>
          <p:spPr bwMode="auto">
            <a:xfrm>
              <a:off x="3160" y="2872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3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4" name="Freeform 32"/>
            <p:cNvSpPr>
              <a:spLocks/>
            </p:cNvSpPr>
            <p:nvPr/>
          </p:nvSpPr>
          <p:spPr bwMode="auto">
            <a:xfrm>
              <a:off x="2320" y="2972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5" name="Text Box 33"/>
            <p:cNvSpPr txBox="1">
              <a:spLocks noChangeArrowheads="1"/>
            </p:cNvSpPr>
            <p:nvPr/>
          </p:nvSpPr>
          <p:spPr bwMode="auto">
            <a:xfrm rot="-5400000">
              <a:off x="2557" y="1405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35</a:t>
              </a:r>
              <a:endParaRPr lang="en-US"/>
            </a:p>
          </p:txBody>
        </p:sp>
        <p:sp>
          <p:nvSpPr>
            <p:cNvPr id="112676" name="Freeform 34"/>
            <p:cNvSpPr>
              <a:spLocks/>
            </p:cNvSpPr>
            <p:nvPr/>
          </p:nvSpPr>
          <p:spPr bwMode="auto">
            <a:xfrm>
              <a:off x="2320" y="260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7" name="Freeform 35"/>
            <p:cNvSpPr>
              <a:spLocks/>
            </p:cNvSpPr>
            <p:nvPr/>
          </p:nvSpPr>
          <p:spPr bwMode="auto">
            <a:xfrm>
              <a:off x="3608" y="2615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8" name="Freeform 37"/>
            <p:cNvSpPr>
              <a:spLocks/>
            </p:cNvSpPr>
            <p:nvPr/>
          </p:nvSpPr>
          <p:spPr bwMode="auto">
            <a:xfrm>
              <a:off x="3552" y="3004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6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136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0DD7C7-3400-F342-B58E-1C29526F2AB6}" type="slidenum">
              <a:rPr lang="en-US" sz="1400"/>
              <a:pPr eaLnBrk="1" hangingPunct="1"/>
              <a:t>71</a:t>
            </a:fld>
            <a:endParaRPr lang="en-US" sz="1400"/>
          </a:p>
        </p:txBody>
      </p:sp>
      <p:sp>
        <p:nvSpPr>
          <p:cNvPr id="113669" name="Rectangle 25"/>
          <p:cNvSpPr>
            <a:spLocks noChangeArrowheads="1"/>
          </p:cNvSpPr>
          <p:nvPr/>
        </p:nvSpPr>
        <p:spPr bwMode="auto">
          <a:xfrm rot="-5400000">
            <a:off x="9080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13670" name="Rectangle 27"/>
          <p:cNvSpPr>
            <a:spLocks noChangeArrowheads="1"/>
          </p:cNvSpPr>
          <p:nvPr/>
        </p:nvSpPr>
        <p:spPr bwMode="auto">
          <a:xfrm rot="-5400000">
            <a:off x="7848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37</a:t>
            </a:r>
          </a:p>
        </p:txBody>
      </p:sp>
      <p:sp>
        <p:nvSpPr>
          <p:cNvPr id="113671" name="Rectangle 28"/>
          <p:cNvSpPr>
            <a:spLocks noChangeArrowheads="1"/>
          </p:cNvSpPr>
          <p:nvPr/>
        </p:nvSpPr>
        <p:spPr bwMode="auto">
          <a:xfrm rot="-5400000">
            <a:off x="6369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26</a:t>
            </a:r>
          </a:p>
          <a:p>
            <a:pPr algn="ctr"/>
            <a:endParaRPr lang="en-US" sz="2400"/>
          </a:p>
        </p:txBody>
      </p:sp>
      <p:sp>
        <p:nvSpPr>
          <p:cNvPr id="113672" name="Rectangle 29"/>
          <p:cNvSpPr>
            <a:spLocks noChangeArrowheads="1"/>
          </p:cNvSpPr>
          <p:nvPr/>
        </p:nvSpPr>
        <p:spPr bwMode="auto">
          <a:xfrm rot="-5400000">
            <a:off x="4927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22</a:t>
            </a:r>
          </a:p>
        </p:txBody>
      </p:sp>
      <p:sp>
        <p:nvSpPr>
          <p:cNvPr id="113673" name="Rectangle 30"/>
          <p:cNvSpPr>
            <a:spLocks noChangeArrowheads="1"/>
          </p:cNvSpPr>
          <p:nvPr/>
        </p:nvSpPr>
        <p:spPr bwMode="auto">
          <a:xfrm rot="-5400000">
            <a:off x="3784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14</a:t>
            </a:r>
          </a:p>
        </p:txBody>
      </p:sp>
      <p:sp>
        <p:nvSpPr>
          <p:cNvPr id="113674" name="Rectangle 31"/>
          <p:cNvSpPr>
            <a:spLocks noChangeArrowheads="1"/>
          </p:cNvSpPr>
          <p:nvPr/>
        </p:nvSpPr>
        <p:spPr bwMode="auto">
          <a:xfrm rot="-5400000">
            <a:off x="2565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13675" name="Rectangle 32"/>
          <p:cNvSpPr>
            <a:spLocks noChangeArrowheads="1"/>
          </p:cNvSpPr>
          <p:nvPr/>
        </p:nvSpPr>
        <p:spPr bwMode="auto">
          <a:xfrm rot="-5400000">
            <a:off x="4343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13676" name="Rectangle 33"/>
          <p:cNvSpPr>
            <a:spLocks noChangeArrowheads="1"/>
          </p:cNvSpPr>
          <p:nvPr/>
        </p:nvSpPr>
        <p:spPr bwMode="auto">
          <a:xfrm rot="-5400000">
            <a:off x="7048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13677" name="Line 35"/>
          <p:cNvSpPr>
            <a:spLocks noChangeShapeType="1"/>
          </p:cNvSpPr>
          <p:nvPr/>
        </p:nvSpPr>
        <p:spPr bwMode="auto">
          <a:xfrm flipH="1">
            <a:off x="4864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Line 36"/>
          <p:cNvSpPr>
            <a:spLocks noChangeShapeType="1"/>
          </p:cNvSpPr>
          <p:nvPr/>
        </p:nvSpPr>
        <p:spPr bwMode="auto">
          <a:xfrm>
            <a:off x="6197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Line 37"/>
          <p:cNvSpPr>
            <a:spLocks noChangeShapeType="1"/>
          </p:cNvSpPr>
          <p:nvPr/>
        </p:nvSpPr>
        <p:spPr bwMode="auto">
          <a:xfrm flipH="1">
            <a:off x="3060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Line 38"/>
          <p:cNvSpPr>
            <a:spLocks noChangeShapeType="1"/>
          </p:cNvSpPr>
          <p:nvPr/>
        </p:nvSpPr>
        <p:spPr bwMode="auto">
          <a:xfrm flipH="1">
            <a:off x="4203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1" name="Line 39"/>
          <p:cNvSpPr>
            <a:spLocks noChangeShapeType="1"/>
          </p:cNvSpPr>
          <p:nvPr/>
        </p:nvSpPr>
        <p:spPr bwMode="auto">
          <a:xfrm>
            <a:off x="4686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2" name="Line 40"/>
          <p:cNvSpPr>
            <a:spLocks noChangeShapeType="1"/>
          </p:cNvSpPr>
          <p:nvPr/>
        </p:nvSpPr>
        <p:spPr bwMode="auto">
          <a:xfrm flipH="1">
            <a:off x="6794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3" name="Line 41"/>
          <p:cNvSpPr>
            <a:spLocks noChangeShapeType="1"/>
          </p:cNvSpPr>
          <p:nvPr/>
        </p:nvSpPr>
        <p:spPr bwMode="auto">
          <a:xfrm>
            <a:off x="7454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4" name="Line 42"/>
          <p:cNvSpPr>
            <a:spLocks noChangeShapeType="1"/>
          </p:cNvSpPr>
          <p:nvPr/>
        </p:nvSpPr>
        <p:spPr bwMode="auto">
          <a:xfrm>
            <a:off x="7797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Line 43"/>
          <p:cNvSpPr>
            <a:spLocks noChangeShapeType="1"/>
          </p:cNvSpPr>
          <p:nvPr/>
        </p:nvSpPr>
        <p:spPr bwMode="auto">
          <a:xfrm>
            <a:off x="3289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Line 44"/>
          <p:cNvSpPr>
            <a:spLocks noChangeShapeType="1"/>
          </p:cNvSpPr>
          <p:nvPr/>
        </p:nvSpPr>
        <p:spPr bwMode="auto">
          <a:xfrm>
            <a:off x="4508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7" name="Line 45"/>
          <p:cNvSpPr>
            <a:spLocks noChangeShapeType="1"/>
          </p:cNvSpPr>
          <p:nvPr/>
        </p:nvSpPr>
        <p:spPr bwMode="auto">
          <a:xfrm>
            <a:off x="5575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8" name="Line 46"/>
          <p:cNvSpPr>
            <a:spLocks noChangeShapeType="1"/>
          </p:cNvSpPr>
          <p:nvPr/>
        </p:nvSpPr>
        <p:spPr bwMode="auto">
          <a:xfrm>
            <a:off x="9791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9" name="Line 47"/>
          <p:cNvSpPr>
            <a:spLocks noChangeShapeType="1"/>
          </p:cNvSpPr>
          <p:nvPr/>
        </p:nvSpPr>
        <p:spPr bwMode="auto">
          <a:xfrm>
            <a:off x="7200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Line 48"/>
          <p:cNvSpPr>
            <a:spLocks noChangeShapeType="1"/>
          </p:cNvSpPr>
          <p:nvPr/>
        </p:nvSpPr>
        <p:spPr bwMode="auto">
          <a:xfrm>
            <a:off x="8572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1" name="Rectangle 49"/>
          <p:cNvSpPr>
            <a:spLocks noChangeArrowheads="1"/>
          </p:cNvSpPr>
          <p:nvPr/>
        </p:nvSpPr>
        <p:spPr bwMode="auto">
          <a:xfrm>
            <a:off x="2070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(d) Non-leaf coalese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Delete 37</a:t>
            </a:r>
          </a:p>
        </p:txBody>
      </p:sp>
      <p:sp>
        <p:nvSpPr>
          <p:cNvPr id="113692" name="Text Box 50"/>
          <p:cNvSpPr txBox="1">
            <a:spLocks noChangeArrowheads="1"/>
          </p:cNvSpPr>
          <p:nvPr/>
        </p:nvSpPr>
        <p:spPr bwMode="auto">
          <a:xfrm>
            <a:off x="8561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n=4</a:t>
            </a:r>
          </a:p>
        </p:txBody>
      </p:sp>
      <p:sp>
        <p:nvSpPr>
          <p:cNvPr id="113693" name="Line 56"/>
          <p:cNvSpPr>
            <a:spLocks noChangeShapeType="1"/>
          </p:cNvSpPr>
          <p:nvPr/>
        </p:nvSpPr>
        <p:spPr bwMode="auto">
          <a:xfrm>
            <a:off x="2755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Line 57"/>
          <p:cNvSpPr>
            <a:spLocks noChangeShapeType="1"/>
          </p:cNvSpPr>
          <p:nvPr/>
        </p:nvSpPr>
        <p:spPr bwMode="auto">
          <a:xfrm>
            <a:off x="3136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5" name="Line 58"/>
          <p:cNvSpPr>
            <a:spLocks noChangeShapeType="1"/>
          </p:cNvSpPr>
          <p:nvPr/>
        </p:nvSpPr>
        <p:spPr bwMode="auto">
          <a:xfrm>
            <a:off x="4000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59"/>
          <p:cNvSpPr>
            <a:spLocks noChangeShapeType="1"/>
          </p:cNvSpPr>
          <p:nvPr/>
        </p:nvSpPr>
        <p:spPr bwMode="auto">
          <a:xfrm flipH="1">
            <a:off x="4356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60"/>
          <p:cNvSpPr>
            <a:spLocks noChangeShapeType="1"/>
          </p:cNvSpPr>
          <p:nvPr/>
        </p:nvSpPr>
        <p:spPr bwMode="auto">
          <a:xfrm>
            <a:off x="5143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Line 61"/>
          <p:cNvSpPr>
            <a:spLocks noChangeShapeType="1"/>
          </p:cNvSpPr>
          <p:nvPr/>
        </p:nvSpPr>
        <p:spPr bwMode="auto">
          <a:xfrm flipH="1">
            <a:off x="5499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9" name="Line 62"/>
          <p:cNvSpPr>
            <a:spLocks noChangeShapeType="1"/>
          </p:cNvSpPr>
          <p:nvPr/>
        </p:nvSpPr>
        <p:spPr bwMode="auto">
          <a:xfrm>
            <a:off x="6388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0" name="Line 63"/>
          <p:cNvSpPr>
            <a:spLocks noChangeShapeType="1"/>
          </p:cNvSpPr>
          <p:nvPr/>
        </p:nvSpPr>
        <p:spPr bwMode="auto">
          <a:xfrm>
            <a:off x="6781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1" name="Line 64"/>
          <p:cNvSpPr>
            <a:spLocks noChangeShapeType="1"/>
          </p:cNvSpPr>
          <p:nvPr/>
        </p:nvSpPr>
        <p:spPr bwMode="auto">
          <a:xfrm>
            <a:off x="8064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2" name="Line 65"/>
          <p:cNvSpPr>
            <a:spLocks noChangeShapeType="1"/>
          </p:cNvSpPr>
          <p:nvPr/>
        </p:nvSpPr>
        <p:spPr bwMode="auto">
          <a:xfrm>
            <a:off x="8420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3" name="Line 66"/>
          <p:cNvSpPr>
            <a:spLocks noChangeShapeType="1"/>
          </p:cNvSpPr>
          <p:nvPr/>
        </p:nvSpPr>
        <p:spPr bwMode="auto">
          <a:xfrm>
            <a:off x="9283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4" name="Line 67"/>
          <p:cNvSpPr>
            <a:spLocks noChangeShapeType="1"/>
          </p:cNvSpPr>
          <p:nvPr/>
        </p:nvSpPr>
        <p:spPr bwMode="auto">
          <a:xfrm>
            <a:off x="9626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5" name="Rectangle 34"/>
          <p:cNvSpPr>
            <a:spLocks noChangeArrowheads="1"/>
          </p:cNvSpPr>
          <p:nvPr/>
        </p:nvSpPr>
        <p:spPr bwMode="auto">
          <a:xfrm rot="-5400000">
            <a:off x="5638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068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146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1E0E0B-979B-5B4F-B17F-50EE2A67FC7D}" type="slidenum">
              <a:rPr lang="en-US" sz="1400"/>
              <a:pPr eaLnBrk="1" hangingPunct="1"/>
              <a:t>72</a:t>
            </a:fld>
            <a:endParaRPr lang="en-US" sz="1400"/>
          </a:p>
        </p:txBody>
      </p:sp>
      <p:sp>
        <p:nvSpPr>
          <p:cNvPr id="114693" name="Rectangle 25"/>
          <p:cNvSpPr>
            <a:spLocks noChangeArrowheads="1"/>
          </p:cNvSpPr>
          <p:nvPr/>
        </p:nvSpPr>
        <p:spPr bwMode="auto">
          <a:xfrm rot="-5400000">
            <a:off x="9080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14694" name="Rectangle 27"/>
          <p:cNvSpPr>
            <a:spLocks noChangeArrowheads="1"/>
          </p:cNvSpPr>
          <p:nvPr/>
        </p:nvSpPr>
        <p:spPr bwMode="auto">
          <a:xfrm rot="-5400000">
            <a:off x="7848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37</a:t>
            </a:r>
          </a:p>
        </p:txBody>
      </p:sp>
      <p:sp>
        <p:nvSpPr>
          <p:cNvPr id="114695" name="Rectangle 28"/>
          <p:cNvSpPr>
            <a:spLocks noChangeArrowheads="1"/>
          </p:cNvSpPr>
          <p:nvPr/>
        </p:nvSpPr>
        <p:spPr bwMode="auto">
          <a:xfrm rot="-5400000">
            <a:off x="6369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26</a:t>
            </a:r>
          </a:p>
          <a:p>
            <a:pPr algn="ctr"/>
            <a:endParaRPr lang="en-US" sz="2400"/>
          </a:p>
        </p:txBody>
      </p:sp>
      <p:sp>
        <p:nvSpPr>
          <p:cNvPr id="114696" name="Rectangle 29"/>
          <p:cNvSpPr>
            <a:spLocks noChangeArrowheads="1"/>
          </p:cNvSpPr>
          <p:nvPr/>
        </p:nvSpPr>
        <p:spPr bwMode="auto">
          <a:xfrm rot="-5400000">
            <a:off x="4927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22</a:t>
            </a:r>
          </a:p>
        </p:txBody>
      </p:sp>
      <p:sp>
        <p:nvSpPr>
          <p:cNvPr id="114697" name="Rectangle 30"/>
          <p:cNvSpPr>
            <a:spLocks noChangeArrowheads="1"/>
          </p:cNvSpPr>
          <p:nvPr/>
        </p:nvSpPr>
        <p:spPr bwMode="auto">
          <a:xfrm rot="-5400000">
            <a:off x="3784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14</a:t>
            </a:r>
          </a:p>
        </p:txBody>
      </p:sp>
      <p:sp>
        <p:nvSpPr>
          <p:cNvPr id="114698" name="Rectangle 31"/>
          <p:cNvSpPr>
            <a:spLocks noChangeArrowheads="1"/>
          </p:cNvSpPr>
          <p:nvPr/>
        </p:nvSpPr>
        <p:spPr bwMode="auto">
          <a:xfrm rot="-5400000">
            <a:off x="2565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14699" name="Rectangle 32"/>
          <p:cNvSpPr>
            <a:spLocks noChangeArrowheads="1"/>
          </p:cNvSpPr>
          <p:nvPr/>
        </p:nvSpPr>
        <p:spPr bwMode="auto">
          <a:xfrm rot="-5400000">
            <a:off x="4343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14700" name="Rectangle 33"/>
          <p:cNvSpPr>
            <a:spLocks noChangeArrowheads="1"/>
          </p:cNvSpPr>
          <p:nvPr/>
        </p:nvSpPr>
        <p:spPr bwMode="auto">
          <a:xfrm rot="-5400000">
            <a:off x="7048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14701" name="Line 35"/>
          <p:cNvSpPr>
            <a:spLocks noChangeShapeType="1"/>
          </p:cNvSpPr>
          <p:nvPr/>
        </p:nvSpPr>
        <p:spPr bwMode="auto">
          <a:xfrm flipH="1">
            <a:off x="4864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36"/>
          <p:cNvSpPr>
            <a:spLocks noChangeShapeType="1"/>
          </p:cNvSpPr>
          <p:nvPr/>
        </p:nvSpPr>
        <p:spPr bwMode="auto">
          <a:xfrm>
            <a:off x="6197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37"/>
          <p:cNvSpPr>
            <a:spLocks noChangeShapeType="1"/>
          </p:cNvSpPr>
          <p:nvPr/>
        </p:nvSpPr>
        <p:spPr bwMode="auto">
          <a:xfrm flipH="1">
            <a:off x="3060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Line 38"/>
          <p:cNvSpPr>
            <a:spLocks noChangeShapeType="1"/>
          </p:cNvSpPr>
          <p:nvPr/>
        </p:nvSpPr>
        <p:spPr bwMode="auto">
          <a:xfrm flipH="1">
            <a:off x="4203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Line 39"/>
          <p:cNvSpPr>
            <a:spLocks noChangeShapeType="1"/>
          </p:cNvSpPr>
          <p:nvPr/>
        </p:nvSpPr>
        <p:spPr bwMode="auto">
          <a:xfrm>
            <a:off x="4686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40"/>
          <p:cNvSpPr>
            <a:spLocks noChangeShapeType="1"/>
          </p:cNvSpPr>
          <p:nvPr/>
        </p:nvSpPr>
        <p:spPr bwMode="auto">
          <a:xfrm flipH="1">
            <a:off x="6794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Line 41"/>
          <p:cNvSpPr>
            <a:spLocks noChangeShapeType="1"/>
          </p:cNvSpPr>
          <p:nvPr/>
        </p:nvSpPr>
        <p:spPr bwMode="auto">
          <a:xfrm>
            <a:off x="7454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8" name="Line 42"/>
          <p:cNvSpPr>
            <a:spLocks noChangeShapeType="1"/>
          </p:cNvSpPr>
          <p:nvPr/>
        </p:nvSpPr>
        <p:spPr bwMode="auto">
          <a:xfrm>
            <a:off x="7797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Line 43"/>
          <p:cNvSpPr>
            <a:spLocks noChangeShapeType="1"/>
          </p:cNvSpPr>
          <p:nvPr/>
        </p:nvSpPr>
        <p:spPr bwMode="auto">
          <a:xfrm>
            <a:off x="3289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44"/>
          <p:cNvSpPr>
            <a:spLocks noChangeShapeType="1"/>
          </p:cNvSpPr>
          <p:nvPr/>
        </p:nvSpPr>
        <p:spPr bwMode="auto">
          <a:xfrm>
            <a:off x="4508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Line 45"/>
          <p:cNvSpPr>
            <a:spLocks noChangeShapeType="1"/>
          </p:cNvSpPr>
          <p:nvPr/>
        </p:nvSpPr>
        <p:spPr bwMode="auto">
          <a:xfrm>
            <a:off x="5575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Line 46"/>
          <p:cNvSpPr>
            <a:spLocks noChangeShapeType="1"/>
          </p:cNvSpPr>
          <p:nvPr/>
        </p:nvSpPr>
        <p:spPr bwMode="auto">
          <a:xfrm>
            <a:off x="9791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Line 47"/>
          <p:cNvSpPr>
            <a:spLocks noChangeShapeType="1"/>
          </p:cNvSpPr>
          <p:nvPr/>
        </p:nvSpPr>
        <p:spPr bwMode="auto">
          <a:xfrm>
            <a:off x="7200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Line 48"/>
          <p:cNvSpPr>
            <a:spLocks noChangeShapeType="1"/>
          </p:cNvSpPr>
          <p:nvPr/>
        </p:nvSpPr>
        <p:spPr bwMode="auto">
          <a:xfrm>
            <a:off x="8572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Rectangle 49"/>
          <p:cNvSpPr>
            <a:spLocks noChangeArrowheads="1"/>
          </p:cNvSpPr>
          <p:nvPr/>
        </p:nvSpPr>
        <p:spPr bwMode="auto">
          <a:xfrm>
            <a:off x="2070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(d) Non-leaf coalese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Delete 37</a:t>
            </a:r>
          </a:p>
        </p:txBody>
      </p:sp>
      <p:sp>
        <p:nvSpPr>
          <p:cNvPr id="114716" name="Text Box 50"/>
          <p:cNvSpPr txBox="1">
            <a:spLocks noChangeArrowheads="1"/>
          </p:cNvSpPr>
          <p:nvPr/>
        </p:nvSpPr>
        <p:spPr bwMode="auto">
          <a:xfrm>
            <a:off x="8561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n=4</a:t>
            </a:r>
          </a:p>
        </p:txBody>
      </p:sp>
      <p:sp>
        <p:nvSpPr>
          <p:cNvPr id="114717" name="Line 56"/>
          <p:cNvSpPr>
            <a:spLocks noChangeShapeType="1"/>
          </p:cNvSpPr>
          <p:nvPr/>
        </p:nvSpPr>
        <p:spPr bwMode="auto">
          <a:xfrm>
            <a:off x="2755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8" name="Line 57"/>
          <p:cNvSpPr>
            <a:spLocks noChangeShapeType="1"/>
          </p:cNvSpPr>
          <p:nvPr/>
        </p:nvSpPr>
        <p:spPr bwMode="auto">
          <a:xfrm>
            <a:off x="3136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Line 58"/>
          <p:cNvSpPr>
            <a:spLocks noChangeShapeType="1"/>
          </p:cNvSpPr>
          <p:nvPr/>
        </p:nvSpPr>
        <p:spPr bwMode="auto">
          <a:xfrm>
            <a:off x="4000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0" name="Line 59"/>
          <p:cNvSpPr>
            <a:spLocks noChangeShapeType="1"/>
          </p:cNvSpPr>
          <p:nvPr/>
        </p:nvSpPr>
        <p:spPr bwMode="auto">
          <a:xfrm flipH="1">
            <a:off x="4356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1" name="Line 60"/>
          <p:cNvSpPr>
            <a:spLocks noChangeShapeType="1"/>
          </p:cNvSpPr>
          <p:nvPr/>
        </p:nvSpPr>
        <p:spPr bwMode="auto">
          <a:xfrm>
            <a:off x="5143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2" name="Line 61"/>
          <p:cNvSpPr>
            <a:spLocks noChangeShapeType="1"/>
          </p:cNvSpPr>
          <p:nvPr/>
        </p:nvSpPr>
        <p:spPr bwMode="auto">
          <a:xfrm flipH="1">
            <a:off x="5499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3" name="Line 62"/>
          <p:cNvSpPr>
            <a:spLocks noChangeShapeType="1"/>
          </p:cNvSpPr>
          <p:nvPr/>
        </p:nvSpPr>
        <p:spPr bwMode="auto">
          <a:xfrm>
            <a:off x="6388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4" name="Line 63"/>
          <p:cNvSpPr>
            <a:spLocks noChangeShapeType="1"/>
          </p:cNvSpPr>
          <p:nvPr/>
        </p:nvSpPr>
        <p:spPr bwMode="auto">
          <a:xfrm>
            <a:off x="6781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5" name="Line 64"/>
          <p:cNvSpPr>
            <a:spLocks noChangeShapeType="1"/>
          </p:cNvSpPr>
          <p:nvPr/>
        </p:nvSpPr>
        <p:spPr bwMode="auto">
          <a:xfrm>
            <a:off x="8064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6" name="Line 65"/>
          <p:cNvSpPr>
            <a:spLocks noChangeShapeType="1"/>
          </p:cNvSpPr>
          <p:nvPr/>
        </p:nvSpPr>
        <p:spPr bwMode="auto">
          <a:xfrm>
            <a:off x="8420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7" name="Line 66"/>
          <p:cNvSpPr>
            <a:spLocks noChangeShapeType="1"/>
          </p:cNvSpPr>
          <p:nvPr/>
        </p:nvSpPr>
        <p:spPr bwMode="auto">
          <a:xfrm>
            <a:off x="9283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8" name="Line 67"/>
          <p:cNvSpPr>
            <a:spLocks noChangeShapeType="1"/>
          </p:cNvSpPr>
          <p:nvPr/>
        </p:nvSpPr>
        <p:spPr bwMode="auto">
          <a:xfrm>
            <a:off x="9626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29" name="Group 86"/>
          <p:cNvGrpSpPr>
            <a:grpSpLocks/>
          </p:cNvGrpSpPr>
          <p:nvPr/>
        </p:nvGrpSpPr>
        <p:grpSpPr bwMode="auto">
          <a:xfrm>
            <a:off x="6872288" y="3403600"/>
            <a:ext cx="2233612" cy="2273300"/>
            <a:chOff x="3369" y="2144"/>
            <a:chExt cx="1407" cy="1432"/>
          </a:xfrm>
        </p:grpSpPr>
        <p:sp>
          <p:nvSpPr>
            <p:cNvPr id="114731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30</a:t>
              </a:r>
              <a:endParaRPr lang="en-US"/>
            </a:p>
          </p:txBody>
        </p:sp>
        <p:sp>
          <p:nvSpPr>
            <p:cNvPr id="114732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3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4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5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6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7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8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30" name="Rectangle 34"/>
          <p:cNvSpPr>
            <a:spLocks noChangeArrowheads="1"/>
          </p:cNvSpPr>
          <p:nvPr/>
        </p:nvSpPr>
        <p:spPr bwMode="auto">
          <a:xfrm rot="-5400000">
            <a:off x="5638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6347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157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AFB9DD-700D-CB4F-A9FC-B5C7B9AF77C4}" type="slidenum">
              <a:rPr lang="en-US" sz="1400"/>
              <a:pPr eaLnBrk="1" hangingPunct="1"/>
              <a:t>73</a:t>
            </a:fld>
            <a:endParaRPr lang="en-US" sz="1400"/>
          </a:p>
        </p:txBody>
      </p:sp>
      <p:sp>
        <p:nvSpPr>
          <p:cNvPr id="115717" name="Rectangle 25"/>
          <p:cNvSpPr>
            <a:spLocks noChangeArrowheads="1"/>
          </p:cNvSpPr>
          <p:nvPr/>
        </p:nvSpPr>
        <p:spPr bwMode="auto">
          <a:xfrm rot="-5400000">
            <a:off x="9080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15718" name="Rectangle 27"/>
          <p:cNvSpPr>
            <a:spLocks noChangeArrowheads="1"/>
          </p:cNvSpPr>
          <p:nvPr/>
        </p:nvSpPr>
        <p:spPr bwMode="auto">
          <a:xfrm rot="-5400000">
            <a:off x="7848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37</a:t>
            </a:r>
          </a:p>
        </p:txBody>
      </p:sp>
      <p:sp>
        <p:nvSpPr>
          <p:cNvPr id="115719" name="Rectangle 28"/>
          <p:cNvSpPr>
            <a:spLocks noChangeArrowheads="1"/>
          </p:cNvSpPr>
          <p:nvPr/>
        </p:nvSpPr>
        <p:spPr bwMode="auto">
          <a:xfrm rot="-5400000">
            <a:off x="6369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26</a:t>
            </a:r>
          </a:p>
          <a:p>
            <a:pPr algn="ctr"/>
            <a:endParaRPr lang="en-US" sz="2400"/>
          </a:p>
        </p:txBody>
      </p:sp>
      <p:sp>
        <p:nvSpPr>
          <p:cNvPr id="115720" name="Rectangle 29"/>
          <p:cNvSpPr>
            <a:spLocks noChangeArrowheads="1"/>
          </p:cNvSpPr>
          <p:nvPr/>
        </p:nvSpPr>
        <p:spPr bwMode="auto">
          <a:xfrm rot="-5400000">
            <a:off x="4927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22</a:t>
            </a:r>
          </a:p>
        </p:txBody>
      </p:sp>
      <p:sp>
        <p:nvSpPr>
          <p:cNvPr id="115721" name="Rectangle 30"/>
          <p:cNvSpPr>
            <a:spLocks noChangeArrowheads="1"/>
          </p:cNvSpPr>
          <p:nvPr/>
        </p:nvSpPr>
        <p:spPr bwMode="auto">
          <a:xfrm rot="-5400000">
            <a:off x="3784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14</a:t>
            </a:r>
          </a:p>
        </p:txBody>
      </p:sp>
      <p:sp>
        <p:nvSpPr>
          <p:cNvPr id="115722" name="Rectangle 31"/>
          <p:cNvSpPr>
            <a:spLocks noChangeArrowheads="1"/>
          </p:cNvSpPr>
          <p:nvPr/>
        </p:nvSpPr>
        <p:spPr bwMode="auto">
          <a:xfrm rot="-5400000">
            <a:off x="2565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15723" name="Rectangle 32"/>
          <p:cNvSpPr>
            <a:spLocks noChangeArrowheads="1"/>
          </p:cNvSpPr>
          <p:nvPr/>
        </p:nvSpPr>
        <p:spPr bwMode="auto">
          <a:xfrm rot="-5400000">
            <a:off x="4343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15724" name="Rectangle 33"/>
          <p:cNvSpPr>
            <a:spLocks noChangeArrowheads="1"/>
          </p:cNvSpPr>
          <p:nvPr/>
        </p:nvSpPr>
        <p:spPr bwMode="auto">
          <a:xfrm rot="-5400000">
            <a:off x="7048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15725" name="Line 35"/>
          <p:cNvSpPr>
            <a:spLocks noChangeShapeType="1"/>
          </p:cNvSpPr>
          <p:nvPr/>
        </p:nvSpPr>
        <p:spPr bwMode="auto">
          <a:xfrm flipH="1">
            <a:off x="4864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Line 36"/>
          <p:cNvSpPr>
            <a:spLocks noChangeShapeType="1"/>
          </p:cNvSpPr>
          <p:nvPr/>
        </p:nvSpPr>
        <p:spPr bwMode="auto">
          <a:xfrm>
            <a:off x="6197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Line 37"/>
          <p:cNvSpPr>
            <a:spLocks noChangeShapeType="1"/>
          </p:cNvSpPr>
          <p:nvPr/>
        </p:nvSpPr>
        <p:spPr bwMode="auto">
          <a:xfrm flipH="1">
            <a:off x="3060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Line 38"/>
          <p:cNvSpPr>
            <a:spLocks noChangeShapeType="1"/>
          </p:cNvSpPr>
          <p:nvPr/>
        </p:nvSpPr>
        <p:spPr bwMode="auto">
          <a:xfrm flipH="1">
            <a:off x="4203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9" name="Line 39"/>
          <p:cNvSpPr>
            <a:spLocks noChangeShapeType="1"/>
          </p:cNvSpPr>
          <p:nvPr/>
        </p:nvSpPr>
        <p:spPr bwMode="auto">
          <a:xfrm>
            <a:off x="4686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0" name="Line 40"/>
          <p:cNvSpPr>
            <a:spLocks noChangeShapeType="1"/>
          </p:cNvSpPr>
          <p:nvPr/>
        </p:nvSpPr>
        <p:spPr bwMode="auto">
          <a:xfrm flipH="1">
            <a:off x="6794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Line 41"/>
          <p:cNvSpPr>
            <a:spLocks noChangeShapeType="1"/>
          </p:cNvSpPr>
          <p:nvPr/>
        </p:nvSpPr>
        <p:spPr bwMode="auto">
          <a:xfrm>
            <a:off x="7454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2" name="Line 42"/>
          <p:cNvSpPr>
            <a:spLocks noChangeShapeType="1"/>
          </p:cNvSpPr>
          <p:nvPr/>
        </p:nvSpPr>
        <p:spPr bwMode="auto">
          <a:xfrm>
            <a:off x="7797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3" name="Line 43"/>
          <p:cNvSpPr>
            <a:spLocks noChangeShapeType="1"/>
          </p:cNvSpPr>
          <p:nvPr/>
        </p:nvSpPr>
        <p:spPr bwMode="auto">
          <a:xfrm>
            <a:off x="3289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4" name="Line 44"/>
          <p:cNvSpPr>
            <a:spLocks noChangeShapeType="1"/>
          </p:cNvSpPr>
          <p:nvPr/>
        </p:nvSpPr>
        <p:spPr bwMode="auto">
          <a:xfrm>
            <a:off x="4508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5" name="Line 45"/>
          <p:cNvSpPr>
            <a:spLocks noChangeShapeType="1"/>
          </p:cNvSpPr>
          <p:nvPr/>
        </p:nvSpPr>
        <p:spPr bwMode="auto">
          <a:xfrm>
            <a:off x="5575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6" name="Line 46"/>
          <p:cNvSpPr>
            <a:spLocks noChangeShapeType="1"/>
          </p:cNvSpPr>
          <p:nvPr/>
        </p:nvSpPr>
        <p:spPr bwMode="auto">
          <a:xfrm>
            <a:off x="9791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7" name="Line 47"/>
          <p:cNvSpPr>
            <a:spLocks noChangeShapeType="1"/>
          </p:cNvSpPr>
          <p:nvPr/>
        </p:nvSpPr>
        <p:spPr bwMode="auto">
          <a:xfrm>
            <a:off x="7200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8" name="Line 48"/>
          <p:cNvSpPr>
            <a:spLocks noChangeShapeType="1"/>
          </p:cNvSpPr>
          <p:nvPr/>
        </p:nvSpPr>
        <p:spPr bwMode="auto">
          <a:xfrm>
            <a:off x="8572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9" name="Rectangle 49"/>
          <p:cNvSpPr>
            <a:spLocks noChangeArrowheads="1"/>
          </p:cNvSpPr>
          <p:nvPr/>
        </p:nvSpPr>
        <p:spPr bwMode="auto">
          <a:xfrm>
            <a:off x="2070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(d) Non-leaf coalese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Delete 37</a:t>
            </a:r>
          </a:p>
        </p:txBody>
      </p:sp>
      <p:sp>
        <p:nvSpPr>
          <p:cNvPr id="115740" name="Text Box 50"/>
          <p:cNvSpPr txBox="1">
            <a:spLocks noChangeArrowheads="1"/>
          </p:cNvSpPr>
          <p:nvPr/>
        </p:nvSpPr>
        <p:spPr bwMode="auto">
          <a:xfrm>
            <a:off x="8561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n=4</a:t>
            </a:r>
          </a:p>
        </p:txBody>
      </p:sp>
      <p:sp>
        <p:nvSpPr>
          <p:cNvPr id="115741" name="Line 56"/>
          <p:cNvSpPr>
            <a:spLocks noChangeShapeType="1"/>
          </p:cNvSpPr>
          <p:nvPr/>
        </p:nvSpPr>
        <p:spPr bwMode="auto">
          <a:xfrm>
            <a:off x="2755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2" name="Line 57"/>
          <p:cNvSpPr>
            <a:spLocks noChangeShapeType="1"/>
          </p:cNvSpPr>
          <p:nvPr/>
        </p:nvSpPr>
        <p:spPr bwMode="auto">
          <a:xfrm>
            <a:off x="3136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3" name="Line 58"/>
          <p:cNvSpPr>
            <a:spLocks noChangeShapeType="1"/>
          </p:cNvSpPr>
          <p:nvPr/>
        </p:nvSpPr>
        <p:spPr bwMode="auto">
          <a:xfrm>
            <a:off x="4000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4" name="Line 59"/>
          <p:cNvSpPr>
            <a:spLocks noChangeShapeType="1"/>
          </p:cNvSpPr>
          <p:nvPr/>
        </p:nvSpPr>
        <p:spPr bwMode="auto">
          <a:xfrm flipH="1">
            <a:off x="4356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5" name="Line 60"/>
          <p:cNvSpPr>
            <a:spLocks noChangeShapeType="1"/>
          </p:cNvSpPr>
          <p:nvPr/>
        </p:nvSpPr>
        <p:spPr bwMode="auto">
          <a:xfrm>
            <a:off x="5143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6" name="Line 61"/>
          <p:cNvSpPr>
            <a:spLocks noChangeShapeType="1"/>
          </p:cNvSpPr>
          <p:nvPr/>
        </p:nvSpPr>
        <p:spPr bwMode="auto">
          <a:xfrm flipH="1">
            <a:off x="5499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7" name="Line 62"/>
          <p:cNvSpPr>
            <a:spLocks noChangeShapeType="1"/>
          </p:cNvSpPr>
          <p:nvPr/>
        </p:nvSpPr>
        <p:spPr bwMode="auto">
          <a:xfrm>
            <a:off x="6388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8" name="Line 63"/>
          <p:cNvSpPr>
            <a:spLocks noChangeShapeType="1"/>
          </p:cNvSpPr>
          <p:nvPr/>
        </p:nvSpPr>
        <p:spPr bwMode="auto">
          <a:xfrm>
            <a:off x="6781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9" name="Line 64"/>
          <p:cNvSpPr>
            <a:spLocks noChangeShapeType="1"/>
          </p:cNvSpPr>
          <p:nvPr/>
        </p:nvSpPr>
        <p:spPr bwMode="auto">
          <a:xfrm>
            <a:off x="8064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0" name="Line 65"/>
          <p:cNvSpPr>
            <a:spLocks noChangeShapeType="1"/>
          </p:cNvSpPr>
          <p:nvPr/>
        </p:nvSpPr>
        <p:spPr bwMode="auto">
          <a:xfrm>
            <a:off x="8420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1" name="Line 66"/>
          <p:cNvSpPr>
            <a:spLocks noChangeShapeType="1"/>
          </p:cNvSpPr>
          <p:nvPr/>
        </p:nvSpPr>
        <p:spPr bwMode="auto">
          <a:xfrm>
            <a:off x="9283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2" name="Line 67"/>
          <p:cNvSpPr>
            <a:spLocks noChangeShapeType="1"/>
          </p:cNvSpPr>
          <p:nvPr/>
        </p:nvSpPr>
        <p:spPr bwMode="auto">
          <a:xfrm>
            <a:off x="9626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753" name="Group 84"/>
          <p:cNvGrpSpPr>
            <a:grpSpLocks/>
          </p:cNvGrpSpPr>
          <p:nvPr/>
        </p:nvGrpSpPr>
        <p:grpSpPr bwMode="auto">
          <a:xfrm>
            <a:off x="5157788" y="3073400"/>
            <a:ext cx="4494212" cy="1651000"/>
            <a:chOff x="2289" y="1936"/>
            <a:chExt cx="2831" cy="1040"/>
          </a:xfrm>
        </p:grpSpPr>
        <p:sp>
          <p:nvSpPr>
            <p:cNvPr id="115764" name="Freeform 72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5" name="Freeform 73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6" name="Text Box 74"/>
            <p:cNvSpPr txBox="1">
              <a:spLocks noChangeArrowheads="1"/>
            </p:cNvSpPr>
            <p:nvPr/>
          </p:nvSpPr>
          <p:spPr bwMode="auto">
            <a:xfrm rot="-5400000">
              <a:off x="2270" y="2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008000"/>
                  </a:solidFill>
                </a:rPr>
                <a:t>40</a:t>
              </a:r>
              <a:endParaRPr lang="en-US"/>
            </a:p>
          </p:txBody>
        </p:sp>
        <p:sp>
          <p:nvSpPr>
            <p:cNvPr id="115767" name="Freeform 76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8" name="Freeform 77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754" name="Group 86"/>
          <p:cNvGrpSpPr>
            <a:grpSpLocks/>
          </p:cNvGrpSpPr>
          <p:nvPr/>
        </p:nvGrpSpPr>
        <p:grpSpPr bwMode="auto">
          <a:xfrm>
            <a:off x="6872288" y="3403600"/>
            <a:ext cx="2233612" cy="2273300"/>
            <a:chOff x="3369" y="2144"/>
            <a:chExt cx="1407" cy="1432"/>
          </a:xfrm>
        </p:grpSpPr>
        <p:sp>
          <p:nvSpPr>
            <p:cNvPr id="115756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30</a:t>
              </a:r>
              <a:endParaRPr lang="en-US"/>
            </a:p>
          </p:txBody>
        </p:sp>
        <p:sp>
          <p:nvSpPr>
            <p:cNvPr id="115757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8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9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0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1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2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3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755" name="Rectangle 34"/>
          <p:cNvSpPr>
            <a:spLocks noChangeArrowheads="1"/>
          </p:cNvSpPr>
          <p:nvPr/>
        </p:nvSpPr>
        <p:spPr bwMode="auto">
          <a:xfrm rot="-5400000">
            <a:off x="5638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8022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CS 525</a:t>
            </a:r>
          </a:p>
        </p:txBody>
      </p:sp>
      <p:sp>
        <p:nvSpPr>
          <p:cNvPr id="1167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Notes 4 - Indexing</a:t>
            </a: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840F31-925D-0F49-B985-44E554C1BA98}" type="slidenum">
              <a:rPr lang="en-US" sz="1400"/>
              <a:pPr eaLnBrk="1" hangingPunct="1"/>
              <a:t>74</a:t>
            </a:fld>
            <a:endParaRPr lang="en-US" sz="1400"/>
          </a:p>
        </p:txBody>
      </p:sp>
      <p:sp>
        <p:nvSpPr>
          <p:cNvPr id="116741" name="Rectangle 25"/>
          <p:cNvSpPr>
            <a:spLocks noChangeArrowheads="1"/>
          </p:cNvSpPr>
          <p:nvPr/>
        </p:nvSpPr>
        <p:spPr bwMode="auto">
          <a:xfrm rot="-5400000">
            <a:off x="9080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40</a:t>
            </a:r>
          </a:p>
          <a:p>
            <a:pPr algn="ctr"/>
            <a:r>
              <a:rPr lang="en-US" sz="2400"/>
              <a:t>45</a:t>
            </a:r>
          </a:p>
        </p:txBody>
      </p:sp>
      <p:sp>
        <p:nvSpPr>
          <p:cNvPr id="116742" name="Rectangle 27"/>
          <p:cNvSpPr>
            <a:spLocks noChangeArrowheads="1"/>
          </p:cNvSpPr>
          <p:nvPr/>
        </p:nvSpPr>
        <p:spPr bwMode="auto">
          <a:xfrm rot="-5400000">
            <a:off x="7848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37</a:t>
            </a:r>
          </a:p>
        </p:txBody>
      </p:sp>
      <p:sp>
        <p:nvSpPr>
          <p:cNvPr id="116743" name="Rectangle 28"/>
          <p:cNvSpPr>
            <a:spLocks noChangeArrowheads="1"/>
          </p:cNvSpPr>
          <p:nvPr/>
        </p:nvSpPr>
        <p:spPr bwMode="auto">
          <a:xfrm rot="-5400000">
            <a:off x="6369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  <a:p>
            <a:pPr algn="ctr"/>
            <a:r>
              <a:rPr lang="en-US" sz="2400"/>
              <a:t>26</a:t>
            </a:r>
          </a:p>
          <a:p>
            <a:pPr algn="ctr"/>
            <a:endParaRPr lang="en-US" sz="2400"/>
          </a:p>
        </p:txBody>
      </p:sp>
      <p:sp>
        <p:nvSpPr>
          <p:cNvPr id="116744" name="Rectangle 29"/>
          <p:cNvSpPr>
            <a:spLocks noChangeArrowheads="1"/>
          </p:cNvSpPr>
          <p:nvPr/>
        </p:nvSpPr>
        <p:spPr bwMode="auto">
          <a:xfrm rot="-5400000">
            <a:off x="4927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20</a:t>
            </a:r>
          </a:p>
          <a:p>
            <a:pPr algn="ctr"/>
            <a:r>
              <a:rPr lang="en-US" sz="2400"/>
              <a:t>22</a:t>
            </a:r>
          </a:p>
        </p:txBody>
      </p:sp>
      <p:sp>
        <p:nvSpPr>
          <p:cNvPr id="116745" name="Rectangle 30"/>
          <p:cNvSpPr>
            <a:spLocks noChangeArrowheads="1"/>
          </p:cNvSpPr>
          <p:nvPr/>
        </p:nvSpPr>
        <p:spPr bwMode="auto">
          <a:xfrm rot="-5400000">
            <a:off x="3784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14</a:t>
            </a:r>
          </a:p>
        </p:txBody>
      </p:sp>
      <p:sp>
        <p:nvSpPr>
          <p:cNvPr id="116746" name="Rectangle 31"/>
          <p:cNvSpPr>
            <a:spLocks noChangeArrowheads="1"/>
          </p:cNvSpPr>
          <p:nvPr/>
        </p:nvSpPr>
        <p:spPr bwMode="auto">
          <a:xfrm rot="-5400000">
            <a:off x="2565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</p:txBody>
      </p:sp>
      <p:sp>
        <p:nvSpPr>
          <p:cNvPr id="116747" name="Rectangle 32"/>
          <p:cNvSpPr>
            <a:spLocks noChangeArrowheads="1"/>
          </p:cNvSpPr>
          <p:nvPr/>
        </p:nvSpPr>
        <p:spPr bwMode="auto">
          <a:xfrm rot="-5400000">
            <a:off x="4343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  <a:p>
            <a:pPr algn="ctr"/>
            <a:r>
              <a:rPr lang="en-US" sz="2400"/>
              <a:t>20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16748" name="Rectangle 33"/>
          <p:cNvSpPr>
            <a:spLocks noChangeArrowheads="1"/>
          </p:cNvSpPr>
          <p:nvPr/>
        </p:nvSpPr>
        <p:spPr bwMode="auto">
          <a:xfrm rot="-5400000">
            <a:off x="7048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30</a:t>
            </a:r>
          </a:p>
          <a:p>
            <a:pPr algn="ctr"/>
            <a:r>
              <a:rPr lang="en-US" sz="2400"/>
              <a:t>40</a:t>
            </a:r>
          </a:p>
        </p:txBody>
      </p:sp>
      <p:sp>
        <p:nvSpPr>
          <p:cNvPr id="116749" name="Line 35"/>
          <p:cNvSpPr>
            <a:spLocks noChangeShapeType="1"/>
          </p:cNvSpPr>
          <p:nvPr/>
        </p:nvSpPr>
        <p:spPr bwMode="auto">
          <a:xfrm flipH="1">
            <a:off x="4864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Line 36"/>
          <p:cNvSpPr>
            <a:spLocks noChangeShapeType="1"/>
          </p:cNvSpPr>
          <p:nvPr/>
        </p:nvSpPr>
        <p:spPr bwMode="auto">
          <a:xfrm>
            <a:off x="6197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Line 37"/>
          <p:cNvSpPr>
            <a:spLocks noChangeShapeType="1"/>
          </p:cNvSpPr>
          <p:nvPr/>
        </p:nvSpPr>
        <p:spPr bwMode="auto">
          <a:xfrm flipH="1">
            <a:off x="3060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Line 38"/>
          <p:cNvSpPr>
            <a:spLocks noChangeShapeType="1"/>
          </p:cNvSpPr>
          <p:nvPr/>
        </p:nvSpPr>
        <p:spPr bwMode="auto">
          <a:xfrm flipH="1">
            <a:off x="4203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Line 39"/>
          <p:cNvSpPr>
            <a:spLocks noChangeShapeType="1"/>
          </p:cNvSpPr>
          <p:nvPr/>
        </p:nvSpPr>
        <p:spPr bwMode="auto">
          <a:xfrm>
            <a:off x="4686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Line 40"/>
          <p:cNvSpPr>
            <a:spLocks noChangeShapeType="1"/>
          </p:cNvSpPr>
          <p:nvPr/>
        </p:nvSpPr>
        <p:spPr bwMode="auto">
          <a:xfrm flipH="1">
            <a:off x="6794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Line 41"/>
          <p:cNvSpPr>
            <a:spLocks noChangeShapeType="1"/>
          </p:cNvSpPr>
          <p:nvPr/>
        </p:nvSpPr>
        <p:spPr bwMode="auto">
          <a:xfrm>
            <a:off x="7454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Line 42"/>
          <p:cNvSpPr>
            <a:spLocks noChangeShapeType="1"/>
          </p:cNvSpPr>
          <p:nvPr/>
        </p:nvSpPr>
        <p:spPr bwMode="auto">
          <a:xfrm>
            <a:off x="7797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Line 43"/>
          <p:cNvSpPr>
            <a:spLocks noChangeShapeType="1"/>
          </p:cNvSpPr>
          <p:nvPr/>
        </p:nvSpPr>
        <p:spPr bwMode="auto">
          <a:xfrm>
            <a:off x="3289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Line 44"/>
          <p:cNvSpPr>
            <a:spLocks noChangeShapeType="1"/>
          </p:cNvSpPr>
          <p:nvPr/>
        </p:nvSpPr>
        <p:spPr bwMode="auto">
          <a:xfrm>
            <a:off x="4508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Line 45"/>
          <p:cNvSpPr>
            <a:spLocks noChangeShapeType="1"/>
          </p:cNvSpPr>
          <p:nvPr/>
        </p:nvSpPr>
        <p:spPr bwMode="auto">
          <a:xfrm>
            <a:off x="5575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46"/>
          <p:cNvSpPr>
            <a:spLocks noChangeShapeType="1"/>
          </p:cNvSpPr>
          <p:nvPr/>
        </p:nvSpPr>
        <p:spPr bwMode="auto">
          <a:xfrm>
            <a:off x="9791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Line 47"/>
          <p:cNvSpPr>
            <a:spLocks noChangeShapeType="1"/>
          </p:cNvSpPr>
          <p:nvPr/>
        </p:nvSpPr>
        <p:spPr bwMode="auto">
          <a:xfrm>
            <a:off x="7200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Line 48"/>
          <p:cNvSpPr>
            <a:spLocks noChangeShapeType="1"/>
          </p:cNvSpPr>
          <p:nvPr/>
        </p:nvSpPr>
        <p:spPr bwMode="auto">
          <a:xfrm>
            <a:off x="8572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Rectangle 49"/>
          <p:cNvSpPr>
            <a:spLocks noChangeArrowheads="1"/>
          </p:cNvSpPr>
          <p:nvPr/>
        </p:nvSpPr>
        <p:spPr bwMode="auto">
          <a:xfrm>
            <a:off x="2070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(d) Non-leaf coalese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Delete 37</a:t>
            </a:r>
          </a:p>
        </p:txBody>
      </p:sp>
      <p:sp>
        <p:nvSpPr>
          <p:cNvPr id="116764" name="Text Box 50"/>
          <p:cNvSpPr txBox="1">
            <a:spLocks noChangeArrowheads="1"/>
          </p:cNvSpPr>
          <p:nvPr/>
        </p:nvSpPr>
        <p:spPr bwMode="auto">
          <a:xfrm>
            <a:off x="8561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n=4</a:t>
            </a:r>
          </a:p>
        </p:txBody>
      </p:sp>
      <p:sp>
        <p:nvSpPr>
          <p:cNvPr id="116765" name="Line 56"/>
          <p:cNvSpPr>
            <a:spLocks noChangeShapeType="1"/>
          </p:cNvSpPr>
          <p:nvPr/>
        </p:nvSpPr>
        <p:spPr bwMode="auto">
          <a:xfrm>
            <a:off x="2755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6" name="Line 57"/>
          <p:cNvSpPr>
            <a:spLocks noChangeShapeType="1"/>
          </p:cNvSpPr>
          <p:nvPr/>
        </p:nvSpPr>
        <p:spPr bwMode="auto">
          <a:xfrm>
            <a:off x="3136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7" name="Line 58"/>
          <p:cNvSpPr>
            <a:spLocks noChangeShapeType="1"/>
          </p:cNvSpPr>
          <p:nvPr/>
        </p:nvSpPr>
        <p:spPr bwMode="auto">
          <a:xfrm>
            <a:off x="4000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Line 59"/>
          <p:cNvSpPr>
            <a:spLocks noChangeShapeType="1"/>
          </p:cNvSpPr>
          <p:nvPr/>
        </p:nvSpPr>
        <p:spPr bwMode="auto">
          <a:xfrm flipH="1">
            <a:off x="4356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Line 60"/>
          <p:cNvSpPr>
            <a:spLocks noChangeShapeType="1"/>
          </p:cNvSpPr>
          <p:nvPr/>
        </p:nvSpPr>
        <p:spPr bwMode="auto">
          <a:xfrm>
            <a:off x="5143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0" name="Line 61"/>
          <p:cNvSpPr>
            <a:spLocks noChangeShapeType="1"/>
          </p:cNvSpPr>
          <p:nvPr/>
        </p:nvSpPr>
        <p:spPr bwMode="auto">
          <a:xfrm flipH="1">
            <a:off x="5499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1" name="Line 62"/>
          <p:cNvSpPr>
            <a:spLocks noChangeShapeType="1"/>
          </p:cNvSpPr>
          <p:nvPr/>
        </p:nvSpPr>
        <p:spPr bwMode="auto">
          <a:xfrm>
            <a:off x="6388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Line 63"/>
          <p:cNvSpPr>
            <a:spLocks noChangeShapeType="1"/>
          </p:cNvSpPr>
          <p:nvPr/>
        </p:nvSpPr>
        <p:spPr bwMode="auto">
          <a:xfrm>
            <a:off x="6781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3" name="Line 64"/>
          <p:cNvSpPr>
            <a:spLocks noChangeShapeType="1"/>
          </p:cNvSpPr>
          <p:nvPr/>
        </p:nvSpPr>
        <p:spPr bwMode="auto">
          <a:xfrm>
            <a:off x="8064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Line 65"/>
          <p:cNvSpPr>
            <a:spLocks noChangeShapeType="1"/>
          </p:cNvSpPr>
          <p:nvPr/>
        </p:nvSpPr>
        <p:spPr bwMode="auto">
          <a:xfrm>
            <a:off x="8420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Line 66"/>
          <p:cNvSpPr>
            <a:spLocks noChangeShapeType="1"/>
          </p:cNvSpPr>
          <p:nvPr/>
        </p:nvSpPr>
        <p:spPr bwMode="auto">
          <a:xfrm>
            <a:off x="9283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6" name="Line 67"/>
          <p:cNvSpPr>
            <a:spLocks noChangeShapeType="1"/>
          </p:cNvSpPr>
          <p:nvPr/>
        </p:nvSpPr>
        <p:spPr bwMode="auto">
          <a:xfrm>
            <a:off x="9626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77" name="Group 84"/>
          <p:cNvGrpSpPr>
            <a:grpSpLocks/>
          </p:cNvGrpSpPr>
          <p:nvPr/>
        </p:nvGrpSpPr>
        <p:grpSpPr bwMode="auto">
          <a:xfrm>
            <a:off x="5157788" y="3073400"/>
            <a:ext cx="4494212" cy="1651000"/>
            <a:chOff x="2289" y="1936"/>
            <a:chExt cx="2831" cy="1040"/>
          </a:xfrm>
        </p:grpSpPr>
        <p:sp>
          <p:nvSpPr>
            <p:cNvPr id="116794" name="Freeform 72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5" name="Freeform 73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6" name="Text Box 74"/>
            <p:cNvSpPr txBox="1">
              <a:spLocks noChangeArrowheads="1"/>
            </p:cNvSpPr>
            <p:nvPr/>
          </p:nvSpPr>
          <p:spPr bwMode="auto">
            <a:xfrm rot="-5400000">
              <a:off x="2270" y="2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008000"/>
                  </a:solidFill>
                </a:rPr>
                <a:t>40</a:t>
              </a:r>
              <a:endParaRPr lang="en-US"/>
            </a:p>
          </p:txBody>
        </p:sp>
        <p:sp>
          <p:nvSpPr>
            <p:cNvPr id="116797" name="Freeform 76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8" name="Freeform 77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78" name="Group 86"/>
          <p:cNvGrpSpPr>
            <a:grpSpLocks/>
          </p:cNvGrpSpPr>
          <p:nvPr/>
        </p:nvGrpSpPr>
        <p:grpSpPr bwMode="auto">
          <a:xfrm>
            <a:off x="6872288" y="3403600"/>
            <a:ext cx="2233612" cy="2273300"/>
            <a:chOff x="3369" y="2144"/>
            <a:chExt cx="1407" cy="1432"/>
          </a:xfrm>
        </p:grpSpPr>
        <p:sp>
          <p:nvSpPr>
            <p:cNvPr id="116786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FF0000"/>
                  </a:solidFill>
                </a:rPr>
                <a:t>30</a:t>
              </a:r>
              <a:endParaRPr lang="en-US"/>
            </a:p>
          </p:txBody>
        </p:sp>
        <p:sp>
          <p:nvSpPr>
            <p:cNvPr id="116787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8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9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0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1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2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3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79" name="Rectangle 34"/>
          <p:cNvSpPr>
            <a:spLocks noChangeArrowheads="1"/>
          </p:cNvSpPr>
          <p:nvPr/>
        </p:nvSpPr>
        <p:spPr bwMode="auto">
          <a:xfrm rot="-5400000">
            <a:off x="5638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25</a:t>
            </a:r>
          </a:p>
        </p:txBody>
      </p:sp>
      <p:grpSp>
        <p:nvGrpSpPr>
          <p:cNvPr id="116780" name="Group 88"/>
          <p:cNvGrpSpPr>
            <a:grpSpLocks/>
          </p:cNvGrpSpPr>
          <p:nvPr/>
        </p:nvGrpSpPr>
        <p:grpSpPr bwMode="auto">
          <a:xfrm>
            <a:off x="2193926" y="1752601"/>
            <a:ext cx="4308475" cy="2049463"/>
            <a:chOff x="422" y="1104"/>
            <a:chExt cx="2714" cy="1291"/>
          </a:xfrm>
        </p:grpSpPr>
        <p:sp>
          <p:nvSpPr>
            <p:cNvPr id="116781" name="Freeform 78"/>
            <p:cNvSpPr>
              <a:spLocks/>
            </p:cNvSpPr>
            <p:nvPr/>
          </p:nvSpPr>
          <p:spPr bwMode="auto">
            <a:xfrm>
              <a:off x="2416" y="1104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Text Box 80"/>
            <p:cNvSpPr txBox="1">
              <a:spLocks noChangeArrowheads="1"/>
            </p:cNvSpPr>
            <p:nvPr/>
          </p:nvSpPr>
          <p:spPr bwMode="auto">
            <a:xfrm rot="-5400000">
              <a:off x="1982" y="208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chemeClr val="accent2"/>
                  </a:solidFill>
                </a:rPr>
                <a:t>25</a:t>
              </a:r>
              <a:endParaRPr lang="en-US"/>
            </a:p>
          </p:txBody>
        </p:sp>
        <p:sp>
          <p:nvSpPr>
            <p:cNvPr id="116783" name="Text Box 81"/>
            <p:cNvSpPr txBox="1">
              <a:spLocks noChangeArrowheads="1"/>
            </p:cNvSpPr>
            <p:nvPr/>
          </p:nvSpPr>
          <p:spPr bwMode="auto">
            <a:xfrm>
              <a:off x="422" y="1524"/>
              <a:ext cx="9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>
                  <a:solidFill>
                    <a:schemeClr val="accent2"/>
                  </a:solidFill>
                </a:rPr>
                <a:t>new root</a:t>
              </a:r>
              <a:endParaRPr lang="en-US"/>
            </a:p>
          </p:txBody>
        </p:sp>
        <p:sp>
          <p:nvSpPr>
            <p:cNvPr id="116784" name="Freeform 82"/>
            <p:cNvSpPr>
              <a:spLocks/>
            </p:cNvSpPr>
            <p:nvPr/>
          </p:nvSpPr>
          <p:spPr bwMode="auto">
            <a:xfrm>
              <a:off x="1408" y="1688"/>
              <a:ext cx="296" cy="288"/>
            </a:xfrm>
            <a:custGeom>
              <a:avLst/>
              <a:gdLst>
                <a:gd name="T0" fmla="*/ 0 w 296"/>
                <a:gd name="T1" fmla="*/ 0 h 288"/>
                <a:gd name="T2" fmla="*/ 160 w 296"/>
                <a:gd name="T3" fmla="*/ 56 h 288"/>
                <a:gd name="T4" fmla="*/ 296 w 296"/>
                <a:gd name="T5" fmla="*/ 288 h 288"/>
                <a:gd name="T6" fmla="*/ 0 60000 65536"/>
                <a:gd name="T7" fmla="*/ 0 60000 65536"/>
                <a:gd name="T8" fmla="*/ 0 60000 65536"/>
                <a:gd name="T9" fmla="*/ 0 w 296"/>
                <a:gd name="T10" fmla="*/ 0 h 288"/>
                <a:gd name="T11" fmla="*/ 296 w 2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88">
                  <a:moveTo>
                    <a:pt x="0" y="0"/>
                  </a:moveTo>
                  <a:cubicBezTo>
                    <a:pt x="55" y="4"/>
                    <a:pt x="111" y="8"/>
                    <a:pt x="160" y="56"/>
                  </a:cubicBezTo>
                  <a:cubicBezTo>
                    <a:pt x="209" y="104"/>
                    <a:pt x="252" y="196"/>
                    <a:pt x="296" y="28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5" name="Freeform 79"/>
            <p:cNvSpPr>
              <a:spLocks/>
            </p:cNvSpPr>
            <p:nvPr/>
          </p:nvSpPr>
          <p:spPr bwMode="auto">
            <a:xfrm>
              <a:off x="2464" y="1184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45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to oracle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improve performance on joins of multiple tables, index columns used for joins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Primary and unique keys automatically have indexes, but you might want to create an index on a foreign key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Candidate columns for indexing</a:t>
            </a:r>
          </a:p>
          <a:p>
            <a:pPr lvl="1"/>
            <a:r>
              <a:rPr lang="en-US" dirty="0"/>
              <a:t>Values are relatively unique in the column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Columns used frequently in the where clause </a:t>
            </a:r>
          </a:p>
          <a:p>
            <a:pPr lvl="1"/>
            <a:r>
              <a:rPr lang="en-US" dirty="0" smtClean="0"/>
              <a:t>Columns with many NULLs and often queries check for NOT NULL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WHERE </a:t>
            </a:r>
            <a:r>
              <a:rPr lang="en-US" dirty="0" err="1" smtClean="0">
                <a:solidFill>
                  <a:srgbClr val="00B0F0"/>
                </a:solidFill>
              </a:rPr>
              <a:t>col_x</a:t>
            </a:r>
            <a:r>
              <a:rPr lang="en-US" dirty="0" smtClean="0">
                <a:solidFill>
                  <a:srgbClr val="00B0F0"/>
                </a:solidFill>
              </a:rPr>
              <a:t> IS NOT NULL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Columns that are not suitable for Indexing</a:t>
            </a:r>
          </a:p>
          <a:p>
            <a:pPr lvl="2"/>
            <a:r>
              <a:rPr lang="en-US" dirty="0" smtClean="0"/>
              <a:t>May NULLs in the columns and filtering for not null in the queries</a:t>
            </a:r>
          </a:p>
          <a:p>
            <a:pPr lvl="2"/>
            <a:r>
              <a:rPr lang="en-US" dirty="0"/>
              <a:t>LONG and LONG RAW columns cannot be indexed.</a:t>
            </a:r>
          </a:p>
        </p:txBody>
      </p:sp>
    </p:spTree>
    <p:extLst>
      <p:ext uri="{BB962C8B-B14F-4D97-AF65-F5344CB8AC3E}">
        <p14:creationId xmlns:p14="http://schemas.microsoft.com/office/powerpoint/2010/main" val="6122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types &amp; </a:t>
            </a:r>
            <a:r>
              <a:rPr lang="en-US" dirty="0"/>
              <a:t>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</a:t>
            </a:r>
            <a:r>
              <a:rPr lang="en-US" dirty="0"/>
              <a:t>can be </a:t>
            </a:r>
            <a:r>
              <a:rPr lang="en-US" b="1" dirty="0"/>
              <a:t>unique</a:t>
            </a:r>
            <a:r>
              <a:rPr lang="en-US" dirty="0"/>
              <a:t> or </a:t>
            </a:r>
            <a:r>
              <a:rPr lang="en-US" b="1" dirty="0"/>
              <a:t>non-unique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Unique </a:t>
            </a:r>
            <a:r>
              <a:rPr lang="en-US" dirty="0"/>
              <a:t>indexes guarantee that no two rows of a table have duplicate values in the key column (or columns). </a:t>
            </a:r>
            <a:endParaRPr lang="en-US" dirty="0" smtClean="0"/>
          </a:p>
          <a:p>
            <a:pPr lvl="1"/>
            <a:r>
              <a:rPr lang="en-US" dirty="0" smtClean="0"/>
              <a:t>Non-unique </a:t>
            </a:r>
            <a:r>
              <a:rPr lang="en-US" dirty="0"/>
              <a:t>indexes do not impose this restriction on the column values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Required </a:t>
            </a:r>
            <a:r>
              <a:rPr lang="en-US" dirty="0"/>
              <a:t>Privileges</a:t>
            </a:r>
          </a:p>
          <a:p>
            <a:pPr lvl="1"/>
            <a:r>
              <a:rPr lang="en-US" dirty="0"/>
              <a:t>The table or cluster to be indexed is in your own schema.</a:t>
            </a:r>
          </a:p>
          <a:p>
            <a:pPr lvl="1"/>
            <a:r>
              <a:rPr lang="en-US" dirty="0"/>
              <a:t>You have INDEX privilege on the table to be indexed.</a:t>
            </a:r>
          </a:p>
          <a:p>
            <a:pPr lvl="1"/>
            <a:r>
              <a:rPr lang="en-US" dirty="0"/>
              <a:t>You have CREATE ANY INDEX system privilege.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78201" y="3576156"/>
            <a:ext cx="3524416" cy="61809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CREATE INDEX orders_ind1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ON orders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order_date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);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78201" y="4292197"/>
            <a:ext cx="3524416" cy="556542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CREATE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Menlo"/>
              </a:rPr>
              <a:t>UNIQUE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INDEX orders_ind2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orders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order_num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Indexes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Oracle retrieves rows from a table in only one of two ways: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By ROWID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By full-table </a:t>
            </a:r>
            <a:r>
              <a:rPr lang="en-US" dirty="0" smtClean="0"/>
              <a:t>scan</a:t>
            </a:r>
          </a:p>
          <a:p>
            <a:pPr marL="470916" lvl="1" indent="-342900">
              <a:buFont typeface="+mj-lt"/>
              <a:buAutoNum type="arabicPeriod"/>
            </a:pPr>
            <a:endParaRPr lang="en-US" dirty="0"/>
          </a:p>
          <a:p>
            <a:pPr marL="297180" indent="-342900"/>
            <a:r>
              <a:rPr lang="en-US" dirty="0" smtClean="0"/>
              <a:t>Oracle uses </a:t>
            </a:r>
            <a:r>
              <a:rPr lang="en-US" b="1" dirty="0" smtClean="0"/>
              <a:t>B-Tre</a:t>
            </a:r>
            <a:r>
              <a:rPr lang="en-US" dirty="0" smtClean="0"/>
              <a:t>e (or bitmap) </a:t>
            </a:r>
            <a:r>
              <a:rPr lang="en-US" dirty="0"/>
              <a:t>to map column data to ROWIDs</a:t>
            </a:r>
            <a:endParaRPr lang="en-US" dirty="0" smtClean="0"/>
          </a:p>
          <a:p>
            <a:pPr marL="297180" indent="-342900"/>
            <a:r>
              <a:rPr lang="en-US" dirty="0"/>
              <a:t>Indexes </a:t>
            </a:r>
            <a:r>
              <a:rPr lang="en-US" b="1" dirty="0"/>
              <a:t>may</a:t>
            </a:r>
            <a:r>
              <a:rPr lang="en-US" dirty="0"/>
              <a:t> improve the performance of SELECT, UPDATE, and DELETE operations. You can use an index if a subset of the indexed columns appear in the SELECT or WHERE </a:t>
            </a:r>
            <a:r>
              <a:rPr lang="en-US" dirty="0" smtClean="0"/>
              <a:t>clause</a:t>
            </a:r>
          </a:p>
          <a:p>
            <a:pPr marL="297180" indent="-342900"/>
            <a:endParaRPr lang="en-US" dirty="0"/>
          </a:p>
          <a:p>
            <a:pPr marL="297180" indent="-342900"/>
            <a:r>
              <a:rPr lang="en-US" dirty="0"/>
              <a:t> if all the columns needed to satisfy a query appear in an index, Oracle can access only the index and not the </a:t>
            </a:r>
            <a:r>
              <a:rPr lang="en-US" dirty="0" smtClean="0"/>
              <a:t>table</a:t>
            </a:r>
          </a:p>
          <a:p>
            <a:pPr marL="297180" indent="-342900"/>
            <a:endParaRPr lang="en-US" dirty="0"/>
          </a:p>
          <a:p>
            <a:pPr marL="297180" indent="-342900"/>
            <a:r>
              <a:rPr lang="en-US" dirty="0" smtClean="0"/>
              <a:t>Example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example: </a:t>
            </a:r>
            <a:r>
              <a:rPr lang="en-US" sz="2400" dirty="0"/>
              <a:t>if all the columns needed to satisfy a query appear in an index, Oracle can access only the index and not the table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in the HR table we have an index </a:t>
            </a:r>
            <a:r>
              <a:rPr lang="en-US" dirty="0"/>
              <a:t>on </a:t>
            </a:r>
            <a:r>
              <a:rPr lang="en-US" dirty="0">
                <a:solidFill>
                  <a:srgbClr val="0070C0"/>
                </a:solidFill>
              </a:rPr>
              <a:t>LAST_NAME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FIRST_NAME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Oracle needs to access only the index, not the </a:t>
            </a:r>
            <a:r>
              <a:rPr lang="en-US" dirty="0" smtClean="0"/>
              <a:t>table to solve this query</a:t>
            </a:r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0444" y="2939878"/>
            <a:ext cx="5824330" cy="1356761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SELECT COUNT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(*)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FROM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hr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employees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WHERE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last_name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‘Smith'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Single-Level Indexes:</a:t>
            </a:r>
          </a:p>
          <a:p>
            <a:pPr lvl="1"/>
            <a:endParaRPr lang="en-US" sz="3200" b="1" dirty="0">
              <a:solidFill>
                <a:srgbClr val="0070C0"/>
              </a:solidFill>
            </a:endParaRPr>
          </a:p>
          <a:p>
            <a:pPr lvl="1"/>
            <a:r>
              <a:rPr lang="en-US" sz="3200" b="1" dirty="0">
                <a:solidFill>
                  <a:srgbClr val="0070C0"/>
                </a:solidFill>
              </a:rPr>
              <a:t>Clustering</a:t>
            </a:r>
            <a:r>
              <a:rPr lang="en-US" sz="3200" b="1" dirty="0" smtClean="0">
                <a:solidFill>
                  <a:srgbClr val="0070C0"/>
                </a:solidFill>
              </a:rPr>
              <a:t> Index</a:t>
            </a:r>
          </a:p>
          <a:p>
            <a:pPr lvl="2"/>
            <a:r>
              <a:rPr lang="en-US" altLang="en-US" sz="2000" dirty="0"/>
              <a:t>Defined on an ordered data file</a:t>
            </a:r>
          </a:p>
          <a:p>
            <a:pPr lvl="2"/>
            <a:r>
              <a:rPr lang="en-US" altLang="en-US" sz="2000" dirty="0"/>
              <a:t>The data file is ordered on a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>
                <a:solidFill>
                  <a:srgbClr val="0070C0"/>
                </a:solidFill>
              </a:rPr>
              <a:t>non-key </a:t>
            </a:r>
            <a:r>
              <a:rPr lang="en-US" altLang="en-US" sz="2000" dirty="0">
                <a:solidFill>
                  <a:srgbClr val="0070C0"/>
                </a:solidFill>
              </a:rPr>
              <a:t>field</a:t>
            </a:r>
          </a:p>
          <a:p>
            <a:pPr lvl="2"/>
            <a:r>
              <a:rPr lang="en-US" altLang="en-US" sz="2000" dirty="0"/>
              <a:t>Includes one index entry </a:t>
            </a:r>
            <a:r>
              <a:rPr lang="en-US" altLang="en-US" sz="2000" i="1" dirty="0"/>
              <a:t>for each distinct </a:t>
            </a:r>
            <a:r>
              <a:rPr lang="en-US" altLang="en-US" sz="2000" i="1" dirty="0" smtClean="0"/>
              <a:t/>
            </a:r>
            <a:br>
              <a:rPr lang="en-US" altLang="en-US" sz="2000" i="1" dirty="0" smtClean="0"/>
            </a:br>
            <a:r>
              <a:rPr lang="en-US" altLang="en-US" sz="2000" i="1" dirty="0" smtClean="0"/>
              <a:t>value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of the </a:t>
            </a:r>
            <a:r>
              <a:rPr lang="en-US" altLang="en-US" sz="2000" dirty="0" smtClean="0"/>
              <a:t>field; </a:t>
            </a:r>
            <a:r>
              <a:rPr lang="en-US" altLang="en-US" sz="2000" dirty="0"/>
              <a:t>the index entry points to the first data block that contains records with that field value</a:t>
            </a:r>
            <a:r>
              <a:rPr lang="en-US" altLang="en-US" sz="2000" dirty="0" smtClean="0"/>
              <a:t>.</a:t>
            </a:r>
          </a:p>
          <a:p>
            <a:pPr lvl="2"/>
            <a:r>
              <a:rPr lang="en-US" altLang="en-US" sz="2000" i="1" dirty="0" err="1"/>
              <a:t>nondense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0"/>
            <a:ext cx="64071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5555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B-Tree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 indexes are the most common index type, as well as the default.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B-tree indexes include index column values and the </a:t>
            </a:r>
            <a:r>
              <a:rPr lang="en-US" dirty="0">
                <a:solidFill>
                  <a:srgbClr val="0070C0"/>
                </a:solidFill>
              </a:rPr>
              <a:t>ROWID</a:t>
            </a:r>
            <a:r>
              <a:rPr lang="en-US" dirty="0"/>
              <a:t> of the row.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ROWID uniquely identifies a row in the table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B-tree indexes provide the best performance on high-cardinality columns, which are columns that have many distinct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For example, in the </a:t>
            </a:r>
            <a:r>
              <a:rPr lang="en-US" dirty="0">
                <a:solidFill>
                  <a:srgbClr val="0070C0"/>
                </a:solidFill>
              </a:rPr>
              <a:t>HR.EMPLOYEES</a:t>
            </a:r>
            <a:r>
              <a:rPr lang="en-US" dirty="0"/>
              <a:t> table, the columns </a:t>
            </a:r>
            <a:r>
              <a:rPr lang="en-US" dirty="0">
                <a:solidFill>
                  <a:srgbClr val="0070C0"/>
                </a:solidFill>
              </a:rPr>
              <a:t>LAST_NAME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PHONE_NUMBER</a:t>
            </a:r>
            <a:r>
              <a:rPr lang="en-US" dirty="0"/>
              <a:t> are high-cardinality columns. </a:t>
            </a:r>
            <a:r>
              <a:rPr lang="en-US" dirty="0">
                <a:solidFill>
                  <a:srgbClr val="00B0F0"/>
                </a:solidFill>
              </a:rPr>
              <a:t>JOB_ID</a:t>
            </a:r>
            <a:r>
              <a:rPr lang="en-US" dirty="0"/>
              <a:t> is a low-cardinality column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CREATE INDEX </a:t>
            </a:r>
            <a:r>
              <a:rPr lang="en-US" dirty="0"/>
              <a:t>statement creates a </a:t>
            </a:r>
            <a:r>
              <a:rPr lang="en-US" dirty="0" err="1"/>
              <a:t>nonunique</a:t>
            </a:r>
            <a:r>
              <a:rPr lang="en-US" dirty="0"/>
              <a:t> B-tree index on the columns </a:t>
            </a:r>
            <a:r>
              <a:rPr lang="en-US" dirty="0" smtClean="0"/>
              <a:t>specified</a:t>
            </a:r>
          </a:p>
          <a:p>
            <a:r>
              <a:rPr lang="en-US" dirty="0" err="1" smtClean="0"/>
              <a:t>Nonunique</a:t>
            </a:r>
            <a:r>
              <a:rPr lang="en-US" dirty="0" smtClean="0"/>
              <a:t>  Index</a:t>
            </a:r>
          </a:p>
          <a:p>
            <a:endParaRPr lang="en-US" dirty="0"/>
          </a:p>
          <a:p>
            <a:r>
              <a:rPr lang="en-US" dirty="0" smtClean="0"/>
              <a:t>Unique Index</a:t>
            </a:r>
          </a:p>
          <a:p>
            <a:endParaRPr lang="en-US" dirty="0"/>
          </a:p>
          <a:p>
            <a:r>
              <a:rPr lang="en-US" dirty="0" smtClean="0"/>
              <a:t>Composite Index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1590" y="3442822"/>
            <a:ext cx="4058479" cy="61809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CREATE INDEX orders_ind1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ON orders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order_date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);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61589" y="4381358"/>
            <a:ext cx="4058479" cy="61809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CREATE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Menlo"/>
              </a:rPr>
              <a:t>UNIQUE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INDEX orders_ind2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orders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order_num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);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61589" y="5535891"/>
            <a:ext cx="4058479" cy="494987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CREATE INDEX oe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order_ind4 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orders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customer_id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sales_rep_id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In a join view, on how many base tables can you perform a DML operation (UPDATE/INSERT/DELETE) in a single step?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One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base tables in the view definition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base tables minus one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None</a:t>
            </a:r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44" name="HTMLText4" r:id="rId2" imgW="914400" imgH="228600"/>
        </mc:Choice>
        <mc:Fallback>
          <p:control name="HTMLText4" r:id="rId2" imgW="914400" imgH="228600">
            <p:pic>
              <p:nvPicPr>
                <p:cNvPr id="0" name="HTMLText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45" name="HTMLOption5" r:id="rId3" imgW="1371600" imgH="304920"/>
        </mc:Choice>
        <mc:Fallback>
          <p:control name="HTMLOption5" r:id="rId3" imgW="1371600" imgH="304920">
            <p:pic>
              <p:nvPicPr>
                <p:cNvPr id="0" name="HTMLOption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46" name="HTMLText5" r:id="rId4" imgW="914400" imgH="228600"/>
        </mc:Choice>
        <mc:Fallback>
          <p:control name="HTMLText5" r:id="rId4" imgW="914400" imgH="228600">
            <p:pic>
              <p:nvPicPr>
                <p:cNvPr id="0" name="HTMLText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47" name="HTMLOption6" r:id="rId5" imgW="1371600" imgH="304920"/>
        </mc:Choice>
        <mc:Fallback>
          <p:control name="HTMLOption6" r:id="rId5" imgW="1371600" imgH="304920">
            <p:pic>
              <p:nvPicPr>
                <p:cNvPr id="0" name="HTMLOption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48" name="HTMLText6" r:id="rId6" imgW="914400" imgH="228600"/>
        </mc:Choice>
        <mc:Fallback>
          <p:control name="HTMLText6" r:id="rId6" imgW="914400" imgH="228600">
            <p:pic>
              <p:nvPicPr>
                <p:cNvPr id="0" name="HTMLText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49" name="HTMLOption7" r:id="rId7" imgW="1371600" imgH="304920"/>
        </mc:Choice>
        <mc:Fallback>
          <p:control name="HTMLOption7" r:id="rId7" imgW="1371600" imgH="304920">
            <p:pic>
              <p:nvPicPr>
                <p:cNvPr id="0" name="HTMLOption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50" name="HTMLText7" r:id="rId8" imgW="914400" imgH="228600"/>
        </mc:Choice>
        <mc:Fallback>
          <p:control name="HTMLText7" r:id="rId8" imgW="914400" imgH="228600">
            <p:pic>
              <p:nvPicPr>
                <p:cNvPr id="0" name="HTMLText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51" name="HTMLOption8" r:id="rId9" imgW="1371600" imgH="304920"/>
        </mc:Choice>
        <mc:Fallback>
          <p:control name="HTMLOption8" r:id="rId9" imgW="1371600" imgH="304920">
            <p:pic>
              <p:nvPicPr>
                <p:cNvPr id="0" name="HTMLOption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35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code is used to define a view. The EMP table does not have a primary key or any other constraints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SELECT</a:t>
            </a:r>
            <a:r>
              <a:rPr lang="en-US" dirty="0"/>
              <a:t>, INSERT, UPDATE, DELETE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SELECT</a:t>
            </a:r>
            <a:r>
              <a:rPr lang="en-US" dirty="0"/>
              <a:t>, UPDATE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SELECT</a:t>
            </a:r>
            <a:r>
              <a:rPr lang="en-US" dirty="0"/>
              <a:t>, INSERT, DELETE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SELECT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SELECT</a:t>
            </a:r>
            <a:r>
              <a:rPr lang="en-US" dirty="0"/>
              <a:t>, UPDATE, DELETE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9104" y="3248695"/>
            <a:ext cx="4522304" cy="1048985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CREATE VIEW MYVIEW 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SELECT DISTINCT 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SALARY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FROM EMP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WHERE DEPT_ID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statements are used to modify a view definition? </a:t>
            </a:r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ALTER </a:t>
            </a:r>
            <a:r>
              <a:rPr lang="en-US" dirty="0" smtClean="0"/>
              <a:t>VIEW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CREATE OR REPLACE </a:t>
            </a:r>
            <a:r>
              <a:rPr lang="en-US" dirty="0" smtClean="0"/>
              <a:t>VIEW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REPLACE </a:t>
            </a:r>
            <a:r>
              <a:rPr lang="en-US" dirty="0" smtClean="0"/>
              <a:t>VIEW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CREATE FORCE </a:t>
            </a:r>
            <a:r>
              <a:rPr lang="en-US" dirty="0" smtClean="0"/>
              <a:t>VIEW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CREATE OR REPLACE FORCE VIEW</a:t>
            </a:r>
          </a:p>
        </p:txBody>
      </p:sp>
    </p:spTree>
    <p:extLst>
      <p:ext uri="{BB962C8B-B14F-4D97-AF65-F5344CB8AC3E}">
        <p14:creationId xmlns:p14="http://schemas.microsoft.com/office/powerpoint/2010/main" val="40404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view based on the EMPLOYEES table using the following </a:t>
            </a:r>
            <a:r>
              <a:rPr lang="en-US" dirty="0" smtClean="0"/>
              <a:t>SQL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Nothing. Since the view definition is selecting all columns, the new column will appear in the view automatically</a:t>
            </a:r>
            <a:r>
              <a:rPr lang="en-US" dirty="0" smtClean="0"/>
              <a:t>.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Recompile the view using ALTER VIEW MYVIEW RECOMPILE</a:t>
            </a:r>
            <a:r>
              <a:rPr lang="en-US" dirty="0" smtClean="0"/>
              <a:t>.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Re-create the view using CREATE OR REPLACE VIEW</a:t>
            </a:r>
            <a:r>
              <a:rPr lang="en-US" dirty="0" smtClean="0"/>
              <a:t>.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Add the column to the view using ALTER VIEW MYVIEW ADD EMP_SSN.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9834" y="3121650"/>
            <a:ext cx="4890053" cy="895097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CREATE VIEW MYVIEW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SELECT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FROM EMPLOYEES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977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EMPLOYEE table has the following columns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view is defined using the following SQL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Which INSERT statement will succeed through the view?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0078" y="2727548"/>
            <a:ext cx="5244327" cy="1172096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EMP_ID NUMBER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4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PRIMARY KEY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EMP_NAME VARCHAR2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30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SALARY NUMBER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6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,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DEPT_ID VARCHAR2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)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0078" y="4700287"/>
            <a:ext cx="5166802" cy="802764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CREATE VIEW EMP_IN_DEPT10 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SELECT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FROM EMPLOYEE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WHERE DEPT_ID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'HR'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2240" y="2727548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INSERT INTO EMP_IN_DEPT10 VALUES (1000, 'JOHN',1500,'HR</a:t>
            </a:r>
            <a:r>
              <a:rPr lang="en-US" dirty="0" smtClean="0"/>
              <a:t>');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INTO EMP_IN_DEPT10 VALUES (1001, NULL,1700,'AM</a:t>
            </a:r>
            <a:r>
              <a:rPr lang="en-US" dirty="0" smtClean="0"/>
              <a:t>');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INTO EMP_IN_DEPT10 VALUES (1002, 'BILL',2500,'AC</a:t>
            </a:r>
            <a:r>
              <a:rPr lang="en-US" dirty="0" smtClean="0"/>
              <a:t>');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mentioned statements are correct</a:t>
            </a:r>
          </a:p>
        </p:txBody>
      </p:sp>
    </p:spTree>
    <p:extLst>
      <p:ext uri="{BB962C8B-B14F-4D97-AF65-F5344CB8AC3E}">
        <p14:creationId xmlns:p14="http://schemas.microsoft.com/office/powerpoint/2010/main" val="5869920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public synonym named PLAN_TABLE for SYSTEM.PLAN_TABLE. Which of the following statements will remove this public synonym from the database</a:t>
            </a:r>
            <a:r>
              <a:rPr lang="en-US" dirty="0" smtClean="0"/>
              <a:t>?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drop table </a:t>
            </a:r>
            <a:r>
              <a:rPr lang="en-US" dirty="0" err="1"/>
              <a:t>system.plan_table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drop synonym </a:t>
            </a:r>
            <a:r>
              <a:rPr lang="en-US" dirty="0" err="1"/>
              <a:t>plan_table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drop table </a:t>
            </a:r>
            <a:r>
              <a:rPr lang="en-US" dirty="0" err="1"/>
              <a:t>system.plan_table</a:t>
            </a:r>
            <a:r>
              <a:rPr lang="en-US" dirty="0"/>
              <a:t> cascade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drop public synonym </a:t>
            </a:r>
            <a:r>
              <a:rPr lang="en-US" dirty="0" err="1"/>
              <a:t>plan_table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11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developer reports that she is receiving the following error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create sequence </a:t>
            </a:r>
            <a:r>
              <a:rPr lang="en-US" dirty="0" err="1"/>
              <a:t>key_seq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create synonym </a:t>
            </a:r>
            <a:r>
              <a:rPr lang="en-US" dirty="0" err="1"/>
              <a:t>key_seq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err="1"/>
              <a:t>key_seq.nextval</a:t>
            </a:r>
            <a:r>
              <a:rPr lang="en-US" dirty="0"/>
              <a:t> from dual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grant create sequence to public;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0627" y="2775353"/>
            <a:ext cx="5984681" cy="1449094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SELECT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key_seq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currval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FROM dual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ERROR at line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ORA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08002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sequence KEY_SEQ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CURRVAL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E347B"/>
                </a:solidFill>
                <a:effectLst/>
                <a:latin typeface="Menlo"/>
              </a:rPr>
              <a:t>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E347B"/>
                </a:solidFill>
                <a:effectLst/>
                <a:latin typeface="Menlo"/>
              </a:rPr>
              <a:t>not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yet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E347B"/>
                </a:solidFill>
                <a:effectLst/>
                <a:latin typeface="Menlo"/>
              </a:rPr>
              <a:t>defined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348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Q10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clauses in a SELECT statement can an index be used for? </a:t>
            </a:r>
            <a:endParaRPr lang="en-US" dirty="0" smtClean="0"/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SELECT</a:t>
            </a:r>
            <a:endParaRPr lang="en-US" dirty="0"/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FROM</a:t>
            </a:r>
            <a:endParaRPr lang="en-US" dirty="0"/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WHERE</a:t>
            </a:r>
            <a:endParaRPr lang="en-US" dirty="0"/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HAVING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1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Single-Level Indexes:</a:t>
            </a:r>
          </a:p>
          <a:p>
            <a:pPr lvl="1"/>
            <a:endParaRPr lang="en-US" sz="3200" b="1" dirty="0">
              <a:solidFill>
                <a:srgbClr val="0070C0"/>
              </a:solidFill>
            </a:endParaRPr>
          </a:p>
          <a:p>
            <a:pPr lvl="1"/>
            <a:r>
              <a:rPr lang="en-US" altLang="en-US" sz="3200" b="1" dirty="0">
                <a:solidFill>
                  <a:srgbClr val="0070C0"/>
                </a:solidFill>
              </a:rPr>
              <a:t>Secondary</a:t>
            </a:r>
            <a:r>
              <a:rPr lang="en-US" altLang="en-US" sz="3200" dirty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Index</a:t>
            </a:r>
          </a:p>
          <a:p>
            <a:pPr lvl="2"/>
            <a:r>
              <a:rPr lang="en-US" altLang="en-US" sz="2000" dirty="0"/>
              <a:t>provides a secondary means of accessing a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file </a:t>
            </a:r>
            <a:r>
              <a:rPr lang="en-US" altLang="en-US" sz="2000" dirty="0"/>
              <a:t>for which some primary access already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exists.</a:t>
            </a:r>
          </a:p>
          <a:p>
            <a:pPr lvl="2"/>
            <a:r>
              <a:rPr lang="en-US" sz="2000" dirty="0"/>
              <a:t>The secondary index may be on a field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</a:t>
            </a:r>
            <a:r>
              <a:rPr lang="en-US" sz="2000" dirty="0"/>
              <a:t>is a candidate key and has 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unique </a:t>
            </a:r>
            <a:r>
              <a:rPr lang="en-US" sz="2000" dirty="0"/>
              <a:t>value in every record, or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 </a:t>
            </a:r>
            <a:r>
              <a:rPr lang="en-US" sz="2000" dirty="0"/>
              <a:t>non-key with duplicate values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/>
              <a:t>Includes one entry for each record in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data </a:t>
            </a:r>
            <a:r>
              <a:rPr lang="en-US" sz="2000" dirty="0"/>
              <a:t>file; hence, it is a dense index</a:t>
            </a:r>
          </a:p>
          <a:p>
            <a:pPr lvl="2"/>
            <a:endParaRPr lang="en-US" sz="2000" dirty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11" descr="Pink tissu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99" y="0"/>
            <a:ext cx="561657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9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Q11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statement will create a sequence that will rotate through 100 values in a round-robin manner</a:t>
            </a:r>
            <a:r>
              <a:rPr lang="en-US" dirty="0" smtClean="0"/>
              <a:t>?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create sequence </a:t>
            </a:r>
            <a:r>
              <a:rPr lang="en-US" dirty="0" err="1"/>
              <a:t>roundrobin</a:t>
            </a:r>
            <a:r>
              <a:rPr lang="en-US" dirty="0"/>
              <a:t> cycle </a:t>
            </a:r>
            <a:r>
              <a:rPr lang="en-US" dirty="0" err="1"/>
              <a:t>maxvalue</a:t>
            </a:r>
            <a:r>
              <a:rPr lang="en-US" dirty="0"/>
              <a:t> 100</a:t>
            </a:r>
            <a:r>
              <a:rPr lang="en-US" dirty="0" smtClean="0"/>
              <a:t>;</a:t>
            </a:r>
            <a:r>
              <a:rPr lang="en-US" dirty="0"/>
              <a:t>	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create sequence </a:t>
            </a:r>
            <a:r>
              <a:rPr lang="en-US" dirty="0" err="1"/>
              <a:t>roundrobin</a:t>
            </a:r>
            <a:r>
              <a:rPr lang="en-US" dirty="0"/>
              <a:t> cycle to 100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create sequence </a:t>
            </a:r>
            <a:r>
              <a:rPr lang="en-US" dirty="0" err="1"/>
              <a:t>max_value</a:t>
            </a:r>
            <a:r>
              <a:rPr lang="en-US" dirty="0"/>
              <a:t> 100 </a:t>
            </a:r>
            <a:r>
              <a:rPr lang="en-US" dirty="0" err="1"/>
              <a:t>roundrobin</a:t>
            </a:r>
            <a:r>
              <a:rPr lang="en-US" dirty="0"/>
              <a:t> cycle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create rotating sequence </a:t>
            </a:r>
            <a:r>
              <a:rPr lang="en-US" dirty="0" err="1"/>
              <a:t>roundrobin</a:t>
            </a:r>
            <a:r>
              <a:rPr lang="en-US" dirty="0"/>
              <a:t> min 1 max 100;</a:t>
            </a:r>
          </a:p>
        </p:txBody>
      </p:sp>
    </p:spTree>
    <p:extLst>
      <p:ext uri="{BB962C8B-B14F-4D97-AF65-F5344CB8AC3E}">
        <p14:creationId xmlns:p14="http://schemas.microsoft.com/office/powerpoint/2010/main" val="12398220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Q9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statement will display the last number generated from the EMP_SEQ sequence</a:t>
            </a:r>
            <a:r>
              <a:rPr lang="en-US" dirty="0" smtClean="0"/>
              <a:t>?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err="1"/>
              <a:t>emp_seq.curr_val</a:t>
            </a:r>
            <a:r>
              <a:rPr lang="en-US" dirty="0"/>
              <a:t> from dual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err="1"/>
              <a:t>emp_seq.currval</a:t>
            </a:r>
            <a:r>
              <a:rPr lang="en-US" dirty="0"/>
              <a:t> from dual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err="1"/>
              <a:t>emp_seq.lastval</a:t>
            </a:r>
            <a:r>
              <a:rPr lang="en-US" dirty="0"/>
              <a:t> from dual</a:t>
            </a:r>
            <a:r>
              <a:rPr lang="en-US" dirty="0" smtClean="0"/>
              <a:t>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err="1"/>
              <a:t>last_number</a:t>
            </a:r>
            <a:r>
              <a:rPr lang="en-US" dirty="0"/>
              <a:t> from </a:t>
            </a:r>
            <a:r>
              <a:rPr lang="en-US" dirty="0" err="1"/>
              <a:t>all_sequences</a:t>
            </a:r>
            <a:r>
              <a:rPr lang="en-US" dirty="0"/>
              <a:t> where </a:t>
            </a:r>
            <a:r>
              <a:rPr lang="en-US" dirty="0" err="1"/>
              <a:t>sequence_name</a:t>
            </a:r>
            <a:r>
              <a:rPr lang="en-US" dirty="0"/>
              <a:t> ='EMP_SEQ</a:t>
            </a:r>
            <a:r>
              <a:rPr lang="en-US" dirty="0" smtClean="0"/>
              <a:t>';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You cannot get the last sequence number generated.</a:t>
            </a:r>
          </a:p>
        </p:txBody>
      </p:sp>
    </p:spTree>
    <p:extLst>
      <p:ext uri="{BB962C8B-B14F-4D97-AF65-F5344CB8AC3E}">
        <p14:creationId xmlns:p14="http://schemas.microsoft.com/office/powerpoint/2010/main" val="4202459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5800"/>
            <a:ext cx="9720073" cy="47371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When you modify the base table, the view becomes </a:t>
            </a:r>
            <a:r>
              <a:rPr lang="en-US" dirty="0" smtClean="0"/>
              <a:t>invalid</a:t>
            </a:r>
          </a:p>
          <a:p>
            <a:r>
              <a:rPr lang="en-US" dirty="0"/>
              <a:t>The OR REPLACE option in the CREATE VIEW statement is used to modify the definition of the view.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FORCE option can be used to create the view with errors.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ALTER VIEW statement is used to compile a view or to add or modify constraints on the view</a:t>
            </a:r>
            <a:r>
              <a:rPr lang="en-US" dirty="0" smtClean="0"/>
              <a:t>.</a:t>
            </a:r>
          </a:p>
          <a:p>
            <a:r>
              <a:rPr lang="en-US" dirty="0"/>
              <a:t>Since the view definition includes a DISTINCT clause, only queries are allowed on the view</a:t>
            </a:r>
            <a:r>
              <a:rPr lang="en-US" dirty="0" smtClean="0"/>
              <a:t>.</a:t>
            </a:r>
          </a:p>
          <a:p>
            <a:r>
              <a:rPr lang="en-US" dirty="0"/>
              <a:t>You can perform an INSERT, UPDATE, or DELETE operation on the columns involving only one base table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Watch for </a:t>
            </a:r>
            <a:r>
              <a:rPr lang="en-US" dirty="0"/>
              <a:t>WITH CHECK OPTION </a:t>
            </a:r>
            <a:r>
              <a:rPr lang="en-US" dirty="0" smtClean="0"/>
              <a:t>clause</a:t>
            </a:r>
          </a:p>
          <a:p>
            <a:r>
              <a:rPr lang="en-US" dirty="0"/>
              <a:t>To be able to update a base table using the view, the view definition should not have a DISTINCT clause, a GROUP BY clause, a START WITH clause, a CONNECT BY clause, ROWNUM, set operators (UNION, UNION ALL, INTERSECT, or MINUS), or a </a:t>
            </a:r>
            <a:r>
              <a:rPr lang="en-US" dirty="0" err="1"/>
              <a:t>subquery</a:t>
            </a:r>
            <a:r>
              <a:rPr lang="en-US" dirty="0"/>
              <a:t> in the SELECT clause</a:t>
            </a:r>
            <a:r>
              <a:rPr lang="en-US" dirty="0" smtClean="0"/>
              <a:t>.</a:t>
            </a:r>
          </a:p>
          <a:p>
            <a:r>
              <a:rPr lang="en-US" dirty="0"/>
              <a:t>For a descending sequence, the default START WITH value is -1, and the default MAXVALUE value is -1. To start the sequence with 0, you must explicitly override both of these defaults</a:t>
            </a:r>
            <a:r>
              <a:rPr lang="en-US" dirty="0" smtClean="0"/>
              <a:t>.</a:t>
            </a:r>
          </a:p>
          <a:p>
            <a:r>
              <a:rPr lang="en-US" dirty="0"/>
              <a:t>When the underlying object is dropped, the synonym will become INVALID. You can see the status of the synonym by querying the USER_OBJECTS dictionary view</a:t>
            </a:r>
            <a:r>
              <a:rPr lang="en-US" dirty="0" smtClean="0"/>
              <a:t>.</a:t>
            </a:r>
          </a:p>
          <a:p>
            <a:r>
              <a:rPr lang="en-US" dirty="0"/>
              <a:t>To remove a public synonym, use the DROP PUBLIC SYNONYM statement. The DROP TABLE statement will remove a table from the database but will not drop any synonyms on the table. The synonym will become invalid</a:t>
            </a:r>
            <a:r>
              <a:rPr lang="en-US" dirty="0" smtClean="0"/>
              <a:t>.</a:t>
            </a:r>
          </a:p>
          <a:p>
            <a:r>
              <a:rPr lang="en-US" dirty="0"/>
              <a:t>A sequence is not yet initialized if NEXTVAL has not yet been selected from it within the current session. It has nothing to do with creating a sequence, creating a synonym, or granting privileges.</a:t>
            </a:r>
          </a:p>
        </p:txBody>
      </p:sp>
    </p:spTree>
    <p:extLst>
      <p:ext uri="{BB962C8B-B14F-4D97-AF65-F5344CB8AC3E}">
        <p14:creationId xmlns:p14="http://schemas.microsoft.com/office/powerpoint/2010/main" val="4027504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1021</TotalTime>
  <Words>3526</Words>
  <Application>Microsoft Office PowerPoint</Application>
  <PresentationFormat>Custom</PresentationFormat>
  <Paragraphs>1494</Paragraphs>
  <Slides>92</Slides>
  <Notes>92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Integral</vt:lpstr>
      <vt:lpstr>Oracle Schema Objects</vt:lpstr>
      <vt:lpstr>INDEXES</vt:lpstr>
      <vt:lpstr>PowerPoint Presentation</vt:lpstr>
      <vt:lpstr>PowerPoint Presentation</vt:lpstr>
      <vt:lpstr>Science of Indexes</vt:lpstr>
      <vt:lpstr>Science of Indexes</vt:lpstr>
      <vt:lpstr>Science of Indexes</vt:lpstr>
      <vt:lpstr>Science of Indexes</vt:lpstr>
      <vt:lpstr>Science of Indexes</vt:lpstr>
      <vt:lpstr>Multi-Level Indexes </vt:lpstr>
      <vt:lpstr>PowerPoint Presentation</vt:lpstr>
      <vt:lpstr>PowerPoint Presentation</vt:lpstr>
      <vt:lpstr>PowerPoint Presentation</vt:lpstr>
      <vt:lpstr>Sparse vs. Dense Tradeoff</vt:lpstr>
      <vt:lpstr>Duplicate keys</vt:lpstr>
      <vt:lpstr>Dense index, one way to implement?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Duplicate values,          primary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dense index</vt:lpstr>
      <vt:lpstr>Deletion from dense index</vt:lpstr>
      <vt:lpstr>Deletion from dense index</vt:lpstr>
      <vt:lpstr>Deletion from dense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B-Tree</vt:lpstr>
      <vt:lpstr>B-tree Structures</vt:lpstr>
      <vt:lpstr>The Nodes of a B+-tree</vt:lpstr>
      <vt:lpstr>A Node in a Search Tree with Pointers to Subtrees Below It</vt:lpstr>
      <vt:lpstr>PowerPoint Presentation</vt:lpstr>
      <vt:lpstr>Sample non-leaf</vt:lpstr>
      <vt:lpstr>Sample leaf node:</vt:lpstr>
      <vt:lpstr>PowerPoint Presentation</vt:lpstr>
      <vt:lpstr>Insert into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from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oracle</vt:lpstr>
      <vt:lpstr>When to Use Them</vt:lpstr>
      <vt:lpstr>Index types &amp; Privileges</vt:lpstr>
      <vt:lpstr>How Indexes Work</vt:lpstr>
      <vt:lpstr>example: if all the columns needed to satisfy a query appear in an index, Oracle can access only the index and not the table</vt:lpstr>
      <vt:lpstr>Using B-Tree Indexes</vt:lpstr>
      <vt:lpstr>Creating Indexes</vt:lpstr>
      <vt:lpstr>Quiz Q1</vt:lpstr>
      <vt:lpstr>Quiz Q2</vt:lpstr>
      <vt:lpstr>Quiz Q3</vt:lpstr>
      <vt:lpstr>Quiz Q4</vt:lpstr>
      <vt:lpstr>Quiz Q6</vt:lpstr>
      <vt:lpstr>Quiz Q7</vt:lpstr>
      <vt:lpstr>Quiz Q8</vt:lpstr>
      <vt:lpstr>Quiz Q10</vt:lpstr>
      <vt:lpstr>Quiz Q11</vt:lpstr>
      <vt:lpstr>Quiz Q9</vt:lpstr>
      <vt:lpstr>Quiz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Schema Objects</dc:title>
  <dc:creator>Omar</dc:creator>
  <cp:lastModifiedBy>Jiang Family</cp:lastModifiedBy>
  <cp:revision>44</cp:revision>
  <dcterms:created xsi:type="dcterms:W3CDTF">2014-10-20T18:33:50Z</dcterms:created>
  <dcterms:modified xsi:type="dcterms:W3CDTF">2014-11-22T03:17:14Z</dcterms:modified>
</cp:coreProperties>
</file>