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27A59-FC00-46A6-94AD-062E20575D0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47DB-560B-42FE-B115-F781C4F87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8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0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4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3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9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3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3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3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0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2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47DB-560B-42FE-B115-F781C4F877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1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8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A4B02E-0695-4F36-B2B4-38942DC4C7C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A94B90-5859-44C9-8B82-3F8630E3E4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Schema </a:t>
            </a:r>
            <a:r>
              <a:rPr lang="en-US" dirty="0"/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views, sequences, synonyms,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replace a view, you must have all of the privileges required to drop and create a </a:t>
            </a:r>
            <a:r>
              <a:rPr lang="en-US" dirty="0" smtClean="0"/>
              <a:t>view</a:t>
            </a:r>
          </a:p>
          <a:p>
            <a:r>
              <a:rPr lang="en-US" dirty="0"/>
              <a:t>you cannot use an ALTER VIEW statement to change the definition of a </a:t>
            </a:r>
            <a:r>
              <a:rPr lang="en-US" dirty="0" smtClean="0"/>
              <a:t>view</a:t>
            </a:r>
          </a:p>
          <a:p>
            <a:r>
              <a:rPr lang="en-US" dirty="0"/>
              <a:t> You can replace views in the following ways</a:t>
            </a:r>
            <a:r>
              <a:rPr lang="en-US" dirty="0" smtClean="0"/>
              <a:t>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You can drop and re-create the view</a:t>
            </a:r>
            <a:r>
              <a:rPr lang="en-US" dirty="0" smtClean="0"/>
              <a:t>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You can redefine the view with a CREATE VIEW statement that contains the OR REPLACE clause</a:t>
            </a:r>
            <a:r>
              <a:rPr lang="en-US" dirty="0" smtClean="0"/>
              <a:t>.</a:t>
            </a:r>
          </a:p>
          <a:p>
            <a:r>
              <a:rPr lang="en-US" dirty="0"/>
              <a:t>Before replacing a view, consider the following effects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Replacing a view replaces the view definition in the data dictionary. All underlying objects referenced by the view are not affected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 constraint in the CHECK OPTION was previously defined but not included in the new view definition, the constraint is dropped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All views dependent on a replaced view become invalid (not usable).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Views in </a:t>
            </a:r>
            <a:r>
              <a:rPr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smtClean="0">
                <a:solidFill>
                  <a:srgbClr val="0070C0"/>
                </a:solidFill>
              </a:rPr>
              <a:t>Division1_staff_view;</a:t>
            </a:r>
          </a:p>
          <a:p>
            <a:r>
              <a:rPr lang="en-US" dirty="0">
                <a:solidFill>
                  <a:srgbClr val="0070C0"/>
                </a:solidFill>
              </a:rPr>
              <a:t>INSERT </a:t>
            </a:r>
            <a:r>
              <a:rPr lang="en-US" dirty="0">
                <a:solidFill>
                  <a:srgbClr val="0070C0"/>
                </a:solidFill>
              </a:rPr>
              <a:t>INTO </a:t>
            </a:r>
            <a:r>
              <a:rPr lang="en-US" dirty="0" err="1">
                <a:solidFill>
                  <a:srgbClr val="0070C0"/>
                </a:solidFill>
              </a:rPr>
              <a:t>sales_staff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VALUES (7954, 'OSTER', 30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/>
              <a:t>Restrictions on DML operations for </a:t>
            </a:r>
            <a:r>
              <a:rPr lang="en-US" dirty="0" smtClean="0"/>
              <a:t>views: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If a view is defined by a query that contains SET or DISTINCT operators, a GROUP BY clause, or a group function, then rows cannot be inserted into, updated in, or deleted from the base tables using the </a:t>
            </a:r>
            <a:r>
              <a:rPr lang="en-US" dirty="0" smtClean="0"/>
              <a:t>view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If a view is defined with </a:t>
            </a:r>
            <a:r>
              <a:rPr lang="en-US" dirty="0" err="1"/>
              <a:t>WITH</a:t>
            </a:r>
            <a:r>
              <a:rPr lang="en-US" dirty="0"/>
              <a:t> CHECK OPTION, a row cannot be inserted into, or updated in, the base table (using the view), if the view cannot select the row from the base table</a:t>
            </a:r>
            <a:r>
              <a:rPr lang="en-US" dirty="0" smtClean="0"/>
              <a:t>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If a NOT NULL column that does not have a DEFAULT clause is omitted from the view, then a row cannot be inserted into the base table using the view</a:t>
            </a:r>
            <a:r>
              <a:rPr lang="en-US" dirty="0" smtClean="0"/>
              <a:t>.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Key-Preserved </a:t>
            </a:r>
            <a:r>
              <a:rPr lang="en-US" b="1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7040"/>
            <a:ext cx="9720073" cy="45923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dept</a:t>
            </a:r>
            <a:r>
              <a:rPr lang="en-US" dirty="0"/>
              <a:t> (</a:t>
            </a:r>
          </a:p>
          <a:p>
            <a:r>
              <a:rPr lang="en-US" dirty="0"/>
              <a:t>      </a:t>
            </a:r>
            <a:r>
              <a:rPr lang="en-US" dirty="0" err="1"/>
              <a:t>deptno</a:t>
            </a:r>
            <a:r>
              <a:rPr lang="en-US" dirty="0"/>
              <a:t>        NUMBER(4) PRIMARY KEY,</a:t>
            </a:r>
          </a:p>
          <a:p>
            <a:r>
              <a:rPr lang="en-US" dirty="0"/>
              <a:t>      </a:t>
            </a:r>
            <a:r>
              <a:rPr lang="en-US" dirty="0" err="1"/>
              <a:t>dname</a:t>
            </a:r>
            <a:r>
              <a:rPr lang="en-US" dirty="0"/>
              <a:t>         VARCHAR2(14),</a:t>
            </a:r>
          </a:p>
          <a:p>
            <a:r>
              <a:rPr lang="en-US" dirty="0"/>
              <a:t>      </a:t>
            </a:r>
            <a:r>
              <a:rPr lang="en-US" dirty="0" err="1"/>
              <a:t>loc</a:t>
            </a:r>
            <a:r>
              <a:rPr lang="en-US" dirty="0"/>
              <a:t>           VARCHAR2(13));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CREATE TABLE </a:t>
            </a:r>
            <a:r>
              <a:rPr lang="en-US" dirty="0" err="1"/>
              <a:t>emp</a:t>
            </a:r>
            <a:r>
              <a:rPr lang="en-US" dirty="0"/>
              <a:t> (</a:t>
            </a:r>
          </a:p>
          <a:p>
            <a:r>
              <a:rPr lang="en-US" dirty="0"/>
              <a:t>      </a:t>
            </a:r>
            <a:r>
              <a:rPr lang="en-US" dirty="0" err="1"/>
              <a:t>empno</a:t>
            </a:r>
            <a:r>
              <a:rPr lang="en-US" dirty="0"/>
              <a:t>        NUMBER(4) PRIMARY KEY,</a:t>
            </a:r>
          </a:p>
          <a:p>
            <a:r>
              <a:rPr lang="en-US" dirty="0"/>
              <a:t>      </a:t>
            </a:r>
            <a:r>
              <a:rPr lang="en-US" dirty="0" err="1"/>
              <a:t>ename</a:t>
            </a:r>
            <a:r>
              <a:rPr lang="en-US" dirty="0"/>
              <a:t>        VARCHAR2(10),</a:t>
            </a:r>
          </a:p>
          <a:p>
            <a:r>
              <a:rPr lang="en-US" dirty="0"/>
              <a:t>      job          VARCHAR2(9),</a:t>
            </a:r>
          </a:p>
          <a:p>
            <a:r>
              <a:rPr lang="en-US" dirty="0"/>
              <a:t>      </a:t>
            </a:r>
            <a:r>
              <a:rPr lang="en-US" dirty="0" err="1"/>
              <a:t>mgr</a:t>
            </a:r>
            <a:r>
              <a:rPr lang="en-US" dirty="0"/>
              <a:t>          NUMBER(4),</a:t>
            </a:r>
          </a:p>
          <a:p>
            <a:r>
              <a:rPr lang="en-US" dirty="0"/>
              <a:t>      </a:t>
            </a:r>
            <a:r>
              <a:rPr lang="en-US" dirty="0" err="1"/>
              <a:t>sal</a:t>
            </a:r>
            <a:r>
              <a:rPr lang="en-US" dirty="0"/>
              <a:t>          NUMBER(7,2),</a:t>
            </a:r>
          </a:p>
          <a:p>
            <a:r>
              <a:rPr lang="en-US" dirty="0"/>
              <a:t>      </a:t>
            </a:r>
            <a:r>
              <a:rPr lang="en-US" dirty="0" err="1"/>
              <a:t>comm</a:t>
            </a:r>
            <a:r>
              <a:rPr lang="en-US" dirty="0"/>
              <a:t>         NUMBER(7,2),</a:t>
            </a:r>
          </a:p>
          <a:p>
            <a:r>
              <a:rPr lang="en-US" dirty="0"/>
              <a:t>      </a:t>
            </a:r>
            <a:r>
              <a:rPr lang="en-US" dirty="0" err="1"/>
              <a:t>deptno</a:t>
            </a:r>
            <a:r>
              <a:rPr lang="en-US" dirty="0"/>
              <a:t>       NUMBER(2),</a:t>
            </a:r>
          </a:p>
          <a:p>
            <a:r>
              <a:rPr lang="en-US" dirty="0"/>
              <a:t>      FOREIGN KEY (DEPTNO) REFERENCES DEPT(DEPTNO));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1600" y="2084832"/>
            <a:ext cx="6502400" cy="18158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emp_dept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emp.empno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emp.ename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emp.sal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dept.dname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dept.loc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dept.loc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('DALLAS', 'NEW YORK', 'BOSTON');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4164" y="4135540"/>
            <a:ext cx="534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table is a key-preserved table but </a:t>
            </a:r>
            <a:r>
              <a:rPr lang="en-US" dirty="0" err="1" smtClean="0"/>
              <a:t>dept</a:t>
            </a:r>
            <a:r>
              <a:rPr lang="en-US" dirty="0" smtClean="0"/>
              <a:t> is not.</a:t>
            </a:r>
          </a:p>
          <a:p>
            <a:endParaRPr lang="en-US" dirty="0"/>
          </a:p>
          <a:p>
            <a:r>
              <a:rPr lang="en-US" b="1" dirty="0"/>
              <a:t>A table is key-preserved </a:t>
            </a:r>
            <a:r>
              <a:rPr lang="en-US" dirty="0"/>
              <a:t>if every key of the table can also be a key of the result of the join. So, a key-preserved table has its keys preserved through a join.</a:t>
            </a:r>
          </a:p>
        </p:txBody>
      </p:sp>
    </p:spTree>
    <p:extLst>
      <p:ext uri="{BB962C8B-B14F-4D97-AF65-F5344CB8AC3E}">
        <p14:creationId xmlns:p14="http://schemas.microsoft.com/office/powerpoint/2010/main" val="1446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 view &amp; UPDATE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</a:t>
            </a:r>
            <a:r>
              <a:rPr lang="en-US" dirty="0" err="1" smtClean="0"/>
              <a:t>emp_dept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//OKAY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 SET </a:t>
            </a:r>
            <a:r>
              <a:rPr lang="en-US" dirty="0" err="1"/>
              <a:t>sal</a:t>
            </a:r>
            <a:r>
              <a:rPr lang="en-US" dirty="0"/>
              <a:t> = </a:t>
            </a:r>
            <a:r>
              <a:rPr lang="en-US" dirty="0" err="1"/>
              <a:t>sal</a:t>
            </a:r>
            <a:r>
              <a:rPr lang="en-US" dirty="0"/>
              <a:t> * 1.10 </a:t>
            </a:r>
          </a:p>
          <a:p>
            <a:r>
              <a:rPr lang="en-US" dirty="0"/>
              <a:t>     WHERE </a:t>
            </a:r>
            <a:r>
              <a:rPr lang="en-US" dirty="0" err="1" smtClean="0"/>
              <a:t>deptno</a:t>
            </a:r>
            <a:r>
              <a:rPr lang="en-US" dirty="0" smtClean="0"/>
              <a:t> </a:t>
            </a:r>
            <a:r>
              <a:rPr lang="en-US" dirty="0"/>
              <a:t>= 10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emp_dept</a:t>
            </a:r>
            <a:endParaRPr lang="en-US" dirty="0"/>
          </a:p>
          <a:p>
            <a:r>
              <a:rPr lang="en-US" dirty="0"/>
              <a:t>     SET </a:t>
            </a:r>
            <a:r>
              <a:rPr lang="en-US" dirty="0" err="1"/>
              <a:t>loc</a:t>
            </a:r>
            <a:r>
              <a:rPr lang="en-US" dirty="0"/>
              <a:t> = 'BOSTON'</a:t>
            </a:r>
          </a:p>
          <a:p>
            <a:r>
              <a:rPr lang="en-US" dirty="0"/>
              <a:t>     WHERE </a:t>
            </a:r>
            <a:r>
              <a:rPr lang="en-US" dirty="0" err="1"/>
              <a:t>ename</a:t>
            </a:r>
            <a:r>
              <a:rPr lang="en-US" dirty="0"/>
              <a:t> = 'SMITH';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statement fails with an error (</a:t>
            </a:r>
            <a:r>
              <a:rPr lang="en-US" b="1" dirty="0">
                <a:solidFill>
                  <a:srgbClr val="FF0000"/>
                </a:solidFill>
              </a:rPr>
              <a:t>ORA-01779 cannot modify a column which maps to a non key-preserved table</a:t>
            </a:r>
            <a:r>
              <a:rPr lang="en-US" dirty="0"/>
              <a:t>), because it attempts to modify the base </a:t>
            </a:r>
            <a:r>
              <a:rPr lang="en-US" dirty="0" err="1">
                <a:solidFill>
                  <a:srgbClr val="0070C0"/>
                </a:solidFill>
              </a:rPr>
              <a:t>dept</a:t>
            </a:r>
            <a:r>
              <a:rPr lang="en-US" dirty="0">
                <a:solidFill>
                  <a:srgbClr val="0070C0"/>
                </a:solidFill>
              </a:rPr>
              <a:t> table</a:t>
            </a:r>
            <a:r>
              <a:rPr lang="en-US" dirty="0"/>
              <a:t>, and the </a:t>
            </a:r>
            <a:r>
              <a:rPr lang="en-US" dirty="0" err="1"/>
              <a:t>dept</a:t>
            </a:r>
            <a:r>
              <a:rPr lang="en-US" dirty="0"/>
              <a:t> table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key-preserved in the </a:t>
            </a:r>
            <a:r>
              <a:rPr lang="en-US" dirty="0" err="1"/>
              <a:t>emp_dept</a:t>
            </a:r>
            <a:r>
              <a:rPr lang="en-US" dirty="0"/>
              <a:t>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791" y="3085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B0F0"/>
                </a:solidFill>
                <a:effectLst/>
                <a:latin typeface="Tahoma" panose="020B0604030504040204" pitchFamily="34" charset="0"/>
              </a:rPr>
              <a:t>In general, all updatable columns of a join view must map to columns of a key-preserved table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view &amp; </a:t>
            </a:r>
            <a:r>
              <a:rPr lang="en-US" b="1" dirty="0" smtClean="0"/>
              <a:t>delete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delete from a join view provided there is </a:t>
            </a:r>
            <a:r>
              <a:rPr lang="en-US" i="1" dirty="0">
                <a:solidFill>
                  <a:srgbClr val="00B0F0"/>
                </a:solidFill>
              </a:rPr>
              <a:t>one and only one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key-preserved table</a:t>
            </a:r>
            <a:r>
              <a:rPr lang="en-US" dirty="0"/>
              <a:t> in the </a:t>
            </a:r>
            <a:r>
              <a:rPr lang="en-US" dirty="0" smtClean="0"/>
              <a:t>join</a:t>
            </a:r>
          </a:p>
          <a:p>
            <a:r>
              <a:rPr lang="en-US" dirty="0"/>
              <a:t>DELETE FROM </a:t>
            </a:r>
            <a:r>
              <a:rPr lang="en-US" dirty="0" err="1" smtClean="0"/>
              <a:t>emp_dept</a:t>
            </a:r>
            <a:r>
              <a:rPr lang="en-US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OKAY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/>
              <a:t>     WHERE </a:t>
            </a:r>
            <a:r>
              <a:rPr lang="en-US" dirty="0" err="1"/>
              <a:t>ename</a:t>
            </a:r>
            <a:r>
              <a:rPr lang="en-US" dirty="0"/>
              <a:t> = 'SMITH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This DELETE statement on the </a:t>
            </a:r>
            <a:r>
              <a:rPr lang="en-US" dirty="0" err="1"/>
              <a:t>emp_dept</a:t>
            </a:r>
            <a:r>
              <a:rPr lang="en-US" dirty="0"/>
              <a:t> view is legal because it can be translated to a DELETE operation on the base </a:t>
            </a:r>
            <a:r>
              <a:rPr lang="en-US" dirty="0" err="1"/>
              <a:t>emp</a:t>
            </a:r>
            <a:r>
              <a:rPr lang="en-US" dirty="0"/>
              <a:t> table, and because the </a:t>
            </a:r>
            <a:r>
              <a:rPr lang="en-US" dirty="0" err="1"/>
              <a:t>emp</a:t>
            </a:r>
            <a:r>
              <a:rPr lang="en-US" dirty="0"/>
              <a:t> table is the only key-preserved table in the </a:t>
            </a:r>
            <a:r>
              <a:rPr lang="en-US" dirty="0" err="1"/>
              <a:t>joi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4" cy="1499616"/>
          </a:xfrm>
        </p:spPr>
        <p:txBody>
          <a:bodyPr/>
          <a:lstStyle/>
          <a:p>
            <a:r>
              <a:rPr lang="en-US" b="1" dirty="0"/>
              <a:t>Join view &amp; </a:t>
            </a:r>
            <a:r>
              <a:rPr lang="en-US" b="1" dirty="0" smtClean="0"/>
              <a:t>INSERT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 err="1">
                <a:solidFill>
                  <a:srgbClr val="0070C0"/>
                </a:solidFill>
              </a:rPr>
              <a:t>emp_dept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ename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empno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deptno</a:t>
            </a:r>
            <a:r>
              <a:rPr lang="en-US" dirty="0" smtClean="0">
                <a:solidFill>
                  <a:srgbClr val="0070C0"/>
                </a:solidFill>
              </a:rPr>
              <a:t>)	</a:t>
            </a:r>
            <a:r>
              <a:rPr lang="en-US" dirty="0">
                <a:solidFill>
                  <a:srgbClr val="00B050"/>
                </a:solidFill>
              </a:rPr>
              <a:t> //OKAY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VALUES ('KURODA', 9010, 40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dirty="0"/>
              <a:t>This statement works because only one key-preserved base table is being modified (</a:t>
            </a:r>
            <a:r>
              <a:rPr lang="en-US" dirty="0" err="1"/>
              <a:t>emp</a:t>
            </a:r>
            <a:r>
              <a:rPr lang="en-US" dirty="0"/>
              <a:t>), and </a:t>
            </a:r>
            <a:r>
              <a:rPr lang="en-US" b="1" dirty="0" smtClean="0"/>
              <a:t>assume that </a:t>
            </a:r>
            <a:r>
              <a:rPr lang="en-US" dirty="0" smtClean="0"/>
              <a:t>40 </a:t>
            </a:r>
            <a:r>
              <a:rPr lang="en-US" dirty="0"/>
              <a:t>is a valid </a:t>
            </a:r>
            <a:r>
              <a:rPr lang="en-US" dirty="0" err="1"/>
              <a:t>deptno</a:t>
            </a:r>
            <a:r>
              <a:rPr lang="en-US" dirty="0"/>
              <a:t> in the </a:t>
            </a:r>
            <a:r>
              <a:rPr lang="en-US" dirty="0" err="1"/>
              <a:t>dept</a:t>
            </a:r>
            <a:r>
              <a:rPr lang="en-US" dirty="0"/>
              <a:t> table (thus satisfying the FOREIGN KEY integrity constraint on the </a:t>
            </a:r>
            <a:r>
              <a:rPr lang="en-US" dirty="0" err="1"/>
              <a:t>emp</a:t>
            </a:r>
            <a:r>
              <a:rPr lang="en-US" dirty="0"/>
              <a:t> table).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 err="1">
                <a:solidFill>
                  <a:srgbClr val="0070C0"/>
                </a:solidFill>
              </a:rPr>
              <a:t>emp_dept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ename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empno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deptno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//NOT OKAY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VALUES ('KURODA', 9010, 77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dirty="0"/>
              <a:t>the FOREIGN KEY integrity constraint on the </a:t>
            </a:r>
            <a:r>
              <a:rPr lang="en-US" dirty="0" err="1"/>
              <a:t>emp</a:t>
            </a:r>
            <a:r>
              <a:rPr lang="en-US" dirty="0"/>
              <a:t> table is violated (because there is no </a:t>
            </a:r>
            <a:r>
              <a:rPr lang="en-US" dirty="0" err="1"/>
              <a:t>deptno</a:t>
            </a:r>
            <a:r>
              <a:rPr lang="en-US" dirty="0"/>
              <a:t> 77).</a:t>
            </a:r>
          </a:p>
        </p:txBody>
      </p:sp>
    </p:spTree>
    <p:extLst>
      <p:ext uri="{BB962C8B-B14F-4D97-AF65-F5344CB8AC3E}">
        <p14:creationId xmlns:p14="http://schemas.microsoft.com/office/powerpoint/2010/main" val="8646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Altering </a:t>
            </a:r>
            <a:r>
              <a:rPr lang="en-US" b="1" dirty="0" smtClean="0"/>
              <a:t>&amp; dropping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 VIEWS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use the ALTER VIEW statement only to explicitly recompile a view that is invalid. If you want to change the definition of a </a:t>
            </a:r>
            <a:r>
              <a:rPr lang="en-US" dirty="0" smtClean="0"/>
              <a:t>view (OR REPLACE)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ALTER VIEW </a:t>
            </a:r>
            <a:r>
              <a:rPr lang="en-US" dirty="0" err="1">
                <a:solidFill>
                  <a:srgbClr val="0070C0"/>
                </a:solidFill>
              </a:rPr>
              <a:t>test_view</a:t>
            </a:r>
            <a:r>
              <a:rPr lang="en-US" dirty="0">
                <a:solidFill>
                  <a:srgbClr val="0070C0"/>
                </a:solidFill>
              </a:rPr>
              <a:t> compile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ALTER VIEW </a:t>
            </a:r>
            <a:r>
              <a:rPr lang="en-US" dirty="0" err="1">
                <a:solidFill>
                  <a:srgbClr val="0070C0"/>
                </a:solidFill>
              </a:rPr>
              <a:t>hr.test_view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CONSTRAINT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pk_test_view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  PRIMARY KEY (C1) DISABLE NOVALIDATE;</a:t>
            </a:r>
          </a:p>
          <a:p>
            <a:r>
              <a:rPr lang="en-US" dirty="0" smtClean="0"/>
              <a:t>DROP VIEWS</a:t>
            </a:r>
          </a:p>
          <a:p>
            <a:pPr lvl="1"/>
            <a:r>
              <a:rPr lang="en-US" dirty="0"/>
              <a:t>You can drop any view contained in your </a:t>
            </a:r>
            <a:r>
              <a:rPr lang="en-US" dirty="0" smtClean="0"/>
              <a:t>schema</a:t>
            </a:r>
          </a:p>
          <a:p>
            <a:pPr lvl="1"/>
            <a:r>
              <a:rPr lang="en-US" dirty="0"/>
              <a:t>To drop a view in another user's schema, you must have the DROP ANY VIEW system </a:t>
            </a:r>
            <a:r>
              <a:rPr lang="en-US" dirty="0" smtClean="0"/>
              <a:t>privilege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DROP VIEW </a:t>
            </a:r>
            <a:r>
              <a:rPr lang="en-US" dirty="0" err="1">
                <a:solidFill>
                  <a:srgbClr val="0070C0"/>
                </a:solidFill>
              </a:rPr>
              <a:t>emp_dept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database, base tables and views share the same namespace, so a base table and a view cannot have the same name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CREATE FORCE VIEW AS ...;		FORCE CREATION WITH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Sequences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9" b="1436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1, 2, 3, …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859836" cy="122370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and </a:t>
            </a:r>
            <a:r>
              <a:rPr lang="en-US" dirty="0" smtClean="0"/>
              <a:t>dropping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15" y="2365514"/>
            <a:ext cx="516794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Oracle sequence is a named sequential-number generator. </a:t>
            </a:r>
            <a:endParaRPr lang="en-US" dirty="0" smtClean="0"/>
          </a:p>
          <a:p>
            <a:r>
              <a:rPr lang="en-US" dirty="0" smtClean="0"/>
              <a:t>Sequence </a:t>
            </a:r>
            <a:r>
              <a:rPr lang="en-US" dirty="0"/>
              <a:t>numbers are serial numbers incremented with a specific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Sequences </a:t>
            </a:r>
            <a:r>
              <a:rPr lang="en-US" dirty="0"/>
              <a:t>are often used for artificial keys or to order rows that otherwise have no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CREATE SEQUENCE </a:t>
            </a:r>
            <a:r>
              <a:rPr lang="en-US" dirty="0" err="1">
                <a:solidFill>
                  <a:srgbClr val="0070C0"/>
                </a:solidFill>
              </a:rPr>
              <a:t>hr.employee_identity</a:t>
            </a:r>
            <a:r>
              <a:rPr lang="en-US" dirty="0">
                <a:solidFill>
                  <a:srgbClr val="0070C0"/>
                </a:solidFill>
              </a:rPr>
              <a:t> START WITH </a:t>
            </a:r>
            <a:r>
              <a:rPr lang="en-US" dirty="0" smtClean="0">
                <a:solidFill>
                  <a:srgbClr val="0070C0"/>
                </a:solidFill>
              </a:rPr>
              <a:t>2055;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Drop sequence </a:t>
            </a:r>
            <a:r>
              <a:rPr lang="en-US" dirty="0" err="1" smtClean="0">
                <a:solidFill>
                  <a:srgbClr val="0070C0"/>
                </a:solidFill>
              </a:rPr>
              <a:t>hr.employee_identity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93295" y="361591"/>
            <a:ext cx="6061609" cy="60272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" rIns="0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START WITH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Defines the first number that the sequence will generate. The default is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MAXVALUE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for descending sequences, which is −1, and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MINVALUE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for ascending sequences, which is 1.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INCREMENT 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Defines the increase or decrease amount for subsequently generated numbers. To specify a decreasing sequence, use a negative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INCREMENT 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value. The default is 1.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MINVALUE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Defines the lowest number the sequence will generate. This is the bounding value in a decreasing sequence. The default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MINVALUE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is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NOMINVALUE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which evaluates to 1 for an increasing sequence and to −10</a:t>
            </a:r>
            <a:r>
              <a:rPr kumimoji="0" lang="en-US" altLang="en-US" sz="8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26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for a decreasing sequence.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MAXVALUE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Defines the largest number that the sequence will generate. This is the bounding value in the default, increasing sequence. The default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MAXVALUE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is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NOMAXVALUE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which evaluates to 10</a:t>
            </a:r>
            <a:r>
              <a:rPr kumimoji="0" lang="en-US" altLang="en-US" sz="8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27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for an increasing sequence and to −1 for a decreasing sequence.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CYCLE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Configures the sequence to repeat numbers after reaching the bounding value.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NOCYCLE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Configures the sequence to not repeat numbers after reaching the bounding value. This is the default. When you try to generate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MAXVALUE+1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an exception will be raised.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CACHE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Defines the size of the block of sequence numbers held in memory. The default is 20.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NOCACHE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: Forces the data dictionary to be updated for each sequence number generated, guaranteeing no gaps in the generated numbers but decreasing the performance of the sequence.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view is a logical representation of data from one or more tables or views.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query stored in the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Oracle 11</a:t>
            </a:r>
            <a:r>
              <a:rPr lang="en-US" i="1" dirty="0"/>
              <a:t>g</a:t>
            </a:r>
            <a:r>
              <a:rPr lang="en-US" dirty="0"/>
              <a:t> allows you to create constraints on the views and restrict the operations on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Sequence</a:t>
            </a:r>
          </a:p>
          <a:p>
            <a:pPr lvl="1"/>
            <a:r>
              <a:rPr lang="en-US" dirty="0"/>
              <a:t>use a sequence to generate artificial keys or serial </a:t>
            </a:r>
            <a:r>
              <a:rPr lang="en-US" dirty="0" smtClean="0"/>
              <a:t>numbers</a:t>
            </a:r>
          </a:p>
          <a:p>
            <a:r>
              <a:rPr lang="en-US" dirty="0"/>
              <a:t>Synonyms </a:t>
            </a:r>
            <a:endParaRPr lang="en-US" dirty="0" smtClean="0"/>
          </a:p>
          <a:p>
            <a:pPr lvl="1"/>
            <a:r>
              <a:rPr lang="en-US" dirty="0"/>
              <a:t>Synonyms provide aliases for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/>
              <a:t>Indexes provide an access path to the table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Several types of indexes can be deployed to enhance the performance of queries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30020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sequence_name.</a:t>
            </a:r>
            <a:r>
              <a:rPr lang="en-US" b="1" dirty="0" err="1" smtClean="0">
                <a:solidFill>
                  <a:srgbClr val="0070C0"/>
                </a:solidFill>
              </a:rPr>
              <a:t>nextval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sequence_name.</a:t>
            </a:r>
            <a:r>
              <a:rPr lang="en-US" b="1" dirty="0" err="1" smtClean="0">
                <a:solidFill>
                  <a:srgbClr val="0070C0"/>
                </a:solidFill>
              </a:rPr>
              <a:t>currva</a:t>
            </a:r>
            <a:r>
              <a:rPr lang="en-US" b="1" dirty="0" err="1" smtClean="0"/>
              <a:t>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Sequence 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The sequence is initialized in the session when you select the NEXTVAL from the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Using CURRVAL before you initializing you get an ERROR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47451" y="1874234"/>
            <a:ext cx="4856922" cy="226470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emp_seq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nextval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FROM dual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NEXTVAL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----------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SELECT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emp_seq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currval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FROM dual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CURRVAL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----------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sequences in </a:t>
            </a:r>
            <a:r>
              <a:rPr lang="en-US" dirty="0" err="1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can be used in the SET clause of the 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statement to assign a value to a column in an existing row.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in the VALUES clause of the </a:t>
            </a:r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statement also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Oracle 11g, you can also assign the value of a sequence to a variable. Here is an example using a small PL/SQL block: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84164" y="3970253"/>
            <a:ext cx="3369365" cy="266481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&gt;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VARIABLE v1 NUMBER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&gt;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begin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: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v1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:=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emp_seq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nextval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3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end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&gt;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/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PL/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SQL procedure successfully completed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SQL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&gt;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E347B"/>
                </a:solidFill>
                <a:effectLst/>
                <a:latin typeface="Menlo"/>
              </a:rPr>
              <a:t>print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 v1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V1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----------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95F91"/>
                </a:solidFill>
                <a:effectLst/>
                <a:latin typeface="Menlo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Sequences </a:t>
            </a:r>
            <a:r>
              <a:rPr lang="en-US" dirty="0"/>
              <a:t>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Altering </a:t>
            </a:r>
            <a:r>
              <a:rPr lang="en-US" dirty="0" err="1"/>
              <a:t>sequneces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A common problem with sequences is how to go about altering them to change the NEXTVAL. You cannot simply alter the sequence and set the </a:t>
            </a:r>
            <a:r>
              <a:rPr lang="en-US" dirty="0" smtClean="0"/>
              <a:t>NEXTVAL</a:t>
            </a:r>
          </a:p>
          <a:p>
            <a:r>
              <a:rPr lang="en-US" dirty="0" smtClean="0"/>
              <a:t>Maximum </a:t>
            </a:r>
            <a:r>
              <a:rPr lang="en-US" dirty="0"/>
              <a:t>and Minimum </a:t>
            </a:r>
            <a:r>
              <a:rPr lang="en-US" dirty="0" smtClean="0"/>
              <a:t>Values: issues when NOCYCLE</a:t>
            </a:r>
          </a:p>
          <a:p>
            <a:endParaRPr lang="en-US" dirty="0"/>
          </a:p>
          <a:p>
            <a:r>
              <a:rPr lang="en-US" dirty="0"/>
              <a:t>Missing Sequence Values: problem in the use of sequences involves “losing” sequence values when a rollback occurs</a:t>
            </a:r>
          </a:p>
        </p:txBody>
      </p:sp>
    </p:spTree>
    <p:extLst>
      <p:ext uri="{BB962C8B-B14F-4D97-AF65-F5344CB8AC3E}">
        <p14:creationId xmlns:p14="http://schemas.microsoft.com/office/powerpoint/2010/main" val="28541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Synonyms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95"/>
            <a:ext cx="3231120" cy="4442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0243"/>
            <a:ext cx="1580322" cy="39687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89" y="163995"/>
            <a:ext cx="3231120" cy="44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synonym is an alias for another database object. </a:t>
            </a:r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public synonym </a:t>
            </a:r>
            <a:r>
              <a:rPr lang="en-US" dirty="0"/>
              <a:t>is available to all users, while </a:t>
            </a:r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private synonym </a:t>
            </a:r>
            <a:r>
              <a:rPr lang="en-US" dirty="0"/>
              <a:t>is available only to the owner or to the accounts to whom that owner grants </a:t>
            </a:r>
            <a:r>
              <a:rPr lang="en-US" dirty="0" smtClean="0"/>
              <a:t>privileges</a:t>
            </a:r>
          </a:p>
          <a:p>
            <a:endParaRPr lang="en-US" dirty="0"/>
          </a:p>
          <a:p>
            <a:r>
              <a:rPr lang="en-US" dirty="0"/>
              <a:t>A synonym can point to a 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view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sequence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procedure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package</a:t>
            </a:r>
            <a:r>
              <a:rPr lang="en-US" dirty="0"/>
              <a:t> in the local database or, via </a:t>
            </a:r>
            <a:r>
              <a:rPr lang="en-US" dirty="0" smtClean="0"/>
              <a:t>a </a:t>
            </a:r>
            <a:r>
              <a:rPr lang="en-US" dirty="0"/>
              <a:t>database link, to an object in another </a:t>
            </a:r>
            <a:r>
              <a:rPr lang="en-US" dirty="0" smtClean="0"/>
              <a:t>database</a:t>
            </a:r>
          </a:p>
          <a:p>
            <a:r>
              <a:rPr lang="en-US" dirty="0"/>
              <a:t>synonyms in 11g become invalid if the objects they point to are dropped</a:t>
            </a:r>
          </a:p>
        </p:txBody>
      </p:sp>
    </p:spTree>
    <p:extLst>
      <p:ext uri="{BB962C8B-B14F-4D97-AF65-F5344CB8AC3E}">
        <p14:creationId xmlns:p14="http://schemas.microsoft.com/office/powerpoint/2010/main" val="1664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why we need them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9" y="2502134"/>
            <a:ext cx="8964698" cy="34111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" rIns="0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For example, the user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SCOTT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owns a table named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EMP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All users log in to the database under their own username and so must reference the table with the owner as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SCOTT.EMP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But when you create a public synonym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EMP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for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SCOTT.EMP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then:</a:t>
            </a:r>
          </a:p>
          <a:p>
            <a:pPr marL="173736" lvl="1" indent="0">
              <a:lnSpc>
                <a:spcPct val="100000"/>
              </a:lnSpc>
              <a:buClr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Anyone who has privileges on the table can simply reference it in their SQL (or PL/SQL) as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without needing to specify the owner. </a:t>
            </a:r>
          </a:p>
          <a:p>
            <a:pPr marL="173736" lvl="1" indent="0">
              <a:lnSpc>
                <a:spcPct val="100000"/>
              </a:lnSpc>
              <a:buClrTx/>
              <a:buFontTx/>
              <a:buNone/>
            </a:pPr>
            <a:endParaRPr lang="en-US" altLang="en-US" sz="20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173736" lvl="1" indent="0">
              <a:lnSpc>
                <a:spcPct val="100000"/>
              </a:lnSpc>
              <a:buClr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When the statement is parsed, Oracle will resolve the name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via the synonym to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SCOTT.EMP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Dropping 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 SYNONYM [schema.]</a:t>
            </a:r>
            <a:r>
              <a:rPr lang="en-US" dirty="0" err="1">
                <a:solidFill>
                  <a:srgbClr val="0070C0"/>
                </a:solidFill>
              </a:rPr>
              <a:t>synonym_name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FOR [schema.]object[@</a:t>
            </a:r>
            <a:r>
              <a:rPr lang="en-US" dirty="0" err="1" smtClean="0">
                <a:solidFill>
                  <a:srgbClr val="0070C0"/>
                </a:solidFill>
              </a:rPr>
              <a:t>db_link</a:t>
            </a:r>
            <a:r>
              <a:rPr lang="en-US" dirty="0" smtClean="0">
                <a:solidFill>
                  <a:srgbClr val="0070C0"/>
                </a:solidFill>
              </a:rPr>
              <a:t>];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create a public synonym called EMPLOYEES for the table HR.EMPLOYEES, execute the following statement: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8434" y="4732434"/>
            <a:ext cx="4790662" cy="67965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CREATE PUBLIC SYNONYM employees FOR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hr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employees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88434" y="5887933"/>
            <a:ext cx="4790662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48484C"/>
                </a:solidFill>
                <a:effectLst/>
                <a:latin typeface="Menlo"/>
              </a:rPr>
              <a:t>DROP PUBLIC SYNONYM employees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3A1A1"/>
                </a:solidFill>
                <a:effectLst/>
                <a:latin typeface="Menlo"/>
              </a:rPr>
              <a:t>;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Database Links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42" y="200600"/>
            <a:ext cx="5281196" cy="43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Oracle Database link is an object that gives you visibility into another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b="1" dirty="0"/>
              <a:t>Synonyms</a:t>
            </a:r>
            <a:r>
              <a:rPr lang="en-US" dirty="0"/>
              <a:t> can be used to mask the location of the table or view. The source data can reside in a totally different database. Data from another database is accessed using a database </a:t>
            </a:r>
            <a:r>
              <a:rPr lang="en-US" dirty="0" smtClean="0"/>
              <a:t>link</a:t>
            </a:r>
            <a:endParaRPr lang="en-US" dirty="0"/>
          </a:p>
          <a:p>
            <a:r>
              <a:rPr lang="en-US" dirty="0"/>
              <a:t>Like a synonym, the keyword PUBLIC makes the database link available to all users in the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When the CONNECT TO clause is used, it specifies the username and password that will be used to establish a session in the 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29194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exmaples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 PUBLIC DATABASE LINK </a:t>
            </a:r>
            <a:r>
              <a:rPr lang="en-US" sz="2400" b="1" dirty="0" err="1">
                <a:solidFill>
                  <a:srgbClr val="0070C0"/>
                </a:solidFill>
              </a:rPr>
              <a:t>new_jersey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CONNECT TO </a:t>
            </a:r>
            <a:r>
              <a:rPr lang="en-US" dirty="0" err="1">
                <a:solidFill>
                  <a:srgbClr val="0070C0"/>
                </a:solidFill>
              </a:rPr>
              <a:t>home_office</a:t>
            </a:r>
            <a:r>
              <a:rPr lang="en-US" dirty="0">
                <a:solidFill>
                  <a:srgbClr val="0070C0"/>
                </a:solidFill>
              </a:rPr>
              <a:t> IDENTIFIED BY secret USING 'NJ</a:t>
            </a:r>
            <a:r>
              <a:rPr lang="en-US" dirty="0" smtClean="0">
                <a:solidFill>
                  <a:srgbClr val="0070C0"/>
                </a:solidFill>
              </a:rPr>
              <a:t>';</a:t>
            </a:r>
          </a:p>
          <a:p>
            <a:endParaRPr lang="en-US" dirty="0"/>
          </a:p>
          <a:p>
            <a:r>
              <a:rPr lang="en-US" dirty="0" smtClean="0"/>
              <a:t>OR HIDE PASSOWRDS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CREATE PUBLIC DATABASE LINK </a:t>
            </a:r>
            <a:r>
              <a:rPr lang="en-US" sz="2400" b="1" dirty="0" err="1">
                <a:solidFill>
                  <a:srgbClr val="0070C0"/>
                </a:solidFill>
              </a:rPr>
              <a:t>new_jersey</a:t>
            </a:r>
            <a:r>
              <a:rPr lang="en-US" dirty="0">
                <a:solidFill>
                  <a:srgbClr val="0070C0"/>
                </a:solidFill>
              </a:rPr>
              <a:t> USING 'NJ';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Modifying Views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b="1283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bird eye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Creating and Managing Indexes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68553" y="1770489"/>
            <a:ext cx="4389120" cy="37622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6" name="Picture 2" descr="https://www.progress.com/~/media/TutorialImages/ODBC/ruseindx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2258564"/>
            <a:ext cx="4143243" cy="27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for creative people </a:t>
            </a:r>
          </a:p>
          <a:p>
            <a:pPr lvl="1"/>
            <a:r>
              <a:rPr lang="en-US" dirty="0" smtClean="0"/>
              <a:t>Copiers go home</a:t>
            </a:r>
          </a:p>
          <a:p>
            <a:pPr lvl="1"/>
            <a:r>
              <a:rPr lang="en-US" dirty="0" smtClean="0"/>
              <a:t>Only your ideas</a:t>
            </a:r>
          </a:p>
          <a:p>
            <a:pPr lvl="1"/>
            <a:r>
              <a:rPr lang="en-US" dirty="0" smtClean="0"/>
              <a:t>Nothing and I mean nothing should be copied</a:t>
            </a:r>
          </a:p>
          <a:p>
            <a:pPr lvl="1"/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You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Okay I think you got 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Could be your only way to “A”  </a:t>
            </a:r>
          </a:p>
          <a:p>
            <a:pPr lvl="1"/>
            <a:r>
              <a:rPr lang="en-US" dirty="0" smtClean="0"/>
              <a:t>No specific marks (I’ll give for whom ever I feel deserve it)</a:t>
            </a:r>
          </a:p>
          <a:p>
            <a:pPr lvl="1"/>
            <a:r>
              <a:rPr lang="en-US" dirty="0" smtClean="0"/>
              <a:t>The winner will be happy and join </a:t>
            </a:r>
            <a:r>
              <a:rPr lang="en-US" b="1" dirty="0" smtClean="0">
                <a:solidFill>
                  <a:srgbClr val="FF0000"/>
                </a:solidFill>
              </a:rPr>
              <a:t>Caption Sparrow </a:t>
            </a:r>
            <a:r>
              <a:rPr lang="en-US" dirty="0" smtClean="0"/>
              <a:t>in his next expedition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1769165"/>
            <a:ext cx="4389120" cy="4250635"/>
          </a:xfrm>
        </p:spPr>
        <p:txBody>
          <a:bodyPr/>
          <a:lstStyle/>
          <a:p>
            <a:r>
              <a:rPr lang="en-US" dirty="0" smtClean="0"/>
              <a:t>Make an info graph for all topics talked about today and will talk about next week (indices and packages)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19" y="2780263"/>
            <a:ext cx="2991281" cy="37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http://fc08.deviantart.net/fs71/f/2011/296/8/b/captain_jack_sparrow_by_sprspr-d4dpr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9049"/>
            <a:ext cx="12423913" cy="931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CREATE VIEW statement to define a view, which is a logical table based on one or more tables or views.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view contains no data itself.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tables upon which a view is based are called </a:t>
            </a:r>
            <a:r>
              <a:rPr lang="en-US" b="1" dirty="0"/>
              <a:t>base tables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Privilege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view in your own schema, you must have the CREATE VIEW system </a:t>
            </a:r>
            <a:r>
              <a:rPr lang="en-US" b="1" dirty="0"/>
              <a:t>privilege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view in another user's schema, you must have the CREATE ANY VIEW system privilege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 Replace</a:t>
            </a:r>
          </a:p>
          <a:p>
            <a:pPr lvl="1"/>
            <a:r>
              <a:rPr lang="en-US" dirty="0"/>
              <a:t>Specify OR REPLACE to re-create the view if it already exists. </a:t>
            </a:r>
            <a:endParaRPr lang="en-US" dirty="0" smtClean="0"/>
          </a:p>
          <a:p>
            <a:pPr lvl="2"/>
            <a:r>
              <a:rPr lang="en-US" dirty="0" smtClean="0"/>
              <a:t>You </a:t>
            </a:r>
            <a:r>
              <a:rPr lang="en-US" dirty="0"/>
              <a:t>can use this clause to change the definition of an existing view without dropping, re-creating, and </a:t>
            </a:r>
            <a:r>
              <a:rPr lang="en-US" dirty="0" err="1"/>
              <a:t>regranting</a:t>
            </a:r>
            <a:r>
              <a:rPr lang="en-US" dirty="0"/>
              <a:t> object privileges previously granted on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If the view does not exist, CREATE OR REPLACE VIEW is the same as CREATE VIEW.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view does exist, CREATE OR REPLACE VIEW is the same as ALTER VIEW.</a:t>
            </a:r>
          </a:p>
        </p:txBody>
      </p:sp>
    </p:spTree>
    <p:extLst>
      <p:ext uri="{BB962C8B-B14F-4D97-AF65-F5344CB8AC3E}">
        <p14:creationId xmlns:p14="http://schemas.microsoft.com/office/powerpoint/2010/main" val="16702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</a:p>
          <a:p>
            <a:r>
              <a:rPr lang="en-US" dirty="0"/>
              <a:t>    [OR REPLACE]</a:t>
            </a:r>
          </a:p>
          <a:p>
            <a:r>
              <a:rPr lang="en-US" dirty="0"/>
              <a:t>    [ALGORITHM = {UNDEFINED | MERGE | TEMPTABLE}]</a:t>
            </a:r>
          </a:p>
          <a:p>
            <a:r>
              <a:rPr lang="en-US" dirty="0"/>
              <a:t>    [DEFINER = { user | CURRENT_USER }]</a:t>
            </a:r>
          </a:p>
          <a:p>
            <a:r>
              <a:rPr lang="en-US" dirty="0"/>
              <a:t>    [SQL SECURITY { DEFINER | INVOKER }]</a:t>
            </a:r>
          </a:p>
          <a:p>
            <a:r>
              <a:rPr lang="en-US" dirty="0"/>
              <a:t>   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view_name</a:t>
            </a:r>
            <a:r>
              <a:rPr lang="en-US" dirty="0"/>
              <a:t> [(</a:t>
            </a:r>
            <a:r>
              <a:rPr lang="en-US" dirty="0" err="1"/>
              <a:t>column_list</a:t>
            </a:r>
            <a:r>
              <a:rPr lang="en-US" dirty="0"/>
              <a:t>)]</a:t>
            </a:r>
          </a:p>
          <a:p>
            <a:r>
              <a:rPr lang="en-US" dirty="0"/>
              <a:t>   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select_statement</a:t>
            </a:r>
            <a:endParaRPr lang="en-US" dirty="0"/>
          </a:p>
          <a:p>
            <a:r>
              <a:rPr lang="en-US" dirty="0"/>
              <a:t>    [WITH [CASCADED | LOCAL] CHECK OPTION]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01608" y="1615476"/>
            <a:ext cx="3375991" cy="7078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test.v AS SELECT * FROM 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33861" y="4093928"/>
            <a:ext cx="4658139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sales_staff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CHECK OPTION CONSTRAINT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sales_staff_cnst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30898"/>
            <a:ext cx="9720072" cy="1499616"/>
          </a:xfrm>
        </p:spPr>
        <p:txBody>
          <a:bodyPr/>
          <a:lstStyle/>
          <a:p>
            <a:r>
              <a:rPr lang="en-US" dirty="0"/>
              <a:t>constraint 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42391"/>
            <a:ext cx="9720073" cy="5066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query that defines the </a:t>
            </a:r>
            <a:r>
              <a:rPr lang="en-US" dirty="0" err="1"/>
              <a:t>sales_staff</a:t>
            </a:r>
            <a:r>
              <a:rPr lang="en-US" dirty="0"/>
              <a:t> view references only rows in department 10. Furthermore, the CHECK OPTION creates the view with the constraint (named </a:t>
            </a:r>
            <a:r>
              <a:rPr lang="en-US" dirty="0" err="1"/>
              <a:t>sales_staff_cnst</a:t>
            </a:r>
            <a:r>
              <a:rPr lang="en-US" dirty="0"/>
              <a:t>) that INSERT and UPDATE statements issued against the view cannot result in rows that the view cannot select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Sales_staff</a:t>
            </a:r>
            <a:r>
              <a:rPr lang="en-US" dirty="0" smtClean="0"/>
              <a:t> view reference only rows </a:t>
            </a:r>
            <a:r>
              <a:rPr lang="en-US" dirty="0"/>
              <a:t>in department </a:t>
            </a:r>
            <a:r>
              <a:rPr lang="en-US" dirty="0" smtClean="0"/>
              <a:t>10</a:t>
            </a:r>
          </a:p>
          <a:p>
            <a:r>
              <a:rPr lang="en-US" dirty="0"/>
              <a:t>the </a:t>
            </a:r>
            <a:r>
              <a:rPr lang="en-US" b="1" dirty="0"/>
              <a:t>CHECK OPTION </a:t>
            </a:r>
            <a:r>
              <a:rPr lang="en-US" dirty="0"/>
              <a:t>creates the view with the constraint (named </a:t>
            </a:r>
            <a:r>
              <a:rPr lang="en-US" b="1" dirty="0" err="1"/>
              <a:t>sales_staff_cnst</a:t>
            </a:r>
            <a:r>
              <a:rPr lang="en-US" dirty="0"/>
              <a:t>) that INSERT and UPDATE statements issued against the view cannot result in rows that the view cannot </a:t>
            </a:r>
            <a:r>
              <a:rPr lang="en-US" dirty="0" smtClean="0"/>
              <a:t>select.  FOR EXAMPLE</a:t>
            </a:r>
          </a:p>
          <a:p>
            <a:pPr lvl="1"/>
            <a:r>
              <a:rPr lang="en-US" dirty="0"/>
              <a:t>INSERT INTO </a:t>
            </a:r>
            <a:r>
              <a:rPr lang="en-US" sz="2000" b="1" dirty="0" err="1">
                <a:solidFill>
                  <a:srgbClr val="0070C0"/>
                </a:solidFill>
              </a:rPr>
              <a:t>sales_staff</a:t>
            </a:r>
            <a:r>
              <a:rPr lang="en-US" dirty="0"/>
              <a:t> VALUES (7584, 'OSTER', 10</a:t>
            </a:r>
            <a:r>
              <a:rPr lang="en-US" dirty="0" smtClean="0"/>
              <a:t>);   </a:t>
            </a:r>
            <a:r>
              <a:rPr lang="en-US" sz="2400" b="1" dirty="0" smtClean="0">
                <a:solidFill>
                  <a:srgbClr val="00B050"/>
                </a:solidFill>
              </a:rPr>
              <a:t>OKAY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INSERT INTO </a:t>
            </a:r>
            <a:r>
              <a:rPr lang="en-US" sz="2000" b="1" dirty="0" err="1">
                <a:solidFill>
                  <a:srgbClr val="0070C0"/>
                </a:solidFill>
              </a:rPr>
              <a:t>sales_staff</a:t>
            </a:r>
            <a:r>
              <a:rPr lang="en-US" dirty="0"/>
              <a:t> VALUES (7591, 'WILLIAMS', 30</a:t>
            </a:r>
            <a:r>
              <a:rPr lang="en-US" dirty="0" smtClean="0"/>
              <a:t>); 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24540" y="2662694"/>
            <a:ext cx="4658139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altLang="en-US" sz="2000" b="1" dirty="0" err="1">
                <a:solidFill>
                  <a:srgbClr val="0070C0"/>
                </a:solidFill>
              </a:rPr>
              <a:t>sales_staff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CHECK OPTION CONSTRAINT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sales_staff_cnst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are updateable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VIEW is constructed </a:t>
            </a:r>
            <a:r>
              <a:rPr lang="en-US" dirty="0"/>
              <a:t>specifying the </a:t>
            </a:r>
            <a:r>
              <a:rPr lang="en-US" b="1" dirty="0"/>
              <a:t>WITH READ ONLY </a:t>
            </a:r>
            <a:r>
              <a:rPr lang="en-US" dirty="0"/>
              <a:t>clause, which prevents any </a:t>
            </a:r>
            <a:r>
              <a:rPr lang="en-US" u="sng" dirty="0"/>
              <a:t>updates</a:t>
            </a:r>
            <a:r>
              <a:rPr lang="en-US" dirty="0"/>
              <a:t>, </a:t>
            </a:r>
            <a:r>
              <a:rPr lang="en-US" u="sng" dirty="0"/>
              <a:t>inserts</a:t>
            </a:r>
            <a:r>
              <a:rPr lang="en-US" dirty="0"/>
              <a:t>, or </a:t>
            </a:r>
            <a:r>
              <a:rPr lang="en-US" u="sng" dirty="0"/>
              <a:t>deletes</a:t>
            </a:r>
            <a:r>
              <a:rPr lang="en-US" dirty="0"/>
              <a:t> from being done to the base table through the view. If no WITH clause is specified, the view, with some restrictions, is inherently updatable.</a:t>
            </a:r>
          </a:p>
        </p:txBody>
      </p:sp>
    </p:spTree>
    <p:extLst>
      <p:ext uri="{BB962C8B-B14F-4D97-AF65-F5344CB8AC3E}">
        <p14:creationId xmlns:p14="http://schemas.microsoft.com/office/powerpoint/2010/main" val="33049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division1_staff AS</a:t>
            </a:r>
          </a:p>
          <a:p>
            <a:r>
              <a:rPr lang="en-US" dirty="0"/>
              <a:t>      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empno</a:t>
            </a:r>
            <a:r>
              <a:rPr lang="en-US" dirty="0"/>
              <a:t>, job,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      FROM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dept</a:t>
            </a:r>
            <a:endParaRPr lang="en-US" dirty="0"/>
          </a:p>
          <a:p>
            <a:r>
              <a:rPr lang="en-US" dirty="0"/>
              <a:t>      WHERE </a:t>
            </a:r>
            <a:r>
              <a:rPr lang="en-US" dirty="0" err="1"/>
              <a:t>emp.deptno</a:t>
            </a:r>
            <a:r>
              <a:rPr lang="en-US" dirty="0"/>
              <a:t> IN (10, 30)</a:t>
            </a:r>
          </a:p>
          <a:p>
            <a:r>
              <a:rPr lang="en-US" dirty="0"/>
              <a:t>         AND </a:t>
            </a:r>
            <a:r>
              <a:rPr lang="en-US" dirty="0" err="1"/>
              <a:t>emp.deptno</a:t>
            </a:r>
            <a:r>
              <a:rPr lang="en-US" dirty="0"/>
              <a:t> = </a:t>
            </a:r>
            <a:r>
              <a:rPr lang="en-US" dirty="0" err="1"/>
              <a:t>dept.deptno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More than one base table is used to create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Expansion of Defining Queries at View Creation Time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view is created, Oracle Database expands any wildcard (*) in a top-level view query into a column </a:t>
            </a:r>
            <a:r>
              <a:rPr lang="en-US" dirty="0" smtClean="0"/>
              <a:t>list</a:t>
            </a:r>
          </a:p>
          <a:p>
            <a:endParaRPr lang="en-US" dirty="0"/>
          </a:p>
          <a:p>
            <a:pPr lvl="1"/>
            <a:r>
              <a:rPr lang="en-US" dirty="0"/>
              <a:t>CREATE VIEW </a:t>
            </a:r>
            <a:r>
              <a:rPr lang="en-US" dirty="0" err="1"/>
              <a:t>dept</a:t>
            </a:r>
            <a:r>
              <a:rPr lang="en-US" dirty="0"/>
              <a:t> AS SELECT * FROM </a:t>
            </a:r>
            <a:r>
              <a:rPr lang="en-US" dirty="0" err="1"/>
              <a:t>scott.dept</a:t>
            </a:r>
            <a:r>
              <a:rPr lang="en-US" dirty="0" smtClean="0"/>
              <a:t>; 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is expanded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"DEPTNO", "DNAME", "LOC" FROM </a:t>
            </a:r>
            <a:r>
              <a:rPr lang="en-US" dirty="0" err="1"/>
              <a:t>scott.dept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83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389</TotalTime>
  <Words>1797</Words>
  <Application>Microsoft Office PowerPoint</Application>
  <PresentationFormat>Widescreen</PresentationFormat>
  <Paragraphs>270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Courier New</vt:lpstr>
      <vt:lpstr>Helvetica</vt:lpstr>
      <vt:lpstr>Menlo</vt:lpstr>
      <vt:lpstr>Tahoma</vt:lpstr>
      <vt:lpstr>Tw Cen MT</vt:lpstr>
      <vt:lpstr>Tw Cen MT Condensed</vt:lpstr>
      <vt:lpstr>Wingdings</vt:lpstr>
      <vt:lpstr>Wingdings 3</vt:lpstr>
      <vt:lpstr>Integral</vt:lpstr>
      <vt:lpstr>Oracle Schema Objects</vt:lpstr>
      <vt:lpstr>OVERVIEW</vt:lpstr>
      <vt:lpstr>Creating and Modifying Views</vt:lpstr>
      <vt:lpstr>CREATE VIEW</vt:lpstr>
      <vt:lpstr>CREATE VIEW Syntax</vt:lpstr>
      <vt:lpstr>constraint and views</vt:lpstr>
      <vt:lpstr>VIEWS are updateable</vt:lpstr>
      <vt:lpstr>join views</vt:lpstr>
      <vt:lpstr>Expansion of Defining Queries at View Creation Time </vt:lpstr>
      <vt:lpstr>Replacing Views</vt:lpstr>
      <vt:lpstr>Using Views in Queries</vt:lpstr>
      <vt:lpstr>Key-Preserved Tables</vt:lpstr>
      <vt:lpstr>Join view &amp; UPDATE Statements </vt:lpstr>
      <vt:lpstr>Join view &amp; delete Statements </vt:lpstr>
      <vt:lpstr>Join view &amp; INSERT Statements </vt:lpstr>
      <vt:lpstr>Altering &amp; dropping Views</vt:lpstr>
      <vt:lpstr>Other stuff</vt:lpstr>
      <vt:lpstr>Creating and Managing Sequences</vt:lpstr>
      <vt:lpstr>Creating and dropping Sequences</vt:lpstr>
      <vt:lpstr>Using sequences</vt:lpstr>
      <vt:lpstr>Use sequences in dml</vt:lpstr>
      <vt:lpstr>Sequences pitfall</vt:lpstr>
      <vt:lpstr>Creating and Managing Synonyms</vt:lpstr>
      <vt:lpstr>Synonyms</vt:lpstr>
      <vt:lpstr>Example why we need them</vt:lpstr>
      <vt:lpstr>Creating and Dropping Synonyms</vt:lpstr>
      <vt:lpstr>Creating Database Links</vt:lpstr>
      <vt:lpstr>Database links</vt:lpstr>
      <vt:lpstr>exmaples</vt:lpstr>
      <vt:lpstr>Next time</vt:lpstr>
      <vt:lpstr>assignment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Schema Objects</dc:title>
  <dc:creator>Omar</dc:creator>
  <cp:lastModifiedBy>Omar</cp:lastModifiedBy>
  <cp:revision>16</cp:revision>
  <dcterms:created xsi:type="dcterms:W3CDTF">2014-10-20T18:33:50Z</dcterms:created>
  <dcterms:modified xsi:type="dcterms:W3CDTF">2014-10-21T01:03:31Z</dcterms:modified>
</cp:coreProperties>
</file>