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4"/>
  </p:notesMasterIdLst>
  <p:sldIdLst>
    <p:sldId id="256" r:id="rId2"/>
    <p:sldId id="307" r:id="rId3"/>
    <p:sldId id="308" r:id="rId4"/>
    <p:sldId id="269" r:id="rId5"/>
    <p:sldId id="270" r:id="rId6"/>
    <p:sldId id="271" r:id="rId7"/>
    <p:sldId id="306" r:id="rId8"/>
    <p:sldId id="301" r:id="rId9"/>
    <p:sldId id="302" r:id="rId10"/>
    <p:sldId id="303" r:id="rId11"/>
    <p:sldId id="304" r:id="rId12"/>
    <p:sldId id="305" r:id="rId13"/>
    <p:sldId id="272" r:id="rId14"/>
    <p:sldId id="273" r:id="rId15"/>
    <p:sldId id="274" r:id="rId16"/>
    <p:sldId id="309" r:id="rId17"/>
    <p:sldId id="310" r:id="rId18"/>
    <p:sldId id="312" r:id="rId19"/>
    <p:sldId id="313" r:id="rId20"/>
    <p:sldId id="314" r:id="rId21"/>
    <p:sldId id="316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19" r:id="rId44"/>
    <p:sldId id="257" r:id="rId45"/>
    <p:sldId id="258" r:id="rId46"/>
    <p:sldId id="259" r:id="rId47"/>
    <p:sldId id="260" r:id="rId48"/>
    <p:sldId id="300" r:id="rId49"/>
    <p:sldId id="267" r:id="rId50"/>
    <p:sldId id="268" r:id="rId51"/>
    <p:sldId id="317" r:id="rId52"/>
    <p:sldId id="3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BF22-BC27-44DC-920F-9FBBE90DD44A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229AE-D126-40AB-8CEF-5DC81617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2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9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1DB8267E-4F0A-403C-9475-6FD2723FEF37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09AC9FE3-C7D2-45A0-8B48-3AC064F99827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1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E4296E58-2E08-487E-BE41-91335C635555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4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2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8F76A327-EFA4-4F73-9C29-3D7D7FC2FDB8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739FFF92-47FD-411D-8A74-7D5DD212615B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8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0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F1CD0C7-1323-482A-BC9C-23C0A03C15F1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0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0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0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6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2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2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2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1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4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4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8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3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8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6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13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1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40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performs an implicit data type conversion when required.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8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18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17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40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56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3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22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3CDFBF98-D2D8-49E3-A006-744FE976567C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A90BB0E8-FCE0-4D23-87A6-5C6D72A7109E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229AE-D126-40AB-8CEF-5DC81617E6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B234B-C861-47E1-AA14-C7DF563078F6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D306-9210-47B2-BBFE-991DE81D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RDBMS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recycle bin </a:t>
            </a:r>
            <a:r>
              <a:rPr lang="en-US" dirty="0"/>
              <a:t>concept introduced with Oracle Database </a:t>
            </a:r>
            <a:r>
              <a:rPr lang="en-US" dirty="0" smtClean="0"/>
              <a:t>10</a:t>
            </a:r>
            <a:r>
              <a:rPr lang="en-US" i="1" dirty="0" smtClean="0"/>
              <a:t>g</a:t>
            </a:r>
          </a:p>
          <a:p>
            <a:pPr lvl="1"/>
            <a:r>
              <a:rPr lang="en-US" i="1" dirty="0" smtClean="0"/>
              <a:t>Maintains all dropped tables in the recycle bin</a:t>
            </a:r>
          </a:p>
          <a:p>
            <a:pPr lvl="2"/>
            <a:r>
              <a:rPr lang="en-US" dirty="0"/>
              <a:t>considerably increase the space used in your database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Use purge command to remove old entries form the 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0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Guarding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fully control the access to your data. You can grant other users privileges to </a:t>
            </a:r>
            <a:r>
              <a:rPr lang="en-US" dirty="0" smtClean="0"/>
              <a:t>perform specific </a:t>
            </a:r>
            <a:r>
              <a:rPr lang="en-US" dirty="0"/>
              <a:t>functions (such as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b="1" dirty="0"/>
              <a:t>insert</a:t>
            </a:r>
            <a:r>
              <a:rPr lang="en-US" dirty="0"/>
              <a:t>, and so on) on your objects</a:t>
            </a:r>
          </a:p>
        </p:txBody>
      </p:sp>
    </p:spTree>
    <p:extLst>
      <p:ext uri="{BB962C8B-B14F-4D97-AF65-F5344CB8AC3E}">
        <p14:creationId xmlns:p14="http://schemas.microsoft.com/office/powerpoint/2010/main" val="14496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Programmatic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Oracle supports a wide array of programmatic access methods. </a:t>
            </a:r>
            <a:endParaRPr lang="en-US" dirty="0" smtClean="0"/>
          </a:p>
          <a:p>
            <a:pPr lvl="1"/>
            <a:r>
              <a:rPr lang="en-US" b="1" dirty="0"/>
              <a:t>The SQL language</a:t>
            </a:r>
          </a:p>
          <a:p>
            <a:pPr lvl="1"/>
            <a:r>
              <a:rPr lang="en-US" b="1" dirty="0" smtClean="0"/>
              <a:t>PL/SQL</a:t>
            </a:r>
          </a:p>
          <a:p>
            <a:pPr lvl="2"/>
            <a:r>
              <a:rPr lang="en-US" dirty="0" smtClean="0"/>
              <a:t>You can use PL/SQL to create stored procedures and functions</a:t>
            </a:r>
          </a:p>
          <a:p>
            <a:pPr lvl="1"/>
            <a:r>
              <a:rPr lang="en-US" b="1" dirty="0"/>
              <a:t>Dynamic </a:t>
            </a:r>
            <a:r>
              <a:rPr lang="en-US" b="1" dirty="0" smtClean="0"/>
              <a:t>SQL</a:t>
            </a:r>
          </a:p>
          <a:p>
            <a:pPr lvl="2"/>
            <a:r>
              <a:rPr lang="en-US" dirty="0"/>
              <a:t>You can generate SQL at run time and pass it to procedures that </a:t>
            </a:r>
            <a:r>
              <a:rPr lang="en-US" dirty="0" smtClean="0"/>
              <a:t>execute it </a:t>
            </a:r>
            <a:r>
              <a:rPr lang="en-US" dirty="0"/>
              <a:t>via dynamic </a:t>
            </a:r>
            <a:r>
              <a:rPr lang="en-US" dirty="0" smtClean="0"/>
              <a:t>SQL</a:t>
            </a:r>
          </a:p>
          <a:p>
            <a:pPr lvl="1"/>
            <a:r>
              <a:rPr lang="en-US" b="1" dirty="0" smtClean="0"/>
              <a:t>SQL*Plus</a:t>
            </a:r>
          </a:p>
          <a:p>
            <a:pPr lvl="2"/>
            <a:r>
              <a:rPr lang="en-US" dirty="0"/>
              <a:t>simple interface to </a:t>
            </a:r>
            <a:r>
              <a:rPr lang="en-US" dirty="0" smtClean="0"/>
              <a:t>the Oracle database</a:t>
            </a:r>
          </a:p>
          <a:p>
            <a:pPr lvl="1"/>
            <a:r>
              <a:rPr lang="en-US" b="1" dirty="0"/>
              <a:t>Java and </a:t>
            </a:r>
            <a:r>
              <a:rPr lang="en-US" b="1" dirty="0" smtClean="0"/>
              <a:t>JDBC</a:t>
            </a:r>
          </a:p>
          <a:p>
            <a:pPr lvl="1"/>
            <a:r>
              <a:rPr lang="en-US" b="1" dirty="0" smtClean="0"/>
              <a:t>XML</a:t>
            </a:r>
          </a:p>
          <a:p>
            <a:pPr lvl="1"/>
            <a:r>
              <a:rPr lang="en-US" b="1" dirty="0" smtClean="0"/>
              <a:t>Data Pump</a:t>
            </a:r>
          </a:p>
          <a:p>
            <a:pPr lvl="2"/>
            <a:r>
              <a:rPr lang="en-US" dirty="0"/>
              <a:t>Data Pump Import and Data Pump Export, both introduced in </a:t>
            </a:r>
            <a:r>
              <a:rPr lang="en-US" dirty="0" smtClean="0"/>
              <a:t>Oracle 10</a:t>
            </a:r>
            <a:r>
              <a:rPr lang="en-US" i="1" dirty="0" smtClean="0"/>
              <a:t>g</a:t>
            </a:r>
            <a:endParaRPr lang="en-US" b="1" dirty="0" smtClean="0"/>
          </a:p>
          <a:p>
            <a:pPr lvl="1"/>
            <a:r>
              <a:rPr lang="en-US" b="1" dirty="0"/>
              <a:t>Object-oriented SQL and </a:t>
            </a:r>
            <a:r>
              <a:rPr lang="en-US" b="1" dirty="0" smtClean="0"/>
              <a:t>PL/SQL</a:t>
            </a:r>
          </a:p>
          <a:p>
            <a:pPr lvl="1"/>
            <a:r>
              <a:rPr lang="en-US" b="1" dirty="0" smtClean="0"/>
              <a:t>SQL*Loader</a:t>
            </a:r>
          </a:p>
          <a:p>
            <a:pPr lvl="2"/>
            <a:r>
              <a:rPr lang="en-US" dirty="0"/>
              <a:t>You can use SQL*Loader to quickly load flat files into Oracle </a:t>
            </a:r>
            <a:r>
              <a:rPr lang="en-US" dirty="0" smtClean="0"/>
              <a:t>tables</a:t>
            </a:r>
          </a:p>
          <a:p>
            <a:pPr lvl="1"/>
            <a:r>
              <a:rPr lang="en-US" b="1" dirty="0"/>
              <a:t>External programs and </a:t>
            </a:r>
            <a:r>
              <a:rPr lang="en-US" b="1" dirty="0" smtClean="0"/>
              <a:t>procedures</a:t>
            </a:r>
          </a:p>
          <a:p>
            <a:pPr lvl="2"/>
            <a:r>
              <a:rPr lang="en-US" dirty="0"/>
              <a:t>You can embed SQL within external </a:t>
            </a:r>
            <a:r>
              <a:rPr lang="en-US" dirty="0" smtClean="0"/>
              <a:t>programs</a:t>
            </a:r>
          </a:p>
          <a:p>
            <a:pPr lvl="1"/>
            <a:r>
              <a:rPr lang="en-US" b="1" dirty="0" smtClean="0"/>
              <a:t>UTL_MAIL</a:t>
            </a:r>
          </a:p>
          <a:p>
            <a:pPr lvl="2"/>
            <a:r>
              <a:rPr lang="en-US" dirty="0"/>
              <a:t>A package introduced in Oracle Database 10</a:t>
            </a:r>
            <a:r>
              <a:rPr lang="en-US" i="1" dirty="0"/>
              <a:t>g, </a:t>
            </a:r>
            <a:r>
              <a:rPr lang="en-US" dirty="0"/>
              <a:t>UTL_MAIL allows a </a:t>
            </a:r>
            <a:r>
              <a:rPr lang="en-US" dirty="0" smtClean="0"/>
              <a:t>PL/SQL application </a:t>
            </a:r>
            <a:r>
              <a:rPr lang="en-US" dirty="0"/>
              <a:t>developer to send e-mails without having to know how to use the </a:t>
            </a:r>
            <a:r>
              <a:rPr lang="en-US" dirty="0" smtClean="0"/>
              <a:t>underlying SMTP </a:t>
            </a:r>
            <a:r>
              <a:rPr lang="en-US" dirty="0"/>
              <a:t>protocol stack.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9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/>
              </a:rPr>
              <a:t>Instances and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Similar to types and variables in programming languages</a:t>
            </a:r>
          </a:p>
          <a:p>
            <a:pPr>
              <a:defRPr/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/>
              <a:t>– the logical structure of the database</a:t>
            </a:r>
            <a:endParaRPr lang="en-US" sz="1600" b="1" dirty="0"/>
          </a:p>
          <a:p>
            <a:pPr lvl="1">
              <a:defRPr/>
            </a:pPr>
            <a:r>
              <a:rPr lang="en-US" sz="2400" dirty="0"/>
              <a:t>Example: The database consists of information about a set of customers and accounts and the relationship between them</a:t>
            </a:r>
          </a:p>
          <a:p>
            <a:pPr lvl="1">
              <a:defRPr/>
            </a:pPr>
            <a:r>
              <a:rPr lang="en-US" sz="2400" dirty="0"/>
              <a:t>Analogous to </a:t>
            </a:r>
            <a:r>
              <a:rPr lang="en-US" sz="2400" b="1" dirty="0"/>
              <a:t>type</a:t>
            </a:r>
            <a:r>
              <a:rPr lang="en-US" sz="2400" dirty="0"/>
              <a:t> information of a variable in a program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000099"/>
                </a:solidFill>
              </a:rPr>
              <a:t>Instance</a:t>
            </a:r>
            <a:r>
              <a:rPr lang="en-US" sz="2400" dirty="0" smtClean="0"/>
              <a:t> </a:t>
            </a:r>
            <a:r>
              <a:rPr lang="en-US" sz="2400" dirty="0"/>
              <a:t>– the actual content of the database at a particular point in time</a:t>
            </a:r>
            <a:endParaRPr lang="en-US" sz="1600" b="1" dirty="0"/>
          </a:p>
          <a:p>
            <a:pPr lvl="1">
              <a:defRPr/>
            </a:pPr>
            <a:r>
              <a:rPr lang="en-US" sz="2400" dirty="0"/>
              <a:t>Analogous to the value of a variable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997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Relational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82748"/>
            <a:ext cx="7661275" cy="89693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Relational model (Chapter 2)</a:t>
            </a:r>
          </a:p>
          <a:p>
            <a:r>
              <a:rPr lang="en-US" altLang="en-US" dirty="0" smtClean="0"/>
              <a:t>Example of tabular data in the relational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22641" y="1944661"/>
            <a:ext cx="5753893" cy="3989609"/>
            <a:chOff x="1408907" y="1649191"/>
            <a:chExt cx="6165056" cy="4265623"/>
          </a:xfrm>
        </p:grpSpPr>
        <p:sp>
          <p:nvSpPr>
            <p:cNvPr id="12292" name="Line 31"/>
            <p:cNvSpPr>
              <a:spLocks noChangeShapeType="1"/>
            </p:cNvSpPr>
            <p:nvPr/>
          </p:nvSpPr>
          <p:spPr bwMode="auto">
            <a:xfrm flipH="1">
              <a:off x="4398963" y="1936528"/>
              <a:ext cx="85725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3" name="Text Box 32"/>
            <p:cNvSpPr txBox="1">
              <a:spLocks noChangeArrowheads="1"/>
            </p:cNvSpPr>
            <p:nvPr/>
          </p:nvSpPr>
          <p:spPr bwMode="auto">
            <a:xfrm>
              <a:off x="4800600" y="1649191"/>
              <a:ext cx="9842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Columns</a:t>
              </a:r>
            </a:p>
          </p:txBody>
        </p:sp>
        <p:sp>
          <p:nvSpPr>
            <p:cNvPr id="12294" name="Line 33"/>
            <p:cNvSpPr>
              <a:spLocks noChangeShapeType="1"/>
            </p:cNvSpPr>
            <p:nvPr/>
          </p:nvSpPr>
          <p:spPr bwMode="auto">
            <a:xfrm flipH="1">
              <a:off x="3514725" y="1965103"/>
              <a:ext cx="1509713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2295" name="Picture 37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30"/>
            <a:stretch>
              <a:fillRect/>
            </a:stretch>
          </p:blipFill>
          <p:spPr bwMode="auto">
            <a:xfrm>
              <a:off x="1408907" y="2581940"/>
              <a:ext cx="4918074" cy="333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Text Box 38"/>
            <p:cNvSpPr txBox="1">
              <a:spLocks noChangeArrowheads="1"/>
            </p:cNvSpPr>
            <p:nvPr/>
          </p:nvSpPr>
          <p:spPr bwMode="auto">
            <a:xfrm>
              <a:off x="6884988" y="2769191"/>
              <a:ext cx="688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Rows</a:t>
              </a:r>
            </a:p>
          </p:txBody>
        </p:sp>
        <p:sp>
          <p:nvSpPr>
            <p:cNvPr id="12297" name="Line 39"/>
            <p:cNvSpPr>
              <a:spLocks noChangeShapeType="1"/>
            </p:cNvSpPr>
            <p:nvPr/>
          </p:nvSpPr>
          <p:spPr bwMode="auto">
            <a:xfrm flipH="1">
              <a:off x="6356351" y="2943816"/>
              <a:ext cx="527050" cy="28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40"/>
            <p:cNvSpPr>
              <a:spLocks noChangeShapeType="1"/>
            </p:cNvSpPr>
            <p:nvPr/>
          </p:nvSpPr>
          <p:spPr bwMode="auto">
            <a:xfrm flipH="1">
              <a:off x="6369051" y="3020016"/>
              <a:ext cx="527050" cy="2416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1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A Sample Relational Database</a:t>
            </a:r>
          </a:p>
        </p:txBody>
      </p:sp>
      <p:pic>
        <p:nvPicPr>
          <p:cNvPr id="13315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676400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two completely separate and independent tables. Each contains its own information</a:t>
            </a:r>
          </a:p>
          <a:p>
            <a:r>
              <a:rPr lang="en-US" dirty="0"/>
              <a:t>in columns and rows. The tables have one significant thing in </a:t>
            </a:r>
            <a:r>
              <a:rPr lang="en-US" dirty="0" smtClean="0"/>
              <a:t>common?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would you find out the list of professors in the Taylor building?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the tables are independent, you can easily see that they are related. The </a:t>
            </a:r>
            <a:r>
              <a:rPr lang="en-US" b="1" dirty="0" smtClean="0"/>
              <a:t>department name</a:t>
            </a:r>
            <a:r>
              <a:rPr lang="en-US" dirty="0" smtClean="0"/>
              <a:t> in </a:t>
            </a:r>
            <a:r>
              <a:rPr lang="en-US" dirty="0"/>
              <a:t>one table is </a:t>
            </a:r>
            <a:r>
              <a:rPr lang="en-US" i="1" dirty="0"/>
              <a:t>related </a:t>
            </a:r>
            <a:r>
              <a:rPr lang="en-US" dirty="0"/>
              <a:t>to the </a:t>
            </a:r>
            <a:r>
              <a:rPr lang="en-US" b="1" dirty="0" smtClean="0"/>
              <a:t>department name </a:t>
            </a:r>
            <a:r>
              <a:rPr lang="en-US" dirty="0"/>
              <a:t>in the other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relationship </a:t>
            </a:r>
            <a:r>
              <a:rPr lang="en-US" dirty="0" smtClean="0"/>
              <a:t>is the </a:t>
            </a:r>
            <a:r>
              <a:rPr lang="en-US" dirty="0"/>
              <a:t>basis for the name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relational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/>
            <a:r>
              <a:rPr lang="en-US" dirty="0"/>
              <a:t>sometimes called a </a:t>
            </a:r>
            <a:r>
              <a:rPr lang="en-US" i="1" dirty="0"/>
              <a:t>relational </a:t>
            </a:r>
            <a:r>
              <a:rPr lang="en-US" i="1" dirty="0" smtClean="0"/>
              <a:t>model</a:t>
            </a:r>
          </a:p>
          <a:p>
            <a:pPr lvl="1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Database Design?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altLang="en-US" smtClean="0"/>
              <a:t>Is there any problem with this design?</a:t>
            </a:r>
          </a:p>
        </p:txBody>
      </p:sp>
      <p:pic>
        <p:nvPicPr>
          <p:cNvPr id="18436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719263"/>
            <a:ext cx="70231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1223963" y="5967413"/>
            <a:ext cx="6911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What happen if we change the value of the Physics Department budget</a:t>
            </a:r>
          </a:p>
        </p:txBody>
      </p:sp>
    </p:spTree>
    <p:extLst>
      <p:ext uri="{BB962C8B-B14F-4D97-AF65-F5344CB8AC3E}">
        <p14:creationId xmlns:p14="http://schemas.microsoft.com/office/powerpoint/2010/main" val="4894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Normalization is the process of putting things right, making them </a:t>
            </a:r>
            <a:r>
              <a:rPr lang="en-US" dirty="0" smtClean="0"/>
              <a:t>normal</a:t>
            </a:r>
          </a:p>
          <a:p>
            <a:endParaRPr lang="en-US" dirty="0"/>
          </a:p>
          <a:p>
            <a:r>
              <a:rPr lang="en-US" dirty="0" smtClean="0"/>
              <a:t>Breaking a table into multiple tables</a:t>
            </a:r>
          </a:p>
          <a:p>
            <a:endParaRPr lang="en-US" dirty="0"/>
          </a:p>
          <a:p>
            <a:r>
              <a:rPr lang="en-US" dirty="0"/>
              <a:t>Normalization is usually discussed in terms of </a:t>
            </a:r>
            <a:r>
              <a:rPr lang="en-US" i="1" dirty="0"/>
              <a:t>form</a:t>
            </a:r>
            <a:r>
              <a:rPr lang="en-US" dirty="0"/>
              <a:t>: </a:t>
            </a:r>
            <a:r>
              <a:rPr lang="en-US" b="1" dirty="0"/>
              <a:t>First</a:t>
            </a:r>
            <a:r>
              <a:rPr lang="en-US" dirty="0"/>
              <a:t>, </a:t>
            </a:r>
            <a:r>
              <a:rPr lang="en-US" b="1" dirty="0"/>
              <a:t>Second</a:t>
            </a:r>
            <a:r>
              <a:rPr lang="en-US" dirty="0"/>
              <a:t>, and </a:t>
            </a:r>
            <a:r>
              <a:rPr lang="en-US" b="1" dirty="0"/>
              <a:t>Third</a:t>
            </a:r>
            <a:r>
              <a:rPr lang="en-US" dirty="0"/>
              <a:t> Normal Form </a:t>
            </a:r>
            <a:r>
              <a:rPr lang="en-US" dirty="0" smtClean="0"/>
              <a:t>are the </a:t>
            </a:r>
            <a:r>
              <a:rPr lang="en-US" dirty="0"/>
              <a:t>most common, with Third representing the most highly normalized 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6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Oracle makes it slightly easier to remember table and column names by ignoring whether </a:t>
            </a:r>
            <a:r>
              <a:rPr lang="en-US" dirty="0" smtClean="0"/>
              <a:t>you type </a:t>
            </a:r>
            <a:r>
              <a:rPr lang="en-US" dirty="0"/>
              <a:t>in capital letters, small letters, or a mixture of the two. It stores table and column names in </a:t>
            </a:r>
            <a:r>
              <a:rPr lang="en-US" dirty="0" smtClean="0"/>
              <a:t>its internal </a:t>
            </a:r>
            <a:r>
              <a:rPr lang="en-US" dirty="0"/>
              <a:t>data dictionary in </a:t>
            </a:r>
            <a:r>
              <a:rPr lang="en-US" dirty="0" smtClean="0"/>
              <a:t>uppercase</a:t>
            </a:r>
          </a:p>
          <a:p>
            <a:pPr lvl="1"/>
            <a:r>
              <a:rPr lang="en-US" dirty="0"/>
              <a:t>When you type a query, it instantly converts the table </a:t>
            </a:r>
            <a:r>
              <a:rPr lang="en-US" dirty="0" smtClean="0"/>
              <a:t>and column </a:t>
            </a:r>
            <a:r>
              <a:rPr lang="en-US" dirty="0"/>
              <a:t>names to </a:t>
            </a:r>
            <a:r>
              <a:rPr lang="en-US" dirty="0" smtClean="0"/>
              <a:t>uppercase</a:t>
            </a:r>
          </a:p>
          <a:p>
            <a:r>
              <a:rPr lang="en-US" dirty="0" smtClean="0"/>
              <a:t>“</a:t>
            </a:r>
            <a:r>
              <a:rPr lang="en-US" dirty="0"/>
              <a:t>The basic approach to naming is to choose </a:t>
            </a:r>
            <a:r>
              <a:rPr lang="en-US" b="1" dirty="0"/>
              <a:t>meaningful</a:t>
            </a:r>
            <a:r>
              <a:rPr lang="en-US" dirty="0"/>
              <a:t>, </a:t>
            </a:r>
            <a:r>
              <a:rPr lang="en-US" b="1" dirty="0"/>
              <a:t>memorable</a:t>
            </a:r>
            <a:r>
              <a:rPr lang="en-US" dirty="0"/>
              <a:t>, and </a:t>
            </a:r>
            <a:r>
              <a:rPr lang="en-US" b="1" dirty="0"/>
              <a:t>descriptive</a:t>
            </a:r>
            <a:r>
              <a:rPr lang="en-US" dirty="0"/>
              <a:t> </a:t>
            </a:r>
            <a:r>
              <a:rPr lang="en-US" b="1" dirty="0" smtClean="0"/>
              <a:t>readable</a:t>
            </a:r>
            <a:r>
              <a:rPr lang="en-US" dirty="0" smtClean="0"/>
              <a:t> names</a:t>
            </a:r>
            <a:r>
              <a:rPr lang="en-US" dirty="0"/>
              <a:t>, avoiding abbreviations and codes, and using underscores either consistently or not at all.</a:t>
            </a:r>
          </a:p>
        </p:txBody>
      </p:sp>
    </p:spTree>
    <p:extLst>
      <p:ext uri="{BB962C8B-B14F-4D97-AF65-F5344CB8AC3E}">
        <p14:creationId xmlns:p14="http://schemas.microsoft.com/office/powerpoint/2010/main" val="30517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in/keep/out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399"/>
            <a:ext cx="3352800" cy="464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relational database management system </a:t>
            </a:r>
            <a:r>
              <a:rPr lang="en-US" dirty="0"/>
              <a:t>(</a:t>
            </a:r>
            <a:r>
              <a:rPr lang="en-US" i="1" dirty="0"/>
              <a:t>RDBMS</a:t>
            </a:r>
            <a:r>
              <a:rPr lang="en-US" dirty="0"/>
              <a:t>) such as Oracle gives you a way of </a:t>
            </a:r>
            <a:r>
              <a:rPr lang="en-US" dirty="0" smtClean="0"/>
              <a:t>doing these </a:t>
            </a:r>
            <a:r>
              <a:rPr lang="en-US" dirty="0"/>
              <a:t>tasks in an understandable and reasonably uncomplicated way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06" y="2286000"/>
            <a:ext cx="525596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81600" y="5486400"/>
            <a:ext cx="3720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Everyone Has “Data”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746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 dirty="0" smtClean="0">
                <a:solidFill>
                  <a:srgbClr val="000099"/>
                </a:solidFill>
                <a:sym typeface="Symbol" pitchFamily="18" charset="2"/>
              </a:rPr>
              <a:t>Superkey</a:t>
            </a:r>
            <a:r>
              <a:rPr lang="en-US" altLang="en-US" i="1" dirty="0" smtClean="0">
                <a:sym typeface="Symbol" pitchFamily="18" charset="2"/>
              </a:rPr>
              <a:t>: a set of one or more attributes that allow us to uniquely identify a tuple in a relation.</a:t>
            </a:r>
          </a:p>
          <a:p>
            <a:pPr lvl="2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Example:  {</a:t>
            </a:r>
            <a:r>
              <a:rPr lang="en-US" altLang="en-US" i="1" dirty="0" smtClean="0">
                <a:sym typeface="Symbol" pitchFamily="18" charset="2"/>
              </a:rPr>
              <a:t>ID</a:t>
            </a:r>
            <a:r>
              <a:rPr lang="en-US" altLang="en-US" dirty="0" smtClean="0">
                <a:sym typeface="Symbol" pitchFamily="18" charset="2"/>
              </a:rPr>
              <a:t>} and {</a:t>
            </a:r>
            <a:r>
              <a:rPr lang="en-US" altLang="en-US" dirty="0" err="1" smtClean="0">
                <a:sym typeface="Symbol" pitchFamily="18" charset="2"/>
              </a:rPr>
              <a:t>ID,name</a:t>
            </a:r>
            <a:r>
              <a:rPr lang="en-US" altLang="en-US" dirty="0" smtClean="0">
                <a:sym typeface="Symbol" pitchFamily="18" charset="2"/>
              </a:rPr>
              <a:t>} are both </a:t>
            </a:r>
            <a:r>
              <a:rPr lang="en-US" altLang="en-US" dirty="0" err="1" smtClean="0">
                <a:sym typeface="Symbol" pitchFamily="18" charset="2"/>
              </a:rPr>
              <a:t>superkeys</a:t>
            </a:r>
            <a:r>
              <a:rPr lang="en-US" altLang="en-US" dirty="0" smtClean="0">
                <a:sym typeface="Symbol" pitchFamily="18" charset="2"/>
              </a:rPr>
              <a:t> of </a:t>
            </a:r>
            <a:r>
              <a:rPr lang="en-US" altLang="en-US" i="1" dirty="0" smtClean="0">
                <a:sym typeface="Symbol" pitchFamily="18" charset="2"/>
              </a:rPr>
              <a:t>instructor.</a:t>
            </a:r>
          </a:p>
          <a:p>
            <a:pPr lvl="2">
              <a:lnSpc>
                <a:spcPct val="130000"/>
              </a:lnSpc>
            </a:pPr>
            <a:r>
              <a:rPr lang="en-US" altLang="en-US" i="1" dirty="0" smtClean="0">
                <a:sym typeface="Symbol" pitchFamily="18" charset="2"/>
              </a:rPr>
              <a:t>Name is not a superkey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 smtClean="0">
                <a:sym typeface="Symbol" pitchFamily="18" charset="2"/>
              </a:rPr>
              <a:t>Superkey </a:t>
            </a:r>
            <a:r>
              <a:rPr lang="en-US" altLang="en-US" i="1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is a </a:t>
            </a:r>
            <a:r>
              <a:rPr lang="en-US" altLang="en-US" b="1" dirty="0" smtClean="0">
                <a:solidFill>
                  <a:srgbClr val="000099"/>
                </a:solidFill>
                <a:sym typeface="Symbol" pitchFamily="18" charset="2"/>
              </a:rPr>
              <a:t>candidate key</a:t>
            </a:r>
            <a:r>
              <a:rPr lang="en-US" altLang="en-US" dirty="0" smtClean="0">
                <a:sym typeface="Symbol" pitchFamily="18" charset="2"/>
              </a:rPr>
              <a:t> if </a:t>
            </a:r>
            <a:r>
              <a:rPr lang="en-US" altLang="en-US" i="1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is </a:t>
            </a:r>
            <a:r>
              <a:rPr lang="en-US" altLang="en-US" b="1" dirty="0" smtClean="0">
                <a:sym typeface="Symbol" pitchFamily="18" charset="2"/>
              </a:rPr>
              <a:t>minimal</a:t>
            </a:r>
            <a:r>
              <a:rPr lang="en-US" altLang="en-US" dirty="0" smtClean="0">
                <a:sym typeface="Symbol" pitchFamily="18" charset="2"/>
              </a:rPr>
              <a:t> (no proper subset is a superkey)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>
                <a:sym typeface="Symbol" pitchFamily="18" charset="2"/>
              </a:rPr>
              <a:t>Example:  {</a:t>
            </a:r>
            <a:r>
              <a:rPr lang="en-US" altLang="en-US" i="1" dirty="0" smtClean="0">
                <a:sym typeface="Symbol" pitchFamily="18" charset="2"/>
              </a:rPr>
              <a:t>ID</a:t>
            </a:r>
            <a:r>
              <a:rPr lang="en-US" altLang="en-US" dirty="0" smtClean="0">
                <a:sym typeface="Symbol" pitchFamily="18" charset="2"/>
              </a:rPr>
              <a:t>} is a candidate key for </a:t>
            </a:r>
            <a:r>
              <a:rPr lang="en-US" altLang="en-US" i="1" dirty="0" smtClean="0">
                <a:sym typeface="Symbol" pitchFamily="18" charset="2"/>
              </a:rPr>
              <a:t>Instructor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>
                <a:sym typeface="Symbol" pitchFamily="18" charset="2"/>
              </a:rPr>
              <a:t>{ID, Name} is not since {ID} alone is sufficient.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>
                <a:sym typeface="Symbol" pitchFamily="18" charset="2"/>
              </a:rPr>
              <a:t>One of the candidate keys is selected to be the </a:t>
            </a:r>
            <a:r>
              <a:rPr lang="en-US" altLang="en-US" b="1" dirty="0" smtClean="0">
                <a:solidFill>
                  <a:srgbClr val="000099"/>
                </a:solidFill>
                <a:sym typeface="Symbol" pitchFamily="18" charset="2"/>
              </a:rPr>
              <a:t>primary key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>
                <a:sym typeface="Symbol" pitchFamily="18" charset="2"/>
              </a:rPr>
              <a:t>which 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191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Keys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 smtClean="0"/>
              <a:t>Selecting Primary Key</a:t>
            </a:r>
          </a:p>
          <a:p>
            <a:pPr lvl="1"/>
            <a:r>
              <a:rPr lang="en-US" altLang="en-US" sz="2400" dirty="0" smtClean="0"/>
              <a:t>Is name a good choice?</a:t>
            </a:r>
          </a:p>
          <a:p>
            <a:pPr lvl="1"/>
            <a:r>
              <a:rPr lang="en-US" altLang="en-US" sz="2400" dirty="0" smtClean="0"/>
              <a:t>Is SSN  a good choice? Think global</a:t>
            </a:r>
          </a:p>
          <a:p>
            <a:pPr lvl="1"/>
            <a:r>
              <a:rPr lang="en-US" altLang="en-US" sz="2400" dirty="0" smtClean="0"/>
              <a:t>Is address a good choice? Think changeability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Foreign Keys</a:t>
            </a:r>
          </a:p>
          <a:p>
            <a:pPr lvl="1"/>
            <a:r>
              <a:rPr lang="en-US" altLang="en-US" sz="2400" dirty="0" smtClean="0"/>
              <a:t>A relation may include in its attributes the primary key of another relation</a:t>
            </a:r>
          </a:p>
          <a:p>
            <a:pPr lvl="1"/>
            <a:r>
              <a:rPr lang="en-US" altLang="en-US" sz="2400" dirty="0" smtClean="0"/>
              <a:t>Example</a:t>
            </a:r>
          </a:p>
          <a:p>
            <a:pPr lvl="2"/>
            <a:r>
              <a:rPr lang="en-US" altLang="en-US" sz="2000" dirty="0" smtClean="0"/>
              <a:t>Department name in instructor table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62000" y="5486400"/>
            <a:ext cx="7391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0099"/>
                </a:solidFill>
              </a:rPr>
              <a:t>Foreign key</a:t>
            </a:r>
            <a:r>
              <a:rPr kumimoji="0" lang="en-US" altLang="en-US" dirty="0"/>
              <a:t> constraint: Value in one relation must appear in another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0099"/>
                </a:solidFill>
              </a:rPr>
              <a:t>Referencing</a:t>
            </a:r>
            <a:r>
              <a:rPr kumimoji="0" lang="en-US" altLang="en-US" dirty="0"/>
              <a:t> relation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0099"/>
                </a:solidFill>
              </a:rPr>
              <a:t>Referenced</a:t>
            </a:r>
            <a:r>
              <a:rPr kumimoji="0" lang="en-US" altLang="en-US" dirty="0"/>
              <a:t> relation</a:t>
            </a:r>
            <a:endParaRPr kumimoji="0"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733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>
                <a:effectLst/>
              </a:rPr>
              <a:t>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125538"/>
            <a:ext cx="8404225" cy="5194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SQL</a:t>
            </a:r>
            <a:r>
              <a:rPr lang="en-US" altLang="en-US" dirty="0" smtClean="0">
                <a:ea typeface="ＭＳ Ｐゴシック" pitchFamily="34" charset="-128"/>
              </a:rPr>
              <a:t>: widely used non-procedural </a:t>
            </a:r>
            <a:r>
              <a:rPr lang="en-US" altLang="en-US" dirty="0" smtClean="0">
                <a:ea typeface="ＭＳ Ｐゴシック" pitchFamily="34" charset="-128"/>
              </a:rPr>
              <a:t>language</a:t>
            </a:r>
          </a:p>
          <a:p>
            <a:pPr>
              <a:lnSpc>
                <a:spcPct val="90000"/>
              </a:lnSpc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Example: Find the name of the instructor with ID 22222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select	</a:t>
            </a:r>
            <a:r>
              <a:rPr lang="en-US" alt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name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/>
            </a:r>
            <a:b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from	</a:t>
            </a:r>
            <a:r>
              <a:rPr lang="en-US" alt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/>
            </a:r>
            <a:b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where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	</a:t>
            </a:r>
            <a:r>
              <a:rPr lang="en-US" alt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instructor.ID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= ‘22222’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Example</a:t>
            </a:r>
            <a:r>
              <a:rPr lang="en-US" altLang="en-US" dirty="0" smtClean="0">
                <a:ea typeface="ＭＳ Ｐゴシック" pitchFamily="34" charset="-128"/>
              </a:rPr>
              <a:t>: Find the ID and building of instructors in the Physics dept.</a:t>
            </a:r>
            <a:endParaRPr lang="en-US" altLang="en-US" b="1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b="1" dirty="0" smtClean="0">
                <a:ea typeface="ＭＳ Ｐゴシック" pitchFamily="34" charset="-128"/>
              </a:rPr>
              <a:t>   </a:t>
            </a:r>
            <a:br>
              <a:rPr lang="en-US" altLang="en-US" b="1" dirty="0" smtClean="0">
                <a:ea typeface="ＭＳ Ｐゴシック" pitchFamily="34" charset="-128"/>
              </a:rPr>
            </a:b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select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instructor.ID, </a:t>
            </a:r>
            <a:r>
              <a:rPr lang="en-US" altLang="en-US" b="1" dirty="0" err="1" smtClean="0">
                <a:solidFill>
                  <a:srgbClr val="FF0000"/>
                </a:solidFill>
                <a:ea typeface="ＭＳ Ｐゴシック" pitchFamily="34" charset="-128"/>
              </a:rPr>
              <a:t>department.building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/>
            </a:r>
            <a:b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from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instructor, department</a:t>
            </a:r>
            <a:b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where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ea typeface="ＭＳ Ｐゴシック" pitchFamily="34" charset="-128"/>
              </a:rPr>
              <a:t>instructor.dept_name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= </a:t>
            </a:r>
            <a:r>
              <a:rPr lang="en-US" altLang="en-US" b="1" dirty="0" err="1" smtClean="0">
                <a:solidFill>
                  <a:srgbClr val="FF0000"/>
                </a:solidFill>
                <a:ea typeface="ＭＳ Ｐゴシック" pitchFamily="34" charset="-128"/>
              </a:rPr>
              <a:t>department.dept_name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and </a:t>
            </a:r>
            <a:b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en-US" b="1" dirty="0" err="1" smtClean="0">
                <a:solidFill>
                  <a:srgbClr val="FF0000"/>
                </a:solidFill>
                <a:ea typeface="ＭＳ Ｐゴシック" pitchFamily="34" charset="-128"/>
              </a:rPr>
              <a:t>department.dept_name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= ‘Physics’</a:t>
            </a:r>
            <a:b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           </a:t>
            </a:r>
            <a:endParaRPr lang="en-US" altLang="en-US" i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5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IBM Sequel language developed as part of </a:t>
            </a:r>
            <a:r>
              <a:rPr lang="en-US" altLang="en-US" sz="2400" dirty="0" smtClean="0">
                <a:solidFill>
                  <a:srgbClr val="FF0000"/>
                </a:solidFill>
              </a:rPr>
              <a:t>System R </a:t>
            </a:r>
            <a:r>
              <a:rPr lang="en-US" altLang="en-US" sz="2400" dirty="0" smtClean="0"/>
              <a:t>project at the IBM San Jose Research Laboratory</a:t>
            </a:r>
            <a:endParaRPr lang="en-US" altLang="en-US" sz="3600" dirty="0" smtClean="0"/>
          </a:p>
          <a:p>
            <a:r>
              <a:rPr lang="en-US" altLang="en-US" sz="2400" dirty="0" smtClean="0"/>
              <a:t>Renamed Structured Query Language (</a:t>
            </a:r>
            <a:r>
              <a:rPr lang="en-US" altLang="en-US" sz="2400" dirty="0" smtClean="0">
                <a:solidFill>
                  <a:srgbClr val="FF0000"/>
                </a:solidFill>
              </a:rPr>
              <a:t>SQL</a:t>
            </a:r>
            <a:r>
              <a:rPr lang="en-US" altLang="en-US" sz="2400" dirty="0" smtClean="0"/>
              <a:t>)</a:t>
            </a:r>
            <a:endParaRPr lang="en-US" altLang="en-US" sz="3600" dirty="0" smtClean="0"/>
          </a:p>
          <a:p>
            <a:r>
              <a:rPr lang="en-US" altLang="en-US" sz="2400" dirty="0" smtClean="0"/>
              <a:t>ANSI and ISO standard SQL:</a:t>
            </a:r>
            <a:endParaRPr lang="en-US" altLang="en-US" sz="3600" dirty="0" smtClean="0"/>
          </a:p>
          <a:p>
            <a:pPr lvl="1"/>
            <a:r>
              <a:rPr lang="en-US" altLang="en-US" sz="2400" dirty="0" smtClean="0"/>
              <a:t>SQL-86, SQL-89</a:t>
            </a:r>
            <a:r>
              <a:rPr lang="en-US" altLang="en-US" sz="3200" dirty="0" smtClean="0"/>
              <a:t>, </a:t>
            </a:r>
            <a:r>
              <a:rPr lang="en-US" altLang="en-US" sz="2400" dirty="0" smtClean="0"/>
              <a:t>SQL-92</a:t>
            </a:r>
            <a:r>
              <a:rPr lang="en-US" altLang="en-US" sz="3200" dirty="0" smtClean="0"/>
              <a:t> </a:t>
            </a:r>
          </a:p>
          <a:p>
            <a:pPr lvl="1"/>
            <a:r>
              <a:rPr lang="en-US" altLang="en-US" sz="2400" dirty="0" smtClean="0"/>
              <a:t>SQL:1999, SQL:2003, SQL:2008</a:t>
            </a:r>
            <a:endParaRPr lang="en-US" altLang="en-US" sz="3200" dirty="0" smtClean="0"/>
          </a:p>
          <a:p>
            <a:r>
              <a:rPr lang="en-US" altLang="en-US" sz="2400" dirty="0" smtClean="0"/>
              <a:t>Commercial systems offer most, if not all, </a:t>
            </a:r>
            <a:r>
              <a:rPr lang="en-US" altLang="en-US" sz="2400" dirty="0" smtClean="0">
                <a:solidFill>
                  <a:srgbClr val="FF0000"/>
                </a:solidFill>
              </a:rPr>
              <a:t>SQL-92</a:t>
            </a:r>
            <a:r>
              <a:rPr lang="en-US" altLang="en-US" sz="2400" dirty="0" smtClean="0"/>
              <a:t> features, plus varying feature sets from later standards and special proprietary 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4940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Definition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43200"/>
            <a:ext cx="7596188" cy="2928938"/>
          </a:xfrm>
        </p:spPr>
        <p:txBody>
          <a:bodyPr/>
          <a:lstStyle/>
          <a:p>
            <a:r>
              <a:rPr lang="en-US" altLang="en-US" sz="2000" dirty="0" smtClean="0"/>
              <a:t>The schema for each relation.</a:t>
            </a:r>
          </a:p>
          <a:p>
            <a:r>
              <a:rPr lang="en-US" altLang="en-US" sz="2000" dirty="0" smtClean="0"/>
              <a:t>The domain of values associated with each attribute.</a:t>
            </a:r>
          </a:p>
          <a:p>
            <a:r>
              <a:rPr lang="en-US" altLang="en-US" sz="2000" dirty="0" smtClean="0"/>
              <a:t>Integrity constraints</a:t>
            </a:r>
          </a:p>
          <a:p>
            <a:r>
              <a:rPr lang="en-US" altLang="en-US" sz="2000" dirty="0" smtClean="0"/>
              <a:t>And as we will see later, also other information such as </a:t>
            </a:r>
          </a:p>
          <a:p>
            <a:pPr lvl="1"/>
            <a:r>
              <a:rPr lang="en-US" altLang="en-US" sz="2000" dirty="0" smtClean="0"/>
              <a:t>The set of indices to be maintained for each relations.</a:t>
            </a:r>
          </a:p>
          <a:p>
            <a:pPr lvl="1"/>
            <a:r>
              <a:rPr lang="en-US" altLang="en-US" sz="2000" dirty="0" smtClean="0"/>
              <a:t>Security and authorization information for each relation.</a:t>
            </a:r>
          </a:p>
          <a:p>
            <a:pPr lvl="1"/>
            <a:r>
              <a:rPr lang="en-US" altLang="en-US" sz="2000" dirty="0" smtClean="0"/>
              <a:t>The physical storage structure of each relation on disk.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23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The SQL </a:t>
            </a:r>
            <a:r>
              <a:rPr kumimoji="0" lang="en-US" altLang="en-US" sz="2000" b="1" dirty="0">
                <a:solidFill>
                  <a:srgbClr val="000099"/>
                </a:solidFill>
              </a:rPr>
              <a:t>data-definition language (DDL)</a:t>
            </a:r>
            <a:r>
              <a:rPr kumimoji="0" lang="en-US" altLang="en-US" sz="2000" dirty="0"/>
              <a:t> allows the specification of information about relations, including:</a:t>
            </a:r>
          </a:p>
        </p:txBody>
      </p:sp>
    </p:spTree>
    <p:extLst>
      <p:ext uri="{BB962C8B-B14F-4D97-AF65-F5344CB8AC3E}">
        <p14:creationId xmlns:p14="http://schemas.microsoft.com/office/powerpoint/2010/main" val="4263822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CHAR(&lt;size</a:t>
            </a:r>
            <a:r>
              <a:rPr lang="en-US" b="1" dirty="0" smtClean="0">
                <a:solidFill>
                  <a:schemeClr val="tx2"/>
                </a:solidFill>
              </a:rPr>
              <a:t>&gt;)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CHAR</a:t>
            </a:r>
            <a:r>
              <a:rPr lang="en-US" dirty="0"/>
              <a:t> </a:t>
            </a:r>
            <a:r>
              <a:rPr lang="en-US" dirty="0" smtClean="0"/>
              <a:t>data type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fixed-length</a:t>
            </a:r>
            <a:r>
              <a:rPr lang="en-US" dirty="0"/>
              <a:t> alphanumeric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Data stored in CHAR columns is space-padded to fill the maximum length. 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size can range from a minimum of 1 byte to a maximum of 2,000 bytes.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size is 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CHAR(20);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48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VARCHAR2(&lt;size</a:t>
            </a:r>
            <a:r>
              <a:rPr lang="en-US" b="1" dirty="0" smtClean="0">
                <a:solidFill>
                  <a:schemeClr val="tx2"/>
                </a:solidFill>
              </a:rPr>
              <a:t>&gt;)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VARCHAR2</a:t>
            </a:r>
            <a:r>
              <a:rPr lang="en-US" dirty="0"/>
              <a:t> </a:t>
            </a:r>
            <a:r>
              <a:rPr lang="en-US" dirty="0" smtClean="0"/>
              <a:t>data type </a:t>
            </a:r>
            <a:r>
              <a:rPr lang="en-US" dirty="0"/>
              <a:t>is a variable-length alphanumeric string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VARCHAR2 columns require only the amount of space needed to store the data and can store up to 4,000 </a:t>
            </a:r>
            <a:r>
              <a:rPr lang="en-US" dirty="0" smtClean="0"/>
              <a:t>bytes</a:t>
            </a:r>
          </a:p>
          <a:p>
            <a:pPr lvl="1"/>
            <a:r>
              <a:rPr lang="en-US" dirty="0"/>
              <a:t>There is no default size for the VARCHAR2 </a:t>
            </a:r>
            <a:r>
              <a:rPr lang="en-US" dirty="0" smtClean="0"/>
              <a:t>data type.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empty VARCHAR2(2000) column takes up as much room in the database as an empty VARCHAR2(1) </a:t>
            </a:r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VARCHAR2(20);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NUMBER (&lt;p&gt;, &lt;s</a:t>
            </a:r>
            <a:r>
              <a:rPr lang="en-US" b="1" dirty="0" smtClean="0">
                <a:solidFill>
                  <a:schemeClr val="tx2"/>
                </a:solidFill>
              </a:rPr>
              <a:t>&gt;)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NUMBER </a:t>
            </a:r>
            <a:r>
              <a:rPr lang="en-US" dirty="0"/>
              <a:t>datatype stores numbers with a precision of &lt;</a:t>
            </a:r>
            <a:r>
              <a:rPr lang="en-US" i="1" dirty="0"/>
              <a:t>p&gt;</a:t>
            </a:r>
            <a:r>
              <a:rPr lang="en-US" dirty="0"/>
              <a:t> digits and a scale of &lt;</a:t>
            </a:r>
            <a:r>
              <a:rPr lang="en-US" i="1" dirty="0"/>
              <a:t>s&gt;</a:t>
            </a:r>
            <a:r>
              <a:rPr lang="en-US" dirty="0"/>
              <a:t> </a:t>
            </a:r>
            <a:r>
              <a:rPr lang="en-US" dirty="0" smtClean="0"/>
              <a:t>digits</a:t>
            </a:r>
          </a:p>
          <a:p>
            <a:pPr lvl="1"/>
            <a:r>
              <a:rPr lang="en-US" dirty="0"/>
              <a:t>The precision and scale values are optional. </a:t>
            </a:r>
            <a:endParaRPr lang="en-US" dirty="0" smtClean="0"/>
          </a:p>
          <a:p>
            <a:pPr lvl="1"/>
            <a:r>
              <a:rPr lang="en-US" dirty="0" smtClean="0"/>
              <a:t>Numeric </a:t>
            </a:r>
            <a:r>
              <a:rPr lang="en-US" dirty="0" err="1"/>
              <a:t>datatypes</a:t>
            </a:r>
            <a:r>
              <a:rPr lang="en-US" dirty="0"/>
              <a:t> are used to store negative and positive integers, fixed-point numbers, and floating-point numbers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NUMBER(5,2), the range of values you can store in this column is from –999.99 to </a:t>
            </a:r>
            <a:r>
              <a:rPr lang="en-US" dirty="0" smtClean="0"/>
              <a:t>999.99</a:t>
            </a:r>
          </a:p>
          <a:p>
            <a:pPr lvl="2"/>
            <a:r>
              <a:rPr lang="en-US" dirty="0"/>
              <a:t>Oracle will round numbers inserted into numeric columns with a scale smaller than the inserted </a:t>
            </a:r>
            <a:r>
              <a:rPr lang="en-US" dirty="0" smtClean="0"/>
              <a:t>number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5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39032"/>
              </p:ext>
            </p:extLst>
          </p:nvPr>
        </p:nvGraphicFramePr>
        <p:xfrm>
          <a:off x="304800" y="152401"/>
          <a:ext cx="8534401" cy="6598100"/>
        </p:xfrm>
        <a:graphic>
          <a:graphicData uri="http://schemas.openxmlformats.org/drawingml/2006/table">
            <a:tbl>
              <a:tblPr/>
              <a:tblGrid>
                <a:gridCol w="632592"/>
                <a:gridCol w="980991"/>
                <a:gridCol w="891810"/>
                <a:gridCol w="6029008"/>
              </a:tblGrid>
              <a:tr h="342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rgbClr val="FFFFFF"/>
                          </a:solidFill>
                          <a:effectLst/>
                        </a:rPr>
                        <a:t>Value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rgbClr val="FFFFFF"/>
                          </a:solidFill>
                          <a:effectLst/>
                        </a:rPr>
                        <a:t>Datatype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</a:rPr>
                        <a:t>Stored Value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</a:rPr>
                        <a:t>Explanation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</a:tr>
              <a:tr h="38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123.2564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123.2564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</a:rPr>
                        <a:t>The range and precision are set to the maximum, so the datatype can store any value.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1234.9876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NUMBER(6,2)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1234.99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</a:rPr>
                        <a:t>Since the scale is only 2, the decimal part of the value is rounded to two digits.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12345.12345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NUMBER(6,2)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Error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The range of the integer part is only from –9999 to 9999.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123456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NUMBER(6,2)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Error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The precision is larger than specified; the range is only from –9999 to 9999.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1234.9876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NUMBER(6)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1235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The decimal part is rounded to the next integer.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2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123456.1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NUMBER(6)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123456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The decimal part is rounded.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72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12345.345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NUMBER(5,-2)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12300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The negative scale rounds the number &lt;</a:t>
                      </a:r>
                      <a:r>
                        <a:rPr lang="en-US" sz="1050" i="1">
                          <a:solidFill>
                            <a:srgbClr val="333333"/>
                          </a:solidFill>
                          <a:effectLst/>
                        </a:rPr>
                        <a:t>s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&gt; digits left to the decimal point. –2 rounds to hundreds.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2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1234567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NUMBER(5,-2)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1234600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Rounded to the nearest hundred.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2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12345678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NUMBER(5,-2)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Error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Outside the range; can have only five digits, excluding the two zeros representing hundreds, for a total of seven digits: (</a:t>
                      </a:r>
                      <a:r>
                        <a:rPr lang="en-US" sz="1050" i="1">
                          <a:solidFill>
                            <a:srgbClr val="333333"/>
                          </a:solidFill>
                          <a:effectLst/>
                        </a:rPr>
                        <a:t>s 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– (–</a:t>
                      </a:r>
                      <a:r>
                        <a:rPr lang="en-US" sz="1050" i="1">
                          <a:solidFill>
                            <a:srgbClr val="333333"/>
                          </a:solidFill>
                          <a:effectLst/>
                        </a:rPr>
                        <a:t>p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) = </a:t>
                      </a:r>
                      <a:r>
                        <a:rPr lang="en-US" sz="1050" i="1">
                          <a:solidFill>
                            <a:srgbClr val="333333"/>
                          </a:solidFill>
                          <a:effectLst/>
                        </a:rPr>
                        <a:t>s 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+ </a:t>
                      </a:r>
                      <a:r>
                        <a:rPr lang="en-US" sz="1050" i="1">
                          <a:solidFill>
                            <a:srgbClr val="333333"/>
                          </a:solidFill>
                          <a:effectLst/>
                        </a:rPr>
                        <a:t>p 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= 5 + 2 = 7).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123456789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NUMBER(5,-4)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123460000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Rounded to the nearest 10,000.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1234567890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NUMBER(5,-4)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Error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Outside the range; can have only five digits, excluding the four trailing zeros.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2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12345.58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NUMBER(*, 1)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12345.6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The use of * in the precision specifies the default limit (38).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0.1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NUMBER(4,5)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Error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Requires a zero after the decimal point (5 – 4 = 1).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0.01234567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NUMBER(4,5)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0.01235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Rounded to four digits after the decimal point and zero.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0.09999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NUMBER(4,5)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0.09999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Stored as it is; only four digits after the decimal point and zero.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6772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0.099996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</a:rPr>
                        <a:t>NUMBER(4,5)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</a:rPr>
                        <a:t>Error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</a:rPr>
                        <a:t>Rounding this value to four digits after the decimal and zero results in 0.1, which is outside the range.</a:t>
                      </a:r>
                    </a:p>
                  </a:txBody>
                  <a:tcPr marL="24700" marR="24700" marT="22230" marB="222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Oracle stores information in </a:t>
            </a:r>
            <a:r>
              <a:rPr lang="en-US" dirty="0" smtClean="0">
                <a:solidFill>
                  <a:schemeClr val="tx2"/>
                </a:solidFill>
              </a:rPr>
              <a:t>tables</a:t>
            </a:r>
          </a:p>
          <a:p>
            <a:r>
              <a:rPr lang="en-US" dirty="0"/>
              <a:t>Each of </a:t>
            </a:r>
            <a:r>
              <a:rPr lang="en-US" dirty="0" smtClean="0"/>
              <a:t>these tables </a:t>
            </a:r>
            <a:r>
              <a:rPr lang="en-US" dirty="0"/>
              <a:t>has one or more </a:t>
            </a:r>
            <a:r>
              <a:rPr lang="en-US" dirty="0">
                <a:solidFill>
                  <a:schemeClr val="tx2"/>
                </a:solidFill>
              </a:rPr>
              <a:t>columns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column headings—such as City, Temperature, </a:t>
            </a:r>
            <a:r>
              <a:rPr lang="en-US" dirty="0" smtClean="0"/>
              <a:t>Humidity, and </a:t>
            </a:r>
            <a:r>
              <a:rPr lang="en-US" dirty="0"/>
              <a:t>Condition </a:t>
            </a:r>
            <a:r>
              <a:rPr lang="en-US" dirty="0" smtClean="0"/>
              <a:t>describe </a:t>
            </a:r>
            <a:r>
              <a:rPr lang="en-US" dirty="0"/>
              <a:t>the kind of information kept in the </a:t>
            </a:r>
            <a:r>
              <a:rPr lang="en-US" dirty="0" smtClean="0"/>
              <a:t>column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information is </a:t>
            </a:r>
            <a:r>
              <a:rPr lang="en-US" dirty="0"/>
              <a:t>stored </a:t>
            </a:r>
            <a:r>
              <a:rPr lang="en-US" dirty="0">
                <a:solidFill>
                  <a:schemeClr val="tx2"/>
                </a:solidFill>
              </a:rPr>
              <a:t>row</a:t>
            </a:r>
            <a:r>
              <a:rPr lang="en-US" dirty="0"/>
              <a:t> after row (city after city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unique set of data, such as the temperature, humidity</a:t>
            </a:r>
            <a:r>
              <a:rPr lang="en-US" dirty="0" smtClean="0"/>
              <a:t>, and </a:t>
            </a:r>
            <a:r>
              <a:rPr lang="en-US" dirty="0"/>
              <a:t>condition for the city of Manchester, gets its own </a:t>
            </a:r>
            <a:r>
              <a:rPr lang="en-US" dirty="0" smtClean="0"/>
              <a:t>row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4038600" cy="168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1148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</a:t>
            </a:r>
            <a:r>
              <a:rPr lang="en-US" dirty="0" smtClean="0">
                <a:sym typeface="Wingdings" panose="05000000000000000000" pitchFamily="2" charset="2"/>
              </a:rPr>
              <a:t> tuple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Table  entity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Column  attribute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4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DATE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DATE</a:t>
            </a:r>
            <a:r>
              <a:rPr lang="en-US" dirty="0"/>
              <a:t> </a:t>
            </a:r>
            <a:r>
              <a:rPr lang="en-US" dirty="0" smtClean="0"/>
              <a:t>data type </a:t>
            </a:r>
            <a:r>
              <a:rPr lang="en-US" dirty="0"/>
              <a:t>is used to store date and time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The time component of the DATE </a:t>
            </a:r>
            <a:r>
              <a:rPr lang="en-US" dirty="0" smtClean="0"/>
              <a:t>data type </a:t>
            </a:r>
            <a:r>
              <a:rPr lang="en-US" dirty="0"/>
              <a:t>has a resolution of one second—no less.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DATE </a:t>
            </a:r>
            <a:r>
              <a:rPr lang="en-US" dirty="0" smtClean="0"/>
              <a:t>data type </a:t>
            </a:r>
            <a:r>
              <a:rPr lang="en-US" dirty="0"/>
              <a:t>occupies a storage space of 7 </a:t>
            </a:r>
            <a:r>
              <a:rPr lang="en-US" dirty="0" smtClean="0"/>
              <a:t>bytes</a:t>
            </a:r>
          </a:p>
          <a:p>
            <a:pPr lvl="1"/>
            <a:r>
              <a:rPr lang="en-US" dirty="0"/>
              <a:t>The following information is contained within each DATE datatype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Century</a:t>
            </a:r>
            <a:endParaRPr lang="en-US" dirty="0"/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Month</a:t>
            </a:r>
          </a:p>
          <a:p>
            <a:pPr lvl="2"/>
            <a:r>
              <a:rPr lang="en-US" dirty="0"/>
              <a:t>Day</a:t>
            </a:r>
          </a:p>
          <a:p>
            <a:pPr lvl="2"/>
            <a:r>
              <a:rPr lang="en-US" dirty="0"/>
              <a:t>Hour</a:t>
            </a:r>
          </a:p>
          <a:p>
            <a:pPr lvl="2"/>
            <a:r>
              <a:rPr lang="en-US" dirty="0"/>
              <a:t>Minute</a:t>
            </a:r>
          </a:p>
          <a:p>
            <a:pPr lvl="2"/>
            <a:r>
              <a:rPr lang="en-US" dirty="0"/>
              <a:t>Second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4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DATE</a:t>
            </a:r>
          </a:p>
          <a:p>
            <a:pPr lvl="1"/>
            <a:r>
              <a:rPr lang="en-US" dirty="0" smtClean="0"/>
              <a:t>Date values are inserted or updated in the database by converting either a numeric value or a character value into a DATE datatype using the function </a:t>
            </a:r>
            <a:r>
              <a:rPr lang="en-US" b="1" dirty="0" smtClean="0">
                <a:solidFill>
                  <a:srgbClr val="FF0000"/>
                </a:solidFill>
              </a:rPr>
              <a:t>TO_DATE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Oracle defaults the format to display the date as </a:t>
            </a:r>
            <a:r>
              <a:rPr lang="en-US" dirty="0" smtClean="0">
                <a:solidFill>
                  <a:srgbClr val="FF0000"/>
                </a:solidFill>
              </a:rPr>
              <a:t>DD-MON-YY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you specify the date without including a time component, the time is defaulted to midnight, or </a:t>
            </a:r>
            <a:r>
              <a:rPr lang="en-US" dirty="0" smtClean="0">
                <a:solidFill>
                  <a:srgbClr val="FF0000"/>
                </a:solidFill>
              </a:rPr>
              <a:t>00:00:00 </a:t>
            </a:r>
            <a:r>
              <a:rPr lang="en-US" dirty="0" smtClean="0"/>
              <a:t>in military time.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SYSDATE</a:t>
            </a:r>
            <a:r>
              <a:rPr lang="en-US" dirty="0" smtClean="0"/>
              <a:t> function returns the current system date and time from the database server to which you're currently connected.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DATE ′2008-03-24′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0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TIMESTAMP [&lt;precision</a:t>
            </a:r>
            <a:r>
              <a:rPr lang="en-US" b="1" dirty="0" smtClean="0"/>
              <a:t>&gt;]</a:t>
            </a:r>
          </a:p>
          <a:p>
            <a:pPr lvl="1"/>
            <a:r>
              <a:rPr lang="en-US" dirty="0"/>
              <a:t>Similar to the </a:t>
            </a:r>
            <a:r>
              <a:rPr lang="en-US" dirty="0" smtClean="0"/>
              <a:t>SYSDATE</a:t>
            </a:r>
            <a:r>
              <a:rPr lang="en-US" dirty="0"/>
              <a:t> function, the </a:t>
            </a:r>
            <a:r>
              <a:rPr lang="en-US" dirty="0" smtClean="0"/>
              <a:t>SYSTIMESTAMP</a:t>
            </a:r>
            <a:r>
              <a:rPr lang="en-US" dirty="0"/>
              <a:t> function returns the current system date and time, with fractional precision for seconds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TIMESTAMP ′2008-03-24 03:25:34.123′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02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Simple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 </a:t>
            </a:r>
            <a:r>
              <a:rPr lang="en-US" i="1" dirty="0">
                <a:solidFill>
                  <a:schemeClr val="tx2"/>
                </a:solidFill>
              </a:rPr>
              <a:t>query</a:t>
            </a:r>
            <a:r>
              <a:rPr lang="en-US" dirty="0"/>
              <a:t> is a request for information from the database tables. </a:t>
            </a:r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do not modify data; they read data from database tables and views. 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queries are those that retrieve data from a single table or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A table is used to store data and is stored in rows and columns.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basis of a query is the 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/>
              <a:t> statement.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SELECT</a:t>
            </a:r>
            <a:r>
              <a:rPr lang="en-US" dirty="0"/>
              <a:t> statement can be used to get data from a single table or from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114458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Clause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3003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select clause list the attributes desired in the result of a query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* FROM jobs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/>
              <a:t>How do you list only the job title and minimum salary from this table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job_title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min_salary</a:t>
            </a:r>
            <a:r>
              <a:rPr lang="en-US" dirty="0">
                <a:solidFill>
                  <a:srgbClr val="FF0000"/>
                </a:solidFill>
              </a:rPr>
              <a:t> FROM jobs;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219138"/>
              </p:ext>
            </p:extLst>
          </p:nvPr>
        </p:nvGraphicFramePr>
        <p:xfrm>
          <a:off x="2286000" y="1371600"/>
          <a:ext cx="5486400" cy="194950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38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Column Name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Datatype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Length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</a:tr>
              <a:tr h="38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JOB_ID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VARCHAR2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10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JOB_TITLE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VARCHAR2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35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MIN_SALARY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NUMBER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6,0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MAX_SALARY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NUMBER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6,0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8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Column Alias </a:t>
            </a:r>
            <a:r>
              <a:rPr lang="en-US" b="1" dirty="0" smtClean="0"/>
              <a:t>Names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job_title</a:t>
            </a:r>
            <a:r>
              <a:rPr lang="en-US" dirty="0">
                <a:solidFill>
                  <a:srgbClr val="FF0000"/>
                </a:solidFill>
              </a:rPr>
              <a:t> AS Title, </a:t>
            </a:r>
            <a:r>
              <a:rPr lang="en-US" dirty="0" err="1">
                <a:solidFill>
                  <a:srgbClr val="FF0000"/>
                </a:solidFill>
              </a:rPr>
              <a:t>min_salary</a:t>
            </a:r>
            <a:r>
              <a:rPr lang="en-US" dirty="0">
                <a:solidFill>
                  <a:srgbClr val="FF0000"/>
                </a:solidFill>
              </a:rPr>
              <a:t> AS "Minimum Salary"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jobs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Ensuring Uniqueness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DISTINCT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5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Statement - </a:t>
            </a:r>
            <a:r>
              <a:rPr lang="en-US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Limiting </a:t>
            </a:r>
            <a:r>
              <a:rPr lang="en-US" b="1" dirty="0" smtClean="0"/>
              <a:t>Rows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first_name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err="1" smtClean="0">
                <a:solidFill>
                  <a:srgbClr val="FF0000"/>
                </a:solidFill>
              </a:rPr>
              <a:t>last_name</a:t>
            </a:r>
            <a:r>
              <a:rPr lang="en-US" dirty="0" smtClean="0">
                <a:solidFill>
                  <a:srgbClr val="FF0000"/>
                </a:solidFill>
              </a:rPr>
              <a:t> "Name", </a:t>
            </a:r>
            <a:r>
              <a:rPr lang="en-US" dirty="0" err="1" smtClean="0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FROM   employees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> = 90;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need not include the column names in the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clause to use them in the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45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= (Equality</a:t>
            </a:r>
            <a:r>
              <a:rPr lang="en-US" b="1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= 90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/>
              <a:t>!=, &lt;&gt;, or ˆ= (Inequality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commission_pct</a:t>
            </a:r>
            <a:r>
              <a:rPr lang="en-US" dirty="0"/>
              <a:t> != .35</a:t>
            </a:r>
            <a:r>
              <a:rPr lang="en-US" dirty="0" smtClean="0"/>
              <a:t>;</a:t>
            </a:r>
          </a:p>
          <a:p>
            <a:r>
              <a:rPr lang="en-US" b="1" dirty="0"/>
              <a:t>&lt; (Less Than</a:t>
            </a:r>
            <a:r>
              <a:rPr lang="en-US" b="1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commission_pct</a:t>
            </a:r>
            <a:r>
              <a:rPr lang="en-US" dirty="0">
                <a:solidFill>
                  <a:srgbClr val="FF0000"/>
                </a:solidFill>
              </a:rPr>
              <a:t> &lt; .15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/>
              <a:t>&lt;= (Less Than or Equal to</a:t>
            </a:r>
            <a:r>
              <a:rPr lang="en-US" b="1" dirty="0" smtClean="0"/>
              <a:t>)</a:t>
            </a: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WHERE </a:t>
            </a:r>
            <a:r>
              <a:rPr lang="en-US" sz="2900" dirty="0" err="1">
                <a:solidFill>
                  <a:srgbClr val="FF0000"/>
                </a:solidFill>
              </a:rPr>
              <a:t>commission_pct</a:t>
            </a:r>
            <a:r>
              <a:rPr lang="en-US" sz="2900" dirty="0">
                <a:solidFill>
                  <a:srgbClr val="FF0000"/>
                </a:solidFill>
              </a:rPr>
              <a:t> &lt;= .15;</a:t>
            </a:r>
          </a:p>
          <a:p>
            <a:r>
              <a:rPr lang="en-US" b="1" dirty="0"/>
              <a:t>&gt;= (Greater Than or Equal to</a:t>
            </a:r>
            <a:r>
              <a:rPr lang="en-US" b="1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commission_pct</a:t>
            </a:r>
            <a:r>
              <a:rPr lang="en-US" dirty="0">
                <a:solidFill>
                  <a:srgbClr val="FF0000"/>
                </a:solidFill>
              </a:rPr>
              <a:t> &gt;= .35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/>
              <a:t>ANY or </a:t>
            </a:r>
            <a:r>
              <a:rPr lang="en-US" b="1" dirty="0" smtClean="0"/>
              <a:t>SOME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&lt;= ANY (10, 15, 20, 25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 smtClean="0"/>
              <a:t>ALL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&gt;= ALL (80, 90, 100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74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53" y="152400"/>
            <a:ext cx="8229600" cy="762000"/>
          </a:xfrm>
        </p:spPr>
        <p:txBody>
          <a:bodyPr/>
          <a:lstStyle/>
          <a:p>
            <a:r>
              <a:rPr lang="en-US" b="1" dirty="0"/>
              <a:t>Logical Operators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NOT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&gt;= 30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 smtClean="0"/>
              <a:t>AND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salary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 = 'Smith'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salary &gt; 7500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smtClean="0"/>
              <a:t>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 = 'Kelly'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 = 'Smith';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Logical Operator Truth Tables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45025" y="380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952999"/>
          </a:xfrm>
        </p:spPr>
        <p:txBody>
          <a:bodyPr>
            <a:normAutofit/>
          </a:bodyPr>
          <a:lstStyle/>
          <a:p>
            <a:r>
              <a:rPr lang="en-US" b="1" dirty="0"/>
              <a:t>AND Truth Table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OR </a:t>
            </a:r>
            <a:r>
              <a:rPr lang="en-US" b="1" dirty="0"/>
              <a:t>Truth </a:t>
            </a:r>
            <a:r>
              <a:rPr lang="en-US" b="1" dirty="0" smtClean="0"/>
              <a:t>Table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NOT </a:t>
            </a:r>
            <a:r>
              <a:rPr lang="en-US" b="1" dirty="0"/>
              <a:t>Truth </a:t>
            </a:r>
            <a:r>
              <a:rPr lang="en-US" b="1" dirty="0" smtClean="0"/>
              <a:t>Table</a:t>
            </a:r>
          </a:p>
          <a:p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479440"/>
              </p:ext>
            </p:extLst>
          </p:nvPr>
        </p:nvGraphicFramePr>
        <p:xfrm>
          <a:off x="4724400" y="1981200"/>
          <a:ext cx="4041776" cy="865992"/>
        </p:xfrm>
        <a:graphic>
          <a:graphicData uri="http://schemas.openxmlformats.org/drawingml/2006/table">
            <a:tbl>
              <a:tblPr/>
              <a:tblGrid>
                <a:gridCol w="1010444"/>
                <a:gridCol w="1010444"/>
                <a:gridCol w="1010444"/>
                <a:gridCol w="1010444"/>
              </a:tblGrid>
              <a:tr h="16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</a:rPr>
                        <a:t>AND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TRUE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FALSE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</a:tr>
              <a:tr h="16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35610" marR="35610" marT="32049" marB="32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3925"/>
              </p:ext>
            </p:extLst>
          </p:nvPr>
        </p:nvGraphicFramePr>
        <p:xfrm>
          <a:off x="4645025" y="3352801"/>
          <a:ext cx="3889375" cy="2006290"/>
        </p:xfrm>
        <a:graphic>
          <a:graphicData uri="http://schemas.openxmlformats.org/drawingml/2006/table">
            <a:tbl>
              <a:tblPr/>
              <a:tblGrid>
                <a:gridCol w="709615"/>
                <a:gridCol w="512760"/>
                <a:gridCol w="665838"/>
                <a:gridCol w="2001162"/>
              </a:tblGrid>
              <a:tr h="45212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OR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</a:rPr>
                        <a:t>TRUE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</a:rPr>
                        <a:t>FALSE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</a:tr>
              <a:tr h="386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212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5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317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0910"/>
              </p:ext>
            </p:extLst>
          </p:nvPr>
        </p:nvGraphicFramePr>
        <p:xfrm>
          <a:off x="6705600" y="5283134"/>
          <a:ext cx="2057400" cy="1574866"/>
        </p:xfrm>
        <a:graphic>
          <a:graphicData uri="http://schemas.openxmlformats.org/drawingml/2006/table">
            <a:tbl>
              <a:tblPr/>
              <a:tblGrid>
                <a:gridCol w="1066800"/>
                <a:gridCol w="990600"/>
              </a:tblGrid>
              <a:tr h="3438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NOT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</a:tr>
              <a:tr h="335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5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7200" y="317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4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IN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 (10, 20, 90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3100" b="1" dirty="0"/>
              <a:t>NOT </a:t>
            </a:r>
            <a:r>
              <a:rPr lang="en-US" sz="3100" b="1" dirty="0" smtClean="0"/>
              <a:t>IN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NOT IN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(10, 30, 40, 50, 60, 80, 90, 110, 100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 smtClean="0"/>
              <a:t>BETWEEN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, salary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salary </a:t>
            </a:r>
            <a:r>
              <a:rPr lang="en-US" b="1" dirty="0">
                <a:solidFill>
                  <a:srgbClr val="FF0000"/>
                </a:solidFill>
              </a:rPr>
              <a:t>BETWEEN</a:t>
            </a:r>
            <a:r>
              <a:rPr lang="en-US" dirty="0">
                <a:solidFill>
                  <a:srgbClr val="FF0000"/>
                </a:solidFill>
              </a:rPr>
              <a:t> 5000 AND 6000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smtClean="0"/>
              <a:t>EXISTS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 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b="1" dirty="0">
                <a:solidFill>
                  <a:srgbClr val="FF0000"/>
                </a:solidFill>
              </a:rPr>
              <a:t>EXISTS</a:t>
            </a:r>
            <a:r>
              <a:rPr lang="en-US" dirty="0">
                <a:solidFill>
                  <a:srgbClr val="FF0000"/>
                </a:solidFill>
              </a:rPr>
              <a:t> (select 1 FROM departments 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d.department_id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e.department_id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d.department_name</a:t>
            </a:r>
            <a:r>
              <a:rPr lang="en-US" dirty="0">
                <a:solidFill>
                  <a:srgbClr val="FF0000"/>
                </a:solidFill>
              </a:rPr>
              <a:t> = 'Administration');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8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SQL statements are like plain English but with specific syntax. 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is a simple yet powerful language used to create, access, and manipulate data and structures in the database. SQL statements can be categorized as listed in Table.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16885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1981200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select City from WEATHER where Humidity = 89 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select City from WEATHER where Temperature = 66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select City, Temperature, Humidity from WEATHER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where Temperature &gt; 80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and Humidity &lt; 70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order by Temperature 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69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IS NULL and IS NOT </a:t>
            </a:r>
            <a:r>
              <a:rPr lang="en-US" b="1" dirty="0" smtClean="0"/>
              <a:t>NULL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IS NULL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To find the </a:t>
            </a:r>
            <a:r>
              <a:rPr lang="en-US" dirty="0" smtClean="0"/>
              <a:t>NULL</a:t>
            </a:r>
            <a:r>
              <a:rPr lang="en-US" dirty="0"/>
              <a:t> values or </a:t>
            </a:r>
            <a:r>
              <a:rPr lang="en-US" dirty="0" smtClean="0"/>
              <a:t>NOT NULL</a:t>
            </a:r>
            <a:r>
              <a:rPr lang="en-US" dirty="0"/>
              <a:t> values, you need to use the </a:t>
            </a:r>
            <a:r>
              <a:rPr lang="en-US" dirty="0" smtClean="0"/>
              <a:t>IS NULL</a:t>
            </a:r>
            <a:r>
              <a:rPr lang="en-US" dirty="0"/>
              <a:t> operator.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=</a:t>
            </a:r>
            <a:r>
              <a:rPr lang="en-US" dirty="0"/>
              <a:t> or </a:t>
            </a:r>
            <a:r>
              <a:rPr lang="en-US" dirty="0" smtClean="0"/>
              <a:t>!=</a:t>
            </a:r>
            <a:r>
              <a:rPr lang="en-US" dirty="0"/>
              <a:t> operator will </a:t>
            </a:r>
            <a:r>
              <a:rPr lang="en-US" dirty="0">
                <a:solidFill>
                  <a:srgbClr val="FF0000"/>
                </a:solidFill>
              </a:rPr>
              <a:t>not work </a:t>
            </a:r>
            <a:r>
              <a:rPr lang="en-US" dirty="0" smtClean="0"/>
              <a:t>with NULL values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IS NULL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evaluates to </a:t>
            </a:r>
            <a:r>
              <a:rPr lang="en-US" dirty="0" smtClean="0"/>
              <a:t>TRUE</a:t>
            </a:r>
            <a:r>
              <a:rPr lang="en-US" dirty="0"/>
              <a:t> if the value is </a:t>
            </a:r>
            <a:r>
              <a:rPr lang="en-US" dirty="0" smtClean="0"/>
              <a:t>NULL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IS NOT NULL</a:t>
            </a:r>
            <a:r>
              <a:rPr lang="en-US" dirty="0"/>
              <a:t> evaluates to </a:t>
            </a:r>
            <a:r>
              <a:rPr lang="en-US" dirty="0" smtClean="0"/>
              <a:t>TRUE</a:t>
            </a:r>
            <a:r>
              <a:rPr lang="en-US" dirty="0"/>
              <a:t> if the value is not </a:t>
            </a:r>
            <a:r>
              <a:rPr lang="en-US" dirty="0" smtClean="0"/>
              <a:t>NULL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91194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LIKE</a:t>
            </a:r>
          </a:p>
          <a:p>
            <a:pPr lvl="1"/>
            <a:r>
              <a:rPr lang="en-US" dirty="0"/>
              <a:t>Using the </a:t>
            </a:r>
            <a:r>
              <a:rPr lang="en-US" dirty="0" smtClean="0"/>
              <a:t>LIKE</a:t>
            </a:r>
            <a:r>
              <a:rPr lang="en-US" dirty="0"/>
              <a:t> operator, you can perform pattern matching.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pattern-search character </a:t>
            </a: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matches </a:t>
            </a:r>
            <a:r>
              <a:rPr lang="en-US" dirty="0"/>
              <a:t>any character and any number of characters.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pattern-search character 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matches </a:t>
            </a:r>
            <a:r>
              <a:rPr lang="en-US" dirty="0"/>
              <a:t>any single </a:t>
            </a:r>
            <a:r>
              <a:rPr lang="en-US" dirty="0" smtClean="0"/>
              <a:t>character</a:t>
            </a:r>
          </a:p>
          <a:p>
            <a:pPr lvl="3"/>
            <a:r>
              <a:rPr lang="en-US" dirty="0" smtClean="0"/>
              <a:t>searches for all employees whose first name begins with </a:t>
            </a:r>
            <a:r>
              <a:rPr lang="en-US" i="1" dirty="0" smtClean="0"/>
              <a:t>Su</a:t>
            </a:r>
            <a:r>
              <a:rPr lang="en-US" dirty="0" smtClean="0"/>
              <a:t> and last name does not begin with </a:t>
            </a:r>
            <a:r>
              <a:rPr lang="en-US" i="1" dirty="0" smtClean="0"/>
              <a:t>S</a:t>
            </a:r>
            <a:r>
              <a:rPr lang="en-US" dirty="0" smtClean="0"/>
              <a:t>: </a:t>
            </a:r>
            <a:endParaRPr lang="en-US" dirty="0" smtClean="0">
              <a:solidFill>
                <a:srgbClr val="FF0000"/>
              </a:solidFill>
            </a:endParaRPr>
          </a:p>
          <a:p>
            <a:pPr lvl="4"/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 LIKE 'Su%'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 NOT LIKE 'S</a:t>
            </a:r>
            <a:r>
              <a:rPr lang="en-US" dirty="0" smtClean="0">
                <a:solidFill>
                  <a:srgbClr val="FF0000"/>
                </a:solidFill>
              </a:rPr>
              <a:t>%';</a:t>
            </a:r>
          </a:p>
          <a:p>
            <a:pPr lvl="3"/>
            <a:r>
              <a:rPr lang="en-US" dirty="0"/>
              <a:t>all </a:t>
            </a:r>
            <a:r>
              <a:rPr lang="en-US" dirty="0" smtClean="0"/>
              <a:t>JOB_ID</a:t>
            </a:r>
            <a:r>
              <a:rPr lang="en-US" dirty="0"/>
              <a:t> values that begin with </a:t>
            </a:r>
            <a:r>
              <a:rPr lang="en-US" i="1" dirty="0"/>
              <a:t>AC</a:t>
            </a:r>
            <a:r>
              <a:rPr lang="en-US" i="1" dirty="0" smtClean="0"/>
              <a:t>_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job_id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job_title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jobs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job_id</a:t>
            </a:r>
            <a:r>
              <a:rPr lang="en-US" dirty="0">
                <a:solidFill>
                  <a:srgbClr val="FF0000"/>
                </a:solidFill>
              </a:rPr>
              <a:t> like 'AC\</a:t>
            </a:r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dirty="0">
                <a:solidFill>
                  <a:srgbClr val="FF0000"/>
                </a:solidFill>
              </a:rPr>
              <a:t>%' ESCAPE '\';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470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first_name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last_name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"Employee Name"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= 90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 than one column</a:t>
            </a:r>
          </a:p>
          <a:p>
            <a:pPr lvl="2"/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hire_date</a:t>
            </a:r>
            <a:r>
              <a:rPr lang="en-US" dirty="0">
                <a:solidFill>
                  <a:srgbClr val="FF0000"/>
                </a:solidFill>
              </a:rPr>
              <a:t>, salary, </a:t>
            </a:r>
            <a:r>
              <a:rPr lang="en-US" dirty="0" err="1">
                <a:solidFill>
                  <a:srgbClr val="FF0000"/>
                </a:solidFill>
              </a:rPr>
              <a:t>manager_id</a:t>
            </a:r>
            <a:r>
              <a:rPr lang="en-US" dirty="0">
                <a:solidFill>
                  <a:srgbClr val="FF0000"/>
                </a:solidFill>
              </a:rPr>
              <a:t> mid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IN (110,100)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ORDER BY mid ASC, salary DESC, </a:t>
            </a:r>
            <a:r>
              <a:rPr lang="en-US" dirty="0" err="1">
                <a:solidFill>
                  <a:srgbClr val="FF0000"/>
                </a:solidFill>
              </a:rPr>
              <a:t>hire_date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/>
              <a:t>You can use column alias names in the </a:t>
            </a:r>
            <a:r>
              <a:rPr lang="en-US" dirty="0" smtClean="0"/>
              <a:t>ORDER BY</a:t>
            </a:r>
            <a:r>
              <a:rPr lang="en-US" dirty="0"/>
              <a:t> 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41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20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Q: You work as a Database Designer. The company uses Oracle 11g as its database. </a:t>
            </a:r>
          </a:p>
          <a:p>
            <a:pPr lvl="1"/>
            <a:r>
              <a:rPr lang="en-US" dirty="0" smtClean="0"/>
              <a:t>The database contains a table named </a:t>
            </a:r>
            <a:r>
              <a:rPr lang="en-US" b="1" dirty="0" smtClean="0"/>
              <a:t>Employees</a:t>
            </a:r>
            <a:r>
              <a:rPr lang="en-US" dirty="0" smtClean="0"/>
              <a:t>. You want to retrieve the </a:t>
            </a:r>
            <a:r>
              <a:rPr lang="en-US" u="sng" dirty="0" smtClean="0"/>
              <a:t>first name </a:t>
            </a:r>
            <a:r>
              <a:rPr lang="en-US" dirty="0" smtClean="0"/>
              <a:t>and </a:t>
            </a:r>
            <a:r>
              <a:rPr lang="en-US" u="sng" dirty="0" smtClean="0"/>
              <a:t>address</a:t>
            </a:r>
            <a:r>
              <a:rPr lang="en-US" dirty="0" smtClean="0"/>
              <a:t> of those employees who earn a </a:t>
            </a:r>
            <a:r>
              <a:rPr lang="en-US" u="sng" dirty="0" smtClean="0"/>
              <a:t>salary</a:t>
            </a:r>
            <a:r>
              <a:rPr lang="en-US" dirty="0" smtClean="0"/>
              <a:t> of </a:t>
            </a:r>
            <a:r>
              <a:rPr lang="en-US" i="1" dirty="0" smtClean="0"/>
              <a:t>USD1000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Emp_salary</a:t>
            </a:r>
            <a:r>
              <a:rPr lang="en-US" dirty="0" smtClean="0"/>
              <a:t> column is of NUMBER(8,2) data type. </a:t>
            </a:r>
          </a:p>
          <a:p>
            <a:pPr lvl="2"/>
            <a:r>
              <a:rPr lang="en-US" dirty="0" smtClean="0"/>
              <a:t>Which of the following SQL statements will you use to accomplish the task?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Emp_first_name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Emp_add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FROM EMPLOYEES WHERE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Emp_salary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1000;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Emp_first_name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Emp_add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FROM Employees;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Emp_first_name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Emp_add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FROM Employees WHERE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Emp_salary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"1000";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Emp_first_name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Emp_add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FROM Employees WHERE 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Emp_salary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"USD1000";</a:t>
            </a:r>
          </a:p>
        </p:txBody>
      </p:sp>
    </p:spTree>
    <p:extLst>
      <p:ext uri="{BB962C8B-B14F-4D97-AF65-F5344CB8AC3E}">
        <p14:creationId xmlns:p14="http://schemas.microsoft.com/office/powerpoint/2010/main" val="3251488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WHERE clause is used to determine the values that will be returned in the </a:t>
            </a:r>
            <a:r>
              <a:rPr lang="en-US" dirty="0" err="1"/>
              <a:t>resultset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specifies a condition, and the rows that satisfy the given condition are returned in the </a:t>
            </a:r>
            <a:r>
              <a:rPr lang="en-US" b="1" dirty="0" err="1"/>
              <a:t>resultset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other words, the WHERE clause restricts the number of rows retrieved from the table. </a:t>
            </a:r>
            <a:endParaRPr lang="en-US" dirty="0" smtClean="0"/>
          </a:p>
          <a:p>
            <a:r>
              <a:rPr lang="en-US" b="1" dirty="0" smtClean="0"/>
              <a:t>Syntax</a:t>
            </a:r>
          </a:p>
          <a:p>
            <a:pPr lvl="1"/>
            <a:r>
              <a:rPr lang="en-US" dirty="0" smtClean="0"/>
              <a:t>SELECT &lt;</a:t>
            </a:r>
            <a:r>
              <a:rPr lang="en-US" dirty="0" err="1" smtClean="0"/>
              <a:t>column_list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 FROM Employees</a:t>
            </a:r>
          </a:p>
          <a:p>
            <a:pPr lvl="1"/>
            <a:r>
              <a:rPr lang="en-US" dirty="0" smtClean="0"/>
              <a:t>  WHERE &lt;</a:t>
            </a:r>
            <a:r>
              <a:rPr lang="en-US" dirty="0" err="1" smtClean="0"/>
              <a:t>column_name</a:t>
            </a:r>
            <a:r>
              <a:rPr lang="en-US" dirty="0" smtClean="0"/>
              <a:t>&gt; &lt;</a:t>
            </a:r>
            <a:r>
              <a:rPr lang="en-US" dirty="0" err="1" smtClean="0"/>
              <a:t>comparison_operator</a:t>
            </a:r>
            <a:r>
              <a:rPr lang="en-US" dirty="0" smtClean="0"/>
              <a:t>&gt; &lt;</a:t>
            </a:r>
            <a:r>
              <a:rPr lang="en-US" dirty="0" err="1" smtClean="0"/>
              <a:t>value|column_name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Example:  </a:t>
            </a:r>
            <a:r>
              <a:rPr lang="en-US" dirty="0"/>
              <a:t>List all employees that joined before 2010.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 *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From Employees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join_date</a:t>
            </a:r>
            <a:r>
              <a:rPr lang="en-US" dirty="0" smtClean="0">
                <a:solidFill>
                  <a:srgbClr val="FF0000"/>
                </a:solidFill>
              </a:rPr>
              <a:t> &lt; '01/01/2011'</a:t>
            </a:r>
          </a:p>
        </p:txBody>
      </p:sp>
    </p:spTree>
    <p:extLst>
      <p:ext uri="{BB962C8B-B14F-4D97-AF65-F5344CB8AC3E}">
        <p14:creationId xmlns:p14="http://schemas.microsoft.com/office/powerpoint/2010/main" val="2036454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work as a Database Administrator for </a:t>
            </a:r>
            <a:r>
              <a:rPr lang="en-US" dirty="0" err="1" smtClean="0"/>
              <a:t>Dolliver</a:t>
            </a:r>
            <a:r>
              <a:rPr lang="en-US" dirty="0" smtClean="0"/>
              <a:t> Inc. The company uses Oracle 11g as its database. The database contains a table named </a:t>
            </a:r>
            <a:r>
              <a:rPr lang="en-US" dirty="0" err="1" smtClean="0"/>
              <a:t>Job_recruitment</a:t>
            </a:r>
            <a:r>
              <a:rPr lang="en-US" dirty="0" smtClean="0"/>
              <a:t>. The table contains columns such as </a:t>
            </a:r>
            <a:r>
              <a:rPr lang="en-US" dirty="0" err="1" smtClean="0"/>
              <a:t>Joining_date</a:t>
            </a:r>
            <a:r>
              <a:rPr lang="en-US" dirty="0" smtClean="0"/>
              <a:t>, </a:t>
            </a:r>
            <a:r>
              <a:rPr lang="en-US" dirty="0" err="1" smtClean="0"/>
              <a:t>Leaving_date</a:t>
            </a:r>
            <a:r>
              <a:rPr lang="en-US" dirty="0" smtClean="0"/>
              <a:t>, </a:t>
            </a:r>
            <a:r>
              <a:rPr lang="en-US" dirty="0" err="1" smtClean="0"/>
              <a:t>Tot_salary</a:t>
            </a:r>
            <a:r>
              <a:rPr lang="en-US" dirty="0" smtClean="0"/>
              <a:t>, and </a:t>
            </a:r>
            <a:r>
              <a:rPr lang="en-US" dirty="0" err="1" smtClean="0"/>
              <a:t>Tot_incentive</a:t>
            </a:r>
            <a:r>
              <a:rPr lang="en-US" dirty="0" smtClean="0"/>
              <a:t>. The </a:t>
            </a:r>
            <a:r>
              <a:rPr lang="en-US" dirty="0" err="1" smtClean="0"/>
              <a:t>Joining_date</a:t>
            </a:r>
            <a:r>
              <a:rPr lang="en-US" dirty="0" smtClean="0"/>
              <a:t> and </a:t>
            </a:r>
            <a:r>
              <a:rPr lang="en-US" dirty="0" err="1" smtClean="0"/>
              <a:t>Leaving_date</a:t>
            </a:r>
            <a:r>
              <a:rPr lang="en-US" dirty="0" smtClean="0"/>
              <a:t> columns are of </a:t>
            </a:r>
            <a:r>
              <a:rPr lang="en-US" b="1" dirty="0" smtClean="0"/>
              <a:t>DATE</a:t>
            </a:r>
            <a:r>
              <a:rPr lang="en-US" dirty="0" smtClean="0"/>
              <a:t> data type. </a:t>
            </a:r>
          </a:p>
          <a:p>
            <a:r>
              <a:rPr lang="en-US" dirty="0" smtClean="0"/>
              <a:t>You perform the following arithmetic operation on these columns:</a:t>
            </a:r>
          </a:p>
          <a:p>
            <a:pPr lvl="1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Joining_date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Leaving_date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What will the above arithmetic operation return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will return the result in DATE data type.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will return the result in NUMBER data type.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will return an ORA error.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will return the result in VARCHAR2 data type.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83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 of an arithmetic operation between two date values represents a certain number of days. </a:t>
            </a:r>
          </a:p>
          <a:p>
            <a:pPr lvl="1"/>
            <a:r>
              <a:rPr lang="en-US" dirty="0" smtClean="0"/>
              <a:t>In the given scenario, it will also return the number of days an employee has been employed in the company. </a:t>
            </a:r>
          </a:p>
          <a:p>
            <a:pPr lvl="1"/>
            <a:r>
              <a:rPr lang="en-US" dirty="0" smtClean="0"/>
              <a:t>Therefore, the return data type of the difference between the two DATE values will be of NUMBER 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26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8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GROUP BY clause groups selected rows on the basis of values of specified column(s) for each row, and returns a single row of summary information for each group. </a:t>
            </a:r>
          </a:p>
          <a:p>
            <a:r>
              <a:rPr lang="en-US" dirty="0" smtClean="0"/>
              <a:t>Rows that have the same values in the specified grouping column(s) are grouped together. </a:t>
            </a:r>
          </a:p>
          <a:p>
            <a:r>
              <a:rPr lang="en-US" dirty="0" smtClean="0"/>
              <a:t>The GROUP BY clause suppresses duplicate rows for the grouping column(s). </a:t>
            </a:r>
          </a:p>
          <a:p>
            <a:r>
              <a:rPr lang="en-US" dirty="0" smtClean="0"/>
              <a:t>It does not guarantee the order of the result set. </a:t>
            </a:r>
          </a:p>
          <a:p>
            <a:pPr lvl="1"/>
            <a:r>
              <a:rPr lang="en-US" dirty="0" smtClean="0"/>
              <a:t>Therefore, the ORDER BY clause should be used with the GROUP BY clause to sort the result set in the desired order.</a:t>
            </a:r>
          </a:p>
          <a:p>
            <a:r>
              <a:rPr lang="en-US" dirty="0" smtClean="0"/>
              <a:t>The syntax of the GROUP BY clause is given below: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column_name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aggregate_function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column_name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  FROM </a:t>
            </a: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  WHERE </a:t>
            </a:r>
            <a:r>
              <a:rPr lang="en-US" dirty="0" err="1" smtClean="0">
                <a:solidFill>
                  <a:srgbClr val="FF0000"/>
                </a:solidFill>
              </a:rPr>
              <a:t>column_name</a:t>
            </a:r>
            <a:r>
              <a:rPr lang="en-US" dirty="0" smtClean="0">
                <a:solidFill>
                  <a:srgbClr val="FF0000"/>
                </a:solidFill>
              </a:rPr>
              <a:t> operator value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  GROUP BY </a:t>
            </a:r>
            <a:r>
              <a:rPr lang="en-US" dirty="0" err="1" smtClean="0">
                <a:solidFill>
                  <a:srgbClr val="FF0000"/>
                </a:solidFill>
              </a:rPr>
              <a:t>column_name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9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</a:t>
            </a:r>
            <a:r>
              <a:rPr lang="en-US" b="1" dirty="0"/>
              <a:t>Statement Categories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40361"/>
              </p:ext>
            </p:extLst>
          </p:nvPr>
        </p:nvGraphicFramePr>
        <p:xfrm>
          <a:off x="457200" y="1705747"/>
          <a:ext cx="8229600" cy="431486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218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Data Manipulation Language (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DML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Used to access, create, modify, or delete data in the existing structures of the database. DML statements include those to query information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SELECT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add new rows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INSERT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modify existing rows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UPDATE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delete existing rows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perform a conditional update or insert operation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MERGE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see an execution plan of SQL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EXPLAIN PLAN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and lock a table to restrict access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LOCK TABLE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). Including the SELECT statement in the DML group is debatable within the SQL community, since SELECT does not modify data.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801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Data Definition Language (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DDL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Used to define, alter, or drop database objects and their privileges. DDL statements include those to create, modify, drop, or rename objects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CREATE, ALTER, DROP, RENAME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remove all rows from a database object without dropping the structure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TRUNCATE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manage access privileges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GRANT, REVOKE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), audit database use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AUDIT, NOAUDIT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 and add a description about an object to the dictionary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COMMENT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).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39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Consider the following example, EMPLOYEE_EXPENSES table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 smtClean="0"/>
              <a:t>To </a:t>
            </a:r>
            <a:r>
              <a:rPr lang="en-US" sz="2600" dirty="0"/>
              <a:t>group the total sum (total order) of each employee from the EMPLOYEE_EXPENSES table, run the following command</a:t>
            </a:r>
            <a:r>
              <a:rPr lang="en-US" sz="2600" dirty="0" smtClean="0"/>
              <a:t>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</a:rPr>
              <a:t>LastName</a:t>
            </a:r>
            <a:r>
              <a:rPr lang="en-US" sz="1800" dirty="0" smtClean="0">
                <a:solidFill>
                  <a:srgbClr val="FF0000"/>
                </a:solidFill>
              </a:rPr>
              <a:t>, Expenses FROM </a:t>
            </a:r>
            <a:r>
              <a:rPr lang="en-US" sz="1800" dirty="0" smtClean="0">
                <a:solidFill>
                  <a:srgbClr val="FF0000"/>
                </a:solidFill>
              </a:rPr>
              <a:t>EMPLOYEE_EXPENSE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GROUP BY </a:t>
            </a:r>
            <a:r>
              <a:rPr lang="en-US" sz="1800" dirty="0" err="1" smtClean="0">
                <a:solidFill>
                  <a:srgbClr val="FF0000"/>
                </a:solidFill>
              </a:rPr>
              <a:t>LastName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Output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68999"/>
              </p:ext>
            </p:extLst>
          </p:nvPr>
        </p:nvGraphicFramePr>
        <p:xfrm>
          <a:off x="2667000" y="2087792"/>
          <a:ext cx="3276600" cy="1290408"/>
        </p:xfrm>
        <a:graphic>
          <a:graphicData uri="http://schemas.openxmlformats.org/drawingml/2006/table">
            <a:tbl>
              <a:tblPr/>
              <a:tblGrid>
                <a:gridCol w="1092200"/>
                <a:gridCol w="1092200"/>
                <a:gridCol w="1092200"/>
              </a:tblGrid>
              <a:tr h="2614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</a:rPr>
                        <a:t>P_ID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</a:rPr>
                        <a:t>LastName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</a:rPr>
                        <a:t>Expenses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</a:tr>
              <a:tr h="211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Harry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1000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1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Steve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400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Harry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</a:rPr>
                        <a:t>2000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21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43854"/>
              </p:ext>
            </p:extLst>
          </p:nvPr>
        </p:nvGraphicFramePr>
        <p:xfrm>
          <a:off x="2895600" y="5334000"/>
          <a:ext cx="2971800" cy="1346694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448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</a:rPr>
                        <a:t>LastName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</a:rPr>
                        <a:t>Expenses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D2"/>
                    </a:solidFill>
                  </a:tcPr>
                </a:tc>
              </a:tr>
              <a:tr h="448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Harry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</a:rPr>
                        <a:t>3000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8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</a:rPr>
                        <a:t>Steve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</a:rPr>
                        <a:t>400</a:t>
                      </a:r>
                    </a:p>
                  </a:txBody>
                  <a:tcPr marL="69156" marR="69156" marT="62241" marB="622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37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07720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</a:rPr>
              <a:t>Applications Architecture</a:t>
            </a:r>
            <a:endParaRPr lang="en-US" altLang="en-US" dirty="0" smtClean="0">
              <a:effectLst/>
            </a:endParaRP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1193800"/>
            <a:ext cx="7224713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5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619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</a:rPr>
              <a:t>Database System Internals</a:t>
            </a:r>
          </a:p>
        </p:txBody>
      </p:sp>
      <p:sp>
        <p:nvSpPr>
          <p:cNvPr id="28675" name="Rectangle 10"/>
          <p:cNvSpPr>
            <a:spLocks noChangeArrowheads="1"/>
          </p:cNvSpPr>
          <p:nvPr/>
        </p:nvSpPr>
        <p:spPr bwMode="auto">
          <a:xfrm>
            <a:off x="5601402" y="3502025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5691963" y="4724400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5715000" y="5410200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pic>
        <p:nvPicPr>
          <p:cNvPr id="2867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695325"/>
            <a:ext cx="4049713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3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Statement Categories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701216"/>
              </p:ext>
            </p:extLst>
          </p:nvPr>
        </p:nvGraphicFramePr>
        <p:xfrm>
          <a:off x="533400" y="1676400"/>
          <a:ext cx="8229600" cy="380530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801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Transaction Control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Used to group a set of DML statements as a single transaction. Using these statements, you can save the changes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COMMIT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 or discard the changes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ROLLBACK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 made by DML statements. Also included in the transaction-control statements are statements to set a point or marker in the transaction for possible rollback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SAVEPOINT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 and to define the properties for the transaction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SET TRANSACTION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).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38344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Session Control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Used to control the properties of a user session. (A session is the point from which you are connected to the database until you disconnect.) Session-control statements include those to control the session properties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ALTER SESSION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 and to enable/disable roles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SET ROLE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).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System Control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Used to manage the properties of the database. There is only one statement in this category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ALTER SYSTEM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).</a:t>
                      </a:r>
                    </a:p>
                  </a:txBody>
                  <a:tcPr marL="72507" marR="72507" marT="65257" marB="652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database 11g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 Oracle database is a </a:t>
            </a:r>
            <a:r>
              <a:rPr lang="en-US" dirty="0">
                <a:solidFill>
                  <a:srgbClr val="FF0000"/>
                </a:solidFill>
              </a:rPr>
              <a:t>collection of data </a:t>
            </a:r>
            <a:r>
              <a:rPr lang="en-US" dirty="0"/>
              <a:t>in one or more </a:t>
            </a:r>
            <a:r>
              <a:rPr lang="en-US" dirty="0" smtClean="0"/>
              <a:t>files</a:t>
            </a:r>
          </a:p>
          <a:p>
            <a:r>
              <a:rPr lang="en-US" dirty="0"/>
              <a:t>The database </a:t>
            </a:r>
            <a:r>
              <a:rPr lang="en-US" dirty="0">
                <a:solidFill>
                  <a:schemeClr val="tx2"/>
                </a:solidFill>
              </a:rPr>
              <a:t>contains </a:t>
            </a:r>
            <a:r>
              <a:rPr lang="en-US" dirty="0" smtClean="0">
                <a:solidFill>
                  <a:schemeClr val="tx2"/>
                </a:solidFill>
              </a:rPr>
              <a:t>physical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tx2"/>
                </a:solidFill>
              </a:rPr>
              <a:t>logical </a:t>
            </a:r>
            <a:r>
              <a:rPr lang="en-US" dirty="0" smtClean="0">
                <a:solidFill>
                  <a:schemeClr val="tx2"/>
                </a:solidFill>
              </a:rPr>
              <a:t>structures</a:t>
            </a:r>
          </a:p>
          <a:p>
            <a:r>
              <a:rPr lang="en-US" dirty="0"/>
              <a:t>Within the Oracle database, the basic structure is a table. </a:t>
            </a:r>
            <a:endParaRPr lang="en-US" dirty="0" smtClean="0"/>
          </a:p>
          <a:p>
            <a:pPr lvl="1"/>
            <a:r>
              <a:rPr lang="en-US" dirty="0" smtClean="0"/>
              <a:t>Oracle </a:t>
            </a:r>
            <a:r>
              <a:rPr lang="en-US" dirty="0"/>
              <a:t>Database 11</a:t>
            </a:r>
            <a:r>
              <a:rPr lang="en-US" i="1" dirty="0"/>
              <a:t>g </a:t>
            </a:r>
            <a:r>
              <a:rPr lang="en-US" dirty="0"/>
              <a:t>supports </a:t>
            </a:r>
            <a:r>
              <a:rPr lang="en-US" dirty="0" smtClean="0"/>
              <a:t>many types </a:t>
            </a:r>
            <a:r>
              <a:rPr lang="en-US" dirty="0"/>
              <a:t>of tables, including the following</a:t>
            </a:r>
            <a:r>
              <a:rPr lang="en-US" dirty="0" smtClean="0"/>
              <a:t>:</a:t>
            </a:r>
          </a:p>
          <a:p>
            <a:pPr lvl="2"/>
            <a:r>
              <a:rPr lang="en-US" b="1" dirty="0"/>
              <a:t>Relational </a:t>
            </a:r>
            <a:r>
              <a:rPr lang="en-US" b="1" dirty="0" smtClean="0"/>
              <a:t>tables </a:t>
            </a:r>
            <a:r>
              <a:rPr lang="en-US" sz="1600" b="1" dirty="0" smtClean="0"/>
              <a:t>(</a:t>
            </a:r>
            <a:r>
              <a:rPr lang="en-US" sz="2300" dirty="0"/>
              <a:t>Tables are created via the </a:t>
            </a:r>
            <a:r>
              <a:rPr lang="en-US" sz="2300" b="1" dirty="0"/>
              <a:t>create table </a:t>
            </a:r>
            <a:r>
              <a:rPr lang="en-US" sz="2300" dirty="0"/>
              <a:t>command</a:t>
            </a:r>
            <a:r>
              <a:rPr lang="en-US" sz="1600" dirty="0" smtClean="0"/>
              <a:t>.)</a:t>
            </a:r>
          </a:p>
          <a:p>
            <a:pPr lvl="2"/>
            <a:r>
              <a:rPr lang="en-US" b="1" dirty="0"/>
              <a:t>Object-relational </a:t>
            </a:r>
            <a:r>
              <a:rPr lang="en-US" b="1" dirty="0" smtClean="0"/>
              <a:t>tables</a:t>
            </a:r>
          </a:p>
          <a:p>
            <a:pPr lvl="2"/>
            <a:r>
              <a:rPr lang="en-US" b="1" dirty="0" smtClean="0"/>
              <a:t>Index </a:t>
            </a:r>
          </a:p>
          <a:p>
            <a:pPr lvl="2"/>
            <a:r>
              <a:rPr lang="en-US" b="1" dirty="0"/>
              <a:t>External </a:t>
            </a:r>
            <a:r>
              <a:rPr lang="en-US" b="1" dirty="0" smtClean="0"/>
              <a:t>tables </a:t>
            </a:r>
            <a:r>
              <a:rPr lang="en-US" sz="2100" b="1" dirty="0" smtClean="0"/>
              <a:t>(flat files outside of oracle can be treated as tables)</a:t>
            </a:r>
            <a:endParaRPr lang="en-US" b="1" dirty="0" smtClean="0"/>
          </a:p>
          <a:p>
            <a:pPr lvl="2"/>
            <a:r>
              <a:rPr lang="en-US" b="1" dirty="0"/>
              <a:t>Materialized </a:t>
            </a:r>
            <a:r>
              <a:rPr lang="en-US" b="1" dirty="0" smtClean="0"/>
              <a:t>views</a:t>
            </a:r>
          </a:p>
          <a:p>
            <a:pPr lvl="2"/>
            <a:r>
              <a:rPr lang="en-US" b="1" dirty="0"/>
              <a:t>Temporary tables </a:t>
            </a:r>
            <a:r>
              <a:rPr lang="en-US" dirty="0" smtClean="0"/>
              <a:t>(use </a:t>
            </a:r>
            <a:r>
              <a:rPr lang="en-US" dirty="0"/>
              <a:t>the </a:t>
            </a:r>
            <a:r>
              <a:rPr lang="en-US" b="1" dirty="0"/>
              <a:t>create global temporary </a:t>
            </a:r>
            <a:r>
              <a:rPr lang="en-US" b="1" dirty="0" smtClean="0"/>
              <a:t>table)</a:t>
            </a:r>
          </a:p>
          <a:p>
            <a:pPr lvl="2"/>
            <a:r>
              <a:rPr lang="en-US" b="1" dirty="0"/>
              <a:t>Clustered tables </a:t>
            </a:r>
            <a:r>
              <a:rPr lang="en-US" dirty="0"/>
              <a:t>If two tables are commonly queried together, you can physically </a:t>
            </a:r>
            <a:r>
              <a:rPr lang="en-US" dirty="0" smtClean="0"/>
              <a:t>store them </a:t>
            </a:r>
            <a:r>
              <a:rPr lang="en-US" dirty="0"/>
              <a:t>together via a structure called a </a:t>
            </a:r>
            <a:r>
              <a:rPr lang="en-US" i="1" dirty="0" smtClean="0"/>
              <a:t>cluster</a:t>
            </a:r>
          </a:p>
          <a:p>
            <a:pPr lvl="2"/>
            <a:r>
              <a:rPr lang="en-US" b="1" dirty="0"/>
              <a:t>Dropped tables </a:t>
            </a:r>
            <a:r>
              <a:rPr lang="en-US" dirty="0"/>
              <a:t>You can quickly recover dropped tables via the </a:t>
            </a:r>
            <a:r>
              <a:rPr lang="en-US" b="1" dirty="0"/>
              <a:t>flashback table </a:t>
            </a:r>
            <a:r>
              <a:rPr lang="en-US" b="1" dirty="0" smtClean="0"/>
              <a:t>to before </a:t>
            </a:r>
            <a:r>
              <a:rPr lang="en-US" b="1" dirty="0"/>
              <a:t>drop </a:t>
            </a:r>
            <a:r>
              <a:rPr lang="en-US" dirty="0"/>
              <a:t>command</a:t>
            </a:r>
            <a:endParaRPr lang="en-US" b="1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09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of these logical structures in the database must be stored somewhere in the database. </a:t>
            </a:r>
            <a:endParaRPr lang="en-US" dirty="0" smtClean="0"/>
          </a:p>
          <a:p>
            <a:r>
              <a:rPr lang="en-US" b="1" dirty="0" smtClean="0"/>
              <a:t>data dictionary </a:t>
            </a:r>
          </a:p>
          <a:p>
            <a:pPr lvl="1"/>
            <a:r>
              <a:rPr lang="en-US" dirty="0" smtClean="0"/>
              <a:t>Oracle maintains </a:t>
            </a:r>
            <a:r>
              <a:rPr lang="en-US" dirty="0"/>
              <a:t>a </a:t>
            </a:r>
            <a:r>
              <a:rPr lang="en-US" b="1" dirty="0"/>
              <a:t>data dictionary </a:t>
            </a:r>
            <a:r>
              <a:rPr lang="en-US" dirty="0" smtClean="0"/>
              <a:t>that records </a:t>
            </a:r>
            <a:r>
              <a:rPr lang="en-US" i="1" dirty="0">
                <a:solidFill>
                  <a:srgbClr val="FF0000"/>
                </a:solidFill>
              </a:rPr>
              <a:t>metadata</a:t>
            </a:r>
            <a:r>
              <a:rPr lang="en-US" i="1" dirty="0"/>
              <a:t> </a:t>
            </a:r>
            <a:r>
              <a:rPr lang="en-US" dirty="0"/>
              <a:t>about each </a:t>
            </a:r>
            <a:r>
              <a:rPr lang="en-US" dirty="0" smtClean="0"/>
              <a:t>object</a:t>
            </a:r>
          </a:p>
          <a:p>
            <a:r>
              <a:rPr lang="en-US" b="1" dirty="0" smtClean="0"/>
              <a:t>Tablespaces</a:t>
            </a:r>
          </a:p>
          <a:p>
            <a:pPr lvl="1"/>
            <a:r>
              <a:rPr lang="en-US" dirty="0"/>
              <a:t>A tablespace consists of one or more </a:t>
            </a:r>
            <a:r>
              <a:rPr lang="en-US" dirty="0" smtClean="0"/>
              <a:t>data files</a:t>
            </a:r>
            <a:r>
              <a:rPr lang="en-US" dirty="0"/>
              <a:t>; </a:t>
            </a:r>
            <a:endParaRPr lang="en-US" dirty="0" smtClean="0"/>
          </a:p>
          <a:p>
            <a:pPr lvl="2"/>
            <a:r>
              <a:rPr lang="en-US" dirty="0" smtClean="0"/>
              <a:t>a data file </a:t>
            </a:r>
            <a:r>
              <a:rPr lang="en-US" dirty="0"/>
              <a:t>can be a part of one and only </a:t>
            </a:r>
            <a:r>
              <a:rPr lang="en-US" dirty="0" smtClean="0"/>
              <a:t>one tablespace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Oracle </a:t>
            </a:r>
            <a:r>
              <a:rPr lang="en-US" dirty="0"/>
              <a:t>Database 11</a:t>
            </a:r>
            <a:r>
              <a:rPr lang="en-US" i="1" dirty="0"/>
              <a:t>g </a:t>
            </a:r>
            <a:r>
              <a:rPr lang="en-US" dirty="0"/>
              <a:t>creates at least two tablespaces for each database—SYSTEM </a:t>
            </a:r>
            <a:r>
              <a:rPr lang="en-US" dirty="0" smtClean="0"/>
              <a:t>and SYSAUX—to </a:t>
            </a:r>
            <a:r>
              <a:rPr lang="en-US" dirty="0"/>
              <a:t>support its internal management needs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2956</Words>
  <Application>Microsoft Office PowerPoint</Application>
  <PresentationFormat>On-screen Show (4:3)</PresentationFormat>
  <Paragraphs>568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Oracle RDBMS</vt:lpstr>
      <vt:lpstr>in/keep/out approach</vt:lpstr>
      <vt:lpstr>Tables</vt:lpstr>
      <vt:lpstr>SQL intro</vt:lpstr>
      <vt:lpstr>SQL Statement Categories</vt:lpstr>
      <vt:lpstr>SQL Statement Categories</vt:lpstr>
      <vt:lpstr>Oracle database 11g </vt:lpstr>
      <vt:lpstr>Databases and Instances</vt:lpstr>
      <vt:lpstr>Storing the Data</vt:lpstr>
      <vt:lpstr>Dropped Data</vt:lpstr>
      <vt:lpstr>Guarding the Data</vt:lpstr>
      <vt:lpstr>Programmatic Structures</vt:lpstr>
      <vt:lpstr>Instances and Schemas</vt:lpstr>
      <vt:lpstr>Relational Model</vt:lpstr>
      <vt:lpstr>A Sample Relational Database</vt:lpstr>
      <vt:lpstr>Relational model</vt:lpstr>
      <vt:lpstr>Database Design?</vt:lpstr>
      <vt:lpstr>Normalization</vt:lpstr>
      <vt:lpstr>Use naming Convention</vt:lpstr>
      <vt:lpstr>Keys</vt:lpstr>
      <vt:lpstr>Keys</vt:lpstr>
      <vt:lpstr>SQL</vt:lpstr>
      <vt:lpstr>SQL Introduction</vt:lpstr>
      <vt:lpstr>History</vt:lpstr>
      <vt:lpstr>Data Definition Language</vt:lpstr>
      <vt:lpstr>Built-in Data types</vt:lpstr>
      <vt:lpstr>Built-in Data types</vt:lpstr>
      <vt:lpstr>Built-in Data types</vt:lpstr>
      <vt:lpstr>PowerPoint Presentation</vt:lpstr>
      <vt:lpstr>Built-in Datatypes</vt:lpstr>
      <vt:lpstr>Built-in Datatypes</vt:lpstr>
      <vt:lpstr>Built-in Datatypes</vt:lpstr>
      <vt:lpstr>Writing Simple Queries</vt:lpstr>
      <vt:lpstr>The select Clause</vt:lpstr>
      <vt:lpstr>The Select Statement</vt:lpstr>
      <vt:lpstr>The Select Statement - WHERE</vt:lpstr>
      <vt:lpstr>Comparison Operators</vt:lpstr>
      <vt:lpstr>Logical Operators</vt:lpstr>
      <vt:lpstr>Set operation</vt:lpstr>
      <vt:lpstr>Null</vt:lpstr>
      <vt:lpstr>Strings</vt:lpstr>
      <vt:lpstr>Sorting Rows</vt:lpstr>
      <vt:lpstr>Some exam questions</vt:lpstr>
      <vt:lpstr>Select Statement</vt:lpstr>
      <vt:lpstr>The WHERE clause</vt:lpstr>
      <vt:lpstr>Date Datatype</vt:lpstr>
      <vt:lpstr>Date</vt:lpstr>
      <vt:lpstr>Grouping</vt:lpstr>
      <vt:lpstr>GROUP BY</vt:lpstr>
      <vt:lpstr>Grouping Example</vt:lpstr>
      <vt:lpstr>Applications Architecture</vt:lpstr>
      <vt:lpstr>Database System Internals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Review</dc:title>
  <dc:creator>oaldawud</dc:creator>
  <cp:lastModifiedBy>oaldawud</cp:lastModifiedBy>
  <cp:revision>27</cp:revision>
  <dcterms:created xsi:type="dcterms:W3CDTF">2014-08-25T16:10:06Z</dcterms:created>
  <dcterms:modified xsi:type="dcterms:W3CDTF">2014-08-26T03:20:40Z</dcterms:modified>
</cp:coreProperties>
</file>