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5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2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E23CB-6FF7-4801-B38B-A64763BBD345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80AED-65F8-44A9-8FF3-305E94F1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17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9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0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07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4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3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1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2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3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2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2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8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0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73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73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3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0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4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2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57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99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6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5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7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5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3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37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7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30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3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0AED-65F8-44A9-8FF3-305E94F16E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7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1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60085-4294-42DB-9323-4EFF51FD611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74E6-48F7-482E-B98B-49B1D558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Functions</a:t>
            </a:r>
          </a:p>
          <a:p>
            <a:r>
              <a:rPr lang="en-US" dirty="0"/>
              <a:t>Single-Row Functions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0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COALESCE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COALESCE is variation in NVL</a:t>
            </a:r>
          </a:p>
          <a:p>
            <a:r>
              <a:rPr lang="en-US" dirty="0" smtClean="0"/>
              <a:t>Syntax: </a:t>
            </a:r>
            <a:r>
              <a:rPr lang="en-US" dirty="0" smtClean="0">
                <a:solidFill>
                  <a:srgbClr val="FF0000"/>
                </a:solidFill>
              </a:rPr>
              <a:t>COALESCE(</a:t>
            </a:r>
            <a:r>
              <a:rPr lang="en-US" dirty="0" err="1" smtClean="0">
                <a:solidFill>
                  <a:srgbClr val="FF0000"/>
                </a:solidFill>
              </a:rPr>
              <a:t>exp_list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/>
              <a:t>For example, </a:t>
            </a:r>
            <a:r>
              <a:rPr lang="en-US" dirty="0" smtClean="0"/>
              <a:t>COALESCE(x1, x2, x3)</a:t>
            </a:r>
            <a:r>
              <a:rPr lang="en-US" dirty="0"/>
              <a:t> would be evaluated as the following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</a:t>
            </a:r>
            <a:r>
              <a:rPr lang="en-US" dirty="0"/>
              <a:t> x1 is NULL, check x2, or else return x1. Stop.</a:t>
            </a:r>
          </a:p>
          <a:p>
            <a:pPr lvl="1"/>
            <a:r>
              <a:rPr lang="en-US" dirty="0"/>
              <a:t>If x2 is NULL, check x3, or else return x2. Stop.</a:t>
            </a:r>
          </a:p>
          <a:p>
            <a:pPr lvl="1"/>
            <a:r>
              <a:rPr lang="en-US" dirty="0"/>
              <a:t>If x3 is NULL, return NULL, or else return x3. Stop.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COALESCE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COALESCE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Using CASE WHEN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5541"/>
            <a:ext cx="4191000" cy="21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5541"/>
            <a:ext cx="3835274" cy="148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Single-Row Character 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l"/>
            <a:r>
              <a:rPr lang="en-US" dirty="0" smtClean="0"/>
              <a:t>Character Functions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14375"/>
            <a:ext cx="63055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36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ASCII('A') </a:t>
            </a:r>
            <a:r>
              <a:rPr lang="en-US" dirty="0" err="1"/>
              <a:t>Big_A</a:t>
            </a:r>
            <a:r>
              <a:rPr lang="en-US" dirty="0"/>
              <a:t>, ASCII('z') </a:t>
            </a:r>
            <a:r>
              <a:rPr lang="en-US" dirty="0" err="1"/>
              <a:t>Little_Z</a:t>
            </a:r>
            <a:r>
              <a:rPr lang="en-US" dirty="0"/>
              <a:t>, ASCII('AMER')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 dual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SELECT CHR(65), CHR(122), CHR(223)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 dual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SELECT LPAD(last_name,10) </a:t>
            </a:r>
            <a:r>
              <a:rPr lang="en-US" dirty="0" err="1"/>
              <a:t>lpad_lname</a:t>
            </a:r>
            <a:r>
              <a:rPr lang="en-US" dirty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LPAD(salary,8,'*') </a:t>
            </a:r>
            <a:r>
              <a:rPr lang="en-US" dirty="0" err="1"/>
              <a:t>lpad_salary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 employees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 </a:t>
            </a:r>
            <a:r>
              <a:rPr lang="en-US" dirty="0" err="1"/>
              <a:t>last_name</a:t>
            </a:r>
            <a:r>
              <a:rPr lang="en-US" dirty="0"/>
              <a:t> like 'J%';</a:t>
            </a:r>
          </a:p>
        </p:txBody>
      </p:sp>
    </p:spTree>
    <p:extLst>
      <p:ext uri="{BB962C8B-B14F-4D97-AF65-F5344CB8AC3E}">
        <p14:creationId xmlns:p14="http://schemas.microsoft.com/office/powerpoint/2010/main" val="92558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Single-Row Numeric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"/>
            <a:ext cx="721995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304800"/>
            <a:ext cx="1828800" cy="3314700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Numeric Functions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235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Functions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SELECT ROUND(123.489), ROUND(123.489, 2),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ROUND(123.489, -2), ROUND(1275, -2)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dual;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 </a:t>
            </a:r>
            <a:r>
              <a:rPr lang="en-US" dirty="0"/>
              <a:t>---------------- ----------------- --------------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123	123.49 	100 		1300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4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Single-Row Date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Date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2999"/>
            <a:ext cx="6096000" cy="544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4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Single-Row Functions to Customize </a:t>
            </a:r>
            <a:r>
              <a:rPr lang="en-US" dirty="0" smtClean="0"/>
              <a:t>Output</a:t>
            </a:r>
            <a:endParaRPr lang="en-US" dirty="0"/>
          </a:p>
          <a:p>
            <a:pPr lvl="1"/>
            <a:r>
              <a:rPr lang="en-US" dirty="0" smtClean="0"/>
              <a:t>Various types </a:t>
            </a:r>
            <a:r>
              <a:rPr lang="en-US" dirty="0"/>
              <a:t>of functions available in SQL</a:t>
            </a:r>
          </a:p>
          <a:p>
            <a:pPr lvl="1"/>
            <a:r>
              <a:rPr lang="en-US" dirty="0"/>
              <a:t>Use character, number, and date functions in SELECT statements</a:t>
            </a:r>
          </a:p>
          <a:p>
            <a:r>
              <a:rPr lang="en-US" dirty="0"/>
              <a:t>Using Conversion Functions and Conditional </a:t>
            </a:r>
            <a:r>
              <a:rPr lang="en-US" dirty="0" smtClean="0"/>
              <a:t>Expressions</a:t>
            </a:r>
            <a:endParaRPr lang="en-US" dirty="0"/>
          </a:p>
          <a:p>
            <a:pPr lvl="1"/>
            <a:r>
              <a:rPr lang="en-US" dirty="0" smtClean="0"/>
              <a:t>Various </a:t>
            </a:r>
            <a:r>
              <a:rPr lang="en-US" dirty="0"/>
              <a:t>types of conversion functions </a:t>
            </a:r>
            <a:r>
              <a:rPr lang="en-US" dirty="0" smtClean="0"/>
              <a:t>available </a:t>
            </a:r>
            <a:r>
              <a:rPr lang="en-US" dirty="0"/>
              <a:t>in SQL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TO_CHAR</a:t>
            </a:r>
            <a:r>
              <a:rPr lang="en-US" dirty="0"/>
              <a:t>, </a:t>
            </a:r>
            <a:r>
              <a:rPr lang="en-US" b="1" dirty="0"/>
              <a:t>TO_NUMBER</a:t>
            </a:r>
            <a:r>
              <a:rPr lang="en-US" dirty="0"/>
              <a:t>, and </a:t>
            </a:r>
            <a:r>
              <a:rPr lang="en-US" b="1" dirty="0"/>
              <a:t>TO_DATE</a:t>
            </a:r>
            <a:r>
              <a:rPr lang="en-US" dirty="0"/>
              <a:t> conversion functions</a:t>
            </a:r>
          </a:p>
          <a:p>
            <a:pPr lvl="1"/>
            <a:r>
              <a:rPr lang="en-US" dirty="0"/>
              <a:t>Apply conditional expressions in a SELECT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8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r>
              <a:rPr lang="en-US" dirty="0" smtClean="0">
                <a:solidFill>
                  <a:srgbClr val="FF0000"/>
                </a:solidFill>
              </a:rPr>
              <a:t>SYSDATE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SYSDATE</a:t>
            </a:r>
            <a:r>
              <a:rPr lang="en-US" dirty="0"/>
              <a:t> takes no arguments and returns the current date and time to the second for the </a:t>
            </a:r>
            <a:r>
              <a:rPr lang="en-US" dirty="0">
                <a:solidFill>
                  <a:srgbClr val="FF0000"/>
                </a:solidFill>
              </a:rPr>
              <a:t>operating-system host</a:t>
            </a:r>
            <a:r>
              <a:rPr lang="en-US" dirty="0"/>
              <a:t> where the database resides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SQL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SELECT SYSDATE FROM dual;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SYSDATE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---------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31-MAR-08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SQL&gt; </a:t>
            </a:r>
            <a:r>
              <a:rPr lang="en-US" sz="2600" dirty="0">
                <a:solidFill>
                  <a:srgbClr val="FF0000"/>
                </a:solidFill>
              </a:rPr>
              <a:t>ALTER SESSION SET NLS_DATE_FORMAT='DD-Mon-YYYY HH24:MI:SS';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Session altered.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SQL&gt; </a:t>
            </a:r>
            <a:r>
              <a:rPr lang="en-US" dirty="0">
                <a:solidFill>
                  <a:srgbClr val="FF0000"/>
                </a:solidFill>
              </a:rPr>
              <a:t>SELECT SYSDATE FROM dual;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SYSDATE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--------------------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31-Mar-2008 10:19:11</a:t>
            </a:r>
          </a:p>
          <a:p>
            <a:endParaRPr lang="en-US" sz="3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smtClean="0"/>
              <a:t>ALTER SESSION</a:t>
            </a:r>
            <a:r>
              <a:rPr lang="en-US" sz="2000" dirty="0"/>
              <a:t> command will set the </a:t>
            </a:r>
            <a:r>
              <a:rPr lang="en-US" sz="2000" i="1" dirty="0"/>
              <a:t>implicit conversion</a:t>
            </a:r>
            <a:r>
              <a:rPr lang="en-US" sz="2000" dirty="0"/>
              <a:t> mechanism to display date data in the format specified</a:t>
            </a:r>
            <a:endParaRPr lang="en-US" sz="3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r>
              <a:rPr lang="en-US" b="1" dirty="0"/>
              <a:t>SYSTIMESTAMP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TIMESTAMP WITH TIME ZONE for the current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 date and time </a:t>
            </a:r>
            <a:r>
              <a:rPr lang="en-US" dirty="0" smtClean="0"/>
              <a:t>(the time of the </a:t>
            </a:r>
            <a:r>
              <a:rPr lang="en-US" b="1" dirty="0" smtClean="0"/>
              <a:t>host server</a:t>
            </a:r>
            <a:r>
              <a:rPr lang="en-US" dirty="0" smtClean="0"/>
              <a:t> where the database resides).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77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Single-Row Conversion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274638"/>
            <a:ext cx="2971800" cy="6049962"/>
          </a:xfrm>
        </p:spPr>
        <p:txBody>
          <a:bodyPr/>
          <a:lstStyle/>
          <a:p>
            <a:r>
              <a:rPr lang="en-US" b="0" dirty="0" smtClean="0"/>
              <a:t>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767"/>
            <a:ext cx="5257800" cy="65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7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Group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7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Aggregated Data Using the Group </a:t>
            </a:r>
            <a:r>
              <a:rPr lang="en-US" dirty="0" smtClean="0"/>
              <a:t>Functions</a:t>
            </a:r>
          </a:p>
          <a:p>
            <a:r>
              <a:rPr lang="en-US" dirty="0"/>
              <a:t>Group functions do not consider </a:t>
            </a:r>
            <a:r>
              <a:rPr lang="en-US" dirty="0" smtClean="0"/>
              <a:t>NULL</a:t>
            </a:r>
            <a:r>
              <a:rPr lang="en-US" dirty="0"/>
              <a:t> values, </a:t>
            </a:r>
            <a:r>
              <a:rPr lang="en-US" dirty="0" smtClean="0"/>
              <a:t>except the </a:t>
            </a:r>
            <a:r>
              <a:rPr lang="en-US" dirty="0" smtClean="0">
                <a:solidFill>
                  <a:srgbClr val="FF0000"/>
                </a:solidFill>
              </a:rPr>
              <a:t>COUNT(*) </a:t>
            </a:r>
            <a:r>
              <a:rPr lang="en-US" dirty="0" smtClean="0"/>
              <a:t>and GROUPING functions. </a:t>
            </a:r>
          </a:p>
          <a:p>
            <a:r>
              <a:rPr lang="en-US" dirty="0" smtClean="0"/>
              <a:t>Watch out for NULLs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b="1" dirty="0" smtClean="0"/>
              <a:t>DISTINCT</a:t>
            </a:r>
            <a:r>
              <a:rPr lang="en-US" dirty="0" smtClean="0"/>
              <a:t> or </a:t>
            </a:r>
            <a:r>
              <a:rPr lang="en-US" b="1" dirty="0" smtClean="0"/>
              <a:t>ALL</a:t>
            </a:r>
          </a:p>
          <a:p>
            <a:pPr lvl="1"/>
            <a:r>
              <a:rPr lang="en-US" dirty="0" smtClean="0"/>
              <a:t>Oracle defaults to all (counts non unique values)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DISTINCT vs.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salary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 employees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 </a:t>
            </a:r>
            <a:r>
              <a:rPr lang="en-US" dirty="0" err="1"/>
              <a:t>first_name</a:t>
            </a:r>
            <a:r>
              <a:rPr lang="en-US" dirty="0"/>
              <a:t> LIKE 'D%'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ORDER BY salary;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SALARY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-------------------- ----------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Donald		2600</a:t>
            </a:r>
            <a:br>
              <a:rPr lang="en-US" dirty="0" smtClean="0"/>
            </a:br>
            <a:r>
              <a:rPr lang="en-US" dirty="0"/>
              <a:t>Douglas </a:t>
            </a:r>
            <a:r>
              <a:rPr lang="en-US" dirty="0" smtClean="0"/>
              <a:t>		2600</a:t>
            </a:r>
            <a:br>
              <a:rPr lang="en-US" dirty="0" smtClean="0"/>
            </a:br>
            <a:r>
              <a:rPr lang="en-US" dirty="0"/>
              <a:t>Diana </a:t>
            </a:r>
            <a:r>
              <a:rPr lang="en-US" dirty="0" smtClean="0"/>
              <a:t>		4200</a:t>
            </a:r>
            <a:br>
              <a:rPr lang="en-US" dirty="0" smtClean="0"/>
            </a:br>
            <a:r>
              <a:rPr lang="en-US" dirty="0"/>
              <a:t>David </a:t>
            </a:r>
            <a:r>
              <a:rPr lang="en-US" dirty="0" smtClean="0"/>
              <a:t>		4800</a:t>
            </a:r>
            <a:br>
              <a:rPr lang="en-US" dirty="0" smtClean="0"/>
            </a:br>
            <a:r>
              <a:rPr lang="en-US" dirty="0"/>
              <a:t>David </a:t>
            </a:r>
            <a:r>
              <a:rPr lang="en-US" dirty="0" smtClean="0"/>
              <a:t>		6800</a:t>
            </a:r>
            <a:br>
              <a:rPr lang="en-US" dirty="0" smtClean="0"/>
            </a:br>
            <a:r>
              <a:rPr lang="en-US" dirty="0"/>
              <a:t>Daniel </a:t>
            </a:r>
            <a:r>
              <a:rPr lang="en-US" dirty="0" smtClean="0"/>
              <a:t>		9000</a:t>
            </a:r>
            <a:br>
              <a:rPr lang="en-US" dirty="0" smtClean="0"/>
            </a:br>
            <a:r>
              <a:rPr lang="en-US" dirty="0"/>
              <a:t>David </a:t>
            </a:r>
            <a:r>
              <a:rPr lang="en-US" dirty="0" smtClean="0"/>
              <a:t>		9500</a:t>
            </a:r>
            <a:br>
              <a:rPr lang="en-US" dirty="0" smtClean="0"/>
            </a:br>
            <a:r>
              <a:rPr lang="en-US" dirty="0"/>
              <a:t>Danielle </a:t>
            </a:r>
            <a:r>
              <a:rPr lang="en-US" dirty="0" smtClean="0"/>
              <a:t>		9500</a:t>
            </a:r>
            <a:br>
              <a:rPr lang="en-US" dirty="0" smtClean="0"/>
            </a:br>
            <a:r>
              <a:rPr lang="en-US" dirty="0"/>
              <a:t>Den </a:t>
            </a:r>
            <a:r>
              <a:rPr lang="en-US" dirty="0" smtClean="0"/>
              <a:t>			11000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8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DISTINCT vs. </a:t>
            </a:r>
            <a:r>
              <a:rPr lang="en-US" smtClean="0"/>
              <a:t>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sz="2800" dirty="0" smtClean="0"/>
              <a:t>(salary</a:t>
            </a:r>
            <a:r>
              <a:rPr lang="en-US" sz="2800" dirty="0"/>
              <a:t>) </a:t>
            </a:r>
            <a:r>
              <a:rPr lang="en-US" sz="2800" dirty="0" err="1"/>
              <a:t>cnt_nu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sz="2800" dirty="0" smtClean="0"/>
              <a:t>(DISTINCT </a:t>
            </a:r>
            <a:r>
              <a:rPr lang="en-US" sz="2800" dirty="0"/>
              <a:t>salary) </a:t>
            </a:r>
            <a:r>
              <a:rPr lang="en-US" sz="2800" dirty="0" err="1"/>
              <a:t>cnt_uq</a:t>
            </a:r>
            <a:r>
              <a:rPr lang="en-US" sz="2800" dirty="0" smtClean="0"/>
              <a:t>, 		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2800" dirty="0" smtClean="0"/>
              <a:t>(salary) </a:t>
            </a:r>
            <a:r>
              <a:rPr lang="en-US" sz="2800" dirty="0" err="1" smtClean="0"/>
              <a:t>sum_nu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2800" dirty="0" smtClean="0"/>
              <a:t>(DISTINCT </a:t>
            </a:r>
            <a:r>
              <a:rPr lang="en-US" sz="2800" dirty="0"/>
              <a:t>salary) </a:t>
            </a:r>
            <a:r>
              <a:rPr lang="en-US" sz="2800" dirty="0" err="1"/>
              <a:t>sum_uq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FROM employees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WHERE </a:t>
            </a:r>
            <a:r>
              <a:rPr lang="en-US" sz="2800" dirty="0" err="1"/>
              <a:t>first_name</a:t>
            </a:r>
            <a:r>
              <a:rPr lang="en-US" sz="2800" dirty="0"/>
              <a:t> LIKE 'D%';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CNT_NU	CNT_UQ	SUM_NU	SUM_UQ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---------- ---------- ---------- </a:t>
            </a:r>
            <a:r>
              <a:rPr lang="en-US" sz="2800" dirty="0" smtClean="0"/>
              <a:t>---------- ---------- ----</a:t>
            </a:r>
            <a:br>
              <a:rPr lang="en-US" sz="2800" dirty="0" smtClean="0"/>
            </a:br>
            <a:r>
              <a:rPr lang="en-US" sz="2800" dirty="0"/>
              <a:t>9 </a:t>
            </a:r>
            <a:r>
              <a:rPr lang="en-US" sz="2800" dirty="0" smtClean="0"/>
              <a:t>		7 		60000 	47900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06" y="2652823"/>
            <a:ext cx="1978794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20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COUNT(*) FROM employees;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COUNT(*)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----------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107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 COUNT(*) "#Employees"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 employees;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 COUNT(*) "#</a:t>
            </a:r>
            <a:r>
              <a:rPr lang="en-US" dirty="0" smtClean="0"/>
              <a:t>Employees“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is the output??????????????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03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/>
              <a:t>If you include a group function in the </a:t>
            </a:r>
            <a:r>
              <a:rPr lang="en-US" sz="4200" dirty="0" smtClean="0">
                <a:solidFill>
                  <a:srgbClr val="FF0000"/>
                </a:solidFill>
              </a:rPr>
              <a:t>SELECT</a:t>
            </a:r>
            <a:r>
              <a:rPr lang="en-US" sz="4200" dirty="0"/>
              <a:t> clause, you cannot select individual results unless you use the </a:t>
            </a:r>
            <a:r>
              <a:rPr lang="en-US" sz="4200" dirty="0" smtClean="0">
                <a:solidFill>
                  <a:srgbClr val="FF0000"/>
                </a:solidFill>
              </a:rPr>
              <a:t>GROUP BY</a:t>
            </a:r>
            <a:r>
              <a:rPr lang="en-US" sz="4200" dirty="0"/>
              <a:t> </a:t>
            </a:r>
            <a:r>
              <a:rPr lang="en-US" sz="4200" dirty="0" smtClean="0"/>
              <a:t>clause</a:t>
            </a:r>
          </a:p>
          <a:p>
            <a:endParaRPr lang="en-US" sz="4200" dirty="0" smtClean="0"/>
          </a:p>
          <a:p>
            <a:r>
              <a:rPr lang="en-US" sz="3800" dirty="0">
                <a:solidFill>
                  <a:srgbClr val="FF0000"/>
                </a:solidFill>
              </a:rPr>
              <a:t>SELECT </a:t>
            </a:r>
            <a:r>
              <a:rPr lang="en-US" sz="3800" dirty="0" err="1">
                <a:solidFill>
                  <a:srgbClr val="FF0000"/>
                </a:solidFill>
              </a:rPr>
              <a:t>department_id</a:t>
            </a:r>
            <a:r>
              <a:rPr lang="en-US" sz="3800" dirty="0">
                <a:solidFill>
                  <a:srgbClr val="FF0000"/>
                </a:solidFill>
              </a:rPr>
              <a:t>, COUNT(*) "#Employees"</a:t>
            </a:r>
            <a:r>
              <a:rPr lang="en-US" sz="3800" dirty="0" smtClean="0">
                <a:solidFill>
                  <a:srgbClr val="FF0000"/>
                </a:solidFill>
              </a:rPr>
              <a:t/>
            </a:r>
            <a:br>
              <a:rPr lang="en-US" sz="3800" dirty="0" smtClean="0">
                <a:solidFill>
                  <a:srgbClr val="FF0000"/>
                </a:solidFill>
              </a:rPr>
            </a:br>
            <a:r>
              <a:rPr lang="en-US" sz="3800" dirty="0">
                <a:solidFill>
                  <a:srgbClr val="FF0000"/>
                </a:solidFill>
              </a:rPr>
              <a:t>FROM employees</a:t>
            </a:r>
            <a:r>
              <a:rPr lang="en-US" sz="3800" dirty="0" smtClean="0">
                <a:solidFill>
                  <a:srgbClr val="FF0000"/>
                </a:solidFill>
              </a:rPr>
              <a:t/>
            </a:r>
            <a:br>
              <a:rPr lang="en-US" sz="3800" dirty="0" smtClean="0">
                <a:solidFill>
                  <a:srgbClr val="FF0000"/>
                </a:solidFill>
              </a:rPr>
            </a:br>
            <a:r>
              <a:rPr lang="en-US" sz="3800" b="1" dirty="0">
                <a:solidFill>
                  <a:srgbClr val="FF0000"/>
                </a:solidFill>
              </a:rPr>
              <a:t>GROUP BY </a:t>
            </a:r>
            <a:r>
              <a:rPr lang="en-US" sz="3800" dirty="0" err="1">
                <a:solidFill>
                  <a:srgbClr val="FF0000"/>
                </a:solidFill>
              </a:rPr>
              <a:t>department_id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DEPARTMENT_ID </a:t>
            </a:r>
            <a:r>
              <a:rPr lang="en-US" dirty="0" smtClean="0"/>
              <a:t>		#</a:t>
            </a:r>
            <a:r>
              <a:rPr lang="en-US" dirty="0"/>
              <a:t>Employees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------------- </a:t>
            </a:r>
            <a:r>
              <a:rPr lang="en-US" dirty="0" smtClean="0"/>
              <a:t>---------- 		-------- --------</a:t>
            </a:r>
            <a:br>
              <a:rPr lang="en-US" dirty="0" smtClean="0"/>
            </a:br>
            <a:r>
              <a:rPr lang="en-US" dirty="0"/>
              <a:t>100 </a:t>
            </a:r>
            <a:r>
              <a:rPr lang="en-US" dirty="0" smtClean="0"/>
              <a:t>			6</a:t>
            </a:r>
            <a:br>
              <a:rPr lang="en-US" dirty="0" smtClean="0"/>
            </a:br>
            <a:r>
              <a:rPr lang="en-US" dirty="0"/>
              <a:t>30 </a:t>
            </a:r>
            <a:r>
              <a:rPr lang="en-US" dirty="0" smtClean="0"/>
              <a:t>			6</a:t>
            </a:r>
            <a:br>
              <a:rPr lang="en-US" dirty="0" smtClean="0"/>
            </a:br>
            <a:r>
              <a:rPr lang="en-US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20 </a:t>
            </a:r>
            <a:r>
              <a:rPr lang="en-US" dirty="0" smtClean="0"/>
              <a:t>			2</a:t>
            </a:r>
            <a:br>
              <a:rPr lang="en-US" dirty="0" smtClean="0"/>
            </a:br>
            <a:r>
              <a:rPr lang="en-US" dirty="0"/>
              <a:t>70 </a:t>
            </a:r>
            <a:r>
              <a:rPr lang="en-US" dirty="0" smtClean="0"/>
              <a:t>			1</a:t>
            </a:r>
            <a:br>
              <a:rPr lang="en-US" dirty="0" smtClean="0"/>
            </a:br>
            <a:r>
              <a:rPr lang="en-US" dirty="0"/>
              <a:t>90 </a:t>
            </a:r>
            <a:r>
              <a:rPr lang="en-US" dirty="0" smtClean="0"/>
              <a:t>			3</a:t>
            </a:r>
            <a:br>
              <a:rPr lang="en-US" dirty="0" smtClean="0"/>
            </a:br>
            <a:r>
              <a:rPr lang="en-US" dirty="0"/>
              <a:t>110 </a:t>
            </a:r>
            <a:r>
              <a:rPr lang="en-US" dirty="0" smtClean="0"/>
              <a:t>			2</a:t>
            </a:r>
            <a:br>
              <a:rPr lang="en-US" dirty="0" smtClean="0"/>
            </a:br>
            <a:r>
              <a:rPr lang="en-US" dirty="0"/>
              <a:t>50 </a:t>
            </a:r>
            <a:r>
              <a:rPr lang="en-US" dirty="0" smtClean="0"/>
              <a:t>			45</a:t>
            </a:r>
            <a:br>
              <a:rPr lang="en-US" dirty="0" smtClean="0"/>
            </a:br>
            <a:r>
              <a:rPr lang="en-US" dirty="0"/>
              <a:t>40 </a:t>
            </a:r>
            <a:r>
              <a:rPr lang="en-US" dirty="0" smtClean="0"/>
              <a:t>			1</a:t>
            </a:r>
            <a:br>
              <a:rPr lang="en-US" dirty="0" smtClean="0"/>
            </a:br>
            <a:r>
              <a:rPr lang="en-US" dirty="0"/>
              <a:t>80 </a:t>
            </a:r>
            <a:r>
              <a:rPr lang="en-US" dirty="0" smtClean="0"/>
              <a:t>			34</a:t>
            </a:r>
            <a:br>
              <a:rPr lang="en-US" dirty="0" smtClean="0"/>
            </a:br>
            <a:r>
              <a:rPr lang="en-US" dirty="0"/>
              <a:t>10 </a:t>
            </a:r>
            <a:r>
              <a:rPr lang="en-US" dirty="0" smtClean="0"/>
              <a:t>			1</a:t>
            </a:r>
            <a:br>
              <a:rPr lang="en-US" dirty="0" smtClean="0"/>
            </a:br>
            <a:r>
              <a:rPr lang="en-US" dirty="0"/>
              <a:t>60 </a:t>
            </a:r>
            <a:r>
              <a:rPr lang="en-US" dirty="0" smtClean="0"/>
              <a:t>			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7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are programs that take zero or more arguments and return a single value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Oracle has </a:t>
            </a:r>
            <a:r>
              <a:rPr lang="en-US" dirty="0" smtClean="0"/>
              <a:t>built-in functions </a:t>
            </a:r>
            <a:r>
              <a:rPr lang="en-US" dirty="0"/>
              <a:t>into </a:t>
            </a:r>
            <a:r>
              <a:rPr lang="en-US" dirty="0" smtClean="0"/>
              <a:t>SQL can </a:t>
            </a:r>
            <a:r>
              <a:rPr lang="en-US" dirty="0"/>
              <a:t>be called from SQL </a:t>
            </a:r>
            <a:r>
              <a:rPr lang="en-US" dirty="0" smtClean="0"/>
              <a:t>statements</a:t>
            </a:r>
          </a:p>
          <a:p>
            <a:pPr lvl="1"/>
            <a:r>
              <a:rPr lang="en-US" b="1" dirty="0"/>
              <a:t>Single-row functions</a:t>
            </a:r>
          </a:p>
          <a:p>
            <a:pPr lvl="1"/>
            <a:r>
              <a:rPr lang="en-US" b="1" dirty="0"/>
              <a:t>Aggregate </a:t>
            </a:r>
            <a:r>
              <a:rPr lang="en-US" b="1" dirty="0" smtClean="0"/>
              <a:t>functions</a:t>
            </a:r>
            <a:endParaRPr lang="en-US" b="1" dirty="0"/>
          </a:p>
          <a:p>
            <a:pPr lvl="1"/>
            <a:r>
              <a:rPr lang="en-US" dirty="0"/>
              <a:t>Analytical functions and regular expression functions</a:t>
            </a:r>
          </a:p>
          <a:p>
            <a:pPr lvl="1"/>
            <a:r>
              <a:rPr lang="en-US" dirty="0"/>
              <a:t>National-language functions</a:t>
            </a:r>
          </a:p>
          <a:p>
            <a:pPr lvl="1"/>
            <a:r>
              <a:rPr lang="en-US" dirty="0"/>
              <a:t>Object-reference functions</a:t>
            </a:r>
          </a:p>
          <a:p>
            <a:pPr lvl="1"/>
            <a:r>
              <a:rPr lang="en-US" dirty="0"/>
              <a:t>Programmer-defined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52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Alias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SELECT </a:t>
            </a:r>
            <a:r>
              <a:rPr lang="en-US" sz="2800" dirty="0" err="1"/>
              <a:t>department_id</a:t>
            </a:r>
            <a:r>
              <a:rPr lang="en-US" sz="2800" dirty="0"/>
              <a:t>, COUNT(*) "#Employees"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FROM employees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GROUP BY </a:t>
            </a:r>
            <a:r>
              <a:rPr lang="en-US" sz="2800" dirty="0" err="1"/>
              <a:t>department_id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ORDER BY 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 DESC</a:t>
            </a:r>
            <a:r>
              <a:rPr lang="en-US" sz="2800" dirty="0" smtClean="0"/>
              <a:t>, </a:t>
            </a:r>
            <a:r>
              <a:rPr lang="en-US" sz="2800" dirty="0" err="1"/>
              <a:t>department_id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r>
              <a:rPr lang="en-US" sz="2800" dirty="0"/>
              <a:t>SELECT </a:t>
            </a:r>
            <a:r>
              <a:rPr lang="en-US" sz="2800" dirty="0" err="1"/>
              <a:t>department_id</a:t>
            </a:r>
            <a:r>
              <a:rPr lang="en-US" sz="2800" dirty="0"/>
              <a:t>, COUNT(*) "#Employees"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FROM employees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GROUP BY 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SELECT </a:t>
            </a:r>
            <a:r>
              <a:rPr lang="en-US" sz="2800" dirty="0" err="1"/>
              <a:t>department_id</a:t>
            </a:r>
            <a:r>
              <a:rPr lang="en-US" sz="2800" dirty="0"/>
              <a:t>, COUNT(*) "#</a:t>
            </a:r>
            <a:r>
              <a:rPr lang="en-US" sz="2800" dirty="0" smtClean="0"/>
              <a:t>Employees“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Output???????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5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GROUP BY</a:t>
            </a:r>
            <a:r>
              <a:rPr lang="en-US" dirty="0"/>
              <a:t> column does not have to be in the </a:t>
            </a:r>
            <a:r>
              <a:rPr lang="en-US" dirty="0" smtClean="0"/>
              <a:t>SELECT</a:t>
            </a:r>
            <a:r>
              <a:rPr lang="en-US" dirty="0"/>
              <a:t> clause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SELECT AVG(salary) </a:t>
            </a:r>
            <a:r>
              <a:rPr lang="en-US" dirty="0" err="1">
                <a:solidFill>
                  <a:srgbClr val="FF0000"/>
                </a:solidFill>
              </a:rPr>
              <a:t>average_salary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8847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more than one column in the </a:t>
            </a:r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/>
              <a:t> clause, Oracle creates groups within groups.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order of columns in the </a:t>
            </a:r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/>
              <a:t> clause determines the grouping. 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columns in the </a:t>
            </a:r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/>
              <a:t> clause are required when you have more than one </a:t>
            </a:r>
            <a:r>
              <a:rPr lang="en-US" dirty="0" err="1" smtClean="0"/>
              <a:t>nonaggregate</a:t>
            </a:r>
            <a:r>
              <a:rPr lang="en-US" dirty="0" smtClean="0"/>
              <a:t> </a:t>
            </a:r>
            <a:r>
              <a:rPr lang="en-US" dirty="0"/>
              <a:t>column in the 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clause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661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Within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 shows the number of different jobs within each department: 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job_id</a:t>
            </a:r>
            <a:r>
              <a:rPr lang="en-US" dirty="0">
                <a:solidFill>
                  <a:srgbClr val="FF0000"/>
                </a:solidFill>
              </a:rPr>
              <a:t>, COUNT(*)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job_id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ORDER BY 1, 2;</a:t>
            </a:r>
          </a:p>
        </p:txBody>
      </p:sp>
    </p:spTree>
    <p:extLst>
      <p:ext uri="{BB962C8B-B14F-4D97-AF65-F5344CB8AC3E}">
        <p14:creationId xmlns:p14="http://schemas.microsoft.com/office/powerpoint/2010/main" val="190240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/>
              <a:t> clause groups data, but Oracle does not guarantee the order of the result set by the grouping order. To order the data in any specific order, you must use the </a:t>
            </a:r>
            <a:r>
              <a:rPr lang="en-US" dirty="0" smtClean="0">
                <a:solidFill>
                  <a:srgbClr val="FF0000"/>
                </a:solidFill>
              </a:rPr>
              <a:t>ORDER BY</a:t>
            </a:r>
            <a:r>
              <a:rPr lang="en-US" dirty="0"/>
              <a:t> clause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25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Group-Function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38535"/>
            <a:ext cx="57150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3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	</a:t>
            </a:r>
            <a:r>
              <a:rPr lang="en-US" dirty="0" err="1" smtClean="0"/>
              <a:t>job_id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MEDIAN</a:t>
            </a:r>
            <a:r>
              <a:rPr lang="en-US" dirty="0" smtClean="0"/>
              <a:t>(Salary</a:t>
            </a:r>
            <a:r>
              <a:rPr lang="en-US" dirty="0"/>
              <a:t>) median,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>
                <a:solidFill>
                  <a:srgbClr val="FF0000"/>
                </a:solidFill>
              </a:rPr>
              <a:t>AVG</a:t>
            </a:r>
            <a:r>
              <a:rPr lang="en-US" dirty="0" smtClean="0"/>
              <a:t>(salary</a:t>
            </a:r>
            <a:r>
              <a:rPr lang="en-US" dirty="0"/>
              <a:t>) average,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>
                <a:solidFill>
                  <a:srgbClr val="FF0000"/>
                </a:solidFill>
              </a:rPr>
              <a:t>MIN</a:t>
            </a:r>
            <a:r>
              <a:rPr lang="en-US" dirty="0" smtClean="0"/>
              <a:t>(salary</a:t>
            </a:r>
            <a:r>
              <a:rPr lang="en-US" dirty="0"/>
              <a:t>) </a:t>
            </a:r>
            <a:r>
              <a:rPr lang="en-US" dirty="0" err="1"/>
              <a:t>low_sal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 smtClean="0"/>
              <a:t>(salary</a:t>
            </a:r>
            <a:r>
              <a:rPr lang="en-US" dirty="0"/>
              <a:t>) </a:t>
            </a:r>
            <a:r>
              <a:rPr lang="en-US" dirty="0" err="1"/>
              <a:t>high_sal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 </a:t>
            </a:r>
            <a:r>
              <a:rPr lang="en-US" dirty="0" err="1"/>
              <a:t>hr.employees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 </a:t>
            </a:r>
            <a:r>
              <a:rPr lang="en-US" dirty="0" err="1"/>
              <a:t>job_id</a:t>
            </a:r>
            <a:r>
              <a:rPr lang="en-US" dirty="0"/>
              <a:t> like '%CLERK'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GROUP BY </a:t>
            </a:r>
            <a:r>
              <a:rPr lang="en-US" dirty="0" err="1"/>
              <a:t>job_id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5008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Nesting Single-Row Functions with Group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rgbClr val="FF0000"/>
                </a:solidFill>
              </a:rPr>
              <a:t>deptno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	GREATEST(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			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sz="3600" dirty="0" smtClean="0"/>
              <a:t>(DISTINCT </a:t>
            </a:r>
            <a:r>
              <a:rPr lang="en-US" sz="3600" dirty="0"/>
              <a:t>job),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		</a:t>
            </a:r>
            <a:r>
              <a:rPr lang="en-US" sz="3600" dirty="0" smtClean="0">
                <a:solidFill>
                  <a:srgbClr val="FF0000"/>
                </a:solidFill>
              </a:rPr>
              <a:t>COUNT</a:t>
            </a:r>
            <a:r>
              <a:rPr lang="en-US" sz="3600" dirty="0" smtClean="0"/>
              <a:t>(DISTINCT </a:t>
            </a:r>
            <a:r>
              <a:rPr lang="en-US" sz="3600" dirty="0" err="1"/>
              <a:t>mgr</a:t>
            </a:r>
            <a:r>
              <a:rPr lang="en-US" sz="3600" dirty="0"/>
              <a:t>)) </a:t>
            </a:r>
            <a:r>
              <a:rPr lang="en-US" sz="3600" dirty="0" err="1"/>
              <a:t>cnt</a:t>
            </a:r>
            <a:r>
              <a:rPr lang="en-US" sz="3600" dirty="0"/>
              <a:t>,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COUNT(DISTINCT </a:t>
            </a:r>
            <a:r>
              <a:rPr lang="en-US" sz="3600" dirty="0"/>
              <a:t>job) jobs,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COUNT(DISTINCT </a:t>
            </a:r>
            <a:r>
              <a:rPr lang="en-US" sz="3600" dirty="0" err="1"/>
              <a:t>mgr</a:t>
            </a:r>
            <a:r>
              <a:rPr lang="en-US" sz="3600" dirty="0"/>
              <a:t>) </a:t>
            </a:r>
            <a:r>
              <a:rPr lang="en-US" sz="3600" dirty="0" err="1"/>
              <a:t>mgrs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>
                <a:solidFill>
                  <a:srgbClr val="FF0000"/>
                </a:solidFill>
              </a:rPr>
              <a:t>FROM </a:t>
            </a:r>
            <a:r>
              <a:rPr lang="en-US" sz="3600" dirty="0" err="1">
                <a:solidFill>
                  <a:srgbClr val="FF0000"/>
                </a:solidFill>
              </a:rPr>
              <a:t>scott.emp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GROUP BY </a:t>
            </a:r>
            <a:r>
              <a:rPr lang="en-US" sz="3600" dirty="0" err="1">
                <a:solidFill>
                  <a:srgbClr val="FF0000"/>
                </a:solidFill>
              </a:rPr>
              <a:t>deptno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DEPTNO </a:t>
            </a:r>
            <a:r>
              <a:rPr lang="en-US" dirty="0" smtClean="0"/>
              <a:t>		CNT 		JOBS 		MGRS</a:t>
            </a:r>
            <a:br>
              <a:rPr lang="en-US" dirty="0" smtClean="0"/>
            </a:br>
            <a:r>
              <a:rPr lang="en-US" dirty="0"/>
              <a:t>---------- ---------- ---------- </a:t>
            </a:r>
            <a:r>
              <a:rPr lang="en-US" dirty="0" smtClean="0"/>
              <a:t>---------- ---------- ---------- ----------</a:t>
            </a:r>
            <a:br>
              <a:rPr lang="en-US" dirty="0" smtClean="0"/>
            </a:br>
            <a:r>
              <a:rPr lang="en-US" dirty="0"/>
              <a:t>10 </a:t>
            </a:r>
            <a:r>
              <a:rPr lang="en-US" dirty="0" smtClean="0"/>
              <a:t>			3 		3 		2</a:t>
            </a:r>
            <a:br>
              <a:rPr lang="en-US" dirty="0" smtClean="0"/>
            </a:br>
            <a:r>
              <a:rPr lang="en-US" dirty="0"/>
              <a:t>20 </a:t>
            </a:r>
            <a:r>
              <a:rPr lang="en-US" dirty="0" smtClean="0"/>
              <a:t>			4 		3 		4</a:t>
            </a:r>
            <a:br>
              <a:rPr lang="en-US" dirty="0" smtClean="0"/>
            </a:br>
            <a:r>
              <a:rPr lang="en-US" dirty="0"/>
              <a:t>30 </a:t>
            </a:r>
            <a:r>
              <a:rPr lang="en-US" dirty="0" smtClean="0"/>
              <a:t>			3 		3 		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83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Nesting Group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b="1" dirty="0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COUNT</a:t>
            </a:r>
            <a:r>
              <a:rPr lang="en-US" dirty="0">
                <a:solidFill>
                  <a:srgbClr val="FF0000"/>
                </a:solidFill>
              </a:rPr>
              <a:t> (DISTINCT </a:t>
            </a:r>
            <a:r>
              <a:rPr lang="en-US" dirty="0" err="1">
                <a:solidFill>
                  <a:srgbClr val="FF0000"/>
                </a:solidFill>
              </a:rPr>
              <a:t>job_id</a:t>
            </a:r>
            <a:r>
              <a:rPr lang="en-US" dirty="0">
                <a:solidFill>
                  <a:srgbClr val="FF0000"/>
                </a:solidFill>
              </a:rPr>
              <a:t>))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employees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MAX(COUNT(DISTINCTJOB_ID))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--------------------------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Group functions can be nested only one level. If you try to nest more than one level of nested group functions, you will encounter an error</a:t>
            </a:r>
          </a:p>
        </p:txBody>
      </p:sp>
    </p:spTree>
    <p:extLst>
      <p:ext uri="{BB962C8B-B14F-4D97-AF65-F5344CB8AC3E}">
        <p14:creationId xmlns:p14="http://schemas.microsoft.com/office/powerpoint/2010/main" val="2376453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STDDEV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COUNT</a:t>
            </a:r>
            <a:r>
              <a:rPr lang="en-US" dirty="0" smtClean="0"/>
              <a:t>(salary) </a:t>
            </a:r>
            <a:r>
              <a:rPr lang="en-US" dirty="0" err="1" smtClean="0"/>
              <a:t>emp_cnt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MIN</a:t>
            </a:r>
            <a:r>
              <a:rPr lang="en-US" dirty="0" smtClean="0"/>
              <a:t>(salary) minimum,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MAX</a:t>
            </a:r>
            <a:r>
              <a:rPr lang="en-US" dirty="0" smtClean="0"/>
              <a:t>(salary) maximum,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AVG</a:t>
            </a:r>
            <a:r>
              <a:rPr lang="en-US" dirty="0" smtClean="0"/>
              <a:t>(salary) mean,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STDDEV</a:t>
            </a:r>
            <a:r>
              <a:rPr lang="en-US" dirty="0" smtClean="0"/>
              <a:t>(salary) deviation</a:t>
            </a:r>
            <a:br>
              <a:rPr lang="en-US" dirty="0" smtClean="0"/>
            </a:br>
            <a:r>
              <a:rPr lang="en-US" dirty="0" smtClean="0"/>
              <a:t>FROM employees</a:t>
            </a:r>
            <a:br>
              <a:rPr lang="en-US" dirty="0" smtClean="0"/>
            </a:br>
            <a:r>
              <a:rPr lang="en-US" dirty="0" smtClean="0"/>
              <a:t>GROUP BY </a:t>
            </a:r>
            <a:r>
              <a:rPr lang="en-US" dirty="0" err="1" smtClean="0"/>
              <a:t>department_id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department_id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4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Single-Row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single-row functions can be incorporated into SQL (and PL/SQL).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these single-row functions </a:t>
            </a:r>
            <a:r>
              <a:rPr lang="en-US" dirty="0" smtClean="0"/>
              <a:t>in: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SELECT</a:t>
            </a:r>
            <a:r>
              <a:rPr lang="en-US" dirty="0"/>
              <a:t>, </a:t>
            </a:r>
            <a:r>
              <a:rPr lang="en-US" b="1" dirty="0" smtClean="0"/>
              <a:t>WHERE</a:t>
            </a:r>
            <a:r>
              <a:rPr lang="en-US" dirty="0"/>
              <a:t>, and </a:t>
            </a:r>
            <a:r>
              <a:rPr lang="en-US" b="1" dirty="0" smtClean="0"/>
              <a:t>ORDER BY</a:t>
            </a:r>
            <a:r>
              <a:rPr lang="en-US" dirty="0"/>
              <a:t> clauses of </a:t>
            </a:r>
            <a:r>
              <a:rPr lang="en-US" dirty="0" smtClean="0"/>
              <a:t>SELECT</a:t>
            </a:r>
            <a:r>
              <a:rPr lang="en-US" dirty="0"/>
              <a:t> statements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Example</a:t>
            </a:r>
          </a:p>
          <a:p>
            <a:pPr lvl="3"/>
            <a:r>
              <a:rPr lang="en-US" sz="1900" dirty="0">
                <a:solidFill>
                  <a:srgbClr val="FF0000"/>
                </a:solidFill>
              </a:rPr>
              <a:t>SELECT </a:t>
            </a:r>
            <a:r>
              <a:rPr lang="en-US" sz="1900" dirty="0" err="1">
                <a:solidFill>
                  <a:srgbClr val="FF0000"/>
                </a:solidFill>
              </a:rPr>
              <a:t>first_name</a:t>
            </a:r>
            <a:r>
              <a:rPr lang="en-US" sz="1900" dirty="0">
                <a:solidFill>
                  <a:srgbClr val="FF0000"/>
                </a:solidFill>
              </a:rPr>
              <a:t>, </a:t>
            </a:r>
            <a:r>
              <a:rPr lang="en-US" sz="1900" b="1" dirty="0">
                <a:solidFill>
                  <a:srgbClr val="FF0000"/>
                </a:solidFill>
              </a:rPr>
              <a:t>TO_CHAR</a:t>
            </a:r>
            <a:r>
              <a:rPr lang="en-US" sz="1900" dirty="0">
                <a:solidFill>
                  <a:srgbClr val="FF0000"/>
                </a:solidFill>
              </a:rPr>
              <a:t>(</a:t>
            </a:r>
            <a:r>
              <a:rPr lang="en-US" sz="1900" dirty="0" err="1">
                <a:solidFill>
                  <a:srgbClr val="FF0000"/>
                </a:solidFill>
              </a:rPr>
              <a:t>hire_date,'Day</a:t>
            </a:r>
            <a:r>
              <a:rPr lang="en-US" sz="1900" dirty="0">
                <a:solidFill>
                  <a:srgbClr val="FF0000"/>
                </a:solidFill>
              </a:rPr>
              <a:t>, DD-Mon-YYYY')</a:t>
            </a:r>
            <a:r>
              <a:rPr lang="en-US" sz="1900" dirty="0" smtClean="0">
                <a:solidFill>
                  <a:srgbClr val="FF0000"/>
                </a:solidFill>
              </a:rPr>
              <a:t/>
            </a:r>
            <a:br>
              <a:rPr lang="en-US" sz="1900" dirty="0" smtClean="0">
                <a:solidFill>
                  <a:srgbClr val="FF0000"/>
                </a:solidFill>
              </a:rPr>
            </a:br>
            <a:r>
              <a:rPr lang="en-US" sz="1900" dirty="0">
                <a:solidFill>
                  <a:srgbClr val="FF0000"/>
                </a:solidFill>
              </a:rPr>
              <a:t>FROM employees</a:t>
            </a:r>
            <a:r>
              <a:rPr lang="en-US" sz="1900" dirty="0" smtClean="0">
                <a:solidFill>
                  <a:srgbClr val="FF0000"/>
                </a:solidFill>
              </a:rPr>
              <a:t/>
            </a:r>
            <a:br>
              <a:rPr lang="en-US" sz="1900" dirty="0" smtClean="0">
                <a:solidFill>
                  <a:srgbClr val="FF0000"/>
                </a:solidFill>
              </a:rPr>
            </a:br>
            <a:r>
              <a:rPr lang="en-US" sz="1900" dirty="0">
                <a:solidFill>
                  <a:srgbClr val="FF0000"/>
                </a:solidFill>
              </a:rPr>
              <a:t>WHERE </a:t>
            </a:r>
            <a:r>
              <a:rPr lang="en-US" sz="1900" b="1" dirty="0">
                <a:solidFill>
                  <a:srgbClr val="FF0000"/>
                </a:solidFill>
              </a:rPr>
              <a:t>UPPER</a:t>
            </a:r>
            <a:r>
              <a:rPr lang="en-US" sz="1900" dirty="0">
                <a:solidFill>
                  <a:srgbClr val="FF0000"/>
                </a:solidFill>
              </a:rPr>
              <a:t>(</a:t>
            </a:r>
            <a:r>
              <a:rPr lang="en-US" sz="1900" dirty="0" err="1">
                <a:solidFill>
                  <a:srgbClr val="FF0000"/>
                </a:solidFill>
              </a:rPr>
              <a:t>first_name</a:t>
            </a:r>
            <a:r>
              <a:rPr lang="en-US" sz="1900" dirty="0">
                <a:solidFill>
                  <a:srgbClr val="FF0000"/>
                </a:solidFill>
              </a:rPr>
              <a:t>) LIKE 'AL%'</a:t>
            </a:r>
            <a:r>
              <a:rPr lang="en-US" sz="1900" dirty="0" smtClean="0">
                <a:solidFill>
                  <a:srgbClr val="FF0000"/>
                </a:solidFill>
              </a:rPr>
              <a:t/>
            </a:r>
            <a:br>
              <a:rPr lang="en-US" sz="1900" dirty="0" smtClean="0">
                <a:solidFill>
                  <a:srgbClr val="FF0000"/>
                </a:solidFill>
              </a:rPr>
            </a:br>
            <a:r>
              <a:rPr lang="en-US" sz="1900" dirty="0">
                <a:solidFill>
                  <a:srgbClr val="FF0000"/>
                </a:solidFill>
              </a:rPr>
              <a:t>ORDER BY </a:t>
            </a:r>
            <a:r>
              <a:rPr lang="en-US" sz="1900" b="1" dirty="0" smtClean="0">
                <a:solidFill>
                  <a:srgbClr val="FF0000"/>
                </a:solidFill>
              </a:rPr>
              <a:t>SOUNDEX</a:t>
            </a:r>
            <a:r>
              <a:rPr lang="en-US" sz="1900" dirty="0" smtClean="0">
                <a:solidFill>
                  <a:srgbClr val="FF0000"/>
                </a:solidFill>
              </a:rPr>
              <a:t>(</a:t>
            </a:r>
            <a:r>
              <a:rPr lang="en-US" sz="1900" dirty="0" err="1" smtClean="0">
                <a:solidFill>
                  <a:srgbClr val="FF0000"/>
                </a:solidFill>
              </a:rPr>
              <a:t>first_name</a:t>
            </a:r>
            <a:r>
              <a:rPr lang="en-US" sz="1900" dirty="0" smtClean="0">
                <a:solidFill>
                  <a:srgbClr val="FF0000"/>
                </a:solidFill>
              </a:rPr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Can also appear in </a:t>
            </a:r>
            <a:r>
              <a:rPr lang="en-US" sz="3200" b="1" dirty="0" smtClean="0"/>
              <a:t>SET</a:t>
            </a:r>
            <a:r>
              <a:rPr lang="en-US" sz="3200" dirty="0" smtClean="0"/>
              <a:t> clause of an </a:t>
            </a:r>
            <a:r>
              <a:rPr lang="en-US" sz="3200" b="1" dirty="0" smtClean="0"/>
              <a:t>UPDATE</a:t>
            </a:r>
            <a:r>
              <a:rPr lang="en-US" sz="3200" dirty="0" smtClean="0"/>
              <a:t> or the </a:t>
            </a:r>
            <a:r>
              <a:rPr lang="en-US" sz="3200" b="1" dirty="0" smtClean="0"/>
              <a:t>VALUES</a:t>
            </a:r>
            <a:r>
              <a:rPr lang="en-US" sz="3200" dirty="0" smtClean="0"/>
              <a:t> clause of an </a:t>
            </a:r>
            <a:r>
              <a:rPr lang="en-US" sz="3200" b="1" dirty="0" smtClean="0"/>
              <a:t>INSERT</a:t>
            </a:r>
            <a:r>
              <a:rPr lang="en-US" sz="3200" dirty="0" smtClean="0"/>
              <a:t> and the </a:t>
            </a:r>
            <a:r>
              <a:rPr lang="en-US" sz="3200" b="1" dirty="0" smtClean="0"/>
              <a:t>WHERE</a:t>
            </a:r>
            <a:r>
              <a:rPr lang="en-US" sz="3200" dirty="0" smtClean="0"/>
              <a:t> clause of a </a:t>
            </a:r>
            <a:r>
              <a:rPr lang="en-US" sz="3200" b="1" dirty="0" smtClean="0"/>
              <a:t>DELETE</a:t>
            </a:r>
            <a:r>
              <a:rPr lang="en-US" sz="3200" dirty="0" smtClean="0"/>
              <a:t> statements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9727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</a:p>
          <a:p>
            <a:endParaRPr lang="en-US" dirty="0"/>
          </a:p>
          <a:p>
            <a:pPr lvl="1"/>
            <a:r>
              <a:rPr lang="en-US" sz="4000" b="1" dirty="0">
                <a:solidFill>
                  <a:srgbClr val="FF0000"/>
                </a:solidFill>
              </a:rPr>
              <a:t>Joins and </a:t>
            </a:r>
            <a:r>
              <a:rPr lang="en-US" sz="4000" b="1" dirty="0" err="1" smtClean="0">
                <a:solidFill>
                  <a:srgbClr val="FF0000"/>
                </a:solidFill>
              </a:rPr>
              <a:t>Subqueries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4000" b="1" dirty="0" smtClean="0">
                <a:solidFill>
                  <a:srgbClr val="FF0000"/>
                </a:solidFill>
              </a:rPr>
              <a:t>Set Operators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for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values represent unknown data. Any operation on a NULL results in a NULL</a:t>
            </a:r>
          </a:p>
          <a:p>
            <a:endParaRPr lang="en-US" dirty="0" smtClean="0"/>
          </a:p>
          <a:p>
            <a:r>
              <a:rPr lang="en-US" dirty="0" smtClean="0"/>
              <a:t>NULL Functions</a:t>
            </a:r>
          </a:p>
          <a:p>
            <a:pPr lvl="1"/>
            <a:r>
              <a:rPr lang="en-US" dirty="0" smtClean="0"/>
              <a:t>NVL</a:t>
            </a:r>
          </a:p>
          <a:p>
            <a:pPr lvl="1"/>
            <a:r>
              <a:rPr lang="en-US" dirty="0" smtClean="0"/>
              <a:t>NVL2</a:t>
            </a:r>
          </a:p>
          <a:p>
            <a:pPr lvl="1"/>
            <a:r>
              <a:rPr lang="en-US" dirty="0" smtClean="0"/>
              <a:t>COALESCE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NVL function is used to replace a NULL value with a literal value.</a:t>
            </a:r>
          </a:p>
          <a:p>
            <a:r>
              <a:rPr lang="en-US" dirty="0" smtClean="0"/>
              <a:t>Syntax: </a:t>
            </a:r>
            <a:r>
              <a:rPr lang="en-US" dirty="0" smtClean="0">
                <a:solidFill>
                  <a:srgbClr val="FF0000"/>
                </a:solidFill>
              </a:rPr>
              <a:t>NVL(x1, x2)</a:t>
            </a:r>
          </a:p>
          <a:p>
            <a:pPr lvl="1"/>
            <a:r>
              <a:rPr lang="en-US" dirty="0" smtClean="0"/>
              <a:t>x1 and x2 are expressions</a:t>
            </a:r>
          </a:p>
          <a:p>
            <a:pPr lvl="2"/>
            <a:r>
              <a:rPr lang="en-US" dirty="0" smtClean="0"/>
              <a:t>X1 and x2 can be of any datatype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x1 is null return x2 else return x1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6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smtClean="0"/>
              <a:t>Example suppose you need to calculate the total compensation in the EMPLOYEES table, which contains SALARY and COMMISSION_PCT columns: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issues</a:t>
            </a:r>
            <a:r>
              <a:rPr lang="en-US" dirty="0" smtClean="0"/>
              <a:t>? why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3150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08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see that only Taylor had the total compensation calculated in the SQL; all others have their total compensation as NULL. This is because any operation on NULL results in a NULL.</a:t>
            </a:r>
          </a:p>
          <a:p>
            <a:r>
              <a:rPr lang="en-US" sz="2400" dirty="0" smtClean="0"/>
              <a:t>Use NVL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619" y="3276600"/>
            <a:ext cx="6315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04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NVL2 takes three arguments, NVL2(x1, x2, x3), where x1, x2, and x3 are expressions</a:t>
            </a:r>
          </a:p>
          <a:p>
            <a:r>
              <a:rPr lang="en-US" dirty="0" smtClean="0"/>
              <a:t>Syntax: </a:t>
            </a:r>
            <a:r>
              <a:rPr lang="en-US" dirty="0">
                <a:solidFill>
                  <a:srgbClr val="FF0000"/>
                </a:solidFill>
              </a:rPr>
              <a:t>NVL2(</a:t>
            </a:r>
            <a:r>
              <a:rPr lang="en-US" dirty="0" smtClean="0">
                <a:solidFill>
                  <a:srgbClr val="FF0000"/>
                </a:solidFill>
              </a:rPr>
              <a:t>x1, x2, x3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x1 is null return x3 else return x2.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000" dirty="0">
                <a:solidFill>
                  <a:srgbClr val="FF0000"/>
                </a:solidFill>
              </a:rPr>
              <a:t>SELECT </a:t>
            </a:r>
            <a:r>
              <a:rPr lang="en-US" sz="3000" dirty="0" err="1">
                <a:solidFill>
                  <a:srgbClr val="FF0000"/>
                </a:solidFill>
              </a:rPr>
              <a:t>first_name</a:t>
            </a:r>
            <a:r>
              <a:rPr lang="en-US" sz="3000" dirty="0">
                <a:solidFill>
                  <a:srgbClr val="FF0000"/>
                </a:solidFill>
              </a:rPr>
              <a:t>, salary, </a:t>
            </a:r>
            <a:r>
              <a:rPr lang="en-US" sz="3000" dirty="0" err="1">
                <a:solidFill>
                  <a:srgbClr val="FF0000"/>
                </a:solidFill>
              </a:rPr>
              <a:t>commission_pct</a:t>
            </a:r>
            <a:r>
              <a:rPr lang="en-US" sz="3000" dirty="0">
                <a:solidFill>
                  <a:srgbClr val="FF0000"/>
                </a:solidFill>
              </a:rPr>
              <a:t>, </a:t>
            </a:r>
            <a:r>
              <a:rPr lang="en-US" sz="1800" b="1" dirty="0">
                <a:solidFill>
                  <a:srgbClr val="FF0000"/>
                </a:solidFill>
              </a:rPr>
              <a:t>NVL2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commission_pct</a:t>
            </a:r>
            <a:r>
              <a:rPr lang="en-US" sz="2000" b="1" dirty="0" smtClean="0">
                <a:solidFill>
                  <a:srgbClr val="FF0000"/>
                </a:solidFill>
              </a:rPr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 salary </a:t>
            </a:r>
            <a:r>
              <a:rPr lang="en-US" sz="2000" dirty="0">
                <a:solidFill>
                  <a:srgbClr val="FF0000"/>
                </a:solidFill>
              </a:rPr>
              <a:t>+ salary * </a:t>
            </a:r>
            <a:r>
              <a:rPr lang="en-US" sz="2000" dirty="0" err="1">
                <a:solidFill>
                  <a:srgbClr val="FF0000"/>
                </a:solidFill>
              </a:rPr>
              <a:t>commission_pct</a:t>
            </a:r>
            <a:r>
              <a:rPr lang="en-US" sz="2000" b="1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FF0000"/>
                </a:solidFill>
              </a:rPr>
              <a:t> salary) compensation</a:t>
            </a:r>
            <a:r>
              <a:rPr lang="en-US" sz="3000" dirty="0" smtClean="0">
                <a:solidFill>
                  <a:srgbClr val="FF0000"/>
                </a:solidFill>
              </a:rPr>
              <a:t/>
            </a:r>
            <a:br>
              <a:rPr lang="en-US" sz="3000" dirty="0" smtClean="0">
                <a:solidFill>
                  <a:srgbClr val="FF0000"/>
                </a:solidFill>
              </a:rPr>
            </a:br>
            <a:r>
              <a:rPr lang="en-US" sz="3000" dirty="0">
                <a:solidFill>
                  <a:srgbClr val="FF0000"/>
                </a:solidFill>
              </a:rPr>
              <a:t>FROM employees</a:t>
            </a:r>
            <a:r>
              <a:rPr lang="en-US" sz="3000" dirty="0" smtClean="0">
                <a:solidFill>
                  <a:srgbClr val="FF0000"/>
                </a:solidFill>
              </a:rPr>
              <a:t/>
            </a:r>
            <a:br>
              <a:rPr lang="en-US" sz="3000" dirty="0" smtClean="0">
                <a:solidFill>
                  <a:srgbClr val="FF0000"/>
                </a:solidFill>
              </a:rPr>
            </a:br>
            <a:r>
              <a:rPr lang="en-US" sz="3000" dirty="0">
                <a:solidFill>
                  <a:srgbClr val="FF0000"/>
                </a:solidFill>
              </a:rPr>
              <a:t>WHERE </a:t>
            </a:r>
            <a:r>
              <a:rPr lang="en-US" sz="3000" dirty="0" err="1">
                <a:solidFill>
                  <a:srgbClr val="FF0000"/>
                </a:solidFill>
              </a:rPr>
              <a:t>first_name</a:t>
            </a:r>
            <a:r>
              <a:rPr lang="en-US" sz="3000" dirty="0">
                <a:solidFill>
                  <a:srgbClr val="FF0000"/>
                </a:solidFill>
              </a:rPr>
              <a:t> LIKE 'T%';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557</Words>
  <Application>Microsoft Office PowerPoint</Application>
  <PresentationFormat>On-screen Show (4:3)</PresentationFormat>
  <Paragraphs>188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Functions</vt:lpstr>
      <vt:lpstr>Single-Row Functions</vt:lpstr>
      <vt:lpstr>Oracle Functions</vt:lpstr>
      <vt:lpstr>Single-Row Function</vt:lpstr>
      <vt:lpstr>Functions for NULL</vt:lpstr>
      <vt:lpstr>NVL</vt:lpstr>
      <vt:lpstr>NVL</vt:lpstr>
      <vt:lpstr>NVL</vt:lpstr>
      <vt:lpstr>NVL2</vt:lpstr>
      <vt:lpstr>COALESCE</vt:lpstr>
      <vt:lpstr>COALESCE</vt:lpstr>
      <vt:lpstr>Single-Row Character Functions</vt:lpstr>
      <vt:lpstr>Character Functions</vt:lpstr>
      <vt:lpstr>Examples</vt:lpstr>
      <vt:lpstr>Single-Row Numeric Functions</vt:lpstr>
      <vt:lpstr>Numeric Functions</vt:lpstr>
      <vt:lpstr>Numeric Functions Examples</vt:lpstr>
      <vt:lpstr>Single-Row Date Functions</vt:lpstr>
      <vt:lpstr>Date Functions</vt:lpstr>
      <vt:lpstr>Examples: SYSDATE</vt:lpstr>
      <vt:lpstr>Examples: SYSTIMESTAMP</vt:lpstr>
      <vt:lpstr>Single-Row Conversion Functions</vt:lpstr>
      <vt:lpstr>Conversion Functions</vt:lpstr>
      <vt:lpstr>Group Functions</vt:lpstr>
      <vt:lpstr>PowerPoint Presentation</vt:lpstr>
      <vt:lpstr>Example: DISTINCT vs. ALL</vt:lpstr>
      <vt:lpstr>Example: DISTINCT vs. ALL</vt:lpstr>
      <vt:lpstr>COUNT example</vt:lpstr>
      <vt:lpstr>GROUP BY Example</vt:lpstr>
      <vt:lpstr>Column Alias </vt:lpstr>
      <vt:lpstr>GROUP BY</vt:lpstr>
      <vt:lpstr>GROUP BY Notes</vt:lpstr>
      <vt:lpstr>Group Within Group</vt:lpstr>
      <vt:lpstr>Ordering</vt:lpstr>
      <vt:lpstr>Group-Function Overview</vt:lpstr>
      <vt:lpstr>MEDIAN Example</vt:lpstr>
      <vt:lpstr>Nesting Single-Row Functions with Group Functions</vt:lpstr>
      <vt:lpstr>Nesting Group Functions</vt:lpstr>
      <vt:lpstr>STDDEV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oaldawud</dc:creator>
  <cp:lastModifiedBy>oaldawud</cp:lastModifiedBy>
  <cp:revision>11</cp:revision>
  <dcterms:created xsi:type="dcterms:W3CDTF">2014-09-08T17:32:54Z</dcterms:created>
  <dcterms:modified xsi:type="dcterms:W3CDTF">2014-09-11T03:19:19Z</dcterms:modified>
</cp:coreProperties>
</file>