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7" r:id="rId4"/>
    <p:sldId id="260" r:id="rId5"/>
    <p:sldId id="265" r:id="rId6"/>
    <p:sldId id="259" r:id="rId7"/>
    <p:sldId id="266" r:id="rId8"/>
    <p:sldId id="276" r:id="rId9"/>
    <p:sldId id="261" r:id="rId10"/>
    <p:sldId id="267" r:id="rId11"/>
    <p:sldId id="263" r:id="rId12"/>
    <p:sldId id="280" r:id="rId13"/>
    <p:sldId id="268" r:id="rId14"/>
    <p:sldId id="269" r:id="rId15"/>
    <p:sldId id="270" r:id="rId16"/>
    <p:sldId id="271" r:id="rId17"/>
    <p:sldId id="272" r:id="rId18"/>
    <p:sldId id="262" r:id="rId19"/>
    <p:sldId id="264" r:id="rId20"/>
    <p:sldId id="281" r:id="rId21"/>
    <p:sldId id="278" r:id="rId22"/>
    <p:sldId id="274" r:id="rId23"/>
    <p:sldId id="275" r:id="rId24"/>
    <p:sldId id="279" r:id="rId25"/>
    <p:sldId id="282" r:id="rId26"/>
    <p:sldId id="27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>
      <p:cViewPr varScale="1">
        <p:scale>
          <a:sx n="96" d="100"/>
          <a:sy n="96" d="100"/>
        </p:scale>
        <p:origin x="2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67D0E-E373-414C-BD7C-140FFA436D3E}" type="datetimeFigureOut">
              <a:rPr lang="en-US" smtClean="0"/>
              <a:t>10/8/2014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4E8D9-7079-41F6-BD81-11B39BC0D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6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4E8D9-7079-41F6-BD81-11B39BC0D6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64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4E8D9-7079-41F6-BD81-11B39BC0D6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68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4E8D9-7079-41F6-BD81-11B39BC0D6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69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4E8D9-7079-41F6-BD81-11B39BC0D6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14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4E8D9-7079-41F6-BD81-11B39BC0D6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72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4E8D9-7079-41F6-BD81-11B39BC0D6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67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4E8D9-7079-41F6-BD81-11B39BC0D6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11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4E8D9-7079-41F6-BD81-11B39BC0D6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41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4E8D9-7079-41F6-BD81-11B39BC0D6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68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4E8D9-7079-41F6-BD81-11B39BC0D6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805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4E8D9-7079-41F6-BD81-11B39BC0D6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5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4E8D9-7079-41F6-BD81-11B39BC0D6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918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4E8D9-7079-41F6-BD81-11B39BC0D6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464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4E8D9-7079-41F6-BD81-11B39BC0D6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981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4E8D9-7079-41F6-BD81-11B39BC0D6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682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4E8D9-7079-41F6-BD81-11B39BC0D6D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083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4E8D9-7079-41F6-BD81-11B39BC0D6D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905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4E8D9-7079-41F6-BD81-11B39BC0D6D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859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4E8D9-7079-41F6-BD81-11B39BC0D6D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58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4E8D9-7079-41F6-BD81-11B39BC0D6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06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4E8D9-7079-41F6-BD81-11B39BC0D6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67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4E8D9-7079-41F6-BD81-11B39BC0D6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35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4E8D9-7079-41F6-BD81-11B39BC0D6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33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4E8D9-7079-41F6-BD81-11B39BC0D6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13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4E8D9-7079-41F6-BD81-11B39BC0D6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47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4E8D9-7079-41F6-BD81-11B39BC0D6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8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9631"/>
            <a:ext cx="10058400" cy="903259"/>
          </a:xfrm>
        </p:spPr>
        <p:txBody>
          <a:bodyPr>
            <a:normAutofit/>
          </a:bodyPr>
          <a:lstStyle>
            <a:lvl1pPr marL="0">
              <a:defRPr sz="4400"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1236133"/>
            <a:ext cx="10058400" cy="4899195"/>
          </a:xfrm>
        </p:spPr>
        <p:txBody>
          <a:bodyPr/>
          <a:lstStyle>
            <a:lvl1pPr marL="91440" indent="-182880">
              <a:spcAft>
                <a:spcPts val="600"/>
              </a:spcAft>
              <a:buFont typeface="Wingdings" panose="05000000000000000000" pitchFamily="2" charset="2"/>
              <a:buChar char="q"/>
              <a:defRPr/>
            </a:lvl1pPr>
            <a:lvl2pPr marL="384048" indent="-182880"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68615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79201"/>
            <a:ext cx="10058400" cy="847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70039"/>
            <a:ext cx="10058400" cy="46990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026817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spc="-50" baseline="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q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package" Target="../embeddings/Microsoft_PowerPoint_Presentation1.pptx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Introduction to PL/SQL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Topic </a:t>
            </a:r>
            <a:r>
              <a:rPr lang="en-US" dirty="0" smtClean="0"/>
              <a:t>1: </a:t>
            </a:r>
            <a:r>
              <a:rPr lang="en-US" dirty="0"/>
              <a:t>Intro Stored Procedures</a:t>
            </a:r>
          </a:p>
          <a:p>
            <a:r>
              <a:rPr lang="en-US" dirty="0"/>
              <a:t>Topic </a:t>
            </a:r>
            <a:r>
              <a:rPr lang="en-US" dirty="0" smtClean="0"/>
              <a:t>2: </a:t>
            </a:r>
            <a:r>
              <a:rPr lang="en-US" dirty="0"/>
              <a:t>Introduction to Packages</a:t>
            </a:r>
          </a:p>
          <a:p>
            <a:r>
              <a:rPr lang="en-US" dirty="0"/>
              <a:t>Topic </a:t>
            </a:r>
            <a:r>
              <a:rPr lang="en-US" dirty="0" smtClean="0"/>
              <a:t>3: </a:t>
            </a:r>
            <a:r>
              <a:rPr lang="en-US" dirty="0"/>
              <a:t>Introduction to Triggers</a:t>
            </a:r>
          </a:p>
          <a:p>
            <a:r>
              <a:rPr lang="en-US" dirty="0"/>
              <a:t>Topic </a:t>
            </a:r>
            <a:r>
              <a:rPr lang="en-US" dirty="0" smtClean="0"/>
              <a:t>4: </a:t>
            </a:r>
            <a:r>
              <a:rPr lang="en-US" dirty="0"/>
              <a:t>Exception Handling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PL/SQL allows BOOLEAN </a:t>
            </a:r>
            <a:r>
              <a:rPr lang="en-US" dirty="0" smtClean="0"/>
              <a:t>variables</a:t>
            </a:r>
          </a:p>
          <a:p>
            <a:r>
              <a:rPr lang="en-US" dirty="0"/>
              <a:t>PL/SQL variable will be used to manipulate data stored in a existing </a:t>
            </a:r>
            <a:r>
              <a:rPr lang="en-US" dirty="0" smtClean="0"/>
              <a:t>relation.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essential that the variable have the same type as the relation column.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there is any type mismatch, variable assignments and comparisons may not work the way you expect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be safe, instead of hard coding the type of a variable, you should use 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%TYPE </a:t>
            </a:r>
            <a:r>
              <a:rPr lang="en-US" dirty="0" smtClean="0"/>
              <a:t>operator</a:t>
            </a:r>
          </a:p>
          <a:p>
            <a:pPr lvl="1"/>
            <a:endParaRPr lang="en-US" dirty="0"/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DECLARE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myBook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Books.name%TYPE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gives PL/SQL variable </a:t>
            </a:r>
            <a:r>
              <a:rPr lang="en-US" dirty="0" err="1"/>
              <a:t>myBook</a:t>
            </a:r>
            <a:r>
              <a:rPr lang="en-US" dirty="0"/>
              <a:t> </a:t>
            </a:r>
            <a:r>
              <a:rPr lang="en-US" dirty="0" smtClean="0"/>
              <a:t>whatever </a:t>
            </a:r>
            <a:r>
              <a:rPr lang="en-US" dirty="0"/>
              <a:t>type was declared for the name column in relation </a:t>
            </a:r>
            <a:r>
              <a:rPr lang="en-US" dirty="0" smtClean="0"/>
              <a:t>Books.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4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Types: </a:t>
            </a:r>
            <a:r>
              <a:rPr lang="en-US" dirty="0">
                <a:solidFill>
                  <a:srgbClr val="FF0000"/>
                </a:solidFill>
              </a:rPr>
              <a:t>%ROWTYPE &amp; %TYPE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use the %ROWTYPE declaration</a:t>
            </a:r>
            <a:r>
              <a:rPr lang="en-US" dirty="0" smtClean="0"/>
              <a:t>, the </a:t>
            </a:r>
            <a:r>
              <a:rPr lang="en-US" dirty="0"/>
              <a:t>variable inherits the </a:t>
            </a:r>
            <a:r>
              <a:rPr lang="en-US" dirty="0" smtClean="0"/>
              <a:t>column and </a:t>
            </a:r>
            <a:r>
              <a:rPr lang="en-US" dirty="0"/>
              <a:t>datatype information for all the columns in the cursor’s result </a:t>
            </a:r>
            <a:r>
              <a:rPr lang="en-US" dirty="0" smtClean="0"/>
              <a:t>set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DECLARE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bookTuple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Books%ROWTYPE</a:t>
            </a:r>
            <a:r>
              <a:rPr lang="en-US" dirty="0">
                <a:solidFill>
                  <a:srgbClr val="FF0000"/>
                </a:solidFill>
              </a:rPr>
              <a:t>;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If you use the %</a:t>
            </a:r>
            <a:r>
              <a:rPr lang="en-US" dirty="0" smtClean="0"/>
              <a:t>TYPE declaration</a:t>
            </a:r>
            <a:r>
              <a:rPr lang="en-US" dirty="0"/>
              <a:t>, the variable only inherits the definition of the column used to define </a:t>
            </a:r>
            <a:r>
              <a:rPr lang="en-US" dirty="0" smtClean="0"/>
              <a:t>it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DECLARE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myBook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Books.name%TYPE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94630" y="3401954"/>
            <a:ext cx="546105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The advantage of datatype anchoring using %ROWTYPE and %TYPE definitions is that it makes the datatype definitions in your PL/SQL </a:t>
            </a:r>
            <a:r>
              <a:rPr lang="en-US" b="1" dirty="0"/>
              <a:t>code independent </a:t>
            </a:r>
            <a:r>
              <a:rPr lang="en-US" dirty="0"/>
              <a:t>of the underlying data structures. </a:t>
            </a:r>
          </a:p>
        </p:txBody>
      </p:sp>
    </p:spTree>
    <p:extLst>
      <p:ext uri="{BB962C8B-B14F-4D97-AF65-F5344CB8AC3E}">
        <p14:creationId xmlns:p14="http://schemas.microsoft.com/office/powerpoint/2010/main" val="184700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 Commands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manipulate the variables and cursors declared in </a:t>
            </a:r>
            <a:r>
              <a:rPr lang="en-US" dirty="0" smtClean="0"/>
              <a:t>the Declarations </a:t>
            </a:r>
            <a:r>
              <a:rPr lang="en-US" dirty="0"/>
              <a:t>section of your PL/SQL </a:t>
            </a:r>
            <a:r>
              <a:rPr lang="en-US" dirty="0" smtClean="0"/>
              <a:t>block</a:t>
            </a:r>
          </a:p>
          <a:p>
            <a:r>
              <a:rPr lang="en-US" dirty="0"/>
              <a:t>always starts with the keyword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begin</a:t>
            </a:r>
          </a:p>
          <a:p>
            <a:r>
              <a:rPr lang="en-US" dirty="0">
                <a:solidFill>
                  <a:srgbClr val="FF0000"/>
                </a:solidFill>
              </a:rPr>
              <a:t>begin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radius := 3;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area := pi*power(radius,2);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insert into AREAS values (radius, area);</a:t>
            </a:r>
          </a:p>
          <a:p>
            <a:r>
              <a:rPr lang="en-US" dirty="0">
                <a:solidFill>
                  <a:srgbClr val="FF0000"/>
                </a:solidFill>
              </a:rPr>
              <a:t>end;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11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Programs in </a:t>
            </a:r>
            <a:r>
              <a:rPr lang="en-US" dirty="0" smtClean="0"/>
              <a:t>PL/SQL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36133"/>
            <a:ext cx="5601694" cy="4899195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DECLARE</a:t>
            </a:r>
            <a:endParaRPr lang="en-US" sz="2600" dirty="0">
              <a:solidFill>
                <a:srgbClr val="FF0000"/>
              </a:solidFill>
            </a:endParaRP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    a NUMBER</a:t>
            </a:r>
            <a:r>
              <a:rPr lang="en-US" sz="2200" dirty="0" smtClean="0">
                <a:solidFill>
                  <a:srgbClr val="FF0000"/>
                </a:solidFill>
              </a:rPr>
              <a:t>;</a:t>
            </a:r>
            <a:endParaRPr lang="en-US" sz="2200" dirty="0">
              <a:solidFill>
                <a:srgbClr val="FF0000"/>
              </a:solidFill>
            </a:endParaRP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    b NUMBER</a:t>
            </a:r>
            <a:r>
              <a:rPr lang="en-US" sz="2200" dirty="0" smtClean="0">
                <a:solidFill>
                  <a:srgbClr val="FF0000"/>
                </a:solidFill>
              </a:rPr>
              <a:t>;</a:t>
            </a:r>
            <a:endParaRPr lang="en-US" sz="2200" dirty="0">
              <a:solidFill>
                <a:srgbClr val="FF0000"/>
              </a:solidFill>
            </a:endParaRPr>
          </a:p>
          <a:p>
            <a:r>
              <a:rPr lang="en-US" sz="2600" dirty="0" smtClean="0">
                <a:solidFill>
                  <a:srgbClr val="FF0000"/>
                </a:solidFill>
              </a:rPr>
              <a:t>BEGIN</a:t>
            </a:r>
            <a:endParaRPr lang="en-US" sz="2600" dirty="0">
              <a:solidFill>
                <a:srgbClr val="FF0000"/>
              </a:solidFill>
            </a:endParaRP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    </a:t>
            </a:r>
            <a:r>
              <a:rPr lang="en-US" sz="2200" b="1" dirty="0">
                <a:solidFill>
                  <a:srgbClr val="FF0000"/>
                </a:solidFill>
              </a:rPr>
              <a:t>SELECT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e,f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FF0000"/>
                </a:solidFill>
              </a:rPr>
              <a:t>INTO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a,b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FF0000"/>
                </a:solidFill>
              </a:rPr>
              <a:t>FROM</a:t>
            </a:r>
            <a:r>
              <a:rPr lang="en-US" sz="2200" dirty="0">
                <a:solidFill>
                  <a:srgbClr val="FF0000"/>
                </a:solidFill>
              </a:rPr>
              <a:t> T1 </a:t>
            </a:r>
            <a:r>
              <a:rPr lang="en-US" sz="2200" b="1" dirty="0">
                <a:solidFill>
                  <a:srgbClr val="FF0000"/>
                </a:solidFill>
              </a:rPr>
              <a:t>WHERE</a:t>
            </a:r>
            <a:r>
              <a:rPr lang="en-US" sz="2200" dirty="0">
                <a:solidFill>
                  <a:srgbClr val="FF0000"/>
                </a:solidFill>
              </a:rPr>
              <a:t> e&gt;1</a:t>
            </a:r>
            <a:r>
              <a:rPr lang="en-US" sz="2200" dirty="0" smtClean="0">
                <a:solidFill>
                  <a:srgbClr val="FF0000"/>
                </a:solidFill>
              </a:rPr>
              <a:t>;</a:t>
            </a:r>
            <a:endParaRPr lang="en-US" sz="2200" dirty="0">
              <a:solidFill>
                <a:srgbClr val="FF0000"/>
              </a:solidFill>
            </a:endParaRP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    INSERT INTO T1 VALUES(</a:t>
            </a:r>
            <a:r>
              <a:rPr lang="en-US" sz="2200" dirty="0" err="1">
                <a:solidFill>
                  <a:srgbClr val="FF0000"/>
                </a:solidFill>
              </a:rPr>
              <a:t>b,a</a:t>
            </a:r>
            <a:r>
              <a:rPr lang="en-US" sz="2200" dirty="0" smtClean="0">
                <a:solidFill>
                  <a:srgbClr val="FF0000"/>
                </a:solidFill>
              </a:rPr>
              <a:t>);</a:t>
            </a:r>
            <a:endParaRPr lang="en-US" sz="2200" dirty="0">
              <a:solidFill>
                <a:srgbClr val="FF0000"/>
              </a:solidFill>
            </a:endParaRPr>
          </a:p>
          <a:p>
            <a:r>
              <a:rPr lang="en-US" sz="2600" dirty="0">
                <a:solidFill>
                  <a:srgbClr val="FF0000"/>
                </a:solidFill>
              </a:rPr>
              <a:t>END</a:t>
            </a:r>
            <a:r>
              <a:rPr lang="en-US" sz="2600" dirty="0" smtClean="0">
                <a:solidFill>
                  <a:srgbClr val="FF0000"/>
                </a:solidFill>
              </a:rPr>
              <a:t>;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form of the SELECT statement is different from its SQL form.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After </a:t>
            </a:r>
            <a:r>
              <a:rPr lang="en-US" dirty="0">
                <a:solidFill>
                  <a:schemeClr val="tx1"/>
                </a:solidFill>
              </a:rPr>
              <a:t>the SELECT clause, we must have an INTO clause listing variables, one for each attribute in the SELECT clause, into which the components of the retrieved tuple must be placed.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892894"/>
              </p:ext>
            </p:extLst>
          </p:nvPr>
        </p:nvGraphicFramePr>
        <p:xfrm>
          <a:off x="7007382" y="1607325"/>
          <a:ext cx="2881014" cy="1386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507"/>
                <a:gridCol w="1440507"/>
              </a:tblGrid>
              <a:tr h="4623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4623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623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44008" y="1236133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T1: Before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798335"/>
              </p:ext>
            </p:extLst>
          </p:nvPr>
        </p:nvGraphicFramePr>
        <p:xfrm>
          <a:off x="7007382" y="3796755"/>
          <a:ext cx="2881014" cy="184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507"/>
                <a:gridCol w="1440507"/>
              </a:tblGrid>
              <a:tr h="4623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4623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623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623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44008" y="3425563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T1: After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0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Programs in </a:t>
            </a:r>
            <a:r>
              <a:rPr lang="en-US" dirty="0" smtClean="0"/>
              <a:t>PL/SQL: </a:t>
            </a:r>
            <a:r>
              <a:rPr lang="en-US" b="0" dirty="0" smtClean="0">
                <a:solidFill>
                  <a:srgbClr val="00B0F0"/>
                </a:solidFill>
              </a:rPr>
              <a:t>IF THEN ELSE</a:t>
            </a:r>
            <a:endParaRPr lang="en-US" b="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36133"/>
            <a:ext cx="5575124" cy="489919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DECLARE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    a NUMBER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    b NUMBER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BEGIN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SELECT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e,f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INTO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a,b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FROM</a:t>
            </a:r>
            <a:r>
              <a:rPr lang="en-US" dirty="0">
                <a:solidFill>
                  <a:srgbClr val="FF0000"/>
                </a:solidFill>
              </a:rPr>
              <a:t> T1 </a:t>
            </a:r>
            <a:r>
              <a:rPr lang="en-US" b="1" dirty="0">
                <a:solidFill>
                  <a:srgbClr val="FF0000"/>
                </a:solidFill>
              </a:rPr>
              <a:t>WHERE</a:t>
            </a:r>
            <a:r>
              <a:rPr lang="en-US" dirty="0">
                <a:solidFill>
                  <a:srgbClr val="FF0000"/>
                </a:solidFill>
              </a:rPr>
              <a:t> e&gt;1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00B0F0"/>
                </a:solidFill>
              </a:rPr>
              <a:t>IF</a:t>
            </a:r>
            <a:r>
              <a:rPr lang="en-US" dirty="0">
                <a:solidFill>
                  <a:srgbClr val="FF0000"/>
                </a:solidFill>
              </a:rPr>
              <a:t> b=1 </a:t>
            </a:r>
            <a:r>
              <a:rPr lang="en-US" dirty="0">
                <a:solidFill>
                  <a:srgbClr val="00B0F0"/>
                </a:solidFill>
              </a:rPr>
              <a:t>THEN   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INSERT </a:t>
            </a:r>
            <a:r>
              <a:rPr lang="en-US" dirty="0">
                <a:solidFill>
                  <a:srgbClr val="FF0000"/>
                </a:solidFill>
              </a:rPr>
              <a:t>INTO T1 VALUES(</a:t>
            </a:r>
            <a:r>
              <a:rPr lang="en-US" dirty="0" err="1">
                <a:solidFill>
                  <a:srgbClr val="FF0000"/>
                </a:solidFill>
              </a:rPr>
              <a:t>b,a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ELSE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INSERT </a:t>
            </a:r>
            <a:r>
              <a:rPr lang="en-US" dirty="0">
                <a:solidFill>
                  <a:srgbClr val="FF0000"/>
                </a:solidFill>
              </a:rPr>
              <a:t>INTO T1 VALUES(b+10,a+10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END IF;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END;</a:t>
            </a:r>
          </a:p>
          <a:p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</a:rPr>
              <a:t>IF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&lt;condition&gt; 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THEN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 &lt;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</a:rPr>
              <a:t>statement_list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&gt; 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ELSE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 &lt;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</a:rPr>
              <a:t>statement_list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&gt; 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END IF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892894"/>
              </p:ext>
            </p:extLst>
          </p:nvPr>
        </p:nvGraphicFramePr>
        <p:xfrm>
          <a:off x="7007382" y="1607325"/>
          <a:ext cx="2881014" cy="1386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507"/>
                <a:gridCol w="1440507"/>
              </a:tblGrid>
              <a:tr h="4623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4623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623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44008" y="1236133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T1: Before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971483"/>
              </p:ext>
            </p:extLst>
          </p:nvPr>
        </p:nvGraphicFramePr>
        <p:xfrm>
          <a:off x="7007382" y="3796755"/>
          <a:ext cx="2881014" cy="184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507"/>
                <a:gridCol w="1440507"/>
              </a:tblGrid>
              <a:tr h="4623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4623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623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623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44008" y="3425563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T1: After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56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Programs in </a:t>
            </a:r>
            <a:r>
              <a:rPr lang="en-US" dirty="0" smtClean="0"/>
              <a:t>PL/SQL: </a:t>
            </a:r>
            <a:r>
              <a:rPr lang="en-US" b="0" dirty="0" smtClean="0">
                <a:solidFill>
                  <a:srgbClr val="00B0F0"/>
                </a:solidFill>
              </a:rPr>
              <a:t>LOOP</a:t>
            </a:r>
            <a:endParaRPr lang="en-US" b="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36133"/>
            <a:ext cx="4805579" cy="489919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DECLARE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    i NUMBER := 1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BEGIN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rgbClr val="00B0F0"/>
                </a:solidFill>
              </a:rPr>
              <a:t>LOOP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INSERT INTO T1 VALUES(</a:t>
            </a:r>
            <a:r>
              <a:rPr lang="en-US" b="1" dirty="0" err="1">
                <a:solidFill>
                  <a:srgbClr val="FF0000"/>
                </a:solidFill>
              </a:rPr>
              <a:t>i,i</a:t>
            </a:r>
            <a:r>
              <a:rPr lang="en-US" b="1" dirty="0">
                <a:solidFill>
                  <a:srgbClr val="FF0000"/>
                </a:solidFill>
              </a:rPr>
              <a:t>);</a:t>
            </a:r>
            <a:endParaRPr lang="en-US" b="1" dirty="0" smtClean="0">
              <a:solidFill>
                <a:srgbClr val="FF0000"/>
              </a:solidFill>
            </a:endParaRP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i := i+1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  <a:endParaRPr lang="en-US" b="1" dirty="0">
              <a:solidFill>
                <a:srgbClr val="FF0000"/>
              </a:solidFill>
            </a:endParaRP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EXIT </a:t>
            </a:r>
            <a:r>
              <a:rPr lang="en-US" b="1" dirty="0">
                <a:solidFill>
                  <a:srgbClr val="FF0000"/>
                </a:solidFill>
              </a:rPr>
              <a:t>WHEN i&gt;100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rgbClr val="00B0F0"/>
                </a:solidFill>
              </a:rPr>
              <a:t>END </a:t>
            </a:r>
            <a:r>
              <a:rPr lang="en-US" b="1" dirty="0">
                <a:solidFill>
                  <a:srgbClr val="00B0F0"/>
                </a:solidFill>
              </a:rPr>
              <a:t>LOOP</a:t>
            </a:r>
            <a:r>
              <a:rPr lang="en-US" b="1" dirty="0" smtClean="0">
                <a:solidFill>
                  <a:srgbClr val="00B0F0"/>
                </a:solidFill>
              </a:rPr>
              <a:t>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END;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LOOP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   &lt;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loop_body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&gt; /* A list of statements. 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*/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END LOOP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;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</a:pPr>
            <a:endParaRPr lang="en-US" sz="16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At least one of the statements in &lt;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loop_body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&gt; should be an EXIT statement of the 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form </a:t>
            </a:r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</a:rPr>
              <a:t>EXIT 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</a:rPr>
              <a:t>WHEN &lt;condition</a:t>
            </a:r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</a:rPr>
              <a:t>&gt;;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904267"/>
              </p:ext>
            </p:extLst>
          </p:nvPr>
        </p:nvGraphicFramePr>
        <p:xfrm>
          <a:off x="7017321" y="1434603"/>
          <a:ext cx="2881014" cy="1386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507"/>
                <a:gridCol w="1440507"/>
              </a:tblGrid>
              <a:tr h="4623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4623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623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44008" y="1136742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T1: Before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392793"/>
              </p:ext>
            </p:extLst>
          </p:nvPr>
        </p:nvGraphicFramePr>
        <p:xfrm>
          <a:off x="7033657" y="3308043"/>
          <a:ext cx="288101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507"/>
                <a:gridCol w="1440507"/>
              </a:tblGrid>
              <a:tr h="3094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094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094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094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94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94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94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094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44008" y="2938711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T1: After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76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9278"/>
          </a:xfrm>
        </p:spPr>
        <p:txBody>
          <a:bodyPr>
            <a:normAutofit/>
          </a:bodyPr>
          <a:lstStyle/>
          <a:p>
            <a:r>
              <a:rPr lang="en-US" dirty="0"/>
              <a:t>Simple Programs in </a:t>
            </a:r>
            <a:r>
              <a:rPr lang="en-US" dirty="0" smtClean="0"/>
              <a:t>PL/SQL: </a:t>
            </a:r>
            <a:r>
              <a:rPr lang="en-US" dirty="0" smtClean="0">
                <a:solidFill>
                  <a:srgbClr val="00B0F0"/>
                </a:solidFill>
              </a:rPr>
              <a:t>LOOPS</a:t>
            </a:r>
            <a:endParaRPr lang="en-US" b="0" dirty="0">
              <a:solidFill>
                <a:srgbClr val="00B0F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097280" y="1167044"/>
            <a:ext cx="4937760" cy="73628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WHILE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97280" y="1903326"/>
            <a:ext cx="4937760" cy="426887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 WHILE &lt;condition&gt; </a:t>
            </a:r>
            <a:r>
              <a:rPr lang="en-US" dirty="0" smtClean="0">
                <a:solidFill>
                  <a:srgbClr val="FF0000"/>
                </a:solidFill>
              </a:rPr>
              <a:t>LOOP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  &lt;</a:t>
            </a:r>
            <a:r>
              <a:rPr lang="en-US" dirty="0" err="1">
                <a:solidFill>
                  <a:srgbClr val="FF0000"/>
                </a:solidFill>
              </a:rPr>
              <a:t>loop_body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END </a:t>
            </a:r>
            <a:r>
              <a:rPr lang="en-US" dirty="0">
                <a:solidFill>
                  <a:srgbClr val="FF0000"/>
                </a:solidFill>
              </a:rPr>
              <a:t>LOOP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chemeClr val="bg2">
                    <a:lumMod val="75000"/>
                  </a:schemeClr>
                </a:solidFill>
              </a:rPr>
              <a:t>begin</a:t>
            </a:r>
          </a:p>
          <a:p>
            <a:pPr lvl="1"/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radius := 3;</a:t>
            </a:r>
          </a:p>
          <a:p>
            <a:pPr lvl="1"/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while radius&lt;=</a:t>
            </a:r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7 loop</a:t>
            </a:r>
            <a:endParaRPr lang="en-US" sz="2000" b="1" dirty="0">
              <a:solidFill>
                <a:schemeClr val="bg2">
                  <a:lumMod val="75000"/>
                </a:schemeClr>
              </a:solidFill>
            </a:endParaRPr>
          </a:p>
          <a:p>
            <a:pPr lvl="2"/>
            <a:r>
              <a:rPr lang="en-US" sz="1200" b="1" dirty="0">
                <a:solidFill>
                  <a:schemeClr val="bg2">
                    <a:lumMod val="75000"/>
                  </a:schemeClr>
                </a:solidFill>
              </a:rPr>
              <a:t>area := pi*power(radius,2);</a:t>
            </a:r>
          </a:p>
          <a:p>
            <a:pPr lvl="2"/>
            <a:r>
              <a:rPr lang="en-US" sz="1200" b="1" dirty="0">
                <a:solidFill>
                  <a:schemeClr val="bg2">
                    <a:lumMod val="75000"/>
                  </a:schemeClr>
                </a:solidFill>
              </a:rPr>
              <a:t>insert into AREAS values (radius, area);</a:t>
            </a:r>
          </a:p>
          <a:p>
            <a:pPr lvl="2"/>
            <a:r>
              <a:rPr lang="en-US" sz="1200" b="1" dirty="0">
                <a:solidFill>
                  <a:schemeClr val="bg2">
                    <a:lumMod val="75000"/>
                  </a:schemeClr>
                </a:solidFill>
              </a:rPr>
              <a:t>radius := radius+1</a:t>
            </a:r>
            <a:r>
              <a:rPr lang="en-US" sz="1200" b="1" dirty="0" smtClean="0">
                <a:solidFill>
                  <a:schemeClr val="bg2">
                    <a:lumMod val="75000"/>
                  </a:schemeClr>
                </a:solidFill>
              </a:rPr>
              <a:t>;</a:t>
            </a:r>
          </a:p>
          <a:p>
            <a:pPr lvl="2"/>
            <a:r>
              <a:rPr lang="en-US" sz="1200" b="1" dirty="0">
                <a:solidFill>
                  <a:schemeClr val="bg2">
                    <a:lumMod val="75000"/>
                  </a:schemeClr>
                </a:solidFill>
              </a:rPr>
              <a:t>if radius &lt; 5 </a:t>
            </a:r>
            <a:r>
              <a:rPr lang="en-US" sz="1200" b="1" dirty="0" smtClean="0">
                <a:solidFill>
                  <a:schemeClr val="bg2">
                    <a:lumMod val="75000"/>
                  </a:schemeClr>
                </a:solidFill>
              </a:rPr>
              <a:t>then </a:t>
            </a:r>
            <a:r>
              <a:rPr lang="en-US" sz="1200" b="1" dirty="0" smtClean="0">
                <a:solidFill>
                  <a:srgbClr val="FF0000"/>
                </a:solidFill>
              </a:rPr>
              <a:t>continue</a:t>
            </a:r>
            <a:r>
              <a:rPr lang="en-US" sz="1200" b="1" dirty="0">
                <a:solidFill>
                  <a:schemeClr val="bg2">
                    <a:lumMod val="75000"/>
                  </a:schemeClr>
                </a:solidFill>
              </a:rPr>
              <a:t>;</a:t>
            </a:r>
          </a:p>
          <a:p>
            <a:pPr lvl="1"/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end loop;</a:t>
            </a:r>
          </a:p>
          <a:p>
            <a:r>
              <a:rPr lang="en-US" sz="1600" b="1" dirty="0">
                <a:solidFill>
                  <a:schemeClr val="bg2">
                    <a:lumMod val="75000"/>
                  </a:schemeClr>
                </a:solidFill>
              </a:rPr>
              <a:t>end;</a:t>
            </a:r>
            <a:endParaRPr lang="en-US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217920" y="1167044"/>
            <a:ext cx="4937760" cy="7362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FOR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217920" y="1903326"/>
            <a:ext cx="4937760" cy="42688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&lt;</a:t>
            </a: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&gt; IN &lt;start&gt;..&lt;finish&gt; </a:t>
            </a:r>
            <a:r>
              <a:rPr lang="en-US" dirty="0" smtClean="0">
                <a:solidFill>
                  <a:srgbClr val="FF0000"/>
                </a:solidFill>
              </a:rPr>
              <a:t>LOOP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  &lt;</a:t>
            </a:r>
            <a:r>
              <a:rPr lang="en-US" dirty="0" err="1">
                <a:solidFill>
                  <a:srgbClr val="FF0000"/>
                </a:solidFill>
              </a:rPr>
              <a:t>loop_body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END </a:t>
            </a:r>
            <a:r>
              <a:rPr lang="en-US" dirty="0">
                <a:solidFill>
                  <a:srgbClr val="FF0000"/>
                </a:solidFill>
              </a:rPr>
              <a:t>LOOP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begin</a:t>
            </a:r>
          </a:p>
          <a:p>
            <a:pPr lvl="1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for radius in 1..7 loop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area := pi*power(radius,2);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insert into AREAS values (radius, area);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end loop;</a:t>
            </a:r>
          </a:p>
          <a:p>
            <a:r>
              <a:rPr lang="en-US" dirty="0">
                <a:solidFill>
                  <a:srgbClr val="FF0000"/>
                </a:solidFill>
              </a:rPr>
              <a:t>end;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Iterate thru </a:t>
            </a:r>
            <a:r>
              <a:rPr lang="en-US" dirty="0" err="1" smtClean="0"/>
              <a:t>tubles</a:t>
            </a:r>
            <a:r>
              <a:rPr lang="en-US" dirty="0" smtClean="0"/>
              <a:t> with cursors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0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cursor holds the results of a query for processing by </a:t>
            </a:r>
            <a:r>
              <a:rPr lang="en-US" dirty="0" smtClean="0"/>
              <a:t>other commands </a:t>
            </a:r>
            <a:r>
              <a:rPr lang="en-US" dirty="0"/>
              <a:t>within the PL/SQL </a:t>
            </a:r>
            <a:r>
              <a:rPr lang="en-US" dirty="0" smtClean="0"/>
              <a:t>block</a:t>
            </a:r>
          </a:p>
          <a:p>
            <a:pPr lvl="1"/>
            <a:r>
              <a:rPr lang="en-US" i="1" dirty="0"/>
              <a:t>A cursor is a variable that runs through the tuples of some </a:t>
            </a:r>
            <a:r>
              <a:rPr lang="en-US" i="1" dirty="0" smtClean="0"/>
              <a:t>relation:</a:t>
            </a:r>
          </a:p>
          <a:p>
            <a:pPr lvl="2"/>
            <a:r>
              <a:rPr lang="en-US" i="1" dirty="0"/>
              <a:t>This relation can be a stored table, or it can be the answer to some query</a:t>
            </a:r>
            <a:endParaRPr lang="en-US" i="1" dirty="0" smtClean="0"/>
          </a:p>
          <a:p>
            <a:r>
              <a:rPr lang="en-US" i="1" dirty="0" smtClean="0"/>
              <a:t>For </a:t>
            </a:r>
            <a:r>
              <a:rPr lang="en-US" i="1" dirty="0"/>
              <a:t>this example, the table RADIUS_VALS contains a single row </a:t>
            </a:r>
            <a:r>
              <a:rPr lang="en-US" i="1" dirty="0" smtClean="0"/>
              <a:t>with a </a:t>
            </a:r>
            <a:r>
              <a:rPr lang="en-US" i="1" dirty="0"/>
              <a:t>Radius value of 3</a:t>
            </a:r>
            <a:r>
              <a:rPr lang="en-US" i="1" dirty="0" smtClean="0"/>
              <a:t>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declare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>
                <a:solidFill>
                  <a:srgbClr val="FF0000"/>
                </a:solidFill>
              </a:rPr>
              <a:t>pi constant NUMBER(9,7) := 3.1415927;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area NUMBER(14,2);</a:t>
            </a:r>
          </a:p>
          <a:p>
            <a:pPr lvl="2"/>
            <a:r>
              <a:rPr lang="en-US" u="sng" dirty="0">
                <a:solidFill>
                  <a:srgbClr val="FF0000"/>
                </a:solidFill>
              </a:rPr>
              <a:t>cursor </a:t>
            </a:r>
            <a:r>
              <a:rPr lang="en-US" u="sng" dirty="0" err="1">
                <a:solidFill>
                  <a:srgbClr val="FF0000"/>
                </a:solidFill>
              </a:rPr>
              <a:t>rad_cursor</a:t>
            </a:r>
            <a:r>
              <a:rPr lang="en-US" u="sng" dirty="0">
                <a:solidFill>
                  <a:srgbClr val="FF0000"/>
                </a:solidFill>
              </a:rPr>
              <a:t> is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select * from RADIUS_VALS;</a:t>
            </a:r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rad_val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rad_cursor%ROWTYPE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begin</a:t>
            </a:r>
          </a:p>
          <a:p>
            <a:pPr lvl="2"/>
            <a:r>
              <a:rPr lang="en-US" u="sng" dirty="0">
                <a:solidFill>
                  <a:srgbClr val="FF0000"/>
                </a:solidFill>
              </a:rPr>
              <a:t>open </a:t>
            </a:r>
            <a:r>
              <a:rPr lang="en-US" u="sng" dirty="0" err="1">
                <a:solidFill>
                  <a:srgbClr val="FF0000"/>
                </a:solidFill>
              </a:rPr>
              <a:t>rad_cursor</a:t>
            </a:r>
            <a:r>
              <a:rPr lang="en-US" u="sng" dirty="0">
                <a:solidFill>
                  <a:srgbClr val="FF0000"/>
                </a:solidFill>
              </a:rPr>
              <a:t>;</a:t>
            </a:r>
          </a:p>
          <a:p>
            <a:pPr lvl="3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fetch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rad_cursor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into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rad_val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area := pi*power(</a:t>
            </a:r>
            <a:r>
              <a:rPr lang="en-US" b="1" dirty="0">
                <a:solidFill>
                  <a:srgbClr val="FF0000"/>
                </a:solidFill>
              </a:rPr>
              <a:t>rad_val.radius</a:t>
            </a:r>
            <a:r>
              <a:rPr lang="en-US" dirty="0">
                <a:solidFill>
                  <a:srgbClr val="FF0000"/>
                </a:solidFill>
              </a:rPr>
              <a:t>,2);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insert into AREAS values (</a:t>
            </a:r>
            <a:r>
              <a:rPr lang="en-US" dirty="0" err="1">
                <a:solidFill>
                  <a:srgbClr val="FF0000"/>
                </a:solidFill>
              </a:rPr>
              <a:t>rad_val.radius</a:t>
            </a:r>
            <a:r>
              <a:rPr lang="en-US" dirty="0">
                <a:solidFill>
                  <a:srgbClr val="FF0000"/>
                </a:solidFill>
              </a:rPr>
              <a:t>, area);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close </a:t>
            </a:r>
            <a:r>
              <a:rPr lang="en-US" dirty="0" err="1">
                <a:solidFill>
                  <a:srgbClr val="FF0000"/>
                </a:solidFill>
              </a:rPr>
              <a:t>rad_cursor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end;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/</a:t>
            </a:r>
          </a:p>
        </p:txBody>
      </p:sp>
      <p:sp>
        <p:nvSpPr>
          <p:cNvPr id="4" name="Rectangle 3"/>
          <p:cNvSpPr/>
          <p:nvPr/>
        </p:nvSpPr>
        <p:spPr>
          <a:xfrm>
            <a:off x="5694630" y="2914937"/>
            <a:ext cx="5461050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The advantage of datatype anchoring using %ROWTYPE and %TYPE definitions is that it makes the datatype definitions in your PL/SQL code independent of the underlying data structures. </a:t>
            </a:r>
          </a:p>
          <a:p>
            <a:pPr lvl="1"/>
            <a:r>
              <a:rPr lang="en-US" dirty="0"/>
              <a:t>If the RADIUS_VALS Radius column is changed from a NUMBER(5) datatype to a NUMBER(4,2) datatype, you do not need to modify your PL/SQL code; the datatype assigned to the associated variables will be determined dynamically at runtime.</a:t>
            </a:r>
          </a:p>
        </p:txBody>
      </p:sp>
    </p:spTree>
    <p:extLst>
      <p:ext uri="{BB962C8B-B14F-4D97-AF65-F5344CB8AC3E}">
        <p14:creationId xmlns:p14="http://schemas.microsoft.com/office/powerpoint/2010/main" val="406478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 rot="10800000" flipV="1">
            <a:off x="7324253" y="1681637"/>
            <a:ext cx="4867747" cy="923330"/>
          </a:xfrm>
          <a:prstGeom prst="rect">
            <a:avLst/>
          </a:prstGeom>
          <a:solidFill>
            <a:srgbClr val="E0F7F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program will delete every tuple whose first component is less than the second, and insert the reverse tuple into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T1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236133"/>
            <a:ext cx="6263188" cy="489919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1</a:t>
            </a:r>
            <a:r>
              <a:rPr lang="en-US" dirty="0"/>
              <a:t>) </a:t>
            </a:r>
            <a:r>
              <a:rPr lang="en-US" b="1" dirty="0" smtClean="0"/>
              <a:t>DECLARE</a:t>
            </a:r>
            <a:endParaRPr lang="en-US" b="1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2</a:t>
            </a:r>
            <a:r>
              <a:rPr lang="en-US" dirty="0"/>
              <a:t>)     a T1.e%TYPE</a:t>
            </a:r>
            <a:r>
              <a:rPr lang="en-US" dirty="0" smtClean="0"/>
              <a:t>;		</a:t>
            </a:r>
            <a:r>
              <a:rPr lang="en-US" sz="1800" dirty="0" smtClean="0">
                <a:solidFill>
                  <a:srgbClr val="92D050"/>
                </a:solidFill>
              </a:rPr>
              <a:t>/* </a:t>
            </a:r>
            <a:r>
              <a:rPr lang="en-US" sz="1800" dirty="0">
                <a:solidFill>
                  <a:srgbClr val="92D050"/>
                </a:solidFill>
              </a:rPr>
              <a:t>Output variables to hold the result of the query: */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3</a:t>
            </a:r>
            <a:r>
              <a:rPr lang="en-US" dirty="0"/>
              <a:t>)     b T1.f%TYPE</a:t>
            </a:r>
            <a:r>
              <a:rPr lang="en-US" dirty="0" smtClean="0"/>
              <a:t>;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4</a:t>
            </a:r>
            <a:r>
              <a:rPr lang="en-US" dirty="0"/>
              <a:t>)     CURSOR T1Cursor </a:t>
            </a:r>
            <a:r>
              <a:rPr lang="en-US" dirty="0" smtClean="0"/>
              <a:t>IS	</a:t>
            </a:r>
            <a:r>
              <a:rPr lang="en-US" sz="1800" dirty="0">
                <a:solidFill>
                  <a:srgbClr val="92D050"/>
                </a:solidFill>
              </a:rPr>
              <a:t>/* Cursor declaration: */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5</a:t>
            </a:r>
            <a:r>
              <a:rPr lang="en-US" dirty="0"/>
              <a:t>)         </a:t>
            </a:r>
            <a:r>
              <a:rPr lang="en-US" b="1" dirty="0"/>
              <a:t>SELECT</a:t>
            </a:r>
            <a:r>
              <a:rPr lang="en-US" dirty="0"/>
              <a:t> e, </a:t>
            </a:r>
            <a:r>
              <a:rPr lang="en-US" dirty="0" smtClean="0"/>
              <a:t>f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6</a:t>
            </a:r>
            <a:r>
              <a:rPr lang="en-US" dirty="0"/>
              <a:t>) </a:t>
            </a:r>
            <a:r>
              <a:rPr lang="en-US" dirty="0" smtClean="0"/>
              <a:t>        </a:t>
            </a:r>
            <a:r>
              <a:rPr lang="en-US" b="1" dirty="0" smtClean="0"/>
              <a:t>FROM</a:t>
            </a:r>
            <a:r>
              <a:rPr lang="en-US" dirty="0" smtClean="0"/>
              <a:t> T1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7</a:t>
            </a:r>
            <a:r>
              <a:rPr lang="en-US" dirty="0"/>
              <a:t>)         </a:t>
            </a:r>
            <a:r>
              <a:rPr lang="en-US" b="1" dirty="0" smtClean="0"/>
              <a:t>WHERE</a:t>
            </a:r>
            <a:r>
              <a:rPr lang="en-US" dirty="0" smtClean="0"/>
              <a:t> </a:t>
            </a:r>
            <a:r>
              <a:rPr lang="en-US" dirty="0"/>
              <a:t>e &lt; </a:t>
            </a:r>
            <a:r>
              <a:rPr lang="en-US" dirty="0" smtClean="0"/>
              <a:t>f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8</a:t>
            </a:r>
            <a:r>
              <a:rPr lang="en-US" dirty="0"/>
              <a:t>)         </a:t>
            </a:r>
            <a:r>
              <a:rPr lang="en-US" b="1" dirty="0"/>
              <a:t>FOR UPDATE</a:t>
            </a:r>
            <a:r>
              <a:rPr lang="en-US" dirty="0" smtClean="0"/>
              <a:t>;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9</a:t>
            </a:r>
            <a:r>
              <a:rPr lang="en-US" dirty="0"/>
              <a:t>) </a:t>
            </a:r>
            <a:r>
              <a:rPr lang="en-US" b="1" dirty="0" smtClean="0"/>
              <a:t>BEGIN</a:t>
            </a:r>
            <a:endParaRPr lang="en-US" b="1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10)     OPEN T1Cursor</a:t>
            </a:r>
            <a:r>
              <a:rPr lang="en-US" dirty="0" smtClean="0"/>
              <a:t>;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11)     </a:t>
            </a:r>
            <a:r>
              <a:rPr lang="en-US" dirty="0" smtClean="0"/>
              <a:t>LOOP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      </a:t>
            </a:r>
            <a:r>
              <a:rPr lang="en-US" sz="1800" dirty="0">
                <a:solidFill>
                  <a:srgbClr val="92D050"/>
                </a:solidFill>
              </a:rPr>
              <a:t>/* Retrieve each row of the result of the above query into PL/SQL variables: */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12)         FETCH T1Cursor INTO a, b</a:t>
            </a:r>
            <a:r>
              <a:rPr lang="en-US" dirty="0" smtClean="0"/>
              <a:t>;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      </a:t>
            </a:r>
            <a:r>
              <a:rPr lang="en-US" sz="1800" dirty="0">
                <a:solidFill>
                  <a:srgbClr val="92D050"/>
                </a:solidFill>
              </a:rPr>
              <a:t>/* If there are no more rows to fetch, exit the loop: </a:t>
            </a:r>
            <a:r>
              <a:rPr lang="en-US" sz="1800" dirty="0" smtClean="0">
                <a:solidFill>
                  <a:srgbClr val="92D050"/>
                </a:solidFill>
              </a:rPr>
              <a:t>*/</a:t>
            </a:r>
            <a:endParaRPr lang="en-US" sz="1800" dirty="0">
              <a:solidFill>
                <a:srgbClr val="92D05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13)         EXIT WHEN T1Cursor%NOTFOUND</a:t>
            </a:r>
            <a:r>
              <a:rPr lang="en-US" dirty="0" smtClean="0"/>
              <a:t>;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      </a:t>
            </a:r>
            <a:r>
              <a:rPr lang="en-US" sz="2100" dirty="0"/>
              <a:t>/* Delete the current tuple: */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14)         DELETE FROM T1 WHERE CURRENT OF T1Cursor</a:t>
            </a:r>
            <a:r>
              <a:rPr lang="en-US" dirty="0" smtClean="0"/>
              <a:t>;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15</a:t>
            </a:r>
            <a:r>
              <a:rPr lang="en-US" dirty="0"/>
              <a:t>)         INSERT INTO T1 VALUES(b, a</a:t>
            </a:r>
            <a:r>
              <a:rPr lang="en-US" dirty="0" smtClean="0"/>
              <a:t>);		</a:t>
            </a:r>
            <a:r>
              <a:rPr lang="en-US" dirty="0">
                <a:solidFill>
                  <a:srgbClr val="92D050"/>
                </a:solidFill>
              </a:rPr>
              <a:t>/* Insert the reverse tuple: </a:t>
            </a:r>
            <a:r>
              <a:rPr lang="en-US" dirty="0" smtClean="0">
                <a:solidFill>
                  <a:srgbClr val="92D050"/>
                </a:solidFill>
              </a:rPr>
              <a:t>*/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16)     END LOOP</a:t>
            </a:r>
            <a:r>
              <a:rPr lang="en-US" dirty="0" smtClean="0"/>
              <a:t>;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17</a:t>
            </a:r>
            <a:r>
              <a:rPr lang="en-US" dirty="0"/>
              <a:t>)     CLOSE T1Cursor</a:t>
            </a:r>
            <a:r>
              <a:rPr lang="en-US" dirty="0" smtClean="0"/>
              <a:t>;			</a:t>
            </a:r>
            <a:r>
              <a:rPr lang="en-US" sz="1800" dirty="0" smtClean="0">
                <a:solidFill>
                  <a:srgbClr val="92D050"/>
                </a:solidFill>
              </a:rPr>
              <a:t>/* </a:t>
            </a:r>
            <a:r>
              <a:rPr lang="en-US" sz="1800" dirty="0">
                <a:solidFill>
                  <a:srgbClr val="92D050"/>
                </a:solidFill>
              </a:rPr>
              <a:t>Free cursor used by the query. */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18) </a:t>
            </a:r>
            <a:r>
              <a:rPr lang="en-US" b="1" dirty="0"/>
              <a:t>END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3001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PL/SQL is Oracle’s procedural language (PL) superset of the Structured Query </a:t>
            </a:r>
            <a:r>
              <a:rPr lang="en-US" dirty="0" smtClean="0"/>
              <a:t>Language (</a:t>
            </a:r>
            <a:r>
              <a:rPr lang="en-US" dirty="0"/>
              <a:t>SQL).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use PL/SQL to do such things </a:t>
            </a:r>
            <a:r>
              <a:rPr lang="en-US" dirty="0" smtClean="0"/>
              <a:t>as:</a:t>
            </a:r>
          </a:p>
          <a:p>
            <a:pPr lvl="1"/>
            <a:r>
              <a:rPr lang="en-US" dirty="0" smtClean="0"/>
              <a:t>codify </a:t>
            </a:r>
            <a:r>
              <a:rPr lang="en-US" dirty="0"/>
              <a:t>your business rules through</a:t>
            </a:r>
          </a:p>
          <a:p>
            <a:pPr lvl="1"/>
            <a:r>
              <a:rPr lang="en-US" dirty="0"/>
              <a:t>the creation of </a:t>
            </a:r>
            <a:r>
              <a:rPr lang="en-US" b="1" dirty="0"/>
              <a:t>stored </a:t>
            </a:r>
            <a:r>
              <a:rPr lang="en-US" b="1" dirty="0" smtClean="0"/>
              <a:t>procedures, packages</a:t>
            </a:r>
            <a:r>
              <a:rPr lang="en-US" dirty="0" smtClean="0"/>
              <a:t> and </a:t>
            </a:r>
            <a:r>
              <a:rPr lang="en-US" b="1" dirty="0" smtClean="0"/>
              <a:t>trigger</a:t>
            </a:r>
            <a:r>
              <a:rPr lang="en-US" dirty="0" smtClean="0"/>
              <a:t> </a:t>
            </a:r>
            <a:r>
              <a:rPr lang="en-US" dirty="0"/>
              <a:t>database events to </a:t>
            </a:r>
            <a:r>
              <a:rPr lang="en-US" dirty="0" smtClean="0"/>
              <a:t>occur, </a:t>
            </a:r>
            <a:r>
              <a:rPr lang="en-US" dirty="0"/>
              <a:t>and </a:t>
            </a:r>
            <a:endParaRPr lang="en-US" dirty="0" smtClean="0"/>
          </a:p>
          <a:p>
            <a:pPr lvl="1"/>
            <a:r>
              <a:rPr lang="en-US" dirty="0" smtClean="0"/>
              <a:t>add </a:t>
            </a:r>
            <a:r>
              <a:rPr lang="en-US" dirty="0"/>
              <a:t>programming logic to the execution of SQL commands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Exception Handling</a:t>
            </a:r>
          </a:p>
          <a:p>
            <a:pPr lvl="2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2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97280" y="1083365"/>
            <a:ext cx="4806563" cy="520810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declare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pi constant NUMBER(9,7) := 3.1415927;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area NUMBER(14,2);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cursor </a:t>
            </a:r>
            <a:r>
              <a:rPr lang="en-US" dirty="0" err="1"/>
              <a:t>rad_cursor</a:t>
            </a:r>
            <a:r>
              <a:rPr lang="en-US" dirty="0"/>
              <a:t> is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select * from RADIUS_VALS;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rad_val</a:t>
            </a:r>
            <a:r>
              <a:rPr lang="en-US" dirty="0"/>
              <a:t> </a:t>
            </a:r>
            <a:r>
              <a:rPr lang="en-US" dirty="0" err="1"/>
              <a:t>rad_cursor%ROWTYPE</a:t>
            </a:r>
            <a:r>
              <a:rPr lang="en-US" dirty="0"/>
              <a:t>;</a:t>
            </a:r>
          </a:p>
          <a:p>
            <a:r>
              <a:rPr lang="en-US" dirty="0"/>
              <a:t>begin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open </a:t>
            </a:r>
            <a:r>
              <a:rPr lang="en-US" dirty="0" err="1"/>
              <a:t>rad_cursor</a:t>
            </a:r>
            <a:r>
              <a:rPr lang="en-US" dirty="0"/>
              <a:t>;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loop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fetch </a:t>
            </a:r>
            <a:r>
              <a:rPr lang="en-US" dirty="0" err="1"/>
              <a:t>rad_cursor</a:t>
            </a:r>
            <a:r>
              <a:rPr lang="en-US" dirty="0"/>
              <a:t> into </a:t>
            </a:r>
            <a:r>
              <a:rPr lang="en-US" dirty="0" err="1"/>
              <a:t>rad_val</a:t>
            </a:r>
            <a:r>
              <a:rPr lang="en-US" dirty="0"/>
              <a:t>;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exit when </a:t>
            </a:r>
            <a:r>
              <a:rPr lang="en-US" dirty="0" err="1"/>
              <a:t>rad_cursor%NOTFOUND</a:t>
            </a:r>
            <a:r>
              <a:rPr lang="en-US" dirty="0"/>
              <a:t>;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area := pi*power(rad_val.radius,2);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case</a:t>
            </a:r>
          </a:p>
          <a:p>
            <a:pPr lvl="3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when</a:t>
            </a:r>
            <a:r>
              <a:rPr lang="en-US" dirty="0"/>
              <a:t> </a:t>
            </a:r>
            <a:r>
              <a:rPr lang="en-US" dirty="0" err="1"/>
              <a:t>rad_val.Radius</a:t>
            </a:r>
            <a:r>
              <a:rPr lang="en-US" dirty="0"/>
              <a:t> = </a:t>
            </a:r>
            <a:r>
              <a:rPr lang="en-US" dirty="0" smtClean="0"/>
              <a:t>3 then</a:t>
            </a:r>
          </a:p>
          <a:p>
            <a:pPr lvl="4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insert </a:t>
            </a:r>
            <a:r>
              <a:rPr lang="en-US" dirty="0"/>
              <a:t>into AREAS values (</a:t>
            </a:r>
            <a:r>
              <a:rPr lang="en-US" dirty="0" err="1"/>
              <a:t>rad_val.radius</a:t>
            </a:r>
            <a:r>
              <a:rPr lang="en-US" dirty="0"/>
              <a:t>, area</a:t>
            </a:r>
            <a:r>
              <a:rPr lang="en-US" dirty="0" smtClean="0"/>
              <a:t>);</a:t>
            </a:r>
          </a:p>
          <a:p>
            <a:pPr lvl="3">
              <a:spcBef>
                <a:spcPts val="0"/>
              </a:spcBef>
              <a:spcAft>
                <a:spcPts val="0"/>
              </a:spcAft>
            </a:pPr>
            <a:r>
              <a:rPr lang="en-US" b="1" dirty="0" smtClean="0"/>
              <a:t>when</a:t>
            </a:r>
            <a:r>
              <a:rPr lang="en-US" dirty="0" smtClean="0"/>
              <a:t> </a:t>
            </a:r>
            <a:r>
              <a:rPr lang="en-US" dirty="0" err="1"/>
              <a:t>rad_val.Radius</a:t>
            </a:r>
            <a:r>
              <a:rPr lang="en-US" dirty="0"/>
              <a:t> = </a:t>
            </a:r>
            <a:r>
              <a:rPr lang="en-US" dirty="0" smtClean="0"/>
              <a:t>4 then</a:t>
            </a:r>
          </a:p>
          <a:p>
            <a:pPr lvl="4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insert </a:t>
            </a:r>
            <a:r>
              <a:rPr lang="en-US" dirty="0"/>
              <a:t>into AREAS values (</a:t>
            </a:r>
            <a:r>
              <a:rPr lang="en-US" dirty="0" err="1"/>
              <a:t>rad_val.radius</a:t>
            </a:r>
            <a:r>
              <a:rPr lang="en-US" dirty="0"/>
              <a:t>, area</a:t>
            </a:r>
            <a:r>
              <a:rPr lang="en-US" dirty="0" smtClean="0"/>
              <a:t>);</a:t>
            </a:r>
          </a:p>
          <a:p>
            <a:pPr lvl="3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else</a:t>
            </a:r>
            <a:r>
              <a:rPr lang="en-US" dirty="0"/>
              <a:t> raise CASE_NOT_FOUND;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end case;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end loop;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close </a:t>
            </a:r>
            <a:r>
              <a:rPr lang="en-US" dirty="0" err="1"/>
              <a:t>rad_cursor</a:t>
            </a:r>
            <a:r>
              <a:rPr lang="en-US" dirty="0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end;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3714" y="2813496"/>
            <a:ext cx="49072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</a:rPr>
              <a:t>case </a:t>
            </a:r>
            <a:r>
              <a:rPr lang="en-US" sz="1400" dirty="0" err="1">
                <a:latin typeface="Courier New" panose="02070309020205020404" pitchFamily="49" charset="0"/>
              </a:rPr>
              <a:t>CategoryName</a:t>
            </a:r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when 'ADULTFIC' then 'Adult Fiction'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when 'ADULTNF' then 'Adult Nonfiction'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when 'ADULTREF' then 'Adult Reference'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when 'CHILDRENFIC' then 'Children Fiction'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when 'CHILDRENNF' then 'Children Nonfiction'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when 'CHILDRENPIC' then 'Children </a:t>
            </a:r>
            <a:r>
              <a:rPr lang="en-US" sz="1400" dirty="0" err="1">
                <a:latin typeface="Courier New" panose="02070309020205020404" pitchFamily="49" charset="0"/>
              </a:rPr>
              <a:t>Picturebook</a:t>
            </a:r>
            <a:r>
              <a:rPr lang="en-US" sz="1400" dirty="0">
                <a:latin typeface="Courier New" panose="02070309020205020404" pitchFamily="49" charset="0"/>
              </a:rPr>
              <a:t>'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else </a:t>
            </a:r>
            <a:r>
              <a:rPr lang="en-US" sz="1400" dirty="0" err="1">
                <a:latin typeface="Courier New" panose="02070309020205020404" pitchFamily="49" charset="0"/>
              </a:rPr>
              <a:t>CategoryName</a:t>
            </a:r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end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5154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 &amp; 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CREATE </a:t>
            </a:r>
            <a:r>
              <a:rPr lang="en-US" dirty="0" smtClean="0">
                <a:solidFill>
                  <a:srgbClr val="FF0000"/>
                </a:solidFill>
              </a:rPr>
              <a:t>PROCEDURE and </a:t>
            </a:r>
            <a:r>
              <a:rPr lang="en-US" dirty="0">
                <a:solidFill>
                  <a:srgbClr val="FF0000"/>
                </a:solidFill>
              </a:rPr>
              <a:t>CREATE </a:t>
            </a:r>
            <a:r>
              <a:rPr lang="en-US" dirty="0" smtClean="0">
                <a:solidFill>
                  <a:srgbClr val="FF0000"/>
                </a:solidFill>
              </a:rPr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44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CREATE PROCEDURE </a:t>
            </a:r>
            <a:r>
              <a:rPr lang="en-US" dirty="0">
                <a:solidFill>
                  <a:schemeClr val="tx1"/>
                </a:solidFill>
              </a:rPr>
              <a:t>addtuple1</a:t>
            </a:r>
            <a:r>
              <a:rPr lang="en-US" dirty="0">
                <a:solidFill>
                  <a:srgbClr val="FF0000"/>
                </a:solidFill>
              </a:rPr>
              <a:t>(i IN NUMBER) </a:t>
            </a:r>
            <a:r>
              <a:rPr lang="en-US" dirty="0" smtClean="0">
                <a:solidFill>
                  <a:srgbClr val="FF0000"/>
                </a:solidFill>
              </a:rPr>
              <a:t>AS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BEGIN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INSERT INTO T2 VALUES(i, 'xxx</a:t>
            </a:r>
            <a:r>
              <a:rPr lang="en-US" dirty="0" smtClean="0">
                <a:solidFill>
                  <a:srgbClr val="FF0000"/>
                </a:solidFill>
              </a:rPr>
              <a:t>');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END addtuple1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There can be any number of parameters, each followed by a mode and a </a:t>
            </a:r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possible </a:t>
            </a:r>
            <a:r>
              <a:rPr lang="en-US" dirty="0" smtClean="0">
                <a:solidFill>
                  <a:schemeClr val="tx1"/>
                </a:solidFill>
              </a:rPr>
              <a:t>modes </a:t>
            </a:r>
            <a:r>
              <a:rPr lang="en-US" dirty="0">
                <a:solidFill>
                  <a:schemeClr val="tx1"/>
                </a:solidFill>
              </a:rPr>
              <a:t>are IN (read-only), OUT (write-only), and INOUT (read and write). 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the type </a:t>
            </a:r>
            <a:r>
              <a:rPr lang="en-US" dirty="0" err="1">
                <a:solidFill>
                  <a:schemeClr val="tx1"/>
                </a:solidFill>
              </a:rPr>
              <a:t>specifier</a:t>
            </a:r>
            <a:r>
              <a:rPr lang="en-US" dirty="0">
                <a:solidFill>
                  <a:schemeClr val="tx1"/>
                </a:solidFill>
              </a:rPr>
              <a:t> in a parameter declaration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must be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unconstrained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CHAR(10) and VARCHAR(20) are illegal; 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CHAR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or VARCHAR should be used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instead</a:t>
            </a:r>
          </a:p>
          <a:p>
            <a:pPr lvl="3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actual length of a parameter depends on the corresponding argument that is passed in when the procedure is invoked</a:t>
            </a:r>
            <a:r>
              <a:rPr lang="en-US" dirty="0" smtClean="0"/>
              <a:t>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lvl="2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56174" y="5269924"/>
            <a:ext cx="46581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CREATE TABLE T2 (     a INTEGER,     b CHAR(10) );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08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64011"/>
          </a:xfrm>
        </p:spPr>
        <p:txBody>
          <a:bodyPr>
            <a:normAutofit/>
          </a:bodyPr>
          <a:lstStyle/>
          <a:p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97280" y="1257577"/>
            <a:ext cx="4937760" cy="736282"/>
          </a:xfrm>
        </p:spPr>
        <p:txBody>
          <a:bodyPr/>
          <a:lstStyle/>
          <a:p>
            <a:r>
              <a:rPr lang="en-US" b="1" dirty="0" smtClean="0"/>
              <a:t>IN</a:t>
            </a:r>
            <a:r>
              <a:rPr lang="en-US" dirty="0" smtClean="0"/>
              <a:t> </a:t>
            </a:r>
            <a:r>
              <a:rPr lang="en-US" dirty="0"/>
              <a:t>parameter: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97280" y="1993858"/>
            <a:ext cx="4937760" cy="3949741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</a:rPr>
              <a:t>CREATE PROCEDURE </a:t>
            </a:r>
            <a:r>
              <a:rPr lang="en-US" b="1" dirty="0">
                <a:solidFill>
                  <a:srgbClr val="FF0000"/>
                </a:solidFill>
              </a:rPr>
              <a:t>addtuple2</a:t>
            </a:r>
            <a:r>
              <a:rPr lang="en-US" dirty="0">
                <a:solidFill>
                  <a:srgbClr val="FF0000"/>
                </a:solidFill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</a:rPr>
              <a:t>    x T2.a%TYPE</a:t>
            </a:r>
            <a:r>
              <a:rPr lang="en-US" dirty="0" smtClean="0">
                <a:solidFill>
                  <a:srgbClr val="FF0000"/>
                </a:solidFill>
              </a:rPr>
              <a:t>,  y </a:t>
            </a:r>
            <a:r>
              <a:rPr lang="en-US" dirty="0">
                <a:solidFill>
                  <a:srgbClr val="FF0000"/>
                </a:solidFill>
              </a:rPr>
              <a:t>T2.b%TYPE</a:t>
            </a:r>
            <a:r>
              <a:rPr lang="en-US" dirty="0" smtClean="0">
                <a:solidFill>
                  <a:srgbClr val="FF0000"/>
                </a:solidFill>
              </a:rPr>
              <a:t>)   AS</a:t>
            </a:r>
            <a:endParaRPr lang="en-US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</a:rPr>
              <a:t>BEGIN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</a:rPr>
              <a:t>    INSERT INTO T2(a, b</a:t>
            </a:r>
            <a:r>
              <a:rPr lang="en-US" dirty="0" smtClean="0">
                <a:solidFill>
                  <a:srgbClr val="FF0000"/>
                </a:solidFill>
              </a:rPr>
              <a:t>) VALUES(x</a:t>
            </a:r>
            <a:r>
              <a:rPr lang="en-US" dirty="0">
                <a:solidFill>
                  <a:srgbClr val="FF0000"/>
                </a:solidFill>
              </a:rPr>
              <a:t>, y);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</a:rPr>
              <a:t>END addtuple2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Call it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BEGIN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addtuple2(10, 'abc</a:t>
            </a:r>
            <a:r>
              <a:rPr lang="en-US" dirty="0" smtClean="0"/>
              <a:t>');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END;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lvl="2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217920" y="1257577"/>
            <a:ext cx="4937760" cy="73628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OUT</a:t>
            </a:r>
            <a:r>
              <a:rPr lang="en-US" dirty="0"/>
              <a:t> parameter: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217920" y="1993859"/>
            <a:ext cx="4937760" cy="394974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CREATE PROCEDURE addtuple3(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 NUMBER,</a:t>
            </a:r>
            <a:r>
              <a:rPr lang="en-US" b="1" dirty="0">
                <a:solidFill>
                  <a:srgbClr val="FF0000"/>
                </a:solidFill>
              </a:rPr>
              <a:t> b OUT </a:t>
            </a:r>
            <a:r>
              <a:rPr lang="en-US" dirty="0">
                <a:solidFill>
                  <a:srgbClr val="FF0000"/>
                </a:solidFill>
              </a:rPr>
              <a:t>NUMBER</a:t>
            </a:r>
            <a:r>
              <a:rPr lang="en-US" dirty="0" smtClean="0">
                <a:solidFill>
                  <a:srgbClr val="FF0000"/>
                </a:solidFill>
              </a:rPr>
              <a:t>)  AS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BEGIN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b := 4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INSERT INTO T3 VALUES(a, b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endParaRPr lang="en-US" dirty="0"/>
          </a:p>
          <a:p>
            <a:r>
              <a:rPr lang="en-US" dirty="0" smtClean="0"/>
              <a:t>Call it:</a:t>
            </a:r>
            <a:endParaRPr lang="en-US" dirty="0"/>
          </a:p>
          <a:p>
            <a:pPr lvl="1"/>
            <a:r>
              <a:rPr lang="en-US" sz="2100" dirty="0"/>
              <a:t>DECLARE</a:t>
            </a:r>
          </a:p>
          <a:p>
            <a:pPr lvl="1"/>
            <a:r>
              <a:rPr lang="en-US" sz="2100" dirty="0"/>
              <a:t>    v NUMBER;</a:t>
            </a:r>
          </a:p>
          <a:p>
            <a:pPr lvl="1"/>
            <a:r>
              <a:rPr lang="en-US" sz="2100" dirty="0"/>
              <a:t>BEGIN</a:t>
            </a:r>
          </a:p>
          <a:p>
            <a:pPr lvl="1"/>
            <a:r>
              <a:rPr lang="en-US" sz="2100" dirty="0"/>
              <a:t>    addtuple3(10, v);</a:t>
            </a:r>
          </a:p>
          <a:p>
            <a:pPr lvl="1"/>
            <a:r>
              <a:rPr lang="en-US" sz="2100" dirty="0"/>
              <a:t>END;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989276" y="305039"/>
            <a:ext cx="398956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CREATE TABLE T2 (     a INTEGER,     b CHAR(10) );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62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 Section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user-defined or system-related exceptions (errors) are encountered, the control of the </a:t>
            </a:r>
            <a:r>
              <a:rPr lang="en-US" dirty="0" smtClean="0"/>
              <a:t>PL/SQL </a:t>
            </a:r>
            <a:r>
              <a:rPr lang="en-US" dirty="0"/>
              <a:t>block shifts to the Exception Handling section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Within the Exception Handling section, </a:t>
            </a:r>
            <a:r>
              <a:rPr lang="en-US" dirty="0" smtClean="0"/>
              <a:t>the </a:t>
            </a:r>
            <a:r>
              <a:rPr lang="en-US" b="1" dirty="0" smtClean="0"/>
              <a:t>when </a:t>
            </a:r>
            <a:r>
              <a:rPr lang="en-US" b="1" dirty="0"/>
              <a:t>clause </a:t>
            </a:r>
            <a:r>
              <a:rPr lang="en-US" dirty="0"/>
              <a:t>is used to evaluate which exception is to be “</a:t>
            </a:r>
            <a:r>
              <a:rPr lang="en-US" dirty="0" smtClean="0"/>
              <a:t>raised”—</a:t>
            </a:r>
            <a:r>
              <a:rPr lang="en-US" dirty="0"/>
              <a:t>that is, executed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Exception Handling section always begins with the keyword exception, and it </a:t>
            </a:r>
            <a:r>
              <a:rPr lang="en-US" dirty="0" smtClean="0"/>
              <a:t>precedes the </a:t>
            </a:r>
            <a:r>
              <a:rPr lang="en-US" dirty="0"/>
              <a:t>end command that terminates the </a:t>
            </a:r>
            <a:r>
              <a:rPr lang="en-US" dirty="0" smtClean="0"/>
              <a:t>Executable </a:t>
            </a:r>
            <a:r>
              <a:rPr lang="en-US" dirty="0"/>
              <a:t>Commands section of the PL/SQL </a:t>
            </a:r>
            <a:r>
              <a:rPr lang="en-US" dirty="0" smtClean="0"/>
              <a:t>block</a:t>
            </a:r>
          </a:p>
          <a:p>
            <a:endParaRPr lang="en-US" dirty="0"/>
          </a:p>
          <a:p>
            <a:r>
              <a:rPr lang="en-US" dirty="0"/>
              <a:t>The Exception Handling section of a PL/SQL block is optional—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45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002890"/>
            <a:ext cx="10058400" cy="52488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0000"/>
                </a:solidFill>
              </a:rPr>
              <a:t>declare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0000"/>
                </a:solidFill>
              </a:rPr>
              <a:t>pi constant NUMBER(9,7) := 3.1415927;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0000"/>
                </a:solidFill>
              </a:rPr>
              <a:t>radius INTEGER(5</a:t>
            </a:r>
            <a:r>
              <a:rPr lang="en-US" sz="1200" dirty="0" smtClean="0">
                <a:solidFill>
                  <a:srgbClr val="FF0000"/>
                </a:solidFill>
              </a:rPr>
              <a:t>);	area </a:t>
            </a:r>
            <a:r>
              <a:rPr lang="en-US" sz="1200" dirty="0">
                <a:solidFill>
                  <a:srgbClr val="FF0000"/>
                </a:solidFill>
              </a:rPr>
              <a:t>NUMBER(14,2);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FF0000"/>
                </a:solidFill>
              </a:rPr>
              <a:t>some_variable</a:t>
            </a:r>
            <a:r>
              <a:rPr lang="en-US" sz="1200" dirty="0">
                <a:solidFill>
                  <a:srgbClr val="FF0000"/>
                </a:solidFill>
              </a:rPr>
              <a:t> NUMBER(14,2);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0000"/>
                </a:solidFill>
              </a:rPr>
              <a:t>begin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0000"/>
                </a:solidFill>
              </a:rPr>
              <a:t>radius := 3;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0000"/>
                </a:solidFill>
              </a:rPr>
              <a:t>loop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FF0000"/>
                </a:solidFill>
              </a:rPr>
              <a:t>some_variable</a:t>
            </a:r>
            <a:r>
              <a:rPr lang="en-US" sz="1200" dirty="0">
                <a:solidFill>
                  <a:srgbClr val="FF0000"/>
                </a:solidFill>
              </a:rPr>
              <a:t> := 1/(radius-4);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0000"/>
                </a:solidFill>
              </a:rPr>
              <a:t>area := pi*power(radius,2);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0000"/>
                </a:solidFill>
              </a:rPr>
              <a:t>insert into AREAS values (radius, area);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0000"/>
                </a:solidFill>
              </a:rPr>
              <a:t>radius := radius+1;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0000"/>
                </a:solidFill>
              </a:rPr>
              <a:t>exit when area &gt;100;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0000"/>
                </a:solidFill>
              </a:rPr>
              <a:t>end loop;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exception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B0F0"/>
                </a:solidFill>
              </a:rPr>
              <a:t>when ZERO_DIVIDE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B0F0"/>
                </a:solidFill>
              </a:rPr>
              <a:t>then insert into AREAS values (0,0);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0000"/>
                </a:solidFill>
              </a:rPr>
              <a:t>end;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444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stored procedures?</a:t>
            </a:r>
            <a:endParaRPr lang="en-US" dirty="0"/>
          </a:p>
        </p:txBody>
      </p:sp>
      <p:graphicFrame>
        <p:nvGraphicFramePr>
          <p:cNvPr id="9" name="Content Placeholder 8">
            <a:hlinkClick r:id="" action="ppaction://ole?verb=0"/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567443"/>
              </p:ext>
            </p:extLst>
          </p:nvPr>
        </p:nvGraphicFramePr>
        <p:xfrm>
          <a:off x="5668963" y="330041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Presentation" showAsIcon="1" r:id="rId4" imgW="914400" imgH="771480" progId="PowerPoint.Show.12">
                  <p:embed/>
                </p:oleObj>
              </mc:Choice>
              <mc:Fallback>
                <p:oleObj name="Presentation" showAsIcon="1" r:id="rId4" imgW="914400" imgH="77148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68963" y="330041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4543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PL/SQL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PL/SQL code is grouped into structures called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blocks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Block is the basic unit in PL/SQL (all PL/SQL programs are made of </a:t>
            </a:r>
            <a:r>
              <a:rPr lang="en-US" dirty="0" err="1" smtClean="0"/>
              <a:t>blcoks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you create a stored procedure or package</a:t>
            </a:r>
            <a:r>
              <a:rPr lang="en-US" dirty="0" smtClean="0"/>
              <a:t>, you </a:t>
            </a:r>
            <a:r>
              <a:rPr lang="en-US" dirty="0"/>
              <a:t>give the block of PL/SQL code a name;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block of PL/SQL code is not given a name, it </a:t>
            </a:r>
            <a:r>
              <a:rPr lang="en-US" dirty="0" smtClean="0"/>
              <a:t>is called </a:t>
            </a:r>
            <a:r>
              <a:rPr lang="en-US" dirty="0"/>
              <a:t>an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anonymous block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A block of PL/SQL code contains three sections: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Declarations</a:t>
            </a:r>
            <a:r>
              <a:rPr lang="en-US" dirty="0" smtClean="0"/>
              <a:t> </a:t>
            </a:r>
            <a:r>
              <a:rPr lang="en-US" dirty="0"/>
              <a:t>Defines and initializes the variables and cursors used in the </a:t>
            </a:r>
            <a:r>
              <a:rPr lang="en-US" dirty="0" smtClean="0"/>
              <a:t>block 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Executable</a:t>
            </a:r>
            <a:r>
              <a:rPr lang="en-US" dirty="0" smtClean="0"/>
              <a:t> </a:t>
            </a:r>
            <a:r>
              <a:rPr lang="en-US" dirty="0"/>
              <a:t>Commands Uses flow-control commands (such as </a:t>
            </a:r>
            <a:r>
              <a:rPr lang="en-US" b="1" dirty="0"/>
              <a:t>if </a:t>
            </a:r>
            <a:r>
              <a:rPr lang="en-US" dirty="0"/>
              <a:t>commands and </a:t>
            </a:r>
            <a:r>
              <a:rPr lang="en-US" b="1" dirty="0"/>
              <a:t>loops</a:t>
            </a:r>
            <a:r>
              <a:rPr lang="en-US" dirty="0"/>
              <a:t>) </a:t>
            </a:r>
            <a:r>
              <a:rPr lang="en-US" dirty="0" smtClean="0"/>
              <a:t>to execute </a:t>
            </a:r>
            <a:r>
              <a:rPr lang="en-US" dirty="0"/>
              <a:t>the commands and assign values to the declared variables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Exception Handling </a:t>
            </a:r>
            <a:r>
              <a:rPr lang="en-US" dirty="0"/>
              <a:t>Provides customized handling of error conditions</a:t>
            </a:r>
          </a:p>
        </p:txBody>
      </p:sp>
    </p:spTree>
    <p:extLst>
      <p:ext uri="{BB962C8B-B14F-4D97-AF65-F5344CB8AC3E}">
        <p14:creationId xmlns:p14="http://schemas.microsoft.com/office/powerpoint/2010/main" val="27245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6005"/>
            <a:ext cx="10058400" cy="4949324"/>
          </a:xfrm>
        </p:spPr>
        <p:txBody>
          <a:bodyPr/>
          <a:lstStyle/>
          <a:p>
            <a:endParaRPr lang="en-US" dirty="0"/>
          </a:p>
          <a:p>
            <a:pPr marL="658368" lvl="3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declare</a:t>
            </a:r>
          </a:p>
          <a:p>
            <a:pPr marL="658368" lvl="3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&lt;</a:t>
            </a:r>
            <a:r>
              <a:rPr lang="en-US" sz="2400" dirty="0">
                <a:solidFill>
                  <a:srgbClr val="FF0000"/>
                </a:solidFill>
              </a:rPr>
              <a:t>declarations section&gt;</a:t>
            </a:r>
          </a:p>
          <a:p>
            <a:pPr marL="658368" lvl="3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begin</a:t>
            </a:r>
          </a:p>
          <a:p>
            <a:pPr marL="658368" lvl="3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&lt;</a:t>
            </a:r>
            <a:r>
              <a:rPr lang="en-US" sz="2400" dirty="0">
                <a:solidFill>
                  <a:srgbClr val="FF0000"/>
                </a:solidFill>
              </a:rPr>
              <a:t>executable commands&gt;</a:t>
            </a:r>
          </a:p>
          <a:p>
            <a:pPr marL="658368" lvl="3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exception</a:t>
            </a:r>
            <a:endParaRPr lang="en-US" sz="2400" dirty="0">
              <a:solidFill>
                <a:srgbClr val="FF0000"/>
              </a:solidFill>
            </a:endParaRPr>
          </a:p>
          <a:p>
            <a:pPr marL="658368" lvl="3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&lt;</a:t>
            </a:r>
            <a:r>
              <a:rPr lang="en-US" sz="2400" dirty="0">
                <a:solidFill>
                  <a:srgbClr val="FF0000"/>
                </a:solidFill>
              </a:rPr>
              <a:t>exception handling&gt;</a:t>
            </a:r>
          </a:p>
          <a:p>
            <a:pPr marL="658368" lvl="3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end;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 marL="658368" lvl="3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749808" lvl="1" indent="-457200"/>
            <a:r>
              <a:rPr lang="en-US" sz="2800" dirty="0"/>
              <a:t>Only the executable section is required. 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29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PL/SQL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only SQL statements allowed in a PL/SQL program are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SELECT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INSERT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UPDATE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DELETE</a:t>
            </a:r>
            <a:r>
              <a:rPr lang="en-US" dirty="0"/>
              <a:t> and several other data manipulation statements plus some transaction </a:t>
            </a:r>
            <a:r>
              <a:rPr lang="en-US" dirty="0" smtClean="0"/>
              <a:t>control.</a:t>
            </a:r>
          </a:p>
          <a:p>
            <a:endParaRPr lang="en-US" dirty="0"/>
          </a:p>
          <a:p>
            <a:r>
              <a:rPr lang="en-US" dirty="0"/>
              <a:t>Data definition statements like CREATE, DROP, or ALTER are not </a:t>
            </a:r>
            <a:r>
              <a:rPr lang="en-US" dirty="0" smtClean="0"/>
              <a:t>allowed</a:t>
            </a:r>
          </a:p>
          <a:p>
            <a:endParaRPr lang="en-US" dirty="0"/>
          </a:p>
          <a:p>
            <a:r>
              <a:rPr lang="en-US" dirty="0"/>
              <a:t>The executable section also contains constructs such </a:t>
            </a:r>
            <a:r>
              <a:rPr lang="en-US" dirty="0" smtClean="0"/>
              <a:t>as: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assignments, branches, loops, procedure calls, and </a:t>
            </a:r>
            <a:r>
              <a:rPr lang="en-US" dirty="0" smtClean="0"/>
              <a:t>triggers</a:t>
            </a:r>
          </a:p>
          <a:p>
            <a:pPr lvl="1"/>
            <a:r>
              <a:rPr lang="en-US" dirty="0" smtClean="0"/>
              <a:t>Procedures and functions</a:t>
            </a:r>
          </a:p>
          <a:p>
            <a:r>
              <a:rPr lang="en-US" dirty="0"/>
              <a:t>PL/SQL is not case sensitive. </a:t>
            </a:r>
            <a:endParaRPr lang="en-US" dirty="0" smtClean="0"/>
          </a:p>
          <a:p>
            <a:r>
              <a:rPr lang="en-US" dirty="0" smtClean="0"/>
              <a:t>C </a:t>
            </a:r>
            <a:r>
              <a:rPr lang="en-US" dirty="0"/>
              <a:t>style comments (/* ... */) may be used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78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Declarations section starts with the </a:t>
            </a:r>
            <a:r>
              <a:rPr lang="en-US" b="1" dirty="0" smtClean="0"/>
              <a:t>declare </a:t>
            </a:r>
            <a:r>
              <a:rPr lang="en-US" dirty="0" smtClean="0"/>
              <a:t>keyword</a:t>
            </a:r>
            <a:r>
              <a:rPr lang="en-US" dirty="0"/>
              <a:t>, followed by a list of variable and cursor definitions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Define </a:t>
            </a:r>
            <a:r>
              <a:rPr lang="en-US" dirty="0"/>
              <a:t>the </a:t>
            </a:r>
            <a:r>
              <a:rPr lang="en-US" b="1" spc="-5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variables</a:t>
            </a:r>
            <a:r>
              <a:rPr lang="en-US" sz="1000" dirty="0"/>
              <a:t> </a:t>
            </a:r>
            <a:r>
              <a:rPr lang="en-US" dirty="0"/>
              <a:t>and cursors that the block will </a:t>
            </a:r>
            <a:r>
              <a:rPr lang="en-US" dirty="0" smtClean="0"/>
              <a:t>use</a:t>
            </a:r>
          </a:p>
          <a:p>
            <a:pPr lvl="2"/>
            <a:r>
              <a:rPr lang="en-US" sz="1800" dirty="0">
                <a:solidFill>
                  <a:srgbClr val="FF0000"/>
                </a:solidFill>
              </a:rPr>
              <a:t>declare</a:t>
            </a:r>
          </a:p>
          <a:p>
            <a:pPr lvl="3"/>
            <a:r>
              <a:rPr lang="en-US" sz="1800" dirty="0">
                <a:solidFill>
                  <a:srgbClr val="FF0000"/>
                </a:solidFill>
              </a:rPr>
              <a:t>pi constant NUMBER(9,7) := 3.1415927</a:t>
            </a:r>
            <a:r>
              <a:rPr lang="en-US" sz="1800" dirty="0" smtClean="0">
                <a:solidFill>
                  <a:srgbClr val="FF0000"/>
                </a:solidFill>
              </a:rPr>
              <a:t>;	</a:t>
            </a:r>
            <a:r>
              <a:rPr lang="en-US" sz="1800" dirty="0" smtClean="0">
                <a:solidFill>
                  <a:srgbClr val="92D050"/>
                </a:solidFill>
              </a:rPr>
              <a:t>//or use </a:t>
            </a:r>
            <a:r>
              <a:rPr lang="en-US" sz="1800" dirty="0">
                <a:solidFill>
                  <a:srgbClr val="92D050"/>
                </a:solidFill>
              </a:rPr>
              <a:t>NUMBER(9,7) DEFAULT 3.1415927;</a:t>
            </a:r>
          </a:p>
          <a:p>
            <a:pPr lvl="3"/>
            <a:r>
              <a:rPr lang="en-US" sz="1800" dirty="0">
                <a:solidFill>
                  <a:srgbClr val="FF0000"/>
                </a:solidFill>
              </a:rPr>
              <a:t>radius INTEGER(5);</a:t>
            </a:r>
          </a:p>
          <a:p>
            <a:pPr lvl="3"/>
            <a:r>
              <a:rPr lang="en-US" sz="1800" dirty="0">
                <a:solidFill>
                  <a:srgbClr val="FF0000"/>
                </a:solidFill>
              </a:rPr>
              <a:t>area NUMBER(14,2);</a:t>
            </a:r>
          </a:p>
          <a:p>
            <a:pPr lvl="2"/>
            <a:r>
              <a:rPr lang="en-US" sz="1800" dirty="0">
                <a:solidFill>
                  <a:srgbClr val="FF0000"/>
                </a:solidFill>
              </a:rPr>
              <a:t>begin</a:t>
            </a:r>
          </a:p>
          <a:p>
            <a:pPr lvl="3"/>
            <a:r>
              <a:rPr lang="en-US" sz="1800" dirty="0">
                <a:solidFill>
                  <a:srgbClr val="FF0000"/>
                </a:solidFill>
              </a:rPr>
              <a:t>radius := 3;</a:t>
            </a:r>
          </a:p>
          <a:p>
            <a:pPr lvl="3"/>
            <a:r>
              <a:rPr lang="en-US" sz="1800" dirty="0">
                <a:solidFill>
                  <a:srgbClr val="FF0000"/>
                </a:solidFill>
              </a:rPr>
              <a:t>area := pi*power(radius,2);</a:t>
            </a:r>
          </a:p>
          <a:p>
            <a:pPr lvl="3"/>
            <a:r>
              <a:rPr lang="en-US" sz="1800" dirty="0">
                <a:solidFill>
                  <a:srgbClr val="FF0000"/>
                </a:solidFill>
              </a:rPr>
              <a:t>insert into AREAS values (radius, area);</a:t>
            </a:r>
          </a:p>
          <a:p>
            <a:pPr lvl="2"/>
            <a:r>
              <a:rPr lang="en-US" sz="1800" dirty="0">
                <a:solidFill>
                  <a:srgbClr val="FF0000"/>
                </a:solidFill>
              </a:rPr>
              <a:t>end</a:t>
            </a:r>
            <a:r>
              <a:rPr lang="en-US" sz="1800" dirty="0" smtClean="0">
                <a:solidFill>
                  <a:srgbClr val="FF0000"/>
                </a:solidFill>
              </a:rPr>
              <a:t>;</a:t>
            </a:r>
          </a:p>
          <a:p>
            <a:pPr lvl="2"/>
            <a:r>
              <a:rPr lang="en-US" sz="1800" dirty="0">
                <a:solidFill>
                  <a:srgbClr val="FF0000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78780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Information is transmitted between a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PL/SQL program and the database through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variables</a:t>
            </a:r>
          </a:p>
          <a:p>
            <a:r>
              <a:rPr lang="en-US" dirty="0"/>
              <a:t> Every variable has a specific type associated with </a:t>
            </a:r>
            <a:r>
              <a:rPr lang="en-US" dirty="0" smtClean="0"/>
              <a:t>it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/>
              <a:t>One of the types used by SQL for database columns</a:t>
            </a:r>
          </a:p>
          <a:p>
            <a:pPr lvl="1"/>
            <a:r>
              <a:rPr lang="en-US" dirty="0"/>
              <a:t>A generic type used in PL/SQL such as NUMBER</a:t>
            </a:r>
          </a:p>
          <a:p>
            <a:pPr lvl="1"/>
            <a:r>
              <a:rPr lang="en-US" dirty="0"/>
              <a:t>Declared to be the </a:t>
            </a:r>
            <a:r>
              <a:rPr lang="en-US" dirty="0" smtClean="0"/>
              <a:t>same </a:t>
            </a:r>
            <a:r>
              <a:rPr lang="en-US" dirty="0"/>
              <a:t>as the type of some database </a:t>
            </a:r>
            <a:r>
              <a:rPr lang="en-US" dirty="0" smtClean="0"/>
              <a:t>column</a:t>
            </a:r>
          </a:p>
          <a:p>
            <a:pPr lvl="1"/>
            <a:endParaRPr lang="en-US" dirty="0"/>
          </a:p>
          <a:p>
            <a:r>
              <a:rPr lang="en-US" dirty="0"/>
              <a:t>The initial value of any variable, regardless of its type, is </a:t>
            </a:r>
            <a:r>
              <a:rPr lang="en-US" dirty="0" smtClean="0"/>
              <a:t>NULL</a:t>
            </a:r>
          </a:p>
          <a:p>
            <a:r>
              <a:rPr lang="en-US" dirty="0"/>
              <a:t>We can assign values to variables, using the ":=" </a:t>
            </a:r>
            <a:r>
              <a:rPr lang="en-US" dirty="0" smtClean="0"/>
              <a:t>operator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DECLARE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    a NUMBER </a:t>
            </a:r>
            <a:r>
              <a:rPr lang="en-US" b="1" dirty="0">
                <a:solidFill>
                  <a:srgbClr val="FF0000"/>
                </a:solidFill>
              </a:rPr>
              <a:t>:=</a:t>
            </a:r>
            <a:r>
              <a:rPr lang="en-US" dirty="0">
                <a:solidFill>
                  <a:srgbClr val="FF0000"/>
                </a:solidFill>
              </a:rPr>
              <a:t> 3;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BEGIN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    a</a:t>
            </a:r>
            <a:r>
              <a:rPr lang="en-US" b="1" dirty="0">
                <a:solidFill>
                  <a:srgbClr val="FF0000"/>
                </a:solidFill>
              </a:rPr>
              <a:t> := </a:t>
            </a:r>
            <a:r>
              <a:rPr lang="en-US" dirty="0">
                <a:solidFill>
                  <a:srgbClr val="FF0000"/>
                </a:solidFill>
              </a:rPr>
              <a:t>a + 1;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END;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99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PL/SQL </a:t>
            </a:r>
            <a:r>
              <a:rPr lang="en-US" dirty="0" smtClean="0"/>
              <a:t>identifiers:</a:t>
            </a:r>
          </a:p>
          <a:p>
            <a:pPr lvl="1"/>
            <a:r>
              <a:rPr lang="en-US" dirty="0" smtClean="0"/>
              <a:t>1 to 30 characters</a:t>
            </a:r>
          </a:p>
          <a:p>
            <a:pPr lvl="1"/>
            <a:r>
              <a:rPr lang="en-US" dirty="0" smtClean="0"/>
              <a:t>First character must be a letter each subsequent character can be letter, numeral, $, _ or #</a:t>
            </a:r>
          </a:p>
          <a:p>
            <a:pPr lvl="1"/>
            <a:r>
              <a:rPr lang="en-US" dirty="0" smtClean="0"/>
              <a:t>Examples:</a:t>
            </a:r>
            <a:endParaRPr lang="en-US" dirty="0"/>
          </a:p>
          <a:p>
            <a:pPr lvl="2"/>
            <a:r>
              <a:rPr lang="en-US" dirty="0"/>
              <a:t>X</a:t>
            </a:r>
          </a:p>
          <a:p>
            <a:pPr lvl="2"/>
            <a:r>
              <a:rPr lang="en-US" dirty="0"/>
              <a:t>t2</a:t>
            </a:r>
          </a:p>
          <a:p>
            <a:pPr lvl="2"/>
            <a:r>
              <a:rPr lang="en-US" dirty="0"/>
              <a:t>phone#</a:t>
            </a:r>
          </a:p>
          <a:p>
            <a:pPr lvl="2"/>
            <a:r>
              <a:rPr lang="en-US" dirty="0" err="1"/>
              <a:t>credit_limit</a:t>
            </a:r>
            <a:endParaRPr lang="en-US" dirty="0"/>
          </a:p>
          <a:p>
            <a:pPr lvl="2"/>
            <a:r>
              <a:rPr lang="en-US" dirty="0" err="1"/>
              <a:t>LastName</a:t>
            </a:r>
            <a:endParaRPr lang="en-US" dirty="0"/>
          </a:p>
          <a:p>
            <a:pPr lvl="2"/>
            <a:r>
              <a:rPr lang="en-US" dirty="0" err="1"/>
              <a:t>oracle$number</a:t>
            </a:r>
            <a:endParaRPr lang="en-US" dirty="0"/>
          </a:p>
          <a:p>
            <a:pPr lvl="2"/>
            <a:r>
              <a:rPr lang="en-US" dirty="0"/>
              <a:t>money$$$tree</a:t>
            </a:r>
          </a:p>
          <a:p>
            <a:pPr lvl="2"/>
            <a:r>
              <a:rPr lang="en-US" dirty="0"/>
              <a:t>SN##</a:t>
            </a:r>
          </a:p>
          <a:p>
            <a:pPr lvl="2"/>
            <a:r>
              <a:rPr lang="en-US" dirty="0" err="1"/>
              <a:t>try_again</a:t>
            </a:r>
            <a:r>
              <a:rPr lang="en-US" dirty="0" smtClean="0"/>
              <a:t>_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PL/SQL is not case-sensitive for identifiers</a:t>
            </a:r>
          </a:p>
        </p:txBody>
      </p:sp>
    </p:spTree>
    <p:extLst>
      <p:ext uri="{BB962C8B-B14F-4D97-AF65-F5344CB8AC3E}">
        <p14:creationId xmlns:p14="http://schemas.microsoft.com/office/powerpoint/2010/main" val="105889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PL/SQL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PL/SQL datatypes include all the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valid SQL datatypes </a:t>
            </a:r>
            <a:r>
              <a:rPr lang="en-US" dirty="0" smtClean="0"/>
              <a:t>as well as complex datatypes based on query structures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355" y="1673760"/>
            <a:ext cx="58102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8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499</TotalTime>
  <Words>1818</Words>
  <Application>Microsoft Office PowerPoint</Application>
  <PresentationFormat>Widescreen</PresentationFormat>
  <Paragraphs>425</Paragraphs>
  <Slides>26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 Unicode MS</vt:lpstr>
      <vt:lpstr>Arial</vt:lpstr>
      <vt:lpstr>Calibri</vt:lpstr>
      <vt:lpstr>Calibri Light</vt:lpstr>
      <vt:lpstr>Courier New</vt:lpstr>
      <vt:lpstr>Times New Roman</vt:lpstr>
      <vt:lpstr>Wingdings</vt:lpstr>
      <vt:lpstr>Retrospect</vt:lpstr>
      <vt:lpstr>Presentation</vt:lpstr>
      <vt:lpstr>An Introduction to PL/SQL</vt:lpstr>
      <vt:lpstr>PL/SQL</vt:lpstr>
      <vt:lpstr>PL/SQL Overview</vt:lpstr>
      <vt:lpstr>Block Structure</vt:lpstr>
      <vt:lpstr>PL/SQL</vt:lpstr>
      <vt:lpstr>Declarations Section</vt:lpstr>
      <vt:lpstr>Variables</vt:lpstr>
      <vt:lpstr>Variables</vt:lpstr>
      <vt:lpstr>PL/SQL Data Types</vt:lpstr>
      <vt:lpstr>Data Types</vt:lpstr>
      <vt:lpstr>Data Types: %ROWTYPE &amp; %TYPE</vt:lpstr>
      <vt:lpstr>Executable Commands Section</vt:lpstr>
      <vt:lpstr>Simple Programs in PL/SQL</vt:lpstr>
      <vt:lpstr>Simple Programs in PL/SQL: IF THEN ELSE</vt:lpstr>
      <vt:lpstr>Simple Programs in PL/SQL: LOOP</vt:lpstr>
      <vt:lpstr>Simple Programs in PL/SQL: LOOPS</vt:lpstr>
      <vt:lpstr>cursors</vt:lpstr>
      <vt:lpstr>Cursors</vt:lpstr>
      <vt:lpstr>Cursor Loop</vt:lpstr>
      <vt:lpstr>CASE</vt:lpstr>
      <vt:lpstr>Procedures &amp; Functions</vt:lpstr>
      <vt:lpstr>Procedures</vt:lpstr>
      <vt:lpstr>Procedures</vt:lpstr>
      <vt:lpstr>Exception Handling Section</vt:lpstr>
      <vt:lpstr>Exception Handling</vt:lpstr>
      <vt:lpstr>Why do we need stored procedures?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PL/SQL</dc:title>
  <dc:creator>Omar</dc:creator>
  <cp:lastModifiedBy>Omar</cp:lastModifiedBy>
  <cp:revision>28</cp:revision>
  <dcterms:created xsi:type="dcterms:W3CDTF">2014-10-08T19:41:49Z</dcterms:created>
  <dcterms:modified xsi:type="dcterms:W3CDTF">2014-10-09T04:04:38Z</dcterms:modified>
</cp:coreProperties>
</file>